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57" r:id="rId18"/>
    <p:sldId id="258" r:id="rId19"/>
    <p:sldId id="259" r:id="rId20"/>
    <p:sldId id="260" r:id="rId21"/>
    <p:sldId id="261" r:id="rId22"/>
    <p:sldId id="262" r:id="rId23"/>
    <p:sldId id="283" r:id="rId24"/>
    <p:sldId id="284" r:id="rId25"/>
    <p:sldId id="263" r:id="rId26"/>
    <p:sldId id="264" r:id="rId27"/>
    <p:sldId id="265" r:id="rId28"/>
    <p:sldId id="266" r:id="rId29"/>
    <p:sldId id="26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6FC164-563D-489B-BB14-7BD7F7B37F53}"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FC164-563D-489B-BB14-7BD7F7B37F53}"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FC164-563D-489B-BB14-7BD7F7B37F53}"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6FC164-563D-489B-BB14-7BD7F7B37F53}"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6FC164-563D-489B-BB14-7BD7F7B37F53}"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6FC164-563D-489B-BB14-7BD7F7B37F53}"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FC164-563D-489B-BB14-7BD7F7B37F53}"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FC164-563D-489B-BB14-7BD7F7B37F53}"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FC164-563D-489B-BB14-7BD7F7B37F53}"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0D50-0C1B-4D8B-A31D-741E14C219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FC164-563D-489B-BB14-7BD7F7B37F53}" type="datetimeFigureOut">
              <a:rPr lang="en-US" smtClean="0"/>
              <a:pPr/>
              <a:t>3/4/2024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80D50-0C1B-4D8B-A31D-741E14C219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des-full-form/" TargetMode="External" /><Relationship Id="rId2" Type="http://schemas.openxmlformats.org/officeDocument/2006/relationships/hyperlink" Target="https://www.geeksforgeeks.org/data-encryption-standard-des-set-1/" TargetMode="Externa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introduction-to-crypto-terminologies/" TargetMode="External" /><Relationship Id="rId2" Type="http://schemas.openxmlformats.org/officeDocument/2006/relationships/hyperlink" Target="https://www.geeksforgeeks.org/data-encryption-standard-des-set-1/" TargetMode="Externa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aes-full-form/" TargetMode="Externa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Times New Roman" pitchFamily="18" charset="0"/>
                <a:cs typeface="Times New Roman" pitchFamily="18" charset="0"/>
              </a:rPr>
              <a:t>UNIT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ownloads\Cipher-Block-Chaining-1.png"/>
          <p:cNvPicPr>
            <a:picLocks noGrp="1" noChangeAspect="1" noChangeArrowheads="1"/>
          </p:cNvPicPr>
          <p:nvPr>
            <p:ph idx="1"/>
          </p:nvPr>
        </p:nvPicPr>
        <p:blipFill>
          <a:blip r:embed="rId2"/>
          <a:srcRect/>
          <a:stretch>
            <a:fillRect/>
          </a:stretch>
        </p:blipFill>
        <p:spPr bwMode="auto">
          <a:xfrm>
            <a:off x="381000" y="228600"/>
            <a:ext cx="8305799" cy="6477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a:bodyPr>
          <a:lstStyle/>
          <a:p>
            <a:pPr>
              <a:buNone/>
            </a:pPr>
            <a:r>
              <a:rPr lang="en-US" b="1" dirty="0"/>
              <a:t>3.Cipher Feedback Mode (CFB) –</a:t>
            </a:r>
            <a:r>
              <a:rPr lang="en-US" dirty="0"/>
              <a:t> </a:t>
            </a:r>
            <a:br>
              <a:rPr lang="en-US" dirty="0"/>
            </a:br>
            <a:r>
              <a:rPr lang="en-US" sz="3600" dirty="0">
                <a:latin typeface="Times New Roman" pitchFamily="18" charset="0"/>
                <a:cs typeface="Times New Roman" pitchFamily="18" charset="0"/>
              </a:rPr>
              <a:t>In this mode the cipher is given as feedback to the next block of encryption with some new specifications: first, an initial vector IV is used for first encryption and output bits are divided as a set of </a:t>
            </a:r>
            <a:r>
              <a:rPr lang="en-US" sz="3600" i="1" dirty="0">
                <a:latin typeface="Times New Roman" pitchFamily="18" charset="0"/>
                <a:cs typeface="Times New Roman" pitchFamily="18" charset="0"/>
              </a:rPr>
              <a:t>s </a:t>
            </a:r>
            <a:r>
              <a:rPr lang="en-US" sz="3600" dirty="0">
                <a:latin typeface="Times New Roman" pitchFamily="18" charset="0"/>
                <a:cs typeface="Times New Roman" pitchFamily="18" charset="0"/>
              </a:rPr>
              <a:t>and </a:t>
            </a:r>
            <a:r>
              <a:rPr lang="en-US" sz="3600" i="1" dirty="0">
                <a:latin typeface="Times New Roman" pitchFamily="18" charset="0"/>
                <a:cs typeface="Times New Roman" pitchFamily="18" charset="0"/>
              </a:rPr>
              <a:t>b-s</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bits.The</a:t>
            </a:r>
            <a:r>
              <a:rPr lang="en-US" sz="3600" dirty="0">
                <a:latin typeface="Times New Roman" pitchFamily="18" charset="0"/>
                <a:cs typeface="Times New Roman" pitchFamily="18" charset="0"/>
              </a:rPr>
              <a:t> left-hand side </a:t>
            </a:r>
            <a:r>
              <a:rPr lang="en-US" sz="3600" i="1" dirty="0">
                <a:latin typeface="Times New Roman" pitchFamily="18" charset="0"/>
                <a:cs typeface="Times New Roman" pitchFamily="18" charset="0"/>
              </a:rPr>
              <a:t>s </a:t>
            </a:r>
            <a:r>
              <a:rPr lang="en-US" sz="3600" dirty="0">
                <a:latin typeface="Times New Roman" pitchFamily="18" charset="0"/>
                <a:cs typeface="Times New Roman" pitchFamily="18" charset="0"/>
              </a:rPr>
              <a:t>bits are selected along with plaintext bits to which an XOR operation is applied. The result is given as input to a shift register having b-s bits to </a:t>
            </a:r>
            <a:r>
              <a:rPr lang="en-US" sz="3600" dirty="0" err="1">
                <a:latin typeface="Times New Roman" pitchFamily="18" charset="0"/>
                <a:cs typeface="Times New Roman" pitchFamily="18" charset="0"/>
              </a:rPr>
              <a:t>lhs,s</a:t>
            </a:r>
            <a:r>
              <a:rPr lang="en-US" sz="3600" dirty="0">
                <a:latin typeface="Times New Roman" pitchFamily="18" charset="0"/>
                <a:cs typeface="Times New Roman" pitchFamily="18" charset="0"/>
              </a:rPr>
              <a:t> bits to </a:t>
            </a:r>
            <a:r>
              <a:rPr lang="en-US" sz="3600" dirty="0" err="1">
                <a:latin typeface="Times New Roman" pitchFamily="18" charset="0"/>
                <a:cs typeface="Times New Roman" pitchFamily="18" charset="0"/>
              </a:rPr>
              <a:t>rhs</a:t>
            </a:r>
            <a:r>
              <a:rPr lang="en-US" sz="3600" dirty="0">
                <a:latin typeface="Times New Roman" pitchFamily="18" charset="0"/>
                <a:cs typeface="Times New Roman" pitchFamily="18" charset="0"/>
              </a:rPr>
              <a:t> and the process continues. The encryption and decryption process for the same is shown below, both of them use encryption algorithms.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Downloads\cipher-feedback-mode-1.png"/>
          <p:cNvPicPr>
            <a:picLocks noGrp="1" noChangeAspect="1" noChangeArrowheads="1"/>
          </p:cNvPicPr>
          <p:nvPr>
            <p:ph idx="1"/>
          </p:nvPr>
        </p:nvPicPr>
        <p:blipFill>
          <a:blip r:embed="rId2"/>
          <a:srcRect/>
          <a:stretch>
            <a:fillRect/>
          </a:stretch>
        </p:blipFill>
        <p:spPr bwMode="auto">
          <a:xfrm>
            <a:off x="681773" y="0"/>
            <a:ext cx="7628053"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normAutofit lnSpcReduction="10000"/>
          </a:bodyPr>
          <a:lstStyle/>
          <a:p>
            <a:pPr>
              <a:buNone/>
            </a:pPr>
            <a:r>
              <a:rPr lang="en-US" sz="3600" b="1" dirty="0"/>
              <a:t>4.Output Feedback Mode –</a:t>
            </a:r>
            <a:r>
              <a:rPr lang="en-US" sz="3600" dirty="0"/>
              <a:t> </a:t>
            </a:r>
            <a:br>
              <a:rPr lang="en-US" sz="3600" dirty="0"/>
            </a:br>
            <a:r>
              <a:rPr lang="en-US" sz="3600" dirty="0"/>
              <a:t>The output feedback mode follows nearly the same process as the Cipher Feedback mode except that it sends the encrypted output as feedback instead of the actual cipher which is XOR output. In this output feedback mode, all bits of the block are sent instead of sending selected </a:t>
            </a:r>
            <a:r>
              <a:rPr lang="en-US" sz="3600" i="1" dirty="0"/>
              <a:t>s</a:t>
            </a:r>
            <a:r>
              <a:rPr lang="en-US" sz="3600" dirty="0"/>
              <a:t> bits. The Output Feedback mode of block cipher holds great resistance towards bit transmission errors. It also decreases the dependency or relationship of the cipher on the plaintext. </a:t>
            </a: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Downloads\output-feedback-mode.png"/>
          <p:cNvPicPr>
            <a:picLocks noGrp="1" noChangeAspect="1" noChangeArrowheads="1"/>
          </p:cNvPicPr>
          <p:nvPr>
            <p:ph idx="1"/>
          </p:nvPr>
        </p:nvPicPr>
        <p:blipFill>
          <a:blip r:embed="rId2"/>
          <a:srcRect/>
          <a:stretch>
            <a:fillRect/>
          </a:stretch>
        </p:blipFill>
        <p:spPr bwMode="auto">
          <a:xfrm>
            <a:off x="1016520" y="304800"/>
            <a:ext cx="7034760" cy="6324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lstStyle/>
          <a:p>
            <a:pPr>
              <a:buNone/>
            </a:pPr>
            <a:r>
              <a:rPr lang="en-US" b="1" dirty="0"/>
              <a:t>5.Counter Mode –</a:t>
            </a:r>
            <a:r>
              <a:rPr lang="en-US" dirty="0"/>
              <a:t> </a:t>
            </a:r>
            <a:br>
              <a:rPr lang="en-US" dirty="0"/>
            </a:br>
            <a:r>
              <a:rPr lang="en-US" dirty="0"/>
              <a:t>The Counter Mode or CTR is a simple counter-based block cipher implementation. Every time a counter-initiated value is encrypted and given as input to XOR with plaintext which results in cipher text block. The CTR mode is independent of feedback use and thus can be implemented in parallel.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Downloads\output-feedback-mode.png"/>
          <p:cNvPicPr>
            <a:picLocks noGrp="1" noChangeAspect="1" noChangeArrowheads="1"/>
          </p:cNvPicPr>
          <p:nvPr>
            <p:ph idx="1"/>
          </p:nvPr>
        </p:nvPicPr>
        <p:blipFill>
          <a:blip r:embed="rId2"/>
          <a:srcRect/>
          <a:stretch>
            <a:fillRect/>
          </a:stretch>
        </p:blipFill>
        <p:spPr bwMode="auto">
          <a:xfrm>
            <a:off x="1084164" y="228600"/>
            <a:ext cx="7204272" cy="6477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Data Encryption Standard</a:t>
            </a:r>
          </a:p>
        </p:txBody>
      </p:sp>
      <p:sp>
        <p:nvSpPr>
          <p:cNvPr id="3" name="Content Placeholder 2"/>
          <p:cNvSpPr>
            <a:spLocks noGrp="1"/>
          </p:cNvSpPr>
          <p:nvPr>
            <p:ph idx="1"/>
          </p:nvPr>
        </p:nvSpPr>
        <p:spPr>
          <a:xfrm>
            <a:off x="457200" y="1219200"/>
            <a:ext cx="8229600" cy="5334000"/>
          </a:xfrm>
        </p:spPr>
        <p:txBody>
          <a:bodyPr>
            <a:noAutofit/>
          </a:bodyPr>
          <a:lstStyle/>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The Data Encryption Standard (DES) was jointly developed in 1974 by IBM and</a:t>
            </a:r>
          </a:p>
          <a:p>
            <a:r>
              <a:rPr lang="en-US" dirty="0">
                <a:latin typeface="Times New Roman" pitchFamily="18" charset="0"/>
                <a:cs typeface="Times New Roman" pitchFamily="18" charset="0"/>
              </a:rPr>
              <a:t>the U.S. government to set a standard that everyone could use to securely</a:t>
            </a:r>
          </a:p>
          <a:p>
            <a:r>
              <a:rPr lang="en-US" dirty="0">
                <a:latin typeface="Times New Roman" pitchFamily="18" charset="0"/>
                <a:cs typeface="Times New Roman" pitchFamily="18" charset="0"/>
              </a:rPr>
              <a:t>communicate with each other. It operates on blocks of 64 bits using a secret key</a:t>
            </a:r>
          </a:p>
          <a:p>
            <a:r>
              <a:rPr lang="en-US" dirty="0">
                <a:latin typeface="Times New Roman" pitchFamily="18" charset="0"/>
                <a:cs typeface="Times New Roman" pitchFamily="18" charset="0"/>
              </a:rPr>
              <a:t>that is 56 bits long. The original proposal used a secret key that was 64 bits long.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Autofit/>
          </a:bodyPr>
          <a:lstStyle/>
          <a:p>
            <a:r>
              <a:rPr lang="en-US" dirty="0">
                <a:latin typeface="Times New Roman" pitchFamily="18" charset="0"/>
                <a:cs typeface="Times New Roman" pitchFamily="18" charset="0"/>
              </a:rPr>
              <a:t>It is widely believed that the removal of these 8 bits from the key was done to</a:t>
            </a:r>
          </a:p>
          <a:p>
            <a:r>
              <a:rPr lang="en-US" dirty="0">
                <a:latin typeface="Times New Roman" pitchFamily="18" charset="0"/>
                <a:cs typeface="Times New Roman" pitchFamily="18" charset="0"/>
              </a:rPr>
              <a:t>make it possible for U.S. government agencies to secretly crack messages.</a:t>
            </a:r>
          </a:p>
          <a:p>
            <a:r>
              <a:rPr lang="en-US" dirty="0">
                <a:latin typeface="Times New Roman" pitchFamily="18" charset="0"/>
                <a:cs typeface="Times New Roman" pitchFamily="18" charset="0"/>
              </a:rPr>
              <a:t>DES started out as the "Lucifer" algorithm developed by IBM. The US National</a:t>
            </a:r>
          </a:p>
          <a:p>
            <a:r>
              <a:rPr lang="en-US" dirty="0">
                <a:latin typeface="Times New Roman" pitchFamily="18" charset="0"/>
                <a:cs typeface="Times New Roman" pitchFamily="18" charset="0"/>
              </a:rPr>
              <a:t>Security Agency (NSA) made several modifications, after which it was adopted as</a:t>
            </a:r>
          </a:p>
          <a:p>
            <a:r>
              <a:rPr lang="en-US" dirty="0">
                <a:latin typeface="Times New Roman" pitchFamily="18" charset="0"/>
                <a:cs typeface="Times New Roman" pitchFamily="18" charset="0"/>
              </a:rPr>
              <a:t>Federal Information Processing Standard (FIPS) standard 46-3 and ANSI standard</a:t>
            </a:r>
          </a:p>
          <a:p>
            <a:r>
              <a:rPr lang="en-US" dirty="0">
                <a:latin typeface="Times New Roman" pitchFamily="18" charset="0"/>
                <a:cs typeface="Times New Roman" pitchFamily="18" charset="0"/>
              </a:rPr>
              <a:t>X3.92.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9067800" cy="6400800"/>
          </a:xfrm>
        </p:spPr>
        <p:txBody>
          <a:bodyPr>
            <a:noAutofit/>
          </a:bodyPr>
          <a:lstStyle/>
          <a:p>
            <a:r>
              <a:rPr lang="en-US" dirty="0">
                <a:latin typeface="Times New Roman" pitchFamily="18" charset="0"/>
                <a:cs typeface="Times New Roman" pitchFamily="18" charset="0"/>
              </a:rPr>
              <a:t>DES (and most of the other major symmetric ciphers) is based on a cipher known as the Feistel block cipher. This was a block cipher developed by the IBM cryptography researcher Horst Feistel in the early 70’s. It consists of a number of rounds where each round contains bit-shuffling, non-linear substitutions (S-boxes) and exclusive OR operations. Most symmetric encryption schemes today are based on this structure(known as a </a:t>
            </a:r>
            <a:r>
              <a:rPr lang="en-US" dirty="0" err="1">
                <a:latin typeface="Times New Roman" pitchFamily="18" charset="0"/>
                <a:cs typeface="Times New Roman" pitchFamily="18" charset="0"/>
              </a:rPr>
              <a:t>feistel</a:t>
            </a:r>
            <a:r>
              <a:rPr lang="en-US" dirty="0">
                <a:latin typeface="Times New Roman" pitchFamily="18" charset="0"/>
                <a:cs typeface="Times New Roman" pitchFamily="18" charset="0"/>
              </a:rPr>
              <a:t> network). As with most encryption schemes, DES expects two inputs - the plaintext to be encrypted and the secret 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Block cipher principles</a:t>
            </a:r>
          </a:p>
        </p:txBody>
      </p:sp>
      <p:sp>
        <p:nvSpPr>
          <p:cNvPr id="3" name="Content Placeholder 2"/>
          <p:cNvSpPr>
            <a:spLocks noGrp="1"/>
          </p:cNvSpPr>
          <p:nvPr>
            <p:ph idx="1"/>
          </p:nvPr>
        </p:nvSpPr>
        <p:spPr>
          <a:xfrm>
            <a:off x="228600" y="1219200"/>
            <a:ext cx="8763000" cy="5638800"/>
          </a:xfrm>
        </p:spPr>
        <p:txBody>
          <a:bodyPr>
            <a:normAutofit/>
          </a:bodyPr>
          <a:lstStyle/>
          <a:p>
            <a:r>
              <a:rPr lang="en-US" sz="3600" b="1" dirty="0">
                <a:latin typeface="Times New Roman" pitchFamily="18" charset="0"/>
                <a:cs typeface="Times New Roman" pitchFamily="18" charset="0"/>
              </a:rPr>
              <a:t>Block ciphers</a:t>
            </a:r>
            <a:r>
              <a:rPr lang="en-US" sz="3600" dirty="0">
                <a:latin typeface="Times New Roman" pitchFamily="18" charset="0"/>
                <a:cs typeface="Times New Roman" pitchFamily="18" charset="0"/>
              </a:rPr>
              <a:t> are built in the </a:t>
            </a:r>
            <a:r>
              <a:rPr lang="en-US" sz="3600" dirty="0" err="1">
                <a:latin typeface="Times New Roman" pitchFamily="18" charset="0"/>
                <a:cs typeface="Times New Roman" pitchFamily="18" charset="0"/>
              </a:rPr>
              <a:t>Feistel</a:t>
            </a:r>
            <a:r>
              <a:rPr lang="en-US" sz="3600" dirty="0">
                <a:latin typeface="Times New Roman" pitchFamily="18" charset="0"/>
                <a:cs typeface="Times New Roman" pitchFamily="18" charset="0"/>
              </a:rPr>
              <a:t> cipher structure. Block cipher has a specific number of rounds and keys for generating cipher text. Block cipher is a type of encryption algorithm that processes fixed-size blocks of data, usually 64 or 128 bits, to produce cipher text. The design of a block cipher involves several important principles to ensure the security and efficiency of the algorithm. Some of these principles 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a:latin typeface="Times New Roman" pitchFamily="18" charset="0"/>
                <a:cs typeface="Times New Roman" pitchFamily="18" charset="0"/>
              </a:rPr>
              <a:t>    </a:t>
            </a:r>
            <a:r>
              <a:rPr lang="en-US" sz="3500" dirty="0">
                <a:latin typeface="Times New Roman" pitchFamily="18" charset="0"/>
                <a:cs typeface="Times New Roman" pitchFamily="18" charset="0"/>
              </a:rPr>
              <a:t>The manner in which the plaintext is accepted, and the key arrangement used for encryption and decryption, both determine the type of cipher it is. DES is therefore a symmetric, 64 bit block cipher as it uses the same key for both encryption and decryption and only operates on 64 bit blocks of data at a time5 (be they plaintext or cipher text).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a:latin typeface="Times New Roman" pitchFamily="18" charset="0"/>
                <a:cs typeface="Times New Roman" pitchFamily="18" charset="0"/>
              </a:rPr>
              <a:t>The key size used is 56 bits, however a 64 bit (or eight-byte) key is actually input. The least significant bit of each byte is either used for parity (odd for DES) or set arbitrarily and does not increase the security in any way. All blocks are numbered from left to right which makes the eight bit of each byte the parity bit.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jpg"/>
          <p:cNvPicPr>
            <a:picLocks noGrp="1" noChangeAspect="1"/>
          </p:cNvPicPr>
          <p:nvPr>
            <p:ph idx="1"/>
          </p:nvPr>
        </p:nvPicPr>
        <p:blipFill>
          <a:blip r:embed="rId2"/>
          <a:stretch>
            <a:fillRect/>
          </a:stretch>
        </p:blipFill>
        <p:spPr>
          <a:xfrm>
            <a:off x="533400" y="0"/>
            <a:ext cx="7467600" cy="68579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p>
        </p:txBody>
      </p:sp>
      <p:sp>
        <p:nvSpPr>
          <p:cNvPr id="3" name="Content Placeholder 2"/>
          <p:cNvSpPr>
            <a:spLocks noGrp="1"/>
          </p:cNvSpPr>
          <p:nvPr>
            <p:ph idx="1"/>
          </p:nvPr>
        </p:nvSpPr>
        <p:spPr>
          <a:xfrm>
            <a:off x="228600" y="1219200"/>
            <a:ext cx="8686800" cy="5638800"/>
          </a:xfrm>
        </p:spPr>
        <p:txBody>
          <a:bodyPr>
            <a:normAutofit fontScale="92500" lnSpcReduction="20000"/>
          </a:bodyPr>
          <a:lstStyle/>
          <a:p>
            <a:pPr>
              <a:buNone/>
            </a:pPr>
            <a:r>
              <a:rPr lang="en-US" sz="3600" dirty="0">
                <a:latin typeface="Times New Roman" pitchFamily="18" charset="0"/>
                <a:cs typeface="Times New Roman" pitchFamily="18" charset="0"/>
              </a:rPr>
              <a:t>   </a:t>
            </a:r>
            <a:r>
              <a:rPr lang="en-US" sz="4200" dirty="0">
                <a:latin typeface="Times New Roman" pitchFamily="18" charset="0"/>
                <a:cs typeface="Times New Roman" pitchFamily="18" charset="0"/>
              </a:rPr>
              <a:t>Simplified Data Encryption Standard (S-DES) is a simple version of the </a:t>
            </a:r>
            <a:r>
              <a:rPr lang="en-US" sz="4200" u="sng" dirty="0">
                <a:latin typeface="Times New Roman" pitchFamily="18" charset="0"/>
                <a:cs typeface="Times New Roman" pitchFamily="18" charset="0"/>
                <a:hlinkClick r:id="rId2"/>
              </a:rPr>
              <a:t>DES Algorithm</a:t>
            </a:r>
            <a:r>
              <a:rPr lang="en-US" sz="4200" dirty="0">
                <a:latin typeface="Times New Roman" pitchFamily="18" charset="0"/>
                <a:cs typeface="Times New Roman" pitchFamily="18" charset="0"/>
              </a:rPr>
              <a:t>. It is similar to the </a:t>
            </a:r>
            <a:r>
              <a:rPr lang="en-US" sz="4200" u="sng" dirty="0">
                <a:latin typeface="Times New Roman" pitchFamily="18" charset="0"/>
                <a:cs typeface="Times New Roman" pitchFamily="18" charset="0"/>
                <a:hlinkClick r:id="rId3"/>
              </a:rPr>
              <a:t>DES</a:t>
            </a:r>
            <a:r>
              <a:rPr lang="en-US" sz="4200" dirty="0">
                <a:latin typeface="Times New Roman" pitchFamily="18" charset="0"/>
                <a:cs typeface="Times New Roman" pitchFamily="18" charset="0"/>
              </a:rPr>
              <a:t> algorithm but is a smaller algorithm and has fewer parameters than DES. It was made for educational purposes so that understanding DES would become simpler.  It is a block cipher that takes a block of plain text and converts it into cipher text.  It takes a block of 8 bit.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dirty="0">
                <a:latin typeface="Times New Roman" pitchFamily="18" charset="0"/>
                <a:cs typeface="Times New Roman" pitchFamily="18" charset="0"/>
              </a:rPr>
              <a:t>It is a symmetric key cipher i.e. they use the same key for both encryption and decryption. In this article, we are going to demonstrate key generation for s-des encryption and decryption algorithm. We take a random 10-bit key and produce two 8-bit keys which will be used for encryption and decryption</a:t>
            </a:r>
            <a:r>
              <a:rPr lang="en-US" dirty="0"/>
              <a:t>.</a:t>
            </a:r>
          </a:p>
          <a:p>
            <a:r>
              <a:rPr lang="en-US" sz="3600" b="1" dirty="0">
                <a:latin typeface="Times New Roman" pitchFamily="18" charset="0"/>
                <a:cs typeface="Times New Roman" pitchFamily="18" charset="0"/>
              </a:rPr>
              <a:t>Key Generation Concept: </a:t>
            </a:r>
            <a:r>
              <a:rPr lang="en-US" sz="3600" dirty="0">
                <a:latin typeface="Times New Roman" pitchFamily="18" charset="0"/>
                <a:cs typeface="Times New Roman" pitchFamily="18" charset="0"/>
              </a:rPr>
              <a:t>In the key generation algorithm, we accept the 10-bit key and convert it into two 8 bit keys. This key is shared between both sender and receiver.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Downloads\GFGPage1.png"/>
          <p:cNvPicPr>
            <a:picLocks noGrp="1" noChangeAspect="1" noChangeArrowheads="1"/>
          </p:cNvPicPr>
          <p:nvPr>
            <p:ph idx="1"/>
          </p:nvPr>
        </p:nvPicPr>
        <p:blipFill>
          <a:blip r:embed="rId2"/>
          <a:srcRect/>
          <a:stretch>
            <a:fillRect/>
          </a:stretch>
        </p:blipFill>
        <p:spPr bwMode="auto">
          <a:xfrm>
            <a:off x="1371600" y="838200"/>
            <a:ext cx="6934200" cy="6019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Downloads\S-DES-encryption-detail-4.ppm"/>
          <p:cNvPicPr>
            <a:picLocks noGrp="1" noChangeAspect="1" noChangeArrowheads="1"/>
          </p:cNvPicPr>
          <p:nvPr>
            <p:ph idx="1"/>
          </p:nvPr>
        </p:nvPicPr>
        <p:blipFill>
          <a:blip r:embed="rId2"/>
          <a:srcRect/>
          <a:stretch>
            <a:fillRect/>
          </a:stretch>
        </p:blipFill>
        <p:spPr bwMode="auto">
          <a:xfrm>
            <a:off x="1447801" y="0"/>
            <a:ext cx="5943600" cy="6858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p10 table"/>
          <p:cNvPicPr>
            <a:picLocks noGrp="1" noChangeAspect="1" noChangeArrowheads="1"/>
          </p:cNvPicPr>
          <p:nvPr>
            <p:ph idx="1"/>
          </p:nvPr>
        </p:nvPicPr>
        <p:blipFill>
          <a:blip r:embed="rId2"/>
          <a:srcRect/>
          <a:stretch>
            <a:fillRect/>
          </a:stretch>
        </p:blipFill>
        <p:spPr bwMode="auto">
          <a:xfrm>
            <a:off x="152400" y="838200"/>
            <a:ext cx="8229600" cy="315753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esktop\p8"/>
          <p:cNvPicPr>
            <a:picLocks noGrp="1" noChangeAspect="1" noChangeArrowheads="1"/>
          </p:cNvPicPr>
          <p:nvPr>
            <p:ph idx="1"/>
          </p:nvPr>
        </p:nvPicPr>
        <p:blipFill>
          <a:blip r:embed="rId2"/>
          <a:srcRect/>
          <a:stretch>
            <a:fillRect/>
          </a:stretch>
        </p:blipFill>
        <p:spPr bwMode="auto">
          <a:xfrm>
            <a:off x="762000" y="609600"/>
            <a:ext cx="7239000" cy="2133600"/>
          </a:xfrm>
          <a:prstGeom prst="rect">
            <a:avLst/>
          </a:prstGeom>
          <a:noFill/>
        </p:spPr>
      </p:pic>
      <p:pic>
        <p:nvPicPr>
          <p:cNvPr id="2051" name="Picture 3" descr="C:\Users\pc\Desktop\p4"/>
          <p:cNvPicPr>
            <a:picLocks noChangeAspect="1" noChangeArrowheads="1"/>
          </p:cNvPicPr>
          <p:nvPr/>
        </p:nvPicPr>
        <p:blipFill>
          <a:blip r:embed="rId3"/>
          <a:srcRect/>
          <a:stretch>
            <a:fillRect/>
          </a:stretch>
        </p:blipFill>
        <p:spPr bwMode="auto">
          <a:xfrm>
            <a:off x="609600" y="2819400"/>
            <a:ext cx="7391400" cy="2438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Desktop\ip"/>
          <p:cNvPicPr>
            <a:picLocks noGrp="1" noChangeAspect="1" noChangeArrowheads="1"/>
          </p:cNvPicPr>
          <p:nvPr>
            <p:ph idx="1"/>
          </p:nvPr>
        </p:nvPicPr>
        <p:blipFill>
          <a:blip r:embed="rId2"/>
          <a:srcRect/>
          <a:stretch>
            <a:fillRect/>
          </a:stretch>
        </p:blipFill>
        <p:spPr bwMode="auto">
          <a:xfrm>
            <a:off x="1295400" y="2057401"/>
            <a:ext cx="6857999" cy="222964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3600" b="1" dirty="0">
                <a:latin typeface="Times New Roman" pitchFamily="18" charset="0"/>
                <a:cs typeface="Times New Roman" pitchFamily="18" charset="0"/>
              </a:rPr>
              <a:t>1.Number of Rounds –</a:t>
            </a:r>
            <a:r>
              <a:rPr lang="en-US" sz="3600" dirty="0">
                <a:latin typeface="Times New Roman" pitchFamily="18" charset="0"/>
                <a:cs typeface="Times New Roman" pitchFamily="18" charset="0"/>
              </a:rPr>
              <a:t> The number of Rounds is regularly considered in design criteria, it just reflects the number of rounds to be suitable for an algorithm to make it more complex, in DES we have 16 rounds ensuring it to be more secure while in AES we have 10 rounds which makes it more secure.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Desktop\ip inverse"/>
          <p:cNvPicPr>
            <a:picLocks noGrp="1" noChangeAspect="1" noChangeArrowheads="1"/>
          </p:cNvPicPr>
          <p:nvPr>
            <p:ph idx="1"/>
          </p:nvPr>
        </p:nvPicPr>
        <p:blipFill>
          <a:blip r:embed="rId2"/>
          <a:srcRect/>
          <a:stretch>
            <a:fillRect/>
          </a:stretch>
        </p:blipFill>
        <p:spPr bwMode="auto">
          <a:xfrm>
            <a:off x="914400" y="533401"/>
            <a:ext cx="7315200" cy="2057399"/>
          </a:xfrm>
          <a:prstGeom prst="rect">
            <a:avLst/>
          </a:prstGeom>
          <a:noFill/>
        </p:spPr>
      </p:pic>
      <p:pic>
        <p:nvPicPr>
          <p:cNvPr id="4099" name="Picture 3" descr="C:\Users\pc\Desktop\ep"/>
          <p:cNvPicPr>
            <a:picLocks noChangeAspect="1" noChangeArrowheads="1"/>
          </p:cNvPicPr>
          <p:nvPr/>
        </p:nvPicPr>
        <p:blipFill>
          <a:blip r:embed="rId3"/>
          <a:srcRect/>
          <a:stretch>
            <a:fillRect/>
          </a:stretch>
        </p:blipFill>
        <p:spPr bwMode="auto">
          <a:xfrm>
            <a:off x="609600" y="3048000"/>
            <a:ext cx="7620000" cy="228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Desktop\s"/>
          <p:cNvPicPr>
            <a:picLocks noGrp="1" noChangeAspect="1" noChangeArrowheads="1"/>
          </p:cNvPicPr>
          <p:nvPr>
            <p:ph idx="1"/>
          </p:nvPr>
        </p:nvPicPr>
        <p:blipFill>
          <a:blip r:embed="rId2"/>
          <a:srcRect/>
          <a:stretch>
            <a:fillRect/>
          </a:stretch>
        </p:blipFill>
        <p:spPr bwMode="auto">
          <a:xfrm>
            <a:off x="228600" y="1295400"/>
            <a:ext cx="8915399" cy="3276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Blow Fish Algorithm</a:t>
            </a:r>
          </a:p>
        </p:txBody>
      </p:sp>
      <p:sp>
        <p:nvSpPr>
          <p:cNvPr id="3" name="Content Placeholder 2"/>
          <p:cNvSpPr>
            <a:spLocks noGrp="1"/>
          </p:cNvSpPr>
          <p:nvPr>
            <p:ph idx="1"/>
          </p:nvPr>
        </p:nvSpPr>
        <p:spPr/>
        <p:txBody>
          <a:bodyPr>
            <a:normAutofit lnSpcReduction="10000"/>
          </a:bodyPr>
          <a:lstStyle/>
          <a:p>
            <a:r>
              <a:rPr lang="en-US" b="1" dirty="0">
                <a:latin typeface="Times New Roman" pitchFamily="18" charset="0"/>
                <a:cs typeface="Times New Roman" pitchFamily="18" charset="0"/>
              </a:rPr>
              <a:t>Blowfish</a:t>
            </a:r>
            <a:r>
              <a:rPr lang="en-US" dirty="0">
                <a:latin typeface="Times New Roman" pitchFamily="18" charset="0"/>
                <a:cs typeface="Times New Roman" pitchFamily="18" charset="0"/>
              </a:rPr>
              <a:t> is an encryption technique designed by </a:t>
            </a:r>
            <a:r>
              <a:rPr lang="en-US" b="1" dirty="0">
                <a:latin typeface="Times New Roman" pitchFamily="18" charset="0"/>
                <a:cs typeface="Times New Roman" pitchFamily="18" charset="0"/>
              </a:rPr>
              <a:t>Bruce Schneier</a:t>
            </a:r>
            <a:r>
              <a:rPr lang="en-US" dirty="0">
                <a:latin typeface="Times New Roman" pitchFamily="18" charset="0"/>
                <a:cs typeface="Times New Roman" pitchFamily="18" charset="0"/>
              </a:rPr>
              <a:t> in 1993 as an alternative to </a:t>
            </a:r>
            <a:r>
              <a:rPr lang="en-US" u="sng" dirty="0">
                <a:latin typeface="Times New Roman" pitchFamily="18" charset="0"/>
                <a:cs typeface="Times New Roman" pitchFamily="18" charset="0"/>
                <a:hlinkClick r:id="rId2"/>
              </a:rPr>
              <a:t>DES Encryption Technique</a:t>
            </a:r>
            <a:r>
              <a:rPr lang="en-US" dirty="0">
                <a:latin typeface="Times New Roman" pitchFamily="18" charset="0"/>
                <a:cs typeface="Times New Roman" pitchFamily="18" charset="0"/>
              </a:rPr>
              <a:t>. It is significantly faster than DES and provides a good encryption rate with no effective </a:t>
            </a:r>
            <a:r>
              <a:rPr lang="en-US" u="sng" dirty="0">
                <a:latin typeface="Times New Roman" pitchFamily="18" charset="0"/>
                <a:cs typeface="Times New Roman" pitchFamily="18" charset="0"/>
                <a:hlinkClick r:id="rId3"/>
              </a:rPr>
              <a:t>cryptanalysis technique</a:t>
            </a:r>
            <a:r>
              <a:rPr lang="en-US" dirty="0">
                <a:latin typeface="Times New Roman" pitchFamily="18" charset="0"/>
                <a:cs typeface="Times New Roman" pitchFamily="18" charset="0"/>
              </a:rPr>
              <a:t> found to date. It is one of the first, secure block ciphers not subject to any patents and hence freely available for anyone to use. It is symmetric block cipher algorithm</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fontAlgn="base"/>
            <a:r>
              <a:rPr lang="en-US" b="1" dirty="0">
                <a:latin typeface="Times New Roman" pitchFamily="18" charset="0"/>
                <a:cs typeface="Times New Roman" pitchFamily="18" charset="0"/>
              </a:rPr>
              <a:t>block Size</a:t>
            </a:r>
            <a:r>
              <a:rPr lang="en-US" dirty="0">
                <a:latin typeface="Times New Roman" pitchFamily="18" charset="0"/>
                <a:cs typeface="Times New Roman" pitchFamily="18" charset="0"/>
              </a:rPr>
              <a:t>: 64-bits</a:t>
            </a:r>
          </a:p>
          <a:p>
            <a:pPr fontAlgn="base"/>
            <a:r>
              <a:rPr lang="en-US" b="1" dirty="0">
                <a:latin typeface="Times New Roman" pitchFamily="18" charset="0"/>
                <a:cs typeface="Times New Roman" pitchFamily="18" charset="0"/>
              </a:rPr>
              <a:t>key Size</a:t>
            </a:r>
            <a:r>
              <a:rPr lang="en-US" dirty="0">
                <a:latin typeface="Times New Roman" pitchFamily="18" charset="0"/>
                <a:cs typeface="Times New Roman" pitchFamily="18" charset="0"/>
              </a:rPr>
              <a:t>: 32-bits to 448-bits variable size</a:t>
            </a:r>
          </a:p>
          <a:p>
            <a:pPr fontAlgn="base"/>
            <a:r>
              <a:rPr lang="en-US" b="1" dirty="0">
                <a:latin typeface="Times New Roman" pitchFamily="18" charset="0"/>
                <a:cs typeface="Times New Roman" pitchFamily="18" charset="0"/>
              </a:rPr>
              <a:t>number of sub keys</a:t>
            </a:r>
            <a:r>
              <a:rPr lang="en-US" dirty="0">
                <a:latin typeface="Times New Roman" pitchFamily="18" charset="0"/>
                <a:cs typeface="Times New Roman" pitchFamily="18" charset="0"/>
              </a:rPr>
              <a:t>: 18 [P-array]</a:t>
            </a:r>
          </a:p>
          <a:p>
            <a:pPr fontAlgn="base"/>
            <a:r>
              <a:rPr lang="en-US" b="1" dirty="0">
                <a:latin typeface="Times New Roman" pitchFamily="18" charset="0"/>
                <a:cs typeface="Times New Roman" pitchFamily="18" charset="0"/>
              </a:rPr>
              <a:t>number of rounds</a:t>
            </a:r>
            <a:r>
              <a:rPr lang="en-US" dirty="0">
                <a:latin typeface="Times New Roman" pitchFamily="18" charset="0"/>
                <a:cs typeface="Times New Roman" pitchFamily="18" charset="0"/>
              </a:rPr>
              <a:t>: 16</a:t>
            </a:r>
          </a:p>
          <a:p>
            <a:pPr fontAlgn="base"/>
            <a:r>
              <a:rPr lang="en-US" b="1" dirty="0">
                <a:latin typeface="Times New Roman" pitchFamily="18" charset="0"/>
                <a:cs typeface="Times New Roman" pitchFamily="18" charset="0"/>
              </a:rPr>
              <a:t>number of substitution boxes</a:t>
            </a:r>
            <a:r>
              <a:rPr lang="en-US" dirty="0">
                <a:latin typeface="Times New Roman" pitchFamily="18" charset="0"/>
                <a:cs typeface="Times New Roman" pitchFamily="18" charset="0"/>
              </a:rPr>
              <a:t>: 4 [each having 512 entries of 32-bits each].</a:t>
            </a:r>
          </a:p>
          <a:p>
            <a:pPr fontAlgn="base"/>
            <a:endParaRPr lang="en-US" dirty="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owfish-Encryption-Algorithm.png"/>
          <p:cNvPicPr>
            <a:picLocks noGrp="1" noChangeAspect="1"/>
          </p:cNvPicPr>
          <p:nvPr>
            <p:ph idx="1"/>
          </p:nvPr>
        </p:nvPicPr>
        <p:blipFill>
          <a:blip r:embed="rId2"/>
          <a:stretch>
            <a:fillRect/>
          </a:stretch>
        </p:blipFill>
        <p:spPr>
          <a:xfrm>
            <a:off x="2057400" y="0"/>
            <a:ext cx="4648200" cy="68580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Function F</a:t>
            </a:r>
          </a:p>
        </p:txBody>
      </p:sp>
      <p:pic>
        <p:nvPicPr>
          <p:cNvPr id="4" name="Content Placeholder 3" descr="function"/>
          <p:cNvPicPr>
            <a:picLocks noGrp="1" noChangeAspect="1"/>
          </p:cNvPicPr>
          <p:nvPr>
            <p:ph idx="1"/>
          </p:nvPr>
        </p:nvPicPr>
        <p:blipFill>
          <a:blip r:embed="rId2"/>
          <a:stretch>
            <a:fillRect/>
          </a:stretch>
        </p:blipFill>
        <p:spPr>
          <a:xfrm>
            <a:off x="1752600" y="1371600"/>
            <a:ext cx="5029200" cy="42672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Advanced Encryption Standard(AES)</a:t>
            </a:r>
          </a:p>
        </p:txBody>
      </p:sp>
      <p:sp>
        <p:nvSpPr>
          <p:cNvPr id="3" name="Content Placeholder 2"/>
          <p:cNvSpPr>
            <a:spLocks noGrp="1"/>
          </p:cNvSpPr>
          <p:nvPr>
            <p:ph idx="1"/>
          </p:nvPr>
        </p:nvSpPr>
        <p:spPr>
          <a:xfrm>
            <a:off x="228600" y="1371600"/>
            <a:ext cx="8915400" cy="5334000"/>
          </a:xfrm>
        </p:spPr>
        <p:txBody>
          <a:bodyPr>
            <a:normAutofit lnSpcReduction="10000"/>
          </a:bodyPr>
          <a:lstStyle/>
          <a:p>
            <a:pPr fontAlgn="base"/>
            <a:r>
              <a:rPr lang="en-US" u="sng" dirty="0">
                <a:latin typeface="Times New Roman" pitchFamily="18" charset="0"/>
                <a:cs typeface="Times New Roman" pitchFamily="18" charset="0"/>
                <a:hlinkClick r:id="rId2"/>
              </a:rPr>
              <a:t>Advanced Encryption Standard (AES)</a:t>
            </a:r>
            <a:r>
              <a:rPr lang="en-US" dirty="0">
                <a:latin typeface="Times New Roman" pitchFamily="18" charset="0"/>
                <a:cs typeface="Times New Roman" pitchFamily="18" charset="0"/>
              </a:rPr>
              <a:t> is a specification for the encryption of electronic data established by the U.S National Institute of Standards and Technology (NIST) in 2001. AES is widely used today as it is a much stronger than DES and triple DES despite being harder to implement.</a:t>
            </a:r>
          </a:p>
          <a:p>
            <a:pPr fontAlgn="base"/>
            <a:r>
              <a:rPr lang="en-US" dirty="0">
                <a:latin typeface="Times New Roman" pitchFamily="18" charset="0"/>
                <a:cs typeface="Times New Roman" pitchFamily="18" charset="0"/>
              </a:rPr>
              <a:t>Points to remember</a:t>
            </a:r>
          </a:p>
          <a:p>
            <a:pPr fontAlgn="base"/>
            <a:r>
              <a:rPr lang="en-US" dirty="0">
                <a:latin typeface="Times New Roman" pitchFamily="18" charset="0"/>
                <a:cs typeface="Times New Roman" pitchFamily="18" charset="0"/>
              </a:rPr>
              <a:t>AES is a block cipher.</a:t>
            </a:r>
          </a:p>
          <a:p>
            <a:pPr fontAlgn="base"/>
            <a:r>
              <a:rPr lang="en-US" dirty="0">
                <a:latin typeface="Times New Roman" pitchFamily="18" charset="0"/>
                <a:cs typeface="Times New Roman" pitchFamily="18" charset="0"/>
              </a:rPr>
              <a:t>The key size can be 128/192/256 bits.</a:t>
            </a:r>
          </a:p>
          <a:p>
            <a:pPr fontAlgn="base"/>
            <a:r>
              <a:rPr lang="en-US" dirty="0">
                <a:latin typeface="Times New Roman" pitchFamily="18" charset="0"/>
                <a:cs typeface="Times New Roman" pitchFamily="18" charset="0"/>
              </a:rPr>
              <a:t>Encrypts data in blocks of 128 bits each.</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858000"/>
          </a:xfrm>
        </p:spPr>
        <p:txBody>
          <a:bodyPr>
            <a:normAutofit fontScale="92500"/>
          </a:bodyPr>
          <a:lstStyle/>
          <a:p>
            <a:r>
              <a:rPr lang="en-US" sz="3600" dirty="0">
                <a:latin typeface="Times New Roman" pitchFamily="18" charset="0"/>
                <a:cs typeface="Times New Roman" pitchFamily="18" charset="0"/>
              </a:rPr>
              <a:t>That means it takes 128 bits as input and outputs 128 bits of encrypted cipher text as output. AES relies on substitution-permutation network principle which means it is performed using a series of linked operations which involves replacing and shuffling of the input data.</a:t>
            </a:r>
          </a:p>
          <a:p>
            <a:r>
              <a:rPr lang="en-US" sz="3900" b="1" dirty="0">
                <a:latin typeface="Times New Roman" pitchFamily="18" charset="0"/>
                <a:cs typeface="Times New Roman" pitchFamily="18" charset="0"/>
              </a:rPr>
              <a:t>Working of the cipher :</a:t>
            </a:r>
            <a:br>
              <a:rPr lang="en-US" sz="3900" dirty="0">
                <a:latin typeface="Times New Roman" pitchFamily="18" charset="0"/>
                <a:cs typeface="Times New Roman" pitchFamily="18" charset="0"/>
              </a:rPr>
            </a:br>
            <a:r>
              <a:rPr lang="en-US" sz="3900" dirty="0">
                <a:latin typeface="Times New Roman" pitchFamily="18" charset="0"/>
                <a:cs typeface="Times New Roman" pitchFamily="18" charset="0"/>
              </a:rPr>
              <a:t>AES performs operations on bytes of data rather than in bits. Since the block size is 128 bits, the cipher processes 128 bits (or 16 bytes) of the input data at a time.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pPr fontAlgn="base"/>
            <a:r>
              <a:rPr lang="en-US" sz="3600" dirty="0">
                <a:latin typeface="Times New Roman" pitchFamily="18" charset="0"/>
                <a:cs typeface="Times New Roman" pitchFamily="18" charset="0"/>
              </a:rPr>
              <a:t>The number of rounds depends on the key length as follows :</a:t>
            </a:r>
          </a:p>
          <a:p>
            <a:pPr fontAlgn="base"/>
            <a:r>
              <a:rPr lang="en-US" sz="3600" dirty="0">
                <a:latin typeface="Times New Roman" pitchFamily="18" charset="0"/>
                <a:cs typeface="Times New Roman" pitchFamily="18" charset="0"/>
              </a:rPr>
              <a:t>128 bit key – 10 rounds</a:t>
            </a:r>
          </a:p>
          <a:p>
            <a:pPr fontAlgn="base"/>
            <a:r>
              <a:rPr lang="en-US" sz="3600" dirty="0">
                <a:latin typeface="Times New Roman" pitchFamily="18" charset="0"/>
                <a:cs typeface="Times New Roman" pitchFamily="18" charset="0"/>
              </a:rPr>
              <a:t>192 bit key – 12 rounds</a:t>
            </a:r>
          </a:p>
          <a:p>
            <a:pPr fontAlgn="base"/>
            <a:r>
              <a:rPr lang="en-US" sz="3600" dirty="0">
                <a:latin typeface="Times New Roman" pitchFamily="18" charset="0"/>
                <a:cs typeface="Times New Roman" pitchFamily="18" charset="0"/>
              </a:rPr>
              <a:t>256 bit key – 14 rounds</a:t>
            </a:r>
          </a:p>
          <a:p>
            <a:pPr fontAlgn="base"/>
            <a:endParaRPr lang="en-US" sz="3600"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RC5 Algorithm</a:t>
            </a:r>
          </a:p>
        </p:txBody>
      </p:sp>
      <p:sp>
        <p:nvSpPr>
          <p:cNvPr id="5" name="Content Placeholder 4"/>
          <p:cNvSpPr>
            <a:spLocks noGrp="1"/>
          </p:cNvSpPr>
          <p:nvPr>
            <p:ph idx="1"/>
          </p:nvPr>
        </p:nvSpPr>
        <p:spPr>
          <a:xfrm>
            <a:off x="457200" y="1371600"/>
            <a:ext cx="8229600" cy="4754563"/>
          </a:xfrm>
        </p:spPr>
        <p:txBody>
          <a:bodyPr>
            <a:normAutofit/>
          </a:bodyPr>
          <a:lstStyle/>
          <a:p>
            <a:r>
              <a:rPr lang="en-US" sz="3600" dirty="0">
                <a:latin typeface="Times New Roman" pitchFamily="18" charset="0"/>
                <a:cs typeface="Times New Roman" pitchFamily="18" charset="0"/>
              </a:rPr>
              <a:t>RC5 is a symmetric key block encryption algorithm designed by Ron Rivest in 1994. It is notable for being simple, fast (on account of using only primitive computer operations like XOR, shift, etc.) and consumes less memory.</a:t>
            </a:r>
          </a:p>
          <a:p>
            <a:r>
              <a:rPr lang="en-US" sz="3600" dirty="0">
                <a:latin typeface="Times New Roman" pitchFamily="18" charset="0"/>
                <a:cs typeface="Times New Roman" pitchFamily="18" charset="0"/>
              </a:rPr>
              <a:t>Example: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lnSpcReduction="10000"/>
          </a:bodyPr>
          <a:lstStyle/>
          <a:p>
            <a:pPr>
              <a:buNone/>
            </a:pPr>
            <a:r>
              <a:rPr lang="en-US" sz="3600" b="1" dirty="0">
                <a:latin typeface="Times New Roman" pitchFamily="18" charset="0"/>
                <a:cs typeface="Times New Roman" pitchFamily="18" charset="0"/>
              </a:rPr>
              <a:t>2.Design of function F –</a:t>
            </a:r>
            <a:r>
              <a:rPr lang="en-US" sz="3600" dirty="0">
                <a:latin typeface="Times New Roman" pitchFamily="18" charset="0"/>
                <a:cs typeface="Times New Roman" pitchFamily="18" charset="0"/>
              </a:rPr>
              <a:t> The core part of the </a:t>
            </a:r>
            <a:r>
              <a:rPr lang="en-US" sz="3600" dirty="0" err="1">
                <a:latin typeface="Times New Roman" pitchFamily="18" charset="0"/>
                <a:cs typeface="Times New Roman" pitchFamily="18" charset="0"/>
              </a:rPr>
              <a:t>Feistel</a:t>
            </a:r>
            <a:r>
              <a:rPr lang="en-US" sz="3600" dirty="0">
                <a:latin typeface="Times New Roman" pitchFamily="18" charset="0"/>
                <a:cs typeface="Times New Roman" pitchFamily="18" charset="0"/>
              </a:rPr>
              <a:t> Block cipher structure is the Round Function. The complexity of cryptanalysis can be derived from the Round function i.e. the increasing level of complexity for the round function would be greatly contributing to an increase in complexity. To increase the complexity of the round function, the avalanche effect is also included in the round function, as the change of a single bit in plain text would produce a mischievous output due to the presence of avalanche effect.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686800" cy="6096000"/>
          </a:xfrm>
        </p:spPr>
        <p:txBody>
          <a:bodyPr/>
          <a:lstStyle/>
          <a:p>
            <a:r>
              <a:rPr lang="en-US" sz="3600" dirty="0">
                <a:latin typeface="Times New Roman" pitchFamily="18" charset="0"/>
                <a:cs typeface="Times New Roman" pitchFamily="18" charset="0"/>
              </a:rPr>
              <a:t>Key : 00 00 00 00 00 00 00 00 00 00 00 00 00 00 00 00 Plain Text : 00000000 00000000 Cipher Text : EEDBA521 6D8F4B15</a:t>
            </a:r>
          </a:p>
          <a:p>
            <a:pPr>
              <a:buNone/>
            </a:pPr>
            <a:r>
              <a:rPr lang="en-US" sz="3600" dirty="0">
                <a:latin typeface="Times New Roman" pitchFamily="18" charset="0"/>
                <a:cs typeface="Times New Roman" pitchFamily="18" charset="0"/>
              </a:rPr>
              <a:t>  Parameter                             Possible Value</a:t>
            </a:r>
          </a:p>
          <a:p>
            <a:r>
              <a:rPr lang="en-US" sz="3600" dirty="0">
                <a:latin typeface="Times New Roman" pitchFamily="18" charset="0"/>
                <a:cs typeface="Times New Roman" pitchFamily="18" charset="0"/>
              </a:rPr>
              <a:t>block/word size (bits)          16, 32, 64</a:t>
            </a:r>
          </a:p>
          <a:p>
            <a:r>
              <a:rPr lang="en-US" sz="3600" dirty="0">
                <a:latin typeface="Times New Roman" pitchFamily="18" charset="0"/>
                <a:cs typeface="Times New Roman" pitchFamily="18" charset="0"/>
              </a:rPr>
              <a:t>Number of Rounds               0 – 255</a:t>
            </a:r>
          </a:p>
          <a:p>
            <a:r>
              <a:rPr lang="en-US" sz="3600" dirty="0">
                <a:latin typeface="Times New Roman" pitchFamily="18" charset="0"/>
                <a:cs typeface="Times New Roman" pitchFamily="18" charset="0"/>
              </a:rPr>
              <a:t>Key Size (bytes)                     0 – 255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3600" dirty="0">
                <a:latin typeface="Times New Roman" pitchFamily="18" charset="0"/>
                <a:cs typeface="Times New Roman" pitchFamily="18" charset="0"/>
              </a:rPr>
              <a:t>Since at a time, RC5 uses 2 word blocks, the plain text block size can be 32, 64 or 128 bits. Notation used in the algorithm:</a:t>
            </a:r>
          </a:p>
          <a:p>
            <a:r>
              <a:rPr lang="en-US" sz="3600" dirty="0">
                <a:latin typeface="Times New Roman" pitchFamily="18" charset="0"/>
                <a:cs typeface="Times New Roman" pitchFamily="18" charset="0"/>
              </a:rPr>
              <a:t>Symbol       Operation</a:t>
            </a:r>
          </a:p>
          <a:p>
            <a:r>
              <a:rPr lang="en-US" sz="3600" dirty="0">
                <a:latin typeface="Times New Roman" pitchFamily="18" charset="0"/>
                <a:cs typeface="Times New Roman" pitchFamily="18" charset="0"/>
              </a:rPr>
              <a:t>x &lt;&lt;&lt; y       Cyclic left shift of x by Y bits</a:t>
            </a:r>
          </a:p>
          <a:p>
            <a:r>
              <a:rPr lang="en-US" sz="3600" dirty="0">
                <a:latin typeface="Times New Roman" pitchFamily="18" charset="0"/>
                <a:cs typeface="Times New Roman" pitchFamily="18" charset="0"/>
              </a:rPr>
              <a:t>+                 Two’s complement addition of                                   words where addition is modulo</a:t>
            </a:r>
          </a:p>
          <a:p>
            <a:r>
              <a:rPr lang="en-US" sz="3600" dirty="0">
                <a:latin typeface="Times New Roman" pitchFamily="18" charset="0"/>
                <a:cs typeface="Times New Roman" pitchFamily="18" charset="0"/>
              </a:rPr>
              <a:t>^                  Bit wise Exclusive-OR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324600"/>
          </a:xfrm>
        </p:spPr>
        <p:txBody>
          <a:bodyPr>
            <a:noAutofit/>
          </a:bodyPr>
          <a:lstStyle/>
          <a:p>
            <a:pPr fontAlgn="base"/>
            <a:r>
              <a:rPr lang="en-US" dirty="0">
                <a:latin typeface="Times New Roman" pitchFamily="18" charset="0"/>
                <a:cs typeface="Times New Roman" pitchFamily="18" charset="0"/>
              </a:rPr>
              <a:t> Encryption. We divide the input plain text block into two registers A and B each of size w bits. After undergoing the encryption process the result of A and B together forms the cipher text block. RC5 Encryption Algorithm:</a:t>
            </a:r>
          </a:p>
          <a:p>
            <a:pPr fontAlgn="base"/>
            <a:r>
              <a:rPr lang="en-US" dirty="0">
                <a:latin typeface="Times New Roman" pitchFamily="18" charset="0"/>
                <a:cs typeface="Times New Roman" pitchFamily="18" charset="0"/>
              </a:rPr>
              <a:t>One time initialization of plain text blocks A and B by adding S[0] and S[1] to A and B respectively. These operations are mod.</a:t>
            </a:r>
          </a:p>
          <a:p>
            <a:pPr fontAlgn="base"/>
            <a:r>
              <a:rPr lang="en-US" dirty="0">
                <a:latin typeface="Times New Roman" pitchFamily="18" charset="0"/>
                <a:cs typeface="Times New Roman" pitchFamily="18" charset="0"/>
              </a:rPr>
              <a:t>XOR A and B. A=A^B</a:t>
            </a:r>
          </a:p>
          <a:p>
            <a:pPr fontAlgn="base"/>
            <a:r>
              <a:rPr lang="en-US" dirty="0">
                <a:latin typeface="Times New Roman" pitchFamily="18" charset="0"/>
                <a:cs typeface="Times New Roman" pitchFamily="18" charset="0"/>
              </a:rPr>
              <a:t>Cyclic left shift new value of A by B bits.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lstStyle/>
          <a:p>
            <a:pPr fontAlgn="base"/>
            <a:r>
              <a:rPr lang="en-US" sz="3600" dirty="0">
                <a:latin typeface="Times New Roman" pitchFamily="18" charset="0"/>
                <a:cs typeface="Times New Roman" pitchFamily="18" charset="0"/>
              </a:rPr>
              <a:t>Add S[2*</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to the output of previous step. This is the new value of A.</a:t>
            </a:r>
          </a:p>
          <a:p>
            <a:pPr fontAlgn="base"/>
            <a:r>
              <a:rPr lang="en-US" sz="3600" dirty="0">
                <a:latin typeface="Times New Roman" pitchFamily="18" charset="0"/>
                <a:cs typeface="Times New Roman" pitchFamily="18" charset="0"/>
              </a:rPr>
              <a:t>XOR B with new value of A and store in B.</a:t>
            </a:r>
          </a:p>
          <a:p>
            <a:pPr fontAlgn="base"/>
            <a:r>
              <a:rPr lang="en-US" sz="3600" dirty="0">
                <a:latin typeface="Times New Roman" pitchFamily="18" charset="0"/>
                <a:cs typeface="Times New Roman" pitchFamily="18" charset="0"/>
              </a:rPr>
              <a:t>Cyclic left shift new value of B by A bits.</a:t>
            </a:r>
          </a:p>
          <a:p>
            <a:pPr fontAlgn="base"/>
            <a:r>
              <a:rPr lang="en-US" sz="3600" dirty="0">
                <a:latin typeface="Times New Roman" pitchFamily="18" charset="0"/>
                <a:cs typeface="Times New Roman" pitchFamily="18" charset="0"/>
              </a:rPr>
              <a:t>Add S[2*i+1] to the output of previous step. This is the new value of B.</a:t>
            </a:r>
          </a:p>
          <a:p>
            <a:pPr fontAlgn="base"/>
            <a:r>
              <a:rPr lang="en-US" sz="3600" dirty="0">
                <a:latin typeface="Times New Roman" pitchFamily="18" charset="0"/>
                <a:cs typeface="Times New Roman" pitchFamily="18" charset="0"/>
              </a:rPr>
              <a:t>Repeat entire procedure (except one time initialization) r times.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3600" dirty="0"/>
              <a:t>A = A + S[0] </a:t>
            </a:r>
          </a:p>
          <a:p>
            <a:r>
              <a:rPr lang="en-US" sz="3600" dirty="0"/>
              <a:t>B = B + S[1]</a:t>
            </a:r>
          </a:p>
          <a:p>
            <a:r>
              <a:rPr lang="en-US" sz="3600" dirty="0"/>
              <a:t> for </a:t>
            </a:r>
            <a:r>
              <a:rPr lang="en-US" sz="3600" dirty="0" err="1"/>
              <a:t>i</a:t>
            </a:r>
            <a:r>
              <a:rPr lang="en-US" sz="3600" dirty="0"/>
              <a:t> = 1 to r do:</a:t>
            </a:r>
          </a:p>
          <a:p>
            <a:r>
              <a:rPr lang="en-US" sz="3600" dirty="0"/>
              <a:t> A = ((A ^ B) &lt;&lt;&lt; B) + S[2 * </a:t>
            </a:r>
            <a:r>
              <a:rPr lang="en-US" sz="3600" dirty="0" err="1"/>
              <a:t>i</a:t>
            </a:r>
            <a:r>
              <a:rPr lang="en-US" sz="3600" dirty="0"/>
              <a:t>] </a:t>
            </a:r>
          </a:p>
          <a:p>
            <a:r>
              <a:rPr lang="en-US" sz="3600" dirty="0"/>
              <a:t>B = ((B ^ A) &lt;&lt;&lt; A) + S[2 * </a:t>
            </a:r>
            <a:r>
              <a:rPr lang="en-US" sz="3600" dirty="0" err="1"/>
              <a:t>i</a:t>
            </a:r>
            <a:r>
              <a:rPr lang="en-US" sz="3600" dirty="0"/>
              <a:t> + 1] return A, B</a:t>
            </a:r>
          </a:p>
          <a:p>
            <a:r>
              <a:rPr lang="en-US" sz="3600" dirty="0">
                <a:latin typeface="Times New Roman" pitchFamily="18" charset="0"/>
                <a:cs typeface="Times New Roman" pitchFamily="18" charset="0"/>
              </a:rPr>
              <a:t>Alternatively, RC5 Decryption can be defined as:</a:t>
            </a:r>
          </a:p>
          <a:p>
            <a:endParaRPr lang="en-US" sz="36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172200"/>
          </a:xfrm>
        </p:spPr>
        <p:txBody>
          <a:bodyPr>
            <a:normAutofit/>
          </a:bodyPr>
          <a:lstStyle/>
          <a:p>
            <a:r>
              <a:rPr lang="en-US" sz="3600" dirty="0"/>
              <a:t>for </a:t>
            </a:r>
            <a:r>
              <a:rPr lang="en-US" sz="3600" dirty="0" err="1"/>
              <a:t>i</a:t>
            </a:r>
            <a:r>
              <a:rPr lang="en-US" sz="3600" dirty="0"/>
              <a:t> = r down to 1 do:</a:t>
            </a:r>
          </a:p>
          <a:p>
            <a:r>
              <a:rPr lang="en-US" sz="3600" dirty="0"/>
              <a:t> B = ((B - S[2 * </a:t>
            </a:r>
            <a:r>
              <a:rPr lang="en-US" sz="3600" dirty="0" err="1"/>
              <a:t>i</a:t>
            </a:r>
            <a:r>
              <a:rPr lang="en-US" sz="3600" dirty="0"/>
              <a:t> + 1]) &gt;&gt;&gt; A) ^ A </a:t>
            </a:r>
          </a:p>
          <a:p>
            <a:r>
              <a:rPr lang="en-US" sz="3600" dirty="0"/>
              <a:t>A = ((A - S[2 * </a:t>
            </a:r>
            <a:r>
              <a:rPr lang="en-US" sz="3600" dirty="0" err="1"/>
              <a:t>i</a:t>
            </a:r>
            <a:r>
              <a:rPr lang="en-US" sz="3600" dirty="0"/>
              <a:t>]) &gt;&gt;&gt; B) ^ B </a:t>
            </a:r>
          </a:p>
          <a:p>
            <a:r>
              <a:rPr lang="en-US" sz="3600" dirty="0"/>
              <a:t>B = B - S[1]</a:t>
            </a:r>
          </a:p>
          <a:p>
            <a:r>
              <a:rPr lang="en-US" sz="3600"/>
              <a:t> </a:t>
            </a:r>
            <a:r>
              <a:rPr lang="en-US" sz="3600" dirty="0"/>
              <a:t>A = A - S[0</a:t>
            </a:r>
            <a:r>
              <a:rPr lang="en-US" sz="3600"/>
              <a:t>] </a:t>
            </a:r>
          </a:p>
          <a:p>
            <a:r>
              <a:rPr lang="en-US" sz="3600"/>
              <a:t>return </a:t>
            </a:r>
            <a:r>
              <a:rPr lang="en-US" sz="3600" dirty="0"/>
              <a:t>A, B</a:t>
            </a:r>
            <a:endParaRPr lang="en-US" sz="36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buNone/>
            </a:pPr>
            <a:r>
              <a:rPr lang="en-US" sz="3600" b="1" dirty="0">
                <a:latin typeface="Times New Roman" pitchFamily="18" charset="0"/>
                <a:cs typeface="Times New Roman" pitchFamily="18" charset="0"/>
              </a:rPr>
              <a:t>3.Key Size:</a:t>
            </a:r>
            <a:r>
              <a:rPr lang="en-US" sz="3600" dirty="0">
                <a:latin typeface="Times New Roman" pitchFamily="18" charset="0"/>
                <a:cs typeface="Times New Roman" pitchFamily="18" charset="0"/>
              </a:rPr>
              <a:t> The key size should be large enough to prevent brute-force attacks. A larger key size means that there are more possible keys, making it harder for an attacker to guess the correct one. A key size of 128 bits is considered to be secure for most applications.</a:t>
            </a:r>
          </a:p>
          <a:p>
            <a:pPr fontAlgn="base">
              <a:buNone/>
            </a:pPr>
            <a:r>
              <a:rPr lang="en-US" sz="3600" b="1" dirty="0">
                <a:latin typeface="Times New Roman" pitchFamily="18" charset="0"/>
                <a:cs typeface="Times New Roman" pitchFamily="18" charset="0"/>
              </a:rPr>
              <a:t>4.Key Schedule:</a:t>
            </a:r>
            <a:r>
              <a:rPr lang="en-US" sz="3600" dirty="0">
                <a:latin typeface="Times New Roman" pitchFamily="18" charset="0"/>
                <a:cs typeface="Times New Roman" pitchFamily="18" charset="0"/>
              </a:rPr>
              <a:t> The key schedule should be designed carefully to ensure that the keys used for encryption are independent and unpredictable. The key schedule should also resist attacks that exploit weak keys or key-dependent properties of the cipher.</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modes of operations </a:t>
            </a:r>
          </a:p>
        </p:txBody>
      </p:sp>
      <p:sp>
        <p:nvSpPr>
          <p:cNvPr id="3" name="Content Placeholder 2"/>
          <p:cNvSpPr>
            <a:spLocks noGrp="1"/>
          </p:cNvSpPr>
          <p:nvPr>
            <p:ph idx="1"/>
          </p:nvPr>
        </p:nvSpPr>
        <p:spPr>
          <a:xfrm>
            <a:off x="228600" y="1219200"/>
            <a:ext cx="8686800" cy="5638800"/>
          </a:xfrm>
        </p:spPr>
        <p:txBody>
          <a:bodyPr>
            <a:normAutofit lnSpcReduction="10000"/>
          </a:bodyPr>
          <a:lstStyle/>
          <a:p>
            <a:r>
              <a:rPr lang="en-US" sz="3600" dirty="0">
                <a:latin typeface="Times New Roman" pitchFamily="18" charset="0"/>
                <a:cs typeface="Times New Roman" pitchFamily="18" charset="0"/>
              </a:rPr>
              <a:t>Encryption algorithms are divided into two categories based on the input type, as a block cipher and stream cipher. </a:t>
            </a:r>
            <a:r>
              <a:rPr lang="en-US" sz="3600" b="1" dirty="0">
                <a:latin typeface="Times New Roman" pitchFamily="18" charset="0"/>
                <a:cs typeface="Times New Roman" pitchFamily="18" charset="0"/>
              </a:rPr>
              <a:t>Block cipher</a:t>
            </a:r>
            <a:r>
              <a:rPr lang="en-US" sz="3600" dirty="0">
                <a:latin typeface="Times New Roman" pitchFamily="18" charset="0"/>
                <a:cs typeface="Times New Roman" pitchFamily="18" charset="0"/>
              </a:rPr>
              <a:t> is an encryption algorithm that takes a fixed size of input say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and produces a </a:t>
            </a:r>
            <a:r>
              <a:rPr lang="en-US" sz="3600" dirty="0" err="1">
                <a:latin typeface="Times New Roman" pitchFamily="18" charset="0"/>
                <a:cs typeface="Times New Roman" pitchFamily="18" charset="0"/>
              </a:rPr>
              <a:t>ciphertext</a:t>
            </a:r>
            <a:r>
              <a:rPr lang="en-US" sz="3600" dirty="0">
                <a:latin typeface="Times New Roman" pitchFamily="18" charset="0"/>
                <a:cs typeface="Times New Roman" pitchFamily="18" charset="0"/>
              </a:rPr>
              <a:t> of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again. If the input is larger than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it can be divided further. For different applications and uses, there are several modes of operations for a block cipher.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600" b="1" dirty="0">
                <a:latin typeface="Times New Roman" pitchFamily="18" charset="0"/>
                <a:cs typeface="Times New Roman" pitchFamily="18" charset="0"/>
              </a:rPr>
              <a:t>1.Electronic Code Book (ECB) –</a:t>
            </a: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Electronic code book is the easiest block cipher mode of functioning. It is easier because of direct encryption of each block of input plaintext and output is in form of blocks of encrypted cipher text. Generally, if a message is larger than </a:t>
            </a:r>
            <a:r>
              <a:rPr lang="en-US" sz="3600" i="1" dirty="0">
                <a:latin typeface="Times New Roman" pitchFamily="18" charset="0"/>
                <a:cs typeface="Times New Roman" pitchFamily="18" charset="0"/>
              </a:rPr>
              <a:t>b</a:t>
            </a:r>
            <a:r>
              <a:rPr lang="en-US" sz="3600" dirty="0">
                <a:latin typeface="Times New Roman" pitchFamily="18" charset="0"/>
                <a:cs typeface="Times New Roman" pitchFamily="18" charset="0"/>
              </a:rPr>
              <a:t> bits in size, it can be broken down into a bunch of blocks and the procedure is repeated</a:t>
            </a:r>
            <a:r>
              <a:rPr lang="en-US" sz="3600" dirty="0"/>
              <a:t>. </a:t>
            </a:r>
            <a:endParaRPr lang="en-US" sz="3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lstStyle/>
          <a:p>
            <a:pPr fontAlgn="base"/>
            <a:endParaRPr lang="en-US" dirty="0"/>
          </a:p>
          <a:p>
            <a:pPr fontAlgn="base">
              <a:buNone/>
            </a:pPr>
            <a:endParaRPr lang="en-US" dirty="0"/>
          </a:p>
        </p:txBody>
      </p:sp>
      <p:pic>
        <p:nvPicPr>
          <p:cNvPr id="1026" name="Picture 2" descr="C:\Users\pc\Downloads\electronic-code-book-1 (1).png"/>
          <p:cNvPicPr>
            <a:picLocks noChangeAspect="1" noChangeArrowheads="1"/>
          </p:cNvPicPr>
          <p:nvPr/>
        </p:nvPicPr>
        <p:blipFill>
          <a:blip r:embed="rId2"/>
          <a:srcRect/>
          <a:stretch>
            <a:fillRect/>
          </a:stretch>
        </p:blipFill>
        <p:spPr bwMode="auto">
          <a:xfrm>
            <a:off x="827088" y="838200"/>
            <a:ext cx="7488237" cy="5181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rmAutofit/>
          </a:bodyPr>
          <a:lstStyle/>
          <a:p>
            <a:pPr>
              <a:buNone/>
            </a:pPr>
            <a:r>
              <a:rPr lang="en-US" b="1" dirty="0"/>
              <a:t>2.Cipher Block Chaining –</a:t>
            </a:r>
            <a:r>
              <a:rPr lang="en-US" dirty="0"/>
              <a:t> </a:t>
            </a:r>
            <a:br>
              <a:rPr lang="en-US" dirty="0"/>
            </a:br>
            <a:r>
              <a:rPr lang="en-US" dirty="0"/>
              <a:t>Cipher block chaining or CBC is an advancement made on ECB since ECB compromises some security requirements. In CBC, the previous cipher block is given as input to the next encryption algorithm after XOR with the original plaintext block. In a nutshell here, a cipher block is produced by encrypting an XOR output of the previous cipher block and present plaintext block.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1026</Words>
  <Application>Microsoft Office PowerPoint</Application>
  <PresentationFormat>On-screen Show (4:3)</PresentationFormat>
  <Paragraphs>88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 2</vt:lpstr>
      <vt:lpstr>Block cipher principles</vt:lpstr>
      <vt:lpstr>PowerPoint Presentation</vt:lpstr>
      <vt:lpstr>PowerPoint Presentation</vt:lpstr>
      <vt:lpstr>PowerPoint Presentation</vt:lpstr>
      <vt:lpstr>Block Cipher modes of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Encryption Standard</vt:lpstr>
      <vt:lpstr>PowerPoint Presentation</vt:lpstr>
      <vt:lpstr>PowerPoint Presentation</vt:lpstr>
      <vt:lpstr>PowerPoint Presentation</vt:lpstr>
      <vt:lpstr>PowerPoint Presentation</vt:lpstr>
      <vt:lpstr>PowerPoint Presentation</vt:lpstr>
      <vt:lpstr>Simplified 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Blow Fish Algorithm</vt:lpstr>
      <vt:lpstr>PowerPoint Presentation</vt:lpstr>
      <vt:lpstr>PowerPoint Presentation</vt:lpstr>
      <vt:lpstr>Function F</vt:lpstr>
      <vt:lpstr>Advanced Encryption Standard(AES)</vt:lpstr>
      <vt:lpstr>PowerPoint Presentation</vt:lpstr>
      <vt:lpstr>PowerPoint Presentation</vt:lpstr>
      <vt:lpstr>RC5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Windows User</dc:creator>
  <cp:lastModifiedBy>Sindhuja Ramagiri</cp:lastModifiedBy>
  <cp:revision>61</cp:revision>
  <dcterms:created xsi:type="dcterms:W3CDTF">2024-02-08T23:15:27Z</dcterms:created>
  <dcterms:modified xsi:type="dcterms:W3CDTF">2024-03-04T05:24:05Z</dcterms:modified>
</cp:coreProperties>
</file>