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4" r:id="rId3"/>
    <p:sldId id="275" r:id="rId4"/>
    <p:sldId id="276" r:id="rId5"/>
    <p:sldId id="277" r:id="rId6"/>
    <p:sldId id="278" r:id="rId7"/>
    <p:sldId id="279" r:id="rId8"/>
    <p:sldId id="280" r:id="rId9"/>
    <p:sldId id="281" r:id="rId10"/>
    <p:sldId id="273" r:id="rId11"/>
    <p:sldId id="257" r:id="rId12"/>
    <p:sldId id="258" r:id="rId13"/>
    <p:sldId id="259" r:id="rId14"/>
    <p:sldId id="260" r:id="rId15"/>
    <p:sldId id="268" r:id="rId16"/>
    <p:sldId id="261" r:id="rId17"/>
    <p:sldId id="269" r:id="rId18"/>
    <p:sldId id="262" r:id="rId19"/>
    <p:sldId id="270" r:id="rId20"/>
    <p:sldId id="263" r:id="rId21"/>
    <p:sldId id="264" r:id="rId22"/>
    <p:sldId id="265" r:id="rId23"/>
    <p:sldId id="266" r:id="rId24"/>
    <p:sldId id="267" r:id="rId25"/>
    <p:sldId id="271" r:id="rId26"/>
    <p:sldId id="272" r:id="rId27"/>
    <p:sldId id="282" r:id="rId28"/>
    <p:sldId id="283" r:id="rId29"/>
    <p:sldId id="284" r:id="rId30"/>
    <p:sldId id="285" r:id="rId31"/>
    <p:sldId id="286" r:id="rId32"/>
    <p:sldId id="287" r:id="rId33"/>
    <p:sldId id="288" r:id="rId34"/>
    <p:sldId id="289" r:id="rId35"/>
    <p:sldId id="290" r:id="rId36"/>
    <p:sldId id="291" r:id="rId37"/>
    <p:sldId id="292" r:id="rId38"/>
    <p:sldId id="294" r:id="rId39"/>
    <p:sldId id="295" r:id="rId40"/>
    <p:sldId id="296" r:id="rId41"/>
    <p:sldId id="297" r:id="rId42"/>
    <p:sldId id="298" r:id="rId43"/>
    <p:sldId id="299" r:id="rId44"/>
    <p:sldId id="300" r:id="rId45"/>
    <p:sldId id="301" r:id="rId46"/>
    <p:sldId id="302" r:id="rId47"/>
    <p:sldId id="305" r:id="rId48"/>
    <p:sldId id="310" r:id="rId49"/>
    <p:sldId id="311" r:id="rId50"/>
    <p:sldId id="306" r:id="rId51"/>
    <p:sldId id="307" r:id="rId52"/>
    <p:sldId id="308" r:id="rId53"/>
    <p:sldId id="309" r:id="rId54"/>
    <p:sldId id="312" r:id="rId55"/>
    <p:sldId id="313" r:id="rId56"/>
    <p:sldId id="315"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2/28/2024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2/28/2024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2/28/2024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2/28/2024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2/28/2024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2/28/2024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2/28/2024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2/28/2024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www.techtarget.com/searchnetworking/definition/protocol" TargetMode="External"/><Relationship Id="rId2" Type="http://schemas.openxmlformats.org/officeDocument/2006/relationships/hyperlink" Target="https://www.techtarget.com/searchnetworking/definition/node" TargetMode="Externa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txBody>
          <a:bodyPr>
            <a:normAutofit/>
          </a:bodyPr>
          <a:lstStyle/>
          <a:p>
            <a:pPr algn="l"/>
            <a:r>
              <a:rPr lang="en-US" sz="2800" dirty="0" smtClean="0">
                <a:solidFill>
                  <a:srgbClr val="FF0000"/>
                </a:solidFill>
                <a:latin typeface="Times New Roman" pitchFamily="18" charset="0"/>
                <a:cs typeface="Times New Roman" pitchFamily="18" charset="0"/>
              </a:rPr>
              <a:t>UNIT II</a:t>
            </a:r>
            <a:endParaRPr lang="en-US" sz="2800" b="1" dirty="0"/>
          </a:p>
        </p:txBody>
      </p:sp>
      <p:sp>
        <p:nvSpPr>
          <p:cNvPr id="3" name="Subtitle 2"/>
          <p:cNvSpPr>
            <a:spLocks noGrp="1"/>
          </p:cNvSpPr>
          <p:nvPr>
            <p:ph type="subTitle" idx="1"/>
          </p:nvPr>
        </p:nvSpPr>
        <p:spPr>
          <a:xfrm>
            <a:off x="762000" y="1066800"/>
            <a:ext cx="7086600" cy="4953000"/>
          </a:xfrm>
        </p:spPr>
        <p:txBody>
          <a:bodyPr>
            <a:noAutofit/>
          </a:bodyPr>
          <a:lstStyle/>
          <a:p>
            <a:pPr algn="just"/>
            <a:r>
              <a:rPr lang="en-US" sz="2800" dirty="0" smtClean="0">
                <a:solidFill>
                  <a:srgbClr val="FF0000"/>
                </a:solidFill>
                <a:latin typeface="Times New Roman" pitchFamily="18" charset="0"/>
                <a:cs typeface="Times New Roman" pitchFamily="18" charset="0"/>
              </a:rPr>
              <a:t>Channelization Protocols</a:t>
            </a:r>
          </a:p>
          <a:p>
            <a:pPr algn="just"/>
            <a:r>
              <a:rPr lang="en-US" sz="2400" dirty="0" smtClean="0">
                <a:solidFill>
                  <a:schemeClr val="tx1"/>
                </a:solidFill>
                <a:latin typeface="Times New Roman" pitchFamily="18" charset="0"/>
                <a:cs typeface="Times New Roman" pitchFamily="18" charset="0"/>
              </a:rPr>
              <a:t>•Channelization Protocols are broad classified as follows: </a:t>
            </a:r>
          </a:p>
          <a:p>
            <a:pPr algn="just"/>
            <a:endParaRPr lang="en-US" sz="2400" dirty="0" smtClean="0">
              <a:solidFill>
                <a:schemeClr val="tx1"/>
              </a:solidFill>
              <a:latin typeface="Times New Roman" pitchFamily="18" charset="0"/>
              <a:cs typeface="Times New Roman" pitchFamily="18" charset="0"/>
            </a:endParaRPr>
          </a:p>
          <a:p>
            <a:pPr algn="just"/>
            <a:r>
              <a:rPr lang="en-US" sz="2800" dirty="0" smtClean="0">
                <a:solidFill>
                  <a:schemeClr val="tx1"/>
                </a:solidFill>
                <a:latin typeface="Times New Roman" pitchFamily="18" charset="0"/>
                <a:cs typeface="Times New Roman" pitchFamily="18" charset="0"/>
              </a:rPr>
              <a:t>1. FDMA(Frequency-Division Multiple Access) </a:t>
            </a:r>
          </a:p>
          <a:p>
            <a:pPr algn="just"/>
            <a:r>
              <a:rPr lang="en-US" sz="2800" dirty="0" smtClean="0">
                <a:solidFill>
                  <a:schemeClr val="tx1"/>
                </a:solidFill>
                <a:latin typeface="Times New Roman" pitchFamily="18" charset="0"/>
                <a:cs typeface="Times New Roman" pitchFamily="18" charset="0"/>
              </a:rPr>
              <a:t>2.TDMA(Time-Division Multiple Access) </a:t>
            </a:r>
          </a:p>
          <a:p>
            <a:pPr algn="just"/>
            <a:r>
              <a:rPr lang="en-US" sz="2800" dirty="0" smtClean="0">
                <a:solidFill>
                  <a:schemeClr val="tx1"/>
                </a:solidFill>
                <a:latin typeface="Times New Roman" pitchFamily="18" charset="0"/>
                <a:cs typeface="Times New Roman" pitchFamily="18" charset="0"/>
              </a:rPr>
              <a:t>3.CDMA(Code-Division Multiple Access)</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662745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The MAC </a:t>
            </a:r>
            <a:r>
              <a:rPr lang="en-US" sz="2400" dirty="0" err="1" smtClean="0">
                <a:latin typeface="Times New Roman" pitchFamily="18" charset="0"/>
                <a:cs typeface="Times New Roman" pitchFamily="18" charset="0"/>
              </a:rPr>
              <a:t>sublayer</a:t>
            </a:r>
            <a:r>
              <a:rPr lang="en-US" sz="2400" dirty="0" smtClean="0">
                <a:latin typeface="Times New Roman" pitchFamily="18" charset="0"/>
                <a:cs typeface="Times New Roman" pitchFamily="18" charset="0"/>
              </a:rPr>
              <a:t> is the bottom part of the data link layer. The protocols used to determine who goes next on a </a:t>
            </a:r>
            <a:r>
              <a:rPr lang="en-US" sz="2400" dirty="0" err="1" smtClean="0">
                <a:latin typeface="Times New Roman" pitchFamily="18" charset="0"/>
                <a:cs typeface="Times New Roman" pitchFamily="18" charset="0"/>
              </a:rPr>
              <a:t>multiaccess</a:t>
            </a:r>
            <a:r>
              <a:rPr lang="en-US" sz="2400" dirty="0" smtClean="0">
                <a:latin typeface="Times New Roman" pitchFamily="18" charset="0"/>
                <a:cs typeface="Times New Roman" pitchFamily="18" charset="0"/>
              </a:rPr>
              <a:t> channel belong to a </a:t>
            </a:r>
            <a:r>
              <a:rPr lang="en-US" sz="2400" dirty="0" err="1" smtClean="0">
                <a:latin typeface="Times New Roman" pitchFamily="18" charset="0"/>
                <a:cs typeface="Times New Roman" pitchFamily="18" charset="0"/>
              </a:rPr>
              <a:t>sublayer</a:t>
            </a:r>
            <a:r>
              <a:rPr lang="en-US" sz="2400" dirty="0" smtClean="0">
                <a:latin typeface="Times New Roman" pitchFamily="18" charset="0"/>
                <a:cs typeface="Times New Roman" pitchFamily="18" charset="0"/>
              </a:rPr>
              <a:t> of the data link layer called the MAC (Medium Access Control) </a:t>
            </a:r>
            <a:r>
              <a:rPr lang="en-US" sz="2400" dirty="0" err="1" smtClean="0">
                <a:latin typeface="Times New Roman" pitchFamily="18" charset="0"/>
                <a:cs typeface="Times New Roman" pitchFamily="18" charset="0"/>
              </a:rPr>
              <a:t>sublayer</a:t>
            </a:r>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MAC </a:t>
            </a:r>
            <a:r>
              <a:rPr lang="en-US" sz="2400" dirty="0" err="1" smtClean="0">
                <a:latin typeface="Times New Roman" pitchFamily="18" charset="0"/>
                <a:cs typeface="Times New Roman" pitchFamily="18" charset="0"/>
              </a:rPr>
              <a:t>sublayer</a:t>
            </a:r>
            <a:r>
              <a:rPr lang="en-US" sz="2400" dirty="0" smtClean="0">
                <a:latin typeface="Times New Roman" pitchFamily="18" charset="0"/>
                <a:cs typeface="Times New Roman" pitchFamily="18" charset="0"/>
              </a:rPr>
              <a:t> is especially important in LANs, particularly wireless ones because wireless is naturally a broadcast channel. broadcast channels are sometimes referred to as multi-access channels or random access</a:t>
            </a:r>
          </a:p>
          <a:p>
            <a:pPr algn="just">
              <a:buNone/>
            </a:pPr>
            <a:r>
              <a:rPr lang="en-US" sz="2400" dirty="0" smtClean="0">
                <a:latin typeface="Times New Roman" pitchFamily="18" charset="0"/>
                <a:cs typeface="Times New Roman" pitchFamily="18" charset="0"/>
              </a:rPr>
              <a:t>	Channels.</a:t>
            </a:r>
          </a:p>
          <a:p>
            <a:endParaRPr lang="en-US" dirty="0"/>
          </a:p>
        </p:txBody>
      </p:sp>
      <p:sp>
        <p:nvSpPr>
          <p:cNvPr id="2" name="Title 1"/>
          <p:cNvSpPr>
            <a:spLocks noGrp="1"/>
          </p:cNvSpPr>
          <p:nvPr>
            <p:ph type="title"/>
          </p:nvPr>
        </p:nvSpPr>
        <p:spPr/>
        <p:txBody>
          <a:bodyPr>
            <a:normAutofit/>
          </a:bodyPr>
          <a:lstStyle/>
          <a:p>
            <a:pPr algn="l"/>
            <a:r>
              <a:rPr lang="en-US" sz="2400" b="1" dirty="0" smtClean="0">
                <a:solidFill>
                  <a:srgbClr val="FF0000"/>
                </a:solidFill>
                <a:latin typeface="Times New Roman" pitchFamily="18" charset="0"/>
                <a:cs typeface="Times New Roman" pitchFamily="18" charset="0"/>
              </a:rPr>
              <a:t>Media access control</a:t>
            </a:r>
            <a:endParaRPr lang="en-US" sz="2400" dirty="0">
              <a:solidFill>
                <a:srgbClr val="FF0000"/>
              </a:solidFill>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1066800" y="1600200"/>
            <a:ext cx="6858000" cy="4191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pPr algn="l"/>
            <a:r>
              <a:rPr lang="en-US" sz="2800" dirty="0"/>
              <a:t>MULTIPLE ACCESS PROTOCOL</a:t>
            </a:r>
          </a:p>
        </p:txBody>
      </p:sp>
    </p:spTree>
    <p:extLst>
      <p:ext uri="{BB962C8B-B14F-4D97-AF65-F5344CB8AC3E}">
        <p14:creationId xmlns="" xmlns:p14="http://schemas.microsoft.com/office/powerpoint/2010/main" val="3951234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a:bodyPr>
          <a:lstStyle/>
          <a:p>
            <a:r>
              <a:rPr lang="en-US" sz="2400" dirty="0">
                <a:latin typeface="Times New Roman" pitchFamily="18" charset="0"/>
                <a:cs typeface="Times New Roman" pitchFamily="18" charset="0"/>
              </a:rPr>
              <a:t>In this protocol, all the station has the equal priority to send the data over a channel. In random access protocol, one or more stations cannot depend on another station nor any station control another station. </a:t>
            </a: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Depending </a:t>
            </a:r>
            <a:r>
              <a:rPr lang="en-US" sz="2400" dirty="0">
                <a:latin typeface="Times New Roman" pitchFamily="18" charset="0"/>
                <a:cs typeface="Times New Roman" pitchFamily="18" charset="0"/>
              </a:rPr>
              <a:t>on the channel's state (idle or busy), each station transmits the data frame. However, if more than one station sends the data over a channel, there may be a collision or data conflict. </a:t>
            </a:r>
          </a:p>
        </p:txBody>
      </p:sp>
      <p:sp>
        <p:nvSpPr>
          <p:cNvPr id="2" name="Title 1"/>
          <p:cNvSpPr>
            <a:spLocks noGrp="1"/>
          </p:cNvSpPr>
          <p:nvPr>
            <p:ph type="title"/>
          </p:nvPr>
        </p:nvSpPr>
        <p:spPr/>
        <p:txBody>
          <a:bodyPr>
            <a:normAutofit fontScale="90000"/>
          </a:bodyPr>
          <a:lstStyle/>
          <a:p>
            <a:r>
              <a:rPr lang="en-US" sz="3100" dirty="0">
                <a:solidFill>
                  <a:srgbClr val="FF0000"/>
                </a:solidFill>
                <a:latin typeface="Times New Roman" pitchFamily="18" charset="0"/>
                <a:cs typeface="Times New Roman" pitchFamily="18" charset="0"/>
              </a:rPr>
              <a:t>Random Access Protocol</a:t>
            </a:r>
            <a:r>
              <a:rPr lang="en-US" dirty="0"/>
              <a:t/>
            </a:r>
            <a:br>
              <a:rPr lang="en-US" dirty="0"/>
            </a:br>
            <a:endParaRPr lang="en-US" dirty="0"/>
          </a:p>
        </p:txBody>
      </p:sp>
    </p:spTree>
    <p:extLst>
      <p:ext uri="{BB962C8B-B14F-4D97-AF65-F5344CB8AC3E}">
        <p14:creationId xmlns="" xmlns:p14="http://schemas.microsoft.com/office/powerpoint/2010/main" val="3957075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143000" y="304800"/>
            <a:ext cx="5238750" cy="2286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Content Placeholder 3"/>
          <p:cNvSpPr>
            <a:spLocks noGrp="1"/>
          </p:cNvSpPr>
          <p:nvPr>
            <p:ph idx="1"/>
          </p:nvPr>
        </p:nvSpPr>
        <p:spPr>
          <a:xfrm>
            <a:off x="457200" y="3048000"/>
            <a:ext cx="8229600" cy="3078163"/>
          </a:xfrm>
        </p:spPr>
        <p:txBody>
          <a:bodyPr>
            <a:normAutofit/>
          </a:bodyPr>
          <a:lstStyle/>
          <a:p>
            <a:r>
              <a:rPr lang="en-US" sz="2400" b="1" dirty="0" smtClean="0"/>
              <a:t>Aloha </a:t>
            </a:r>
            <a:r>
              <a:rPr lang="en-US" sz="2400" b="1" dirty="0"/>
              <a:t>Rules</a:t>
            </a:r>
            <a:endParaRPr lang="en-US" sz="2400" dirty="0"/>
          </a:p>
          <a:p>
            <a:r>
              <a:rPr lang="en-US" sz="2400" dirty="0"/>
              <a:t>Any station can transmit data to a channel at any time.</a:t>
            </a:r>
          </a:p>
          <a:p>
            <a:r>
              <a:rPr lang="en-US" sz="2400" dirty="0"/>
              <a:t>It does not require any carrier sensing.</a:t>
            </a:r>
          </a:p>
          <a:p>
            <a:r>
              <a:rPr lang="en-US" sz="2400" dirty="0"/>
              <a:t>Collision and data frames may be lost during the transmission of data through multiple stations.</a:t>
            </a:r>
          </a:p>
          <a:p>
            <a:endParaRPr lang="en-US" dirty="0"/>
          </a:p>
        </p:txBody>
      </p:sp>
    </p:spTree>
    <p:extLst>
      <p:ext uri="{BB962C8B-B14F-4D97-AF65-F5344CB8AC3E}">
        <p14:creationId xmlns="" xmlns:p14="http://schemas.microsoft.com/office/powerpoint/2010/main" val="377109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1905000" y="2667000"/>
            <a:ext cx="5238750" cy="3743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pPr algn="l"/>
            <a:r>
              <a:rPr lang="en-US" sz="3100" b="1" dirty="0" smtClean="0"/>
              <a:t/>
            </a:r>
            <a:br>
              <a:rPr lang="en-US" sz="3100" b="1" dirty="0" smtClean="0"/>
            </a:br>
            <a:r>
              <a:rPr lang="en-US" sz="3100" b="1" dirty="0"/>
              <a:t/>
            </a:r>
            <a:br>
              <a:rPr lang="en-US" sz="3100" b="1" dirty="0"/>
            </a:br>
            <a:r>
              <a:rPr lang="en-US" sz="3100" b="1" dirty="0" smtClean="0"/>
              <a:t/>
            </a:r>
            <a:br>
              <a:rPr lang="en-US" sz="3100" b="1" dirty="0" smtClean="0"/>
            </a:br>
            <a:r>
              <a:rPr lang="en-US" sz="3100" b="1" dirty="0"/>
              <a:t/>
            </a:r>
            <a:br>
              <a:rPr lang="en-US" sz="3100" b="1" dirty="0"/>
            </a:br>
            <a:r>
              <a:rPr lang="en-US" sz="3100" b="1" dirty="0"/>
              <a:t/>
            </a:r>
            <a:br>
              <a:rPr lang="en-US" sz="3100" b="1" dirty="0"/>
            </a:br>
            <a:r>
              <a:rPr lang="en-US" sz="3100" b="1" dirty="0" smtClean="0"/>
              <a:t>Pure </a:t>
            </a:r>
            <a:r>
              <a:rPr lang="en-US" sz="3100" b="1" dirty="0"/>
              <a:t>Aloha</a:t>
            </a:r>
            <a:r>
              <a:rPr lang="en-US" sz="3100" dirty="0"/>
              <a:t/>
            </a:r>
            <a:br>
              <a:rPr lang="en-US" sz="3100" dirty="0"/>
            </a:br>
            <a:r>
              <a:rPr lang="en-US" sz="2700" dirty="0">
                <a:latin typeface="Times New Roman" pitchFamily="18" charset="0"/>
                <a:cs typeface="Times New Roman" pitchFamily="18" charset="0"/>
              </a:rPr>
              <a:t>Whenever data is available for sending over a channel at stations, we use Pure Aloha. In pure Aloha, when each station transmits data to a channel without checking whether the channel is idle or not, the chances of collision may occur, and the data frame can be lost.</a:t>
            </a:r>
            <a:r>
              <a:rPr lang="en-US" sz="3100" dirty="0"/>
              <a:t> </a:t>
            </a:r>
            <a:r>
              <a:rPr lang="en-US" dirty="0"/>
              <a:t/>
            </a:r>
            <a:br>
              <a:rPr lang="en-US" dirty="0"/>
            </a:br>
            <a:endParaRPr lang="en-US" dirty="0"/>
          </a:p>
        </p:txBody>
      </p:sp>
    </p:spTree>
    <p:extLst>
      <p:ext uri="{BB962C8B-B14F-4D97-AF65-F5344CB8AC3E}">
        <p14:creationId xmlns="" xmlns:p14="http://schemas.microsoft.com/office/powerpoint/2010/main" val="4058976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tretch>
            <a:fillRect/>
          </a:stretch>
        </p:blipFill>
        <p:spPr bwMode="auto">
          <a:xfrm>
            <a:off x="1771650" y="2001044"/>
            <a:ext cx="5600700" cy="348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pPr algn="l"/>
            <a:r>
              <a:rPr lang="en-US" sz="2700" dirty="0"/>
              <a:t>In case of pure ALOHA, the vulnerable time period so that collision does not occur between two frames is equal to two frame times, i.e. 2T𝑇. In 2T </a:t>
            </a:r>
            <a:r>
              <a:rPr lang="en-US" sz="2700" dirty="0" err="1"/>
              <a:t>time,average</a:t>
            </a:r>
            <a:r>
              <a:rPr lang="en-US" sz="2700" dirty="0"/>
              <a:t> number of transmission attempts is 2G</a:t>
            </a:r>
          </a:p>
        </p:txBody>
      </p:sp>
    </p:spTree>
    <p:extLst>
      <p:ext uri="{BB962C8B-B14F-4D97-AF65-F5344CB8AC3E}">
        <p14:creationId xmlns="" xmlns:p14="http://schemas.microsoft.com/office/powerpoint/2010/main" val="3158680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tretch>
            <a:fillRect/>
          </a:stretch>
        </p:blipFill>
        <p:spPr bwMode="auto">
          <a:xfrm>
            <a:off x="1781175" y="1991519"/>
            <a:ext cx="5581650" cy="3505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pPr algn="l"/>
            <a:r>
              <a:rPr lang="en-US" b="1" dirty="0" smtClean="0"/>
              <a:t/>
            </a:r>
            <a:br>
              <a:rPr lang="en-US" b="1" dirty="0" smtClean="0"/>
            </a:br>
            <a:r>
              <a:rPr lang="en-US" b="1" dirty="0"/>
              <a:t/>
            </a:r>
            <a:br>
              <a:rPr lang="en-US" b="1" dirty="0"/>
            </a:br>
            <a:r>
              <a:rPr lang="en-US" b="1" dirty="0" smtClean="0"/>
              <a:t>Slotted </a:t>
            </a:r>
            <a:r>
              <a:rPr lang="en-US" b="1" dirty="0"/>
              <a:t>Aloha</a:t>
            </a:r>
            <a:r>
              <a:rPr lang="en-US" dirty="0"/>
              <a:t/>
            </a:r>
            <a:br>
              <a:rPr lang="en-US" dirty="0"/>
            </a:br>
            <a:r>
              <a:rPr lang="en-US" sz="2700" dirty="0"/>
              <a:t>The slotted Aloha is designed to overcome the pure Aloha's efficiency because pure Aloha has a very high possibility of frame hitting. In slotted Aloha, the shared channel is divided into a fixed time interval called </a:t>
            </a:r>
            <a:r>
              <a:rPr lang="en-US" sz="2700" b="1" dirty="0"/>
              <a:t>slots</a:t>
            </a:r>
            <a:r>
              <a:rPr lang="en-US" sz="2700" dirty="0"/>
              <a:t>. </a:t>
            </a:r>
            <a:br>
              <a:rPr lang="en-US" sz="2700" dirty="0"/>
            </a:br>
            <a:endParaRPr lang="en-US" sz="2700" dirty="0"/>
          </a:p>
        </p:txBody>
      </p:sp>
    </p:spTree>
    <p:extLst>
      <p:ext uri="{BB962C8B-B14F-4D97-AF65-F5344CB8AC3E}">
        <p14:creationId xmlns="" xmlns:p14="http://schemas.microsoft.com/office/powerpoint/2010/main" val="1523502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CSE_DEPT_OFFICE\Desktop\rr\aloha Protocols_Slotted aloha Vulnerable time.jpg"/>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1828800" y="2971800"/>
            <a:ext cx="5419725" cy="3038475"/>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p:cNvSpPr>
            <a:spLocks noGrp="1"/>
          </p:cNvSpPr>
          <p:nvPr>
            <p:ph type="title"/>
          </p:nvPr>
        </p:nvSpPr>
        <p:spPr/>
        <p:txBody>
          <a:bodyPr>
            <a:noAutofit/>
          </a:bodyPr>
          <a:lstStyle/>
          <a:p>
            <a:pPr algn="l"/>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b="1" dirty="0" smtClean="0"/>
              <a:t>Vulnerable case in Slotted Aloha</a:t>
            </a:r>
            <a:r>
              <a:rPr lang="en-US" sz="2400" dirty="0" smtClean="0"/>
              <a:t/>
            </a:r>
            <a:br>
              <a:rPr lang="en-US" sz="2400" dirty="0" smtClean="0"/>
            </a:br>
            <a:r>
              <a:rPr lang="en-US" sz="2400" dirty="0" smtClean="0"/>
              <a:t/>
            </a:r>
            <a:br>
              <a:rPr lang="en-US" sz="2400" dirty="0" smtClean="0"/>
            </a:br>
            <a:r>
              <a:rPr lang="en-US" sz="2400" dirty="0" smtClean="0"/>
              <a:t>In </a:t>
            </a:r>
            <a:r>
              <a:rPr lang="en-US" sz="2400" dirty="0"/>
              <a:t>case of slotted ALOHA, the vulnerable time period for collision between two frames is equal to time duration of 1 slot, which is equal to 1 frame time, i.e. 𝑇.In 𝑇 time, average number of transmission attempts is G</a:t>
            </a:r>
          </a:p>
        </p:txBody>
      </p:sp>
    </p:spTree>
    <p:extLst>
      <p:ext uri="{BB962C8B-B14F-4D97-AF65-F5344CB8AC3E}">
        <p14:creationId xmlns="" xmlns:p14="http://schemas.microsoft.com/office/powerpoint/2010/main" val="3154238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76600"/>
            <a:ext cx="8229600" cy="2849563"/>
          </a:xfrm>
        </p:spPr>
        <p:txBody>
          <a:bodyPr>
            <a:normAutofit/>
          </a:bodyPr>
          <a:lstStyle/>
          <a:p>
            <a:r>
              <a:rPr lang="en-US" sz="2400" b="1" dirty="0" smtClean="0"/>
              <a:t>CSMA </a:t>
            </a:r>
            <a:r>
              <a:rPr lang="en-US" sz="2400" b="1" dirty="0"/>
              <a:t>Access </a:t>
            </a:r>
            <a:r>
              <a:rPr lang="en-US" sz="2400" b="1" dirty="0" smtClean="0"/>
              <a:t>Modes</a:t>
            </a:r>
          </a:p>
          <a:p>
            <a:r>
              <a:rPr lang="en-US" sz="2400" b="1" dirty="0" smtClean="0"/>
              <a:t>1-Persistent</a:t>
            </a:r>
          </a:p>
          <a:p>
            <a:r>
              <a:rPr lang="en-US" sz="2400" b="1" dirty="0" smtClean="0"/>
              <a:t>Non-Persistent</a:t>
            </a:r>
          </a:p>
          <a:p>
            <a:r>
              <a:rPr lang="en-US" sz="2400" b="1" dirty="0"/>
              <a:t>P-Persistent</a:t>
            </a:r>
            <a:endParaRPr lang="en-US" sz="2400" dirty="0"/>
          </a:p>
        </p:txBody>
      </p:sp>
      <p:sp>
        <p:nvSpPr>
          <p:cNvPr id="2" name="Title 1"/>
          <p:cNvSpPr>
            <a:spLocks noGrp="1"/>
          </p:cNvSpPr>
          <p:nvPr>
            <p:ph type="title"/>
          </p:nvPr>
        </p:nvSpPr>
        <p:spPr/>
        <p:txBody>
          <a:bodyPr>
            <a:noAutofit/>
          </a:bodyPr>
          <a:lstStyle/>
          <a:p>
            <a:pPr algn="l"/>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CSMA </a:t>
            </a:r>
            <a:r>
              <a:rPr lang="en-US" sz="2400" dirty="0"/>
              <a:t>(Carrier Sense Multiple Access)</a:t>
            </a:r>
            <a:br>
              <a:rPr lang="en-US" sz="2400" dirty="0"/>
            </a:br>
            <a:r>
              <a:rPr lang="en-US" sz="2400" dirty="0"/>
              <a:t>It is a carrier sense multiple access based on media access protocol to sense the traffic on a channel (idle or busy) before transmitting the data. It means that if the channel is idle, the station can send data to the channel. Otherwise, it must wait until the channel becomes idle. Hence, it reduces the chances of a collision on a transmission medium.</a:t>
            </a:r>
          </a:p>
        </p:txBody>
      </p:sp>
    </p:spTree>
    <p:extLst>
      <p:ext uri="{BB962C8B-B14F-4D97-AF65-F5344CB8AC3E}">
        <p14:creationId xmlns="" xmlns:p14="http://schemas.microsoft.com/office/powerpoint/2010/main" val="1962793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tretch>
            <a:fillRect/>
          </a:stretch>
        </p:blipFill>
        <p:spPr bwMode="auto">
          <a:xfrm>
            <a:off x="1671637" y="2067719"/>
            <a:ext cx="5800725" cy="3352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pPr algn="l"/>
            <a:r>
              <a:rPr lang="en-US" sz="2800" dirty="0"/>
              <a:t>Carrier Sense Multiple Access Protocol</a:t>
            </a:r>
          </a:p>
        </p:txBody>
      </p:sp>
    </p:spTree>
    <p:extLst>
      <p:ext uri="{BB962C8B-B14F-4D97-AF65-F5344CB8AC3E}">
        <p14:creationId xmlns="" xmlns:p14="http://schemas.microsoft.com/office/powerpoint/2010/main" val="2612452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1"/>
            <a:ext cx="8229600" cy="4357718"/>
          </a:xfrm>
        </p:spPr>
        <p:txBody>
          <a:bodyPr>
            <a:normAutofit lnSpcReduction="10000"/>
          </a:bodyPr>
          <a:lstStyle/>
          <a:p>
            <a:pPr>
              <a:buNone/>
            </a:pP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 1. Frequency-Division Multiple Access </a:t>
            </a:r>
          </a:p>
          <a:p>
            <a:pPr>
              <a:buNone/>
            </a:pPr>
            <a:endParaRPr lang="en-US" sz="2400" dirty="0" smtClean="0">
              <a:solidFill>
                <a:srgbClr val="FF0000"/>
              </a:solidFill>
              <a:latin typeface="Times New Roman" pitchFamily="18" charset="0"/>
              <a:cs typeface="Times New Roman" pitchFamily="18" charset="0"/>
            </a:endParaRPr>
          </a:p>
          <a:p>
            <a:r>
              <a:rPr lang="en-US" sz="2400" dirty="0" smtClean="0">
                <a:latin typeface="Times New Roman" pitchFamily="18" charset="0"/>
                <a:cs typeface="Times New Roman" pitchFamily="18" charset="0"/>
              </a:rPr>
              <a:t>With the help of this technique, the available bandwidth is divided into frequency bands. </a:t>
            </a:r>
          </a:p>
          <a:p>
            <a:r>
              <a:rPr lang="en-US" sz="2400" dirty="0" smtClean="0">
                <a:latin typeface="Times New Roman" pitchFamily="18" charset="0"/>
                <a:cs typeface="Times New Roman" pitchFamily="18" charset="0"/>
              </a:rPr>
              <a:t>Each station is allocated a band in order to send its data. Or in other words, we can say that each band is reserved for a specific station and it belongs to the station all the time. </a:t>
            </a:r>
          </a:p>
          <a:p>
            <a:r>
              <a:rPr lang="en-US" sz="2400" dirty="0" smtClean="0">
                <a:latin typeface="Times New Roman" pitchFamily="18" charset="0"/>
                <a:cs typeface="Times New Roman" pitchFamily="18" charset="0"/>
              </a:rPr>
              <a:t>Each station makes use of the </a:t>
            </a:r>
            <a:r>
              <a:rPr lang="en-US" sz="2400" dirty="0" err="1" smtClean="0">
                <a:latin typeface="Times New Roman" pitchFamily="18" charset="0"/>
                <a:cs typeface="Times New Roman" pitchFamily="18" charset="0"/>
              </a:rPr>
              <a:t>bandpass</a:t>
            </a:r>
            <a:r>
              <a:rPr lang="en-US" sz="2400" dirty="0" smtClean="0">
                <a:latin typeface="Times New Roman" pitchFamily="18" charset="0"/>
                <a:cs typeface="Times New Roman" pitchFamily="18" charset="0"/>
              </a:rPr>
              <a:t> filter in order to confine the frequencies of the transmitter. </a:t>
            </a:r>
          </a:p>
          <a:p>
            <a:r>
              <a:rPr lang="en-US" sz="2400" dirty="0" smtClean="0">
                <a:latin typeface="Times New Roman" pitchFamily="18" charset="0"/>
                <a:cs typeface="Times New Roman" pitchFamily="18" charset="0"/>
              </a:rPr>
              <a:t> In order to prevent station interferences, the allocated bands are separated from one another with the help of small guard bands.</a:t>
            </a:r>
            <a:endParaRPr lang="en-US" sz="24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t/>
            </a:r>
            <a:br>
              <a:rPr lang="en-US" b="1" dirty="0" smtClean="0"/>
            </a:br>
            <a:r>
              <a:rPr lang="en-US" b="1" dirty="0"/>
              <a:t/>
            </a:r>
            <a:br>
              <a:rPr lang="en-US" b="1" dirty="0"/>
            </a:br>
            <a:r>
              <a:rPr lang="en-US" b="1" dirty="0" smtClean="0"/>
              <a:t/>
            </a:r>
            <a:br>
              <a:rPr lang="en-US" b="1" dirty="0" smtClean="0"/>
            </a:br>
            <a:r>
              <a:rPr lang="en-US" sz="2700" b="1" dirty="0" smtClean="0"/>
              <a:t>CSMA </a:t>
            </a:r>
            <a:r>
              <a:rPr lang="en-US" sz="2700" b="1" dirty="0"/>
              <a:t>Access Modes</a:t>
            </a:r>
            <a:r>
              <a:rPr lang="en-US" dirty="0"/>
              <a:t/>
            </a:r>
            <a:br>
              <a:rPr lang="en-US" dirty="0"/>
            </a:br>
            <a:r>
              <a:rPr lang="en-US" sz="2700" b="1" dirty="0"/>
              <a:t>1-Persistent:</a:t>
            </a:r>
            <a:r>
              <a:rPr lang="en-US" sz="2700" dirty="0"/>
              <a:t> In the 1-Persistent mode of CSMA that defines each node, first sense the shared channel and if the channel is idle, it immediately sends the data. Else it must wait and keep track of the status of the channel to be idle and broadcast the frame unconditionally as soon as the channel is idle</a:t>
            </a:r>
            <a:r>
              <a:rPr lang="en-US" dirty="0"/>
              <a:t>.</a:t>
            </a:r>
            <a:br>
              <a:rPr lang="en-US" dirty="0"/>
            </a:br>
            <a:endParaRPr lang="en-US" dirty="0"/>
          </a:p>
        </p:txBody>
      </p:sp>
      <p:pic>
        <p:nvPicPr>
          <p:cNvPr id="6149" name="Picture 5"/>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90972" y="2819400"/>
            <a:ext cx="6924675" cy="30861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593334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tretch>
            <a:fillRect/>
          </a:stretch>
        </p:blipFill>
        <p:spPr bwMode="auto">
          <a:xfrm>
            <a:off x="628650" y="2239169"/>
            <a:ext cx="7886700" cy="30099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Autofit/>
          </a:bodyPr>
          <a:lstStyle/>
          <a:p>
            <a:pPr algn="l"/>
            <a:r>
              <a:rPr lang="en-US" sz="2400" dirty="0" smtClean="0"/>
              <a:t/>
            </a:r>
            <a:br>
              <a:rPr lang="en-US" sz="2400" dirty="0" smtClean="0"/>
            </a:br>
            <a:r>
              <a:rPr lang="en-US" sz="2400" dirty="0"/>
              <a:t/>
            </a:r>
            <a:br>
              <a:rPr lang="en-US" sz="2400" dirty="0"/>
            </a:br>
            <a:r>
              <a:rPr lang="en-US" sz="2400" b="1" dirty="0" smtClean="0"/>
              <a:t>Non-Persistent</a:t>
            </a:r>
            <a:r>
              <a:rPr lang="en-US" sz="2400" dirty="0"/>
              <a:t>: It is the access mode of CSMA that defines before transmitting the data, each node must sense the channel, and if the channel is inactive, it immediately sends the data. Otherwise, the station must wait for a random time (not continuously), and when the channel is found to be idle, it transmits the frames.</a:t>
            </a:r>
          </a:p>
        </p:txBody>
      </p:sp>
    </p:spTree>
    <p:extLst>
      <p:ext uri="{BB962C8B-B14F-4D97-AF65-F5344CB8AC3E}">
        <p14:creationId xmlns="" xmlns:p14="http://schemas.microsoft.com/office/powerpoint/2010/main" val="922630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b="1" dirty="0" smtClean="0"/>
              <a:t/>
            </a:r>
            <a:br>
              <a:rPr lang="en-US" b="1" dirty="0" smtClean="0"/>
            </a:br>
            <a:r>
              <a:rPr lang="en-US" b="1" dirty="0"/>
              <a:t/>
            </a:r>
            <a:br>
              <a:rPr lang="en-US" b="1" dirty="0"/>
            </a:br>
            <a:r>
              <a:rPr lang="en-US" b="1" dirty="0" smtClean="0"/>
              <a:t/>
            </a:r>
            <a:br>
              <a:rPr lang="en-US" b="1" dirty="0" smtClean="0"/>
            </a:br>
            <a:r>
              <a:rPr lang="en-US" b="1" dirty="0" smtClean="0"/>
              <a:t/>
            </a:r>
            <a:br>
              <a:rPr lang="en-US" b="1" dirty="0" smtClean="0"/>
            </a:br>
            <a:r>
              <a:rPr lang="en-US" b="1" dirty="0"/>
              <a:t/>
            </a:r>
            <a:br>
              <a:rPr lang="en-US" b="1" dirty="0"/>
            </a:br>
            <a:r>
              <a:rPr lang="en-US" b="1" dirty="0" smtClean="0"/>
              <a:t/>
            </a:r>
            <a:br>
              <a:rPr lang="en-US" b="1" dirty="0" smtClean="0"/>
            </a:br>
            <a:r>
              <a:rPr lang="en-US" sz="2700" b="1" dirty="0" smtClean="0"/>
              <a:t>P-Persistent</a:t>
            </a:r>
            <a:br>
              <a:rPr lang="en-US" sz="2700" b="1" dirty="0" smtClean="0"/>
            </a:br>
            <a:r>
              <a:rPr lang="en-US" sz="2700" dirty="0"/>
              <a:t> It is the combination of 1-Persistent and Non-persistent modes. The P-Persistent mode defines that each node senses the channel, and if the channel is inactive, it sends a frame with a </a:t>
            </a:r>
            <a:r>
              <a:rPr lang="en-US" sz="2700" b="1" dirty="0"/>
              <a:t>P</a:t>
            </a:r>
            <a:r>
              <a:rPr lang="en-US" sz="2700" dirty="0"/>
              <a:t> probability</a:t>
            </a:r>
            <a:r>
              <a:rPr lang="en-US" sz="2700" dirty="0" smtClean="0"/>
              <a:t>.</a:t>
            </a:r>
            <a:br>
              <a:rPr lang="en-US" sz="2700" dirty="0" smtClean="0"/>
            </a:br>
            <a:r>
              <a:rPr lang="en-US" sz="2700" dirty="0"/>
              <a:t/>
            </a:r>
            <a:br>
              <a:rPr lang="en-US" sz="2700" dirty="0"/>
            </a:br>
            <a:r>
              <a:rPr lang="en-US" sz="2700" dirty="0" smtClean="0"/>
              <a:t> </a:t>
            </a:r>
            <a:r>
              <a:rPr lang="en-US" sz="2700" dirty="0"/>
              <a:t>If the data is not transmitted, it waits for a (</a:t>
            </a:r>
            <a:r>
              <a:rPr lang="en-US" sz="2700" b="1" dirty="0"/>
              <a:t>q = 1-p probability</a:t>
            </a:r>
            <a:r>
              <a:rPr lang="en-US" sz="2700" dirty="0"/>
              <a:t>) random time and resumes the frame with the next time slot</a:t>
            </a:r>
            <a:r>
              <a:rPr lang="en-US" sz="2700" dirty="0" smtClean="0"/>
              <a:t>.</a:t>
            </a:r>
            <a:br>
              <a:rPr lang="en-US" sz="2700" dirty="0" smtClean="0"/>
            </a:br>
            <a:r>
              <a:rPr lang="en-US" sz="2700" dirty="0"/>
              <a:t/>
            </a:r>
            <a:br>
              <a:rPr lang="en-US" sz="2700" dirty="0"/>
            </a:br>
            <a:endParaRPr lang="en-US" sz="2700" dirty="0"/>
          </a:p>
        </p:txBody>
      </p:sp>
    </p:spTree>
    <p:extLst>
      <p:ext uri="{BB962C8B-B14F-4D97-AF65-F5344CB8AC3E}">
        <p14:creationId xmlns="" xmlns:p14="http://schemas.microsoft.com/office/powerpoint/2010/main" val="1438391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tretch>
            <a:fillRect/>
          </a:stretch>
        </p:blipFill>
        <p:spPr bwMode="auto">
          <a:xfrm>
            <a:off x="843941" y="1481138"/>
            <a:ext cx="7456117" cy="452596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pPr algn="l"/>
            <a:r>
              <a:rPr lang="en-US" sz="2800" b="1" dirty="0"/>
              <a:t>P-Persistent</a:t>
            </a:r>
            <a:endParaRPr lang="en-US" sz="2800" dirty="0"/>
          </a:p>
        </p:txBody>
      </p:sp>
    </p:spTree>
    <p:extLst>
      <p:ext uri="{BB962C8B-B14F-4D97-AF65-F5344CB8AC3E}">
        <p14:creationId xmlns="" xmlns:p14="http://schemas.microsoft.com/office/powerpoint/2010/main" val="1619193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
            </a:r>
            <a:br>
              <a:rPr lang="en-US" dirty="0" smtClean="0"/>
            </a:br>
            <a:r>
              <a:rPr lang="en-US" dirty="0"/>
              <a:t/>
            </a:r>
            <a:br>
              <a:rPr lang="en-US" dirty="0"/>
            </a:br>
            <a:r>
              <a:rPr lang="en-US" dirty="0" smtClean="0"/>
              <a:t/>
            </a:r>
            <a:br>
              <a:rPr lang="en-US" dirty="0" smtClean="0"/>
            </a:br>
            <a:r>
              <a:rPr lang="en-US" sz="2700" dirty="0" smtClean="0">
                <a:latin typeface="Times New Roman" pitchFamily="18" charset="0"/>
                <a:cs typeface="Times New Roman" pitchFamily="18" charset="0"/>
              </a:rPr>
              <a:t>1</a:t>
            </a:r>
            <a:r>
              <a:rPr lang="en-US" sz="2700" dirty="0">
                <a:latin typeface="Times New Roman" pitchFamily="18" charset="0"/>
                <a:cs typeface="Times New Roman" pitchFamily="18" charset="0"/>
              </a:rPr>
              <a:t>. Carrier Sense Multiple Access with Collision Detection (CSMA/CD):</a:t>
            </a:r>
            <a:br>
              <a:rPr lang="en-US" sz="2700" dirty="0">
                <a:latin typeface="Times New Roman" pitchFamily="18" charset="0"/>
                <a:cs typeface="Times New Roman" pitchFamily="18" charset="0"/>
              </a:rPr>
            </a:br>
            <a:r>
              <a:rPr lang="en-US" sz="2700" dirty="0">
                <a:latin typeface="Times New Roman" pitchFamily="18" charset="0"/>
                <a:cs typeface="Times New Roman" pitchFamily="18" charset="0"/>
              </a:rPr>
              <a:t>In this method, a station monitors the medium after it sends a frame to see if the transmission was successful. If successful, the transmission is finished, if not, the frame is sent again. </a:t>
            </a:r>
            <a:endParaRPr lang="en-US" sz="3100" dirty="0">
              <a:latin typeface="Times New Roman" pitchFamily="18" charset="0"/>
              <a:cs typeface="Times New Roman" pitchFamily="18" charset="0"/>
            </a:endParaRPr>
          </a:p>
        </p:txBody>
      </p:sp>
      <p:pic>
        <p:nvPicPr>
          <p:cNvPr id="13314" name="Picture 2" descr="C:\Users\CSE_DEPT_OFFICE\Desktop\rr\22-8.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71538" y="2928934"/>
            <a:ext cx="6591320" cy="29843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508860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Autofit/>
          </a:bodyPr>
          <a:lstStyle/>
          <a:p>
            <a:r>
              <a:rPr lang="en-US" sz="2400" dirty="0">
                <a:latin typeface="Times New Roman" pitchFamily="18" charset="0"/>
                <a:cs typeface="Times New Roman" pitchFamily="18" charset="0"/>
              </a:rPr>
              <a:t>In the diagram, starts sending the first bit of its frame at t1 and since C sees the channel idle at t2, starts sending its frame at t2. C detects A’s frame at t3 and aborts transmission. A detects C’s frame at t4 and aborts its transmission. Transmission time for C’s frame is, therefore, t3-t2 </a:t>
            </a:r>
            <a:r>
              <a:rPr lang="en-US" sz="2400" dirty="0" smtClean="0">
                <a:latin typeface="Times New Roman" pitchFamily="18" charset="0"/>
                <a:cs typeface="Times New Roman" pitchFamily="18" charset="0"/>
              </a:rPr>
              <a:t>and </a:t>
            </a:r>
            <a:r>
              <a:rPr lang="en-US" sz="2400" dirty="0">
                <a:latin typeface="Times New Roman" pitchFamily="18" charset="0"/>
                <a:cs typeface="Times New Roman" pitchFamily="18" charset="0"/>
              </a:rPr>
              <a:t>for A’s frame is t4-t1          </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So, the frame transmission time (</a:t>
            </a:r>
            <a:r>
              <a:rPr lang="en-US" sz="2400" dirty="0" err="1">
                <a:latin typeface="Times New Roman" pitchFamily="18" charset="0"/>
                <a:cs typeface="Times New Roman" pitchFamily="18" charset="0"/>
              </a:rPr>
              <a:t>Tfr</a:t>
            </a:r>
            <a:r>
              <a:rPr lang="en-US" sz="2400" dirty="0">
                <a:latin typeface="Times New Roman" pitchFamily="18" charset="0"/>
                <a:cs typeface="Times New Roman" pitchFamily="18" charset="0"/>
              </a:rPr>
              <a:t>) should be at least twice the maximum propagation time (</a:t>
            </a:r>
            <a:r>
              <a:rPr lang="en-US" sz="2400" dirty="0" err="1">
                <a:latin typeface="Times New Roman" pitchFamily="18" charset="0"/>
                <a:cs typeface="Times New Roman" pitchFamily="18" charset="0"/>
              </a:rPr>
              <a:t>Tp</a:t>
            </a:r>
            <a:r>
              <a:rPr lang="en-US" sz="2400" dirty="0">
                <a:latin typeface="Times New Roman" pitchFamily="18" charset="0"/>
                <a:cs typeface="Times New Roman" pitchFamily="18" charset="0"/>
              </a:rPr>
              <a:t>). This can be deduced when the two stations involved in a collision are a maximum distance apart.</a:t>
            </a:r>
          </a:p>
        </p:txBody>
      </p:sp>
    </p:spTree>
    <p:extLst>
      <p:ext uri="{BB962C8B-B14F-4D97-AF65-F5344CB8AC3E}">
        <p14:creationId xmlns="" xmlns:p14="http://schemas.microsoft.com/office/powerpoint/2010/main" val="3737443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CSE_DEPT_OFFICE\Desktop\rr\Flow-diagram-for-the-CSMA-CD.png"/>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1026426" y="152401"/>
            <a:ext cx="7246519" cy="584836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680227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2853"/>
            <a:ext cx="8229600" cy="5357850"/>
          </a:xfrm>
        </p:spPr>
        <p:txBody>
          <a:bodyPr>
            <a:normAutofit/>
          </a:bodyPr>
          <a:lstStyle/>
          <a:p>
            <a:r>
              <a:rPr lang="en-US" dirty="0" smtClean="0">
                <a:latin typeface="Times New Roman" pitchFamily="18" charset="0"/>
                <a:cs typeface="Times New Roman" pitchFamily="18" charset="0"/>
              </a:rPr>
              <a:t>Carrier Sense Multiple Access with Collision Avoidance (CSMA/CA) • The basic idea behind CSMA/CA is that the station should be able to receive while transmitting to detect a collision from different stations. </a:t>
            </a:r>
          </a:p>
          <a:p>
            <a:r>
              <a:rPr lang="en-US" dirty="0" smtClean="0">
                <a:latin typeface="Times New Roman" pitchFamily="18" charset="0"/>
                <a:cs typeface="Times New Roman" pitchFamily="18" charset="0"/>
              </a:rPr>
              <a:t>In wired networks, if a collision has occurred then the energy of the received signal almost doubles, and the station can sense the possibility of collision. • In the case of wireless networks, most of the energy is used for transmission, and the energy of the received signal increases by only 5-10% if a collision occurs. It can’t be used by the station to sense collision.</a:t>
            </a:r>
            <a:endParaRPr lang="en-US"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85794"/>
            <a:ext cx="8229600" cy="5221497"/>
          </a:xfrm>
        </p:spPr>
        <p:txBody>
          <a:bodyPr>
            <a:normAutofit fontScale="92500"/>
          </a:bodyPr>
          <a:lstStyle/>
          <a:p>
            <a:r>
              <a:rPr lang="en-US" dirty="0" smtClean="0">
                <a:latin typeface="Times New Roman" pitchFamily="18" charset="0"/>
                <a:cs typeface="Times New Roman" pitchFamily="18" charset="0"/>
              </a:rPr>
              <a:t>Therefore CSMA/CA has been specially designed for wireless networks. • These are three types of strategies: </a:t>
            </a:r>
          </a:p>
          <a:p>
            <a:r>
              <a:rPr lang="en-US" dirty="0" smtClean="0">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InterFrame</a:t>
            </a:r>
            <a:r>
              <a:rPr lang="en-US" dirty="0" smtClean="0">
                <a:solidFill>
                  <a:srgbClr val="FF0000"/>
                </a:solidFill>
                <a:latin typeface="Times New Roman" pitchFamily="18" charset="0"/>
                <a:cs typeface="Times New Roman" pitchFamily="18" charset="0"/>
              </a:rPr>
              <a:t> Space (IFS): </a:t>
            </a:r>
            <a:r>
              <a:rPr lang="en-US" dirty="0" smtClean="0">
                <a:latin typeface="Times New Roman" pitchFamily="18" charset="0"/>
                <a:cs typeface="Times New Roman" pitchFamily="18" charset="0"/>
              </a:rPr>
              <a:t>When a station finds the channel busy it senses the channel again, when the station finds a channel to be idle it waits for a period of time called IFS time. IFS can also be used to define the priority of a station or a frame. Higher the IFS lower is the priority. </a:t>
            </a:r>
          </a:p>
          <a:p>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Contention Window</a:t>
            </a:r>
            <a:r>
              <a:rPr lang="en-US" dirty="0" smtClean="0">
                <a:latin typeface="Times New Roman" pitchFamily="18" charset="0"/>
                <a:cs typeface="Times New Roman" pitchFamily="18" charset="0"/>
              </a:rPr>
              <a:t>: It is the amount of time divided into slots. A station that is ready to send frames chooses a random number of slots as wait time.</a:t>
            </a:r>
          </a:p>
          <a:p>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 Acknowledgments</a:t>
            </a:r>
            <a:r>
              <a:rPr lang="en-US" dirty="0" smtClean="0">
                <a:latin typeface="Times New Roman" pitchFamily="18" charset="0"/>
                <a:cs typeface="Times New Roman" pitchFamily="18" charset="0"/>
              </a:rPr>
              <a:t>: The positive acknowledgments and time-out timer can help guarantee a successful transmission of the frame.</a:t>
            </a:r>
            <a:endParaRPr lang="en-US"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85795"/>
            <a:ext cx="8229600" cy="5000660"/>
          </a:xfrm>
        </p:spPr>
        <p:txBody>
          <a:bodyPr/>
          <a:lstStyle/>
          <a:p>
            <a:r>
              <a:rPr lang="en-US" dirty="0" smtClean="0"/>
              <a:t>CSMA/CA avoids the collisions using three basic techniques. (</a:t>
            </a:r>
            <a:r>
              <a:rPr lang="en-US" dirty="0" err="1" smtClean="0"/>
              <a:t>i</a:t>
            </a:r>
            <a:r>
              <a:rPr lang="en-US" dirty="0" smtClean="0"/>
              <a:t>) </a:t>
            </a:r>
            <a:r>
              <a:rPr lang="en-US" dirty="0" err="1" smtClean="0"/>
              <a:t>Interframe</a:t>
            </a:r>
            <a:r>
              <a:rPr lang="en-US" dirty="0" smtClean="0"/>
              <a:t> space (ii) Contention window (iii) Acknowledgements</a:t>
            </a:r>
          </a:p>
          <a:p>
            <a:endParaRPr lang="en-US" dirty="0"/>
          </a:p>
        </p:txBody>
      </p:sp>
      <p:pic>
        <p:nvPicPr>
          <p:cNvPr id="1027" name="Picture 3"/>
          <p:cNvPicPr>
            <a:picLocks noChangeAspect="1" noChangeArrowheads="1"/>
          </p:cNvPicPr>
          <p:nvPr/>
        </p:nvPicPr>
        <p:blipFill>
          <a:blip r:embed="rId2"/>
          <a:srcRect/>
          <a:stretch>
            <a:fillRect/>
          </a:stretch>
        </p:blipFill>
        <p:spPr bwMode="auto">
          <a:xfrm>
            <a:off x="571472" y="3000372"/>
            <a:ext cx="8579922" cy="2867027"/>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1000100" y="642918"/>
            <a:ext cx="6995511" cy="4714908"/>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2926007" y="24005"/>
            <a:ext cx="5932273" cy="6691143"/>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rgbClr val="FF0000"/>
                </a:solidFill>
                <a:latin typeface="Times New Roman" pitchFamily="18" charset="0"/>
                <a:cs typeface="Times New Roman" pitchFamily="18" charset="0"/>
              </a:rPr>
              <a:t>Controlled Access Protocols</a:t>
            </a:r>
          </a:p>
          <a:p>
            <a:r>
              <a:rPr lang="en-US" dirty="0" smtClean="0">
                <a:latin typeface="Times New Roman" pitchFamily="18" charset="0"/>
                <a:cs typeface="Times New Roman" pitchFamily="18" charset="0"/>
              </a:rPr>
              <a:t>• In controlled access, the stations seek information from one another to find which station has the right to send. It allows only one node to send at a time, to avoid the collision of messages on a shared medium. The three controlled-access methods are:  </a:t>
            </a:r>
          </a:p>
          <a:p>
            <a:r>
              <a:rPr lang="en-US" dirty="0" smtClean="0">
                <a:latin typeface="Times New Roman" pitchFamily="18" charset="0"/>
                <a:cs typeface="Times New Roman" pitchFamily="18" charset="0"/>
              </a:rPr>
              <a:t>Reservation </a:t>
            </a:r>
          </a:p>
          <a:p>
            <a:r>
              <a:rPr lang="en-US" dirty="0" smtClean="0">
                <a:latin typeface="Times New Roman" pitchFamily="18" charset="0"/>
                <a:cs typeface="Times New Roman" pitchFamily="18" charset="0"/>
              </a:rPr>
              <a:t> Polling </a:t>
            </a:r>
          </a:p>
          <a:p>
            <a:r>
              <a:rPr lang="en-US" dirty="0" smtClean="0">
                <a:latin typeface="Times New Roman" pitchFamily="18" charset="0"/>
                <a:cs typeface="Times New Roman" pitchFamily="18" charset="0"/>
              </a:rPr>
              <a:t> Token Passing</a:t>
            </a:r>
            <a:endParaRPr lang="en-US"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00042"/>
            <a:ext cx="8229600" cy="5507249"/>
          </a:xfrm>
        </p:spPr>
        <p:txBody>
          <a:bodyPr>
            <a:normAutofit/>
          </a:bodyPr>
          <a:lstStyle/>
          <a:p>
            <a:r>
              <a:rPr lang="en-US" dirty="0" smtClean="0">
                <a:solidFill>
                  <a:srgbClr val="FF0000"/>
                </a:solidFill>
                <a:latin typeface="Times New Roman" pitchFamily="18" charset="0"/>
                <a:cs typeface="Times New Roman" pitchFamily="18" charset="0"/>
              </a:rPr>
              <a:t> Reservation </a:t>
            </a:r>
          </a:p>
          <a:p>
            <a:r>
              <a:rPr lang="en-US" dirty="0" smtClean="0">
                <a:latin typeface="Times New Roman" pitchFamily="18" charset="0"/>
                <a:cs typeface="Times New Roman" pitchFamily="18" charset="0"/>
              </a:rPr>
              <a:t> In the reservation method, a station needs to make a reservation before sending data. </a:t>
            </a:r>
          </a:p>
          <a:p>
            <a:r>
              <a:rPr lang="en-US" dirty="0" smtClean="0">
                <a:latin typeface="Times New Roman" pitchFamily="18" charset="0"/>
                <a:cs typeface="Times New Roman" pitchFamily="18" charset="0"/>
              </a:rPr>
              <a:t> The timeline has two kinds of periods: </a:t>
            </a:r>
          </a:p>
          <a:p>
            <a:r>
              <a:rPr lang="en-US" dirty="0" smtClean="0">
                <a:latin typeface="Times New Roman" pitchFamily="18" charset="0"/>
                <a:cs typeface="Times New Roman" pitchFamily="18" charset="0"/>
              </a:rPr>
              <a:t>– Reservation interval of fixed time length </a:t>
            </a:r>
          </a:p>
          <a:p>
            <a:r>
              <a:rPr lang="en-US" dirty="0" smtClean="0">
                <a:latin typeface="Times New Roman" pitchFamily="18" charset="0"/>
                <a:cs typeface="Times New Roman" pitchFamily="18" charset="0"/>
              </a:rPr>
              <a:t>– Data transmission period of variable frames. </a:t>
            </a:r>
          </a:p>
          <a:p>
            <a:r>
              <a:rPr lang="en-US" dirty="0" smtClean="0">
                <a:latin typeface="Times New Roman" pitchFamily="18" charset="0"/>
                <a:cs typeface="Times New Roman" pitchFamily="18" charset="0"/>
              </a:rPr>
              <a:t> If there are M stations, the reservation interval is divided into M slots, and each station has one slot. </a:t>
            </a:r>
          </a:p>
          <a:p>
            <a:r>
              <a:rPr lang="en-US" dirty="0" smtClean="0">
                <a:latin typeface="Times New Roman" pitchFamily="18" charset="0"/>
                <a:cs typeface="Times New Roman" pitchFamily="18" charset="0"/>
              </a:rPr>
              <a:t> Suppose if station 1 has a frame to send, it transmits 1 bit during the slot 1. No other station is allowed to transmit during this slot.</a:t>
            </a:r>
            <a:endParaRPr lang="en-US"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smtClean="0">
                <a:solidFill>
                  <a:srgbClr val="FF0000"/>
                </a:solidFill>
                <a:latin typeface="Times New Roman" pitchFamily="18" charset="0"/>
                <a:cs typeface="Times New Roman" pitchFamily="18" charset="0"/>
              </a:rPr>
              <a:t>Reservation</a:t>
            </a:r>
            <a:endParaRPr lang="en-US" sz="2800" dirty="0"/>
          </a:p>
        </p:txBody>
      </p:sp>
      <p:pic>
        <p:nvPicPr>
          <p:cNvPr id="3074" name="Picture 2"/>
          <p:cNvPicPr>
            <a:picLocks noGrp="1" noChangeAspect="1" noChangeArrowheads="1"/>
          </p:cNvPicPr>
          <p:nvPr>
            <p:ph idx="1"/>
          </p:nvPr>
        </p:nvPicPr>
        <p:blipFill>
          <a:blip r:embed="rId2"/>
          <a:srcRect/>
          <a:stretch>
            <a:fillRect/>
          </a:stretch>
        </p:blipFill>
        <p:spPr bwMode="auto">
          <a:xfrm>
            <a:off x="1145429" y="1071546"/>
            <a:ext cx="7141347" cy="4935554"/>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00108"/>
            <a:ext cx="8229600" cy="5007183"/>
          </a:xfrm>
        </p:spPr>
        <p:txBody>
          <a:bodyPr>
            <a:normAutofit/>
          </a:bodyPr>
          <a:lstStyle/>
          <a:p>
            <a:r>
              <a:rPr lang="en-US" dirty="0" smtClean="0">
                <a:latin typeface="Times New Roman" pitchFamily="18" charset="0"/>
                <a:cs typeface="Times New Roman" pitchFamily="18" charset="0"/>
              </a:rPr>
              <a:t>Polling process is similar to the roll-call performed in class. Just like the teacher, a controller sends a message to each node in turn.</a:t>
            </a:r>
          </a:p>
          <a:p>
            <a:r>
              <a:rPr lang="en-US" dirty="0" smtClean="0">
                <a:latin typeface="Times New Roman" pitchFamily="18" charset="0"/>
                <a:cs typeface="Times New Roman" pitchFamily="18" charset="0"/>
              </a:rPr>
              <a:t>In this, one acts as a primary station(controller) and the others are secondary stations. All data exchanges must be made through the controller.</a:t>
            </a:r>
          </a:p>
          <a:p>
            <a:r>
              <a:rPr lang="en-US" dirty="0" smtClean="0">
                <a:latin typeface="Times New Roman" pitchFamily="18" charset="0"/>
                <a:cs typeface="Times New Roman" pitchFamily="18" charset="0"/>
              </a:rPr>
              <a:t>The message sent by the controller contains the address of the node being selected for granting access.</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sz="3100" dirty="0" smtClean="0">
                <a:latin typeface="Times New Roman" pitchFamily="18" charset="0"/>
                <a:cs typeface="Times New Roman" pitchFamily="18" charset="0"/>
              </a:rPr>
              <a:t>Polling</a:t>
            </a:r>
            <a:r>
              <a:rPr lang="en-US" dirty="0" smtClean="0"/>
              <a:t/>
            </a:r>
            <a:br>
              <a:rPr lang="en-US" dirty="0" smtClean="0"/>
            </a:b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400" dirty="0" smtClean="0">
                <a:latin typeface="Times New Roman" pitchFamily="18" charset="0"/>
                <a:cs typeface="Times New Roman" pitchFamily="18" charset="0"/>
              </a:rPr>
              <a:t>Polling</a:t>
            </a:r>
            <a:endParaRPr lang="en-US" sz="2400" dirty="0"/>
          </a:p>
        </p:txBody>
      </p:sp>
      <p:pic>
        <p:nvPicPr>
          <p:cNvPr id="4098" name="Picture 2"/>
          <p:cNvPicPr>
            <a:picLocks noGrp="1" noChangeAspect="1" noChangeArrowheads="1"/>
          </p:cNvPicPr>
          <p:nvPr>
            <p:ph idx="1"/>
          </p:nvPr>
        </p:nvPicPr>
        <p:blipFill>
          <a:blip r:embed="rId2"/>
          <a:srcRect/>
          <a:stretch>
            <a:fillRect/>
          </a:stretch>
        </p:blipFill>
        <p:spPr bwMode="auto">
          <a:xfrm>
            <a:off x="743752" y="1481138"/>
            <a:ext cx="7656496" cy="4525962"/>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71480"/>
            <a:ext cx="8229600" cy="5435811"/>
          </a:xfrm>
        </p:spPr>
        <p:txBody>
          <a:bodyPr>
            <a:normAutofit/>
          </a:bodyPr>
          <a:lstStyle/>
          <a:p>
            <a:r>
              <a:rPr lang="en-US" dirty="0" smtClean="0">
                <a:solidFill>
                  <a:srgbClr val="FF0000"/>
                </a:solidFill>
                <a:latin typeface="Times New Roman" pitchFamily="18" charset="0"/>
                <a:cs typeface="Times New Roman" pitchFamily="18" charset="0"/>
              </a:rPr>
              <a:t>Token Passing</a:t>
            </a:r>
          </a:p>
          <a:p>
            <a:r>
              <a:rPr lang="en-US" dirty="0" smtClean="0">
                <a:latin typeface="Times New Roman" pitchFamily="18" charset="0"/>
                <a:cs typeface="Times New Roman" pitchFamily="18" charset="0"/>
              </a:rPr>
              <a:t>In token passing scheme, the stations are connected logically to each other in form of ring and access to stations is governed by tokens.</a:t>
            </a:r>
          </a:p>
          <a:p>
            <a:r>
              <a:rPr lang="en-US" dirty="0" smtClean="0">
                <a:latin typeface="Times New Roman" pitchFamily="18" charset="0"/>
                <a:cs typeface="Times New Roman" pitchFamily="18" charset="0"/>
              </a:rPr>
              <a:t>A token is a special bit pattern or a small message, which circulate from one station to the next in some predefined order.</a:t>
            </a:r>
          </a:p>
          <a:p>
            <a:r>
              <a:rPr lang="en-US" dirty="0" smtClean="0">
                <a:latin typeface="Times New Roman" pitchFamily="18" charset="0"/>
                <a:cs typeface="Times New Roman" pitchFamily="18" charset="0"/>
              </a:rPr>
              <a:t>In Token ring, token is passed from one station to another adjacent station in the ring whereas incase of Token bus, each station uses the bus to send the token to the next station in some predefined order.</a:t>
            </a:r>
            <a:endParaRPr lang="en-US"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1071538" y="285728"/>
            <a:ext cx="7987123" cy="5721372"/>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857224" y="346778"/>
            <a:ext cx="7993292" cy="5660322"/>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286124"/>
            <a:ext cx="8229600" cy="2721167"/>
          </a:xfrm>
        </p:spPr>
        <p:txBody>
          <a:bodyPr>
            <a:normAutofit fontScale="92500"/>
          </a:bodyPr>
          <a:lstStyle/>
          <a:p>
            <a:r>
              <a:rPr lang="en-US" dirty="0" smtClean="0"/>
              <a:t> Preamble for Ethernet Basic concept in </a:t>
            </a:r>
            <a:r>
              <a:rPr lang="en-US" dirty="0" err="1" smtClean="0"/>
              <a:t>Netwo</a:t>
            </a:r>
            <a:r>
              <a:rPr lang="en-US" dirty="0" smtClean="0"/>
              <a:t> • </a:t>
            </a:r>
            <a:r>
              <a:rPr lang="en-US" sz="2600" dirty="0" smtClean="0">
                <a:latin typeface="Times New Roman" pitchFamily="18" charset="0"/>
                <a:cs typeface="Times New Roman" pitchFamily="18" charset="0"/>
              </a:rPr>
              <a:t>Preamble is the first section of 7 bytes in a frame. The first seven bytes of the preamble are all the same 10101010. Only one bit even the start one or last one is slightly different like 10101011. The 8 bytes of the preamble and the Start of Frame create a pattern of 64 bits. They are not officially counted as part of the Ethernet frame.</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214282" y="285728"/>
            <a:ext cx="8601075" cy="336232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00042"/>
            <a:ext cx="8229600" cy="5507249"/>
          </a:xfrm>
        </p:spPr>
        <p:txBody>
          <a:bodyPr>
            <a:normAutofit/>
          </a:bodyPr>
          <a:lstStyle/>
          <a:p>
            <a:pPr>
              <a:buNone/>
            </a:pPr>
            <a:r>
              <a:rPr lang="en-US" sz="2400" dirty="0" smtClean="0">
                <a:solidFill>
                  <a:srgbClr val="FF0000"/>
                </a:solidFill>
                <a:latin typeface="Times New Roman" pitchFamily="18" charset="0"/>
                <a:cs typeface="Times New Roman" pitchFamily="18" charset="0"/>
              </a:rPr>
              <a:t>Time-Division Multiple Access </a:t>
            </a:r>
          </a:p>
          <a:p>
            <a:pPr>
              <a:buNone/>
            </a:pPr>
            <a:endParaRPr lang="en-US" sz="2400" dirty="0" smtClean="0">
              <a:solidFill>
                <a:srgbClr val="FF0000"/>
              </a:solidFill>
              <a:latin typeface="Times New Roman" pitchFamily="18" charset="0"/>
              <a:cs typeface="Times New Roman" pitchFamily="18" charset="0"/>
            </a:endParaRPr>
          </a:p>
          <a:p>
            <a:r>
              <a:rPr lang="en-US" sz="2400" dirty="0" smtClean="0">
                <a:latin typeface="Times New Roman" pitchFamily="18" charset="0"/>
                <a:cs typeface="Times New Roman" pitchFamily="18" charset="0"/>
              </a:rPr>
              <a:t> Time-Division Multiple access is another method to access the channel for shared medium networks. </a:t>
            </a:r>
          </a:p>
          <a:p>
            <a:r>
              <a:rPr lang="en-US" sz="2400" dirty="0" smtClean="0">
                <a:latin typeface="Times New Roman" pitchFamily="18" charset="0"/>
                <a:cs typeface="Times New Roman" pitchFamily="18" charset="0"/>
              </a:rPr>
              <a:t> With the help of this technique, the stations share the bandwidth of the channel in time. </a:t>
            </a:r>
          </a:p>
          <a:p>
            <a:r>
              <a:rPr lang="en-US" sz="2400" dirty="0" smtClean="0">
                <a:latin typeface="Times New Roman" pitchFamily="18" charset="0"/>
                <a:cs typeface="Times New Roman" pitchFamily="18" charset="0"/>
              </a:rPr>
              <a:t> A time slot is allocated to each station during which it can send the data. </a:t>
            </a:r>
          </a:p>
          <a:p>
            <a:r>
              <a:rPr lang="en-US" sz="2400" dirty="0" smtClean="0">
                <a:latin typeface="Times New Roman" pitchFamily="18" charset="0"/>
                <a:cs typeface="Times New Roman" pitchFamily="18" charset="0"/>
              </a:rPr>
              <a:t> Data is transmitted by each station in the assigned time slot. </a:t>
            </a:r>
          </a:p>
          <a:p>
            <a:r>
              <a:rPr lang="en-US" sz="2400" dirty="0" smtClean="0">
                <a:latin typeface="Times New Roman" pitchFamily="18" charset="0"/>
                <a:cs typeface="Times New Roman" pitchFamily="18" charset="0"/>
              </a:rPr>
              <a:t> There is a problem in using TDMA and it is due to TDMA the synchronization cannot be achieved between the different stations.</a:t>
            </a:r>
            <a:endParaRPr lang="en-US" sz="2400" dirty="0">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28"/>
            <a:ext cx="8229600" cy="5721563"/>
          </a:xfrm>
        </p:spPr>
        <p:txBody>
          <a:bodyPr>
            <a:normAutofit/>
          </a:bodyPr>
          <a:lstStyle/>
          <a:p>
            <a:r>
              <a:rPr lang="en-US" sz="2000" dirty="0" smtClean="0">
                <a:solidFill>
                  <a:srgbClr val="FF0000"/>
                </a:solidFill>
                <a:latin typeface="Times New Roman" pitchFamily="18" charset="0"/>
                <a:cs typeface="Times New Roman" pitchFamily="18" charset="0"/>
              </a:rPr>
              <a:t>Start Frame Delimiter (SFD) </a:t>
            </a:r>
            <a:r>
              <a:rPr lang="en-US" sz="2000" dirty="0" smtClean="0">
                <a:latin typeface="Times New Roman" pitchFamily="18" charset="0"/>
                <a:cs typeface="Times New Roman" pitchFamily="18" charset="0"/>
              </a:rPr>
              <a:t>for Ethernet Basic concept in Networking The preamble is seven octets and the SFD is one octet. An Ethernet frame starts with preamble followed by the SFD. The actual frame data starts after the SFD</a:t>
            </a:r>
          </a:p>
          <a:p>
            <a:r>
              <a:rPr lang="en-US" sz="2000" dirty="0" smtClean="0">
                <a:solidFill>
                  <a:srgbClr val="FF0000"/>
                </a:solidFill>
                <a:latin typeface="Times New Roman" pitchFamily="18" charset="0"/>
                <a:cs typeface="Times New Roman" pitchFamily="18" charset="0"/>
              </a:rPr>
              <a:t>Destination</a:t>
            </a:r>
            <a:r>
              <a:rPr lang="en-US" sz="2000" dirty="0" smtClean="0">
                <a:latin typeface="Times New Roman" pitchFamily="18" charset="0"/>
                <a:cs typeface="Times New Roman" pitchFamily="18" charset="0"/>
              </a:rPr>
              <a:t> for Ethernet Basic concept in Networking It is the 48 bits MAC address of the destination. Destination address used by receiving devices to determine the correct destination.</a:t>
            </a:r>
          </a:p>
          <a:p>
            <a:r>
              <a:rPr lang="en-US" sz="2000" dirty="0" smtClean="0">
                <a:latin typeface="Times New Roman" pitchFamily="18" charset="0"/>
                <a:cs typeface="Times New Roman" pitchFamily="18" charset="0"/>
              </a:rPr>
              <a:t> </a:t>
            </a:r>
            <a:r>
              <a:rPr lang="en-US" sz="2000" dirty="0" smtClean="0">
                <a:solidFill>
                  <a:srgbClr val="FF0000"/>
                </a:solidFill>
                <a:latin typeface="Times New Roman" pitchFamily="18" charset="0"/>
                <a:cs typeface="Times New Roman" pitchFamily="18" charset="0"/>
              </a:rPr>
              <a:t>Source</a:t>
            </a:r>
            <a:r>
              <a:rPr lang="en-US" sz="2000" dirty="0" smtClean="0">
                <a:latin typeface="Times New Roman" pitchFamily="18" charset="0"/>
                <a:cs typeface="Times New Roman" pitchFamily="18" charset="0"/>
              </a:rPr>
              <a:t> for Ethernet Basic concept in Networking • The source is similar to destination of 48 bits. It is also a MAC address of the source of data transmitting device. </a:t>
            </a:r>
          </a:p>
          <a:p>
            <a:r>
              <a:rPr lang="en-US" sz="2000" dirty="0" smtClean="0">
                <a:latin typeface="Times New Roman" pitchFamily="18" charset="0"/>
                <a:cs typeface="Times New Roman" pitchFamily="18" charset="0"/>
              </a:rPr>
              <a:t>  </a:t>
            </a:r>
            <a:r>
              <a:rPr lang="en-US" sz="2000" dirty="0" smtClean="0">
                <a:solidFill>
                  <a:srgbClr val="FF0000"/>
                </a:solidFill>
                <a:latin typeface="Times New Roman" pitchFamily="18" charset="0"/>
                <a:cs typeface="Times New Roman" pitchFamily="18" charset="0"/>
              </a:rPr>
              <a:t>Type </a:t>
            </a:r>
            <a:r>
              <a:rPr lang="en-US" sz="2000" dirty="0" smtClean="0">
                <a:latin typeface="Times New Roman" pitchFamily="18" charset="0"/>
                <a:cs typeface="Times New Roman" pitchFamily="18" charset="0"/>
              </a:rPr>
              <a:t>for Ethernet Basic concept in Networking • 802.3 uses a Type or length field, but the Ethernet-II frame uses a Type field only. Type field used to identify the Network layer protocol. Network layer protocol may be TCP , UDP or IPX etc.</a:t>
            </a:r>
            <a:endParaRPr lang="en-US" sz="2000" dirty="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14290"/>
            <a:ext cx="8229600" cy="5793001"/>
          </a:xfrm>
        </p:spPr>
        <p:txBody>
          <a:bodyPr>
            <a:normAutofit/>
          </a:bodyPr>
          <a:lstStyle/>
          <a:p>
            <a:r>
              <a:rPr lang="en-US" sz="2400" dirty="0" smtClean="0">
                <a:solidFill>
                  <a:srgbClr val="FF0000"/>
                </a:solidFill>
                <a:latin typeface="Times New Roman" pitchFamily="18" charset="0"/>
                <a:cs typeface="Times New Roman" pitchFamily="18" charset="0"/>
              </a:rPr>
              <a:t>Data</a:t>
            </a:r>
            <a:r>
              <a:rPr lang="en-US" sz="2400" dirty="0" smtClean="0">
                <a:latin typeface="Times New Roman" pitchFamily="18" charset="0"/>
                <a:cs typeface="Times New Roman" pitchFamily="18" charset="0"/>
              </a:rPr>
              <a:t> for Ethernet Basic concept in Networking • This segment of 46 – 1500 bytes contains the information. This part of the frame will change for each packet. </a:t>
            </a:r>
          </a:p>
          <a:p>
            <a:r>
              <a:rPr lang="en-US" sz="2400" dirty="0" smtClean="0">
                <a:solidFill>
                  <a:srgbClr val="FF0000"/>
                </a:solidFill>
                <a:latin typeface="Times New Roman" pitchFamily="18" charset="0"/>
                <a:cs typeface="Times New Roman" pitchFamily="18" charset="0"/>
              </a:rPr>
              <a:t> Frame Check Sequence </a:t>
            </a:r>
            <a:r>
              <a:rPr lang="en-US" sz="2400" dirty="0" smtClean="0">
                <a:latin typeface="Times New Roman" pitchFamily="18" charset="0"/>
                <a:cs typeface="Times New Roman" pitchFamily="18" charset="0"/>
              </a:rPr>
              <a:t>(FCS) for Ethernet Basic concept in Networking • FCS is the last segment of a frame. It is 4 bytes long only. FCS used to store the cyclic redundancy check (CRC) reply. </a:t>
            </a:r>
            <a:endParaRPr lang="en-US" sz="24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1761143" y="3143248"/>
            <a:ext cx="7097137" cy="2714644"/>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latin typeface="Times New Roman" pitchFamily="18" charset="0"/>
                <a:cs typeface="Times New Roman" pitchFamily="18" charset="0"/>
              </a:rPr>
              <a:t>Many organizations have multiple LANs and wish to connect them. LANs can be connected by devices called bridges, which operate in the data link layer. Bridges examine the data layer link addresses to do routing.</a:t>
            </a:r>
            <a:endParaRPr lang="en-US"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Network switching is the process of forwarding data frames or packets from one port to another leading to data transmission from source to destination</a:t>
            </a: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2400" dirty="0" smtClean="0">
                <a:solidFill>
                  <a:srgbClr val="FF0000"/>
                </a:solidFill>
              </a:rPr>
              <a:t>Data Link Layer Switching</a:t>
            </a:r>
            <a:endParaRPr lang="en-US" sz="2400" dirty="0">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1323910" y="642918"/>
            <a:ext cx="7699290" cy="5364182"/>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00108"/>
            <a:ext cx="8229600" cy="5007183"/>
          </a:xfrm>
        </p:spPr>
        <p:txBody>
          <a:bodyPr>
            <a:normAutofit/>
          </a:bodyPr>
          <a:lstStyle/>
          <a:p>
            <a:r>
              <a:rPr lang="en-US" sz="2400" dirty="0" smtClean="0">
                <a:latin typeface="Times New Roman" pitchFamily="18" charset="0"/>
                <a:cs typeface="Times New Roman" pitchFamily="18" charset="0"/>
              </a:rPr>
              <a:t>A bridge in a computer network is a device that connects two or more LANs or network segments, enabling them to communicate with each other</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It operates at the data link layer of the OSI model in computer networks and reads the source address of incoming data packets, forwarding them only to their target destination instead of broadcasting them to all connected segments. This helps reduce network congestion and improve performance.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 Bridge in computer networks can also improve network security by breaking up large LANs into smaller ones, reducing the risk of unauthorized access. </a:t>
            </a:r>
            <a:endParaRPr lang="en-US" sz="2400" dirty="0">
              <a:latin typeface="Times New Roman" pitchFamily="18" charset="0"/>
              <a:cs typeface="Times New Roman" pitchFamily="18" charset="0"/>
            </a:endParaRPr>
          </a:p>
        </p:txBody>
      </p:sp>
      <p:sp>
        <p:nvSpPr>
          <p:cNvPr id="3" name="Title 2"/>
          <p:cNvSpPr>
            <a:spLocks noGrp="1"/>
          </p:cNvSpPr>
          <p:nvPr>
            <p:ph type="title"/>
          </p:nvPr>
        </p:nvSpPr>
        <p:spPr>
          <a:xfrm>
            <a:off x="457200" y="274638"/>
            <a:ext cx="8229600" cy="868346"/>
          </a:xfrm>
        </p:spPr>
        <p:txBody>
          <a:bodyPr>
            <a:normAutofit/>
          </a:bodyPr>
          <a:lstStyle/>
          <a:p>
            <a:r>
              <a:rPr lang="en-US" sz="2400" dirty="0" smtClean="0">
                <a:solidFill>
                  <a:srgbClr val="FF0000"/>
                </a:solidFill>
                <a:latin typeface="Times New Roman" pitchFamily="18" charset="0"/>
                <a:cs typeface="Times New Roman" pitchFamily="18" charset="0"/>
              </a:rPr>
              <a:t>Use of Bridges </a:t>
            </a:r>
            <a:endParaRPr lang="en-US" sz="2400" dirty="0">
              <a:solidFill>
                <a:srgbClr val="FF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400" dirty="0" smtClean="0">
                <a:solidFill>
                  <a:srgbClr val="FF0000"/>
                </a:solidFill>
                <a:latin typeface="Times New Roman" pitchFamily="18" charset="0"/>
                <a:cs typeface="Times New Roman" pitchFamily="18" charset="0"/>
              </a:rPr>
              <a:t>Connecting Devices </a:t>
            </a:r>
            <a:br>
              <a:rPr lang="en-US" sz="2400" dirty="0" smtClean="0">
                <a:solidFill>
                  <a:srgbClr val="FF0000"/>
                </a:solidFill>
                <a:latin typeface="Times New Roman" pitchFamily="18" charset="0"/>
                <a:cs typeface="Times New Roman" pitchFamily="18" charset="0"/>
              </a:rPr>
            </a:br>
            <a:r>
              <a:rPr lang="en-US" sz="2400" dirty="0" smtClean="0">
                <a:solidFill>
                  <a:srgbClr val="FF0000"/>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Connecting devices are divided into 5 different categories based on the layer in which they operate in a network.</a:t>
            </a:r>
            <a:endParaRPr lang="en-US" sz="2400" dirty="0">
              <a:solidFill>
                <a:schemeClr val="tx1"/>
              </a:solidFill>
              <a:latin typeface="Times New Roman" pitchFamily="18" charset="0"/>
              <a:cs typeface="Times New Roman" pitchFamily="18" charset="0"/>
            </a:endParaRPr>
          </a:p>
        </p:txBody>
      </p:sp>
      <p:pic>
        <p:nvPicPr>
          <p:cNvPr id="5122" name="Picture 2"/>
          <p:cNvPicPr>
            <a:picLocks noGrp="1" noChangeAspect="1" noChangeArrowheads="1"/>
          </p:cNvPicPr>
          <p:nvPr>
            <p:ph idx="1"/>
          </p:nvPr>
        </p:nvPicPr>
        <p:blipFill>
          <a:blip r:embed="rId2"/>
          <a:srcRect/>
          <a:stretch>
            <a:fillRect/>
          </a:stretch>
        </p:blipFill>
        <p:spPr bwMode="auto">
          <a:xfrm>
            <a:off x="928662" y="1857364"/>
            <a:ext cx="7571541" cy="3429024"/>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2984"/>
            <a:ext cx="8229600" cy="4864307"/>
          </a:xfrm>
        </p:spPr>
        <p:txBody>
          <a:bodyPr>
            <a:normAutofit/>
          </a:bodyPr>
          <a:lstStyle/>
          <a:p>
            <a:r>
              <a:rPr lang="en-US" sz="2400" b="1" dirty="0" smtClean="0">
                <a:latin typeface="Times New Roman" pitchFamily="18" charset="0"/>
                <a:cs typeface="Times New Roman" pitchFamily="18" charset="0"/>
              </a:rPr>
              <a:t>Passive Hubs</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Passive </a:t>
            </a:r>
            <a:r>
              <a:rPr lang="en-US" sz="2400" dirty="0" smtClean="0">
                <a:latin typeface="Times New Roman" pitchFamily="18" charset="0"/>
                <a:cs typeface="Times New Roman" pitchFamily="18" charset="0"/>
              </a:rPr>
              <a:t>hubs connects nodes in a star configuration by collecting wiring from nodes. They broadcast signals onto the network without amplifying or regenerating them. As they cannot extend the distance between nodes, they limit the size of the LAN.</a:t>
            </a:r>
            <a:endParaRPr lang="en-US" sz="2400" b="1" dirty="0" smtClean="0">
              <a:solidFill>
                <a:srgbClr val="FF0000"/>
              </a:solidFill>
              <a:latin typeface="Times New Roman" pitchFamily="18" charset="0"/>
              <a:cs typeface="Times New Roman" pitchFamily="18" charset="0"/>
            </a:endParaRPr>
          </a:p>
          <a:p>
            <a:pPr>
              <a:buNone/>
            </a:pPr>
            <a:r>
              <a:rPr lang="en-US" sz="2400" b="1" dirty="0" smtClean="0">
                <a:solidFill>
                  <a:srgbClr val="FF0000"/>
                </a:solidFill>
                <a:latin typeface="Times New Roman" pitchFamily="18" charset="0"/>
                <a:cs typeface="Times New Roman" pitchFamily="18" charset="0"/>
              </a:rPr>
              <a:t>Active Hub</a:t>
            </a:r>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Active Hubs</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Active hubs amplify and regenerate the incoming electrical signals before broadcasting them. They have their own power supply and serves both as a repeater as well as connecting centre. Due to their regenerating capabilities, they can extend the maximum distance between nodes, thus increasing the size of LAN.</a:t>
            </a: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2400" dirty="0" smtClean="0">
                <a:solidFill>
                  <a:srgbClr val="FF0000"/>
                </a:solidFill>
                <a:latin typeface="Times New Roman" pitchFamily="18" charset="0"/>
                <a:cs typeface="Times New Roman" pitchFamily="18" charset="0"/>
              </a:rPr>
              <a:t>Passive Hubs:</a:t>
            </a:r>
            <a:endParaRPr lang="en-US" sz="2400" dirty="0">
              <a:solidFill>
                <a:srgbClr val="FF0000"/>
              </a:solidFill>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71546"/>
            <a:ext cx="8229600" cy="4935745"/>
          </a:xfrm>
        </p:spPr>
        <p:txBody>
          <a:bodyPr>
            <a:normAutofit/>
          </a:bodyPr>
          <a:lstStyle/>
          <a:p>
            <a:r>
              <a:rPr lang="en-US" sz="2400" dirty="0" smtClean="0">
                <a:latin typeface="Times New Roman" pitchFamily="18" charset="0"/>
                <a:cs typeface="Times New Roman" pitchFamily="18" charset="0"/>
              </a:rPr>
              <a:t>A repeater is a device that operates only in the physical layer. Signals that carry information within a network can travel a fixed distance before attenuation endangers the integrity of the data. </a:t>
            </a:r>
          </a:p>
          <a:p>
            <a:r>
              <a:rPr lang="en-US" sz="2400" dirty="0" smtClean="0">
                <a:latin typeface="Times New Roman" pitchFamily="18" charset="0"/>
                <a:cs typeface="Times New Roman" pitchFamily="18" charset="0"/>
              </a:rPr>
              <a:t>A repeater receives a signal and, before it becomes too weak or corrupted, regenerates the original bit pattern. The repeater then sends the refreshed signal.</a:t>
            </a:r>
            <a:endParaRPr lang="en-US" sz="2400" dirty="0"/>
          </a:p>
        </p:txBody>
      </p:sp>
      <p:sp>
        <p:nvSpPr>
          <p:cNvPr id="3" name="Title 2"/>
          <p:cNvSpPr>
            <a:spLocks noGrp="1"/>
          </p:cNvSpPr>
          <p:nvPr>
            <p:ph type="title"/>
          </p:nvPr>
        </p:nvSpPr>
        <p:spPr/>
        <p:txBody>
          <a:bodyPr>
            <a:normAutofit/>
          </a:bodyPr>
          <a:lstStyle/>
          <a:p>
            <a:r>
              <a:rPr lang="en-US" sz="2400" dirty="0" smtClean="0">
                <a:solidFill>
                  <a:srgbClr val="FF0000"/>
                </a:solidFill>
                <a:latin typeface="Times New Roman" pitchFamily="18" charset="0"/>
                <a:cs typeface="Times New Roman" pitchFamily="18" charset="0"/>
              </a:rPr>
              <a:t>Repeaters</a:t>
            </a:r>
            <a:endParaRPr lang="en-US" sz="2400" dirty="0"/>
          </a:p>
        </p:txBody>
      </p:sp>
      <p:pic>
        <p:nvPicPr>
          <p:cNvPr id="4" name="Picture 3"/>
          <p:cNvPicPr>
            <a:picLocks noChangeAspect="1" noChangeArrowheads="1"/>
          </p:cNvPicPr>
          <p:nvPr/>
        </p:nvPicPr>
        <p:blipFill>
          <a:blip r:embed="rId2"/>
          <a:srcRect/>
          <a:stretch>
            <a:fillRect/>
          </a:stretch>
        </p:blipFill>
        <p:spPr bwMode="auto">
          <a:xfrm>
            <a:off x="3357554" y="4143380"/>
            <a:ext cx="5072098" cy="2309616"/>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sz="2600" dirty="0" smtClean="0">
                <a:latin typeface="Times New Roman" pitchFamily="18" charset="0"/>
                <a:cs typeface="Times New Roman" pitchFamily="18" charset="0"/>
              </a:rPr>
              <a:t>A </a:t>
            </a:r>
            <a:r>
              <a:rPr lang="en-US" sz="2600" dirty="0" smtClean="0">
                <a:latin typeface="Times New Roman" pitchFamily="18" charset="0"/>
                <a:cs typeface="Times New Roman" pitchFamily="18" charset="0"/>
              </a:rPr>
              <a:t>bridge operates in both the physical and the data link layer. As a physical layer device, it</a:t>
            </a:r>
          </a:p>
          <a:p>
            <a:r>
              <a:rPr lang="en-US" sz="2600" dirty="0" smtClean="0">
                <a:latin typeface="Times New Roman" pitchFamily="18" charset="0"/>
                <a:cs typeface="Times New Roman" pitchFamily="18" charset="0"/>
              </a:rPr>
              <a:t>regenerates the signal it receives. As a data link layer device, the bridge can check the</a:t>
            </a:r>
          </a:p>
          <a:p>
            <a:r>
              <a:rPr lang="en-US" sz="2600" dirty="0" smtClean="0">
                <a:latin typeface="Times New Roman" pitchFamily="18" charset="0"/>
                <a:cs typeface="Times New Roman" pitchFamily="18" charset="0"/>
              </a:rPr>
              <a:t>physical (MAC) addresses (source and destination) contained in the frame</a:t>
            </a:r>
            <a:r>
              <a:rPr lang="en-US" sz="3000" dirty="0" smtClean="0"/>
              <a:t>.</a:t>
            </a:r>
          </a:p>
          <a:p>
            <a:r>
              <a:rPr lang="en-US" sz="2600" dirty="0" smtClean="0">
                <a:latin typeface="Times New Roman" pitchFamily="18" charset="0"/>
                <a:cs typeface="Times New Roman" pitchFamily="18" charset="0"/>
              </a:rPr>
              <a:t>A bridge has filtering capability. It can check the destination address of a frame and decide</a:t>
            </a:r>
          </a:p>
          <a:p>
            <a:r>
              <a:rPr lang="en-US" sz="2600" dirty="0" smtClean="0">
                <a:latin typeface="Times New Roman" pitchFamily="18" charset="0"/>
                <a:cs typeface="Times New Roman" pitchFamily="18" charset="0"/>
              </a:rPr>
              <a:t>if the frame should be forwarded or dropped. If the frame is to be forwarded, the decision</a:t>
            </a:r>
          </a:p>
          <a:p>
            <a:r>
              <a:rPr lang="en-US" sz="2600" dirty="0" smtClean="0">
                <a:latin typeface="Times New Roman" pitchFamily="18" charset="0"/>
                <a:cs typeface="Times New Roman" pitchFamily="18" charset="0"/>
              </a:rPr>
              <a:t>must specify the port. A bridge has a table that maps addresses to ports</a:t>
            </a:r>
            <a:r>
              <a:rPr lang="en-US" dirty="0" smtClean="0"/>
              <a:t>.</a:t>
            </a:r>
            <a:endParaRPr lang="en-US" dirty="0"/>
          </a:p>
        </p:txBody>
      </p:sp>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sz="3100" dirty="0" smtClean="0">
                <a:solidFill>
                  <a:srgbClr val="FF0000"/>
                </a:solidFill>
                <a:latin typeface="Times New Roman" pitchFamily="18" charset="0"/>
                <a:cs typeface="Times New Roman" pitchFamily="18" charset="0"/>
              </a:rPr>
              <a:t>Bridges</a:t>
            </a:r>
            <a:r>
              <a:rPr lang="en-US" dirty="0" smtClean="0"/>
              <a:t/>
            </a:r>
            <a:br>
              <a:rPr lang="en-US" dirty="0" smtClean="0"/>
            </a:b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457200" y="571480"/>
            <a:ext cx="8229600" cy="5322358"/>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1071538" y="785794"/>
            <a:ext cx="7583590" cy="5221306"/>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28"/>
            <a:ext cx="8229600" cy="5721563"/>
          </a:xfrm>
        </p:spPr>
        <p:txBody>
          <a:bodyPr/>
          <a:lstStyle/>
          <a:p>
            <a:pPr>
              <a:buNone/>
            </a:pPr>
            <a:endParaRPr lang="en-US" sz="2800" dirty="0" smtClean="0">
              <a:solidFill>
                <a:srgbClr val="FF0000"/>
              </a:solidFill>
              <a:latin typeface="Times New Roman" pitchFamily="18" charset="0"/>
              <a:cs typeface="Times New Roman" pitchFamily="18" charset="0"/>
            </a:endParaRPr>
          </a:p>
          <a:p>
            <a:pPr>
              <a:buNone/>
            </a:pPr>
            <a:r>
              <a:rPr lang="en-US" sz="2800" dirty="0" smtClean="0">
                <a:solidFill>
                  <a:srgbClr val="FF0000"/>
                </a:solidFill>
                <a:latin typeface="Times New Roman" pitchFamily="18" charset="0"/>
                <a:cs typeface="Times New Roman" pitchFamily="18" charset="0"/>
              </a:rPr>
              <a:t>Transparent Bridges</a:t>
            </a:r>
          </a:p>
          <a:p>
            <a:r>
              <a:rPr lang="en-US" sz="2400" dirty="0" smtClean="0">
                <a:latin typeface="Times New Roman" pitchFamily="18" charset="0"/>
                <a:cs typeface="Times New Roman" pitchFamily="18" charset="0"/>
              </a:rPr>
              <a:t>A </a:t>
            </a:r>
            <a:r>
              <a:rPr lang="en-US" sz="2400" dirty="0" smtClean="0">
                <a:latin typeface="Times New Roman" pitchFamily="18" charset="0"/>
                <a:cs typeface="Times New Roman" pitchFamily="18" charset="0"/>
              </a:rPr>
              <a:t>transparent bridge is a bridge in which the stations are completely unaware of the bridge's existence. If a bridge is added or deleted from the system, reconfiguration of the stations is unnecessary.</a:t>
            </a:r>
          </a:p>
          <a:p>
            <a:r>
              <a:rPr lang="en-US" sz="2400" dirty="0" smtClean="0">
                <a:latin typeface="Times New Roman" pitchFamily="18" charset="0"/>
                <a:cs typeface="Times New Roman" pitchFamily="18" charset="0"/>
              </a:rPr>
              <a:t>Frames must be forwarded from one station to another.</a:t>
            </a:r>
          </a:p>
          <a:p>
            <a:r>
              <a:rPr lang="en-US" sz="2400" dirty="0" smtClean="0">
                <a:latin typeface="Times New Roman" pitchFamily="18" charset="0"/>
                <a:cs typeface="Times New Roman" pitchFamily="18" charset="0"/>
              </a:rPr>
              <a:t>The forwarding table is automatically made by learning frame movements in the network.</a:t>
            </a:r>
          </a:p>
          <a:p>
            <a:r>
              <a:rPr lang="en-US" sz="2400" dirty="0" smtClean="0">
                <a:latin typeface="Times New Roman" pitchFamily="18" charset="0"/>
                <a:cs typeface="Times New Roman" pitchFamily="18" charset="0"/>
              </a:rPr>
              <a:t>Loops in the system must be prevented</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4400" dirty="0" smtClean="0">
                <a:solidFill>
                  <a:srgbClr val="FF0000"/>
                </a:solidFill>
                <a:latin typeface="Times New Roman" pitchFamily="18" charset="0"/>
                <a:cs typeface="Times New Roman" pitchFamily="18" charset="0"/>
              </a:rPr>
              <a:t/>
            </a:r>
            <a:br>
              <a:rPr lang="en-US" sz="4400" dirty="0" smtClean="0">
                <a:solidFill>
                  <a:srgbClr val="FF0000"/>
                </a:solidFill>
                <a:latin typeface="Times New Roman" pitchFamily="18" charset="0"/>
                <a:cs typeface="Times New Roman" pitchFamily="18" charset="0"/>
              </a:rPr>
            </a:br>
            <a:r>
              <a:rPr lang="en-US" sz="2700" dirty="0" smtClean="0">
                <a:solidFill>
                  <a:srgbClr val="FF0000"/>
                </a:solidFill>
                <a:latin typeface="Times New Roman" pitchFamily="18" charset="0"/>
                <a:cs typeface="Times New Roman" pitchFamily="18" charset="0"/>
              </a:rPr>
              <a:t>Learning Bridges</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1822494" y="1285860"/>
            <a:ext cx="5964216" cy="4748580"/>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42918"/>
            <a:ext cx="8229600" cy="5364373"/>
          </a:xfrm>
        </p:spPr>
        <p:txBody>
          <a:bodyPr>
            <a:normAutofit/>
          </a:bodyPr>
          <a:lstStyle/>
          <a:p>
            <a:r>
              <a:rPr lang="en-US" sz="2400" dirty="0" smtClean="0">
                <a:latin typeface="Times New Roman" pitchFamily="18" charset="0"/>
                <a:cs typeface="Times New Roman" pitchFamily="18" charset="0"/>
              </a:rPr>
              <a:t>A learning bridge has all the capabilities of a basic bridge, but it has one advantage.</a:t>
            </a:r>
          </a:p>
          <a:p>
            <a:r>
              <a:rPr lang="en-US" sz="2400" dirty="0" smtClean="0">
                <a:latin typeface="Times New Roman" pitchFamily="18" charset="0"/>
                <a:cs typeface="Times New Roman" pitchFamily="18" charset="0"/>
              </a:rPr>
              <a:t>A learning bridge listens to all frames in the two LAN segments just as a basic bridge does and learns where each physical address is located.</a:t>
            </a:r>
          </a:p>
          <a:p>
            <a:r>
              <a:rPr lang="en-US" sz="2400" dirty="0" smtClean="0">
                <a:latin typeface="Times New Roman" pitchFamily="18" charset="0"/>
                <a:cs typeface="Times New Roman" pitchFamily="18" charset="0"/>
              </a:rPr>
              <a:t>The learning bridge makes a list of the physical addresses and which port they are connected to.</a:t>
            </a:r>
          </a:p>
          <a:p>
            <a:r>
              <a:rPr lang="en-US" sz="2400" dirty="0" smtClean="0">
                <a:latin typeface="Times New Roman" pitchFamily="18" charset="0"/>
                <a:cs typeface="Times New Roman" pitchFamily="18" charset="0"/>
              </a:rPr>
              <a:t> Because it stores each frame as it receives it, it then forwards frames selectively based on the LAN to which that physical address is located.</a:t>
            </a:r>
            <a:endParaRPr lang="en-US" sz="2400" dirty="0">
              <a:latin typeface="Times New Roman" pitchFamily="18" charset="0"/>
              <a:cs typeface="Times New Roman"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2984"/>
            <a:ext cx="8686800" cy="4864307"/>
          </a:xfrm>
        </p:spPr>
        <p:txBody>
          <a:bodyPr>
            <a:normAutofit/>
          </a:bodyPr>
          <a:lstStyle/>
          <a:p>
            <a:r>
              <a:rPr lang="en-US" dirty="0" smtClean="0">
                <a:latin typeface="Times New Roman" pitchFamily="18" charset="0"/>
                <a:cs typeface="Times New Roman" pitchFamily="18" charset="0"/>
              </a:rPr>
              <a:t>Switches</a:t>
            </a:r>
          </a:p>
          <a:p>
            <a:r>
              <a:rPr lang="en-US" dirty="0" smtClean="0">
                <a:latin typeface="Times New Roman" pitchFamily="18" charset="0"/>
                <a:cs typeface="Times New Roman" pitchFamily="18" charset="0"/>
              </a:rPr>
              <a:t>When we use the term switch, we must be careful because a switch can mean two different</a:t>
            </a:r>
          </a:p>
          <a:p>
            <a:r>
              <a:rPr lang="en-US" dirty="0" smtClean="0">
                <a:latin typeface="Times New Roman" pitchFamily="18" charset="0"/>
                <a:cs typeface="Times New Roman" pitchFamily="18" charset="0"/>
              </a:rPr>
              <a:t>things. We must clarify the term by adding the level at which the device operates. We </a:t>
            </a:r>
            <a:r>
              <a:rPr lang="en-US" dirty="0" smtClean="0">
                <a:latin typeface="Times New Roman" pitchFamily="18" charset="0"/>
                <a:cs typeface="Times New Roman" pitchFamily="18" charset="0"/>
              </a:rPr>
              <a:t>can have</a:t>
            </a:r>
            <a:r>
              <a:rPr lang="en-US" dirty="0" smtClean="0">
                <a:latin typeface="Times New Roman" pitchFamily="18" charset="0"/>
                <a:cs typeface="Times New Roman" pitchFamily="18" charset="0"/>
              </a:rPr>
              <a:t>:</a:t>
            </a:r>
          </a:p>
          <a:p>
            <a:r>
              <a:rPr lang="en-US" b="1" dirty="0" smtClean="0">
                <a:latin typeface="Times New Roman" pitchFamily="18" charset="0"/>
                <a:cs typeface="Times New Roman" pitchFamily="18" charset="0"/>
              </a:rPr>
              <a:t>Two-layer </a:t>
            </a:r>
            <a:r>
              <a:rPr lang="en-US" b="1" dirty="0" smtClean="0">
                <a:latin typeface="Times New Roman" pitchFamily="18" charset="0"/>
                <a:cs typeface="Times New Roman" pitchFamily="18" charset="0"/>
              </a:rPr>
              <a:t>switch: performs at the physical and data link layers.</a:t>
            </a:r>
          </a:p>
          <a:p>
            <a:r>
              <a:rPr lang="en-US" b="1" dirty="0" smtClean="0">
                <a:latin typeface="Times New Roman" pitchFamily="18" charset="0"/>
                <a:cs typeface="Times New Roman" pitchFamily="18" charset="0"/>
              </a:rPr>
              <a:t>Three-layer </a:t>
            </a:r>
            <a:r>
              <a:rPr lang="en-US" b="1" dirty="0" smtClean="0">
                <a:latin typeface="Times New Roman" pitchFamily="18" charset="0"/>
                <a:cs typeface="Times New Roman" pitchFamily="18" charset="0"/>
              </a:rPr>
              <a:t>switch. is used at the network layer; it is a kind of router.</a:t>
            </a:r>
            <a:endParaRPr lang="en-US" b="1"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2400" dirty="0" smtClean="0">
                <a:solidFill>
                  <a:srgbClr val="FF0000"/>
                </a:solidFill>
                <a:latin typeface="Times New Roman" pitchFamily="18" charset="0"/>
                <a:cs typeface="Times New Roman" pitchFamily="18" charset="0"/>
              </a:rPr>
              <a:t>Two-Layer Switches</a:t>
            </a:r>
            <a:endParaRPr lang="en-US" sz="2400" dirty="0">
              <a:solidFill>
                <a:srgbClr val="FF0000"/>
              </a:solidFill>
              <a:latin typeface="Times New Roman" pitchFamily="18" charset="0"/>
              <a:cs typeface="Times New Roman"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85794"/>
            <a:ext cx="8229600" cy="5221497"/>
          </a:xfrm>
        </p:spPr>
        <p:txBody>
          <a:bodyPr/>
          <a:lstStyle/>
          <a:p>
            <a:r>
              <a:rPr lang="en-US" dirty="0" smtClean="0">
                <a:latin typeface="Times New Roman" pitchFamily="18" charset="0"/>
                <a:cs typeface="Times New Roman" pitchFamily="18" charset="0"/>
              </a:rPr>
              <a:t>A two-layer switch is a bridge, a bridge with many ports and a design that allows </a:t>
            </a:r>
            <a:r>
              <a:rPr lang="en-US" dirty="0" smtClean="0">
                <a:latin typeface="Times New Roman" pitchFamily="18" charset="0"/>
                <a:cs typeface="Times New Roman" pitchFamily="18" charset="0"/>
              </a:rPr>
              <a:t>better(faster</a:t>
            </a:r>
            <a:r>
              <a:rPr lang="en-US" dirty="0" smtClean="0">
                <a:latin typeface="Times New Roman" pitchFamily="18" charset="0"/>
                <a:cs typeface="Times New Roman" pitchFamily="18" charset="0"/>
              </a:rPr>
              <a:t>) performance.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 </a:t>
            </a:r>
            <a:r>
              <a:rPr lang="en-US" dirty="0" smtClean="0">
                <a:latin typeface="Times New Roman" pitchFamily="18" charset="0"/>
                <a:cs typeface="Times New Roman" pitchFamily="18" charset="0"/>
              </a:rPr>
              <a:t>bridge with a few ports can connect a few LANs together.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 </a:t>
            </a:r>
            <a:r>
              <a:rPr lang="en-US" dirty="0" err="1" smtClean="0">
                <a:latin typeface="Times New Roman" pitchFamily="18" charset="0"/>
                <a:cs typeface="Times New Roman" pitchFamily="18" charset="0"/>
              </a:rPr>
              <a:t>bridgewith</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many ports may be able to allocate a unique port to each station, with each station </a:t>
            </a:r>
            <a:r>
              <a:rPr lang="en-US" dirty="0" smtClean="0">
                <a:latin typeface="Times New Roman" pitchFamily="18" charset="0"/>
                <a:cs typeface="Times New Roman" pitchFamily="18" charset="0"/>
              </a:rPr>
              <a:t>on its </a:t>
            </a:r>
            <a:r>
              <a:rPr lang="en-US" dirty="0" smtClean="0">
                <a:latin typeface="Times New Roman" pitchFamily="18" charset="0"/>
                <a:cs typeface="Times New Roman" pitchFamily="18" charset="0"/>
              </a:rPr>
              <a:t>own independent entity.</a:t>
            </a:r>
            <a:endParaRPr lang="en-US" dirty="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2"/>
          <a:srcRect/>
          <a:stretch>
            <a:fillRect/>
          </a:stretch>
        </p:blipFill>
        <p:spPr bwMode="auto">
          <a:xfrm>
            <a:off x="4500562" y="4286256"/>
            <a:ext cx="3828740" cy="1795465"/>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14356"/>
            <a:ext cx="8229600" cy="5292935"/>
          </a:xfrm>
        </p:spPr>
        <p:txBody>
          <a:bodyPr>
            <a:normAutofit/>
          </a:bodyPr>
          <a:lstStyle/>
          <a:p>
            <a:r>
              <a:rPr lang="en-US" sz="2400" dirty="0" smtClean="0"/>
              <a:t>A router </a:t>
            </a:r>
            <a:r>
              <a:rPr lang="en-US" sz="2400" dirty="0" smtClean="0"/>
              <a:t>is a three-layer device that routes packets based on their logical addresses (host-</a:t>
            </a:r>
            <a:r>
              <a:rPr lang="en-US" sz="2400" dirty="0" err="1" smtClean="0"/>
              <a:t>tohost</a:t>
            </a:r>
            <a:r>
              <a:rPr lang="en-US" sz="2400" dirty="0" smtClean="0"/>
              <a:t> addressing</a:t>
            </a:r>
            <a:r>
              <a:rPr lang="en-US" sz="2400" dirty="0" smtClean="0"/>
              <a:t>).</a:t>
            </a:r>
          </a:p>
          <a:p>
            <a:r>
              <a:rPr lang="en-US" sz="2400" dirty="0" smtClean="0"/>
              <a:t> </a:t>
            </a:r>
            <a:r>
              <a:rPr lang="en-US" sz="2400" dirty="0" smtClean="0"/>
              <a:t>A router normally connects LANs and WANs in the Internet and has a routing table that is used for making decisions about the route. </a:t>
            </a:r>
            <a:endParaRPr lang="en-US" sz="2400" dirty="0" smtClean="0"/>
          </a:p>
          <a:p>
            <a:r>
              <a:rPr lang="en-US" sz="2400" dirty="0" smtClean="0"/>
              <a:t>The </a:t>
            </a:r>
            <a:r>
              <a:rPr lang="en-US" sz="2400" dirty="0" smtClean="0"/>
              <a:t>routing tables are normally dynamic and are updated using routing protocols.</a:t>
            </a:r>
            <a:endParaRPr lang="en-US" sz="2400" dirty="0"/>
          </a:p>
        </p:txBody>
      </p:sp>
      <p:sp>
        <p:nvSpPr>
          <p:cNvPr id="3" name="Title 2"/>
          <p:cNvSpPr>
            <a:spLocks noGrp="1"/>
          </p:cNvSpPr>
          <p:nvPr>
            <p:ph type="title"/>
          </p:nvPr>
        </p:nvSpPr>
        <p:spPr>
          <a:xfrm>
            <a:off x="457200" y="274638"/>
            <a:ext cx="8229600" cy="368280"/>
          </a:xfrm>
        </p:spPr>
        <p:txBody>
          <a:bodyPr>
            <a:normAutofit fontScale="90000"/>
          </a:bodyPr>
          <a:lstStyle/>
          <a:p>
            <a:r>
              <a:rPr lang="en-US" sz="2800" dirty="0" smtClean="0">
                <a:solidFill>
                  <a:srgbClr val="FF0000"/>
                </a:solidFill>
                <a:latin typeface="Times New Roman" pitchFamily="18" charset="0"/>
                <a:cs typeface="Times New Roman" pitchFamily="18" charset="0"/>
              </a:rPr>
              <a:t>Routers </a:t>
            </a:r>
            <a:endParaRPr lang="en-US" sz="2800" dirty="0">
              <a:solidFill>
                <a:srgbClr val="FF0000"/>
              </a:solidFill>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a:srcRect/>
          <a:stretch>
            <a:fillRect/>
          </a:stretch>
        </p:blipFill>
        <p:spPr bwMode="auto">
          <a:xfrm>
            <a:off x="2214546" y="3857628"/>
            <a:ext cx="6696075" cy="2400300"/>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28670"/>
            <a:ext cx="8229600" cy="5078621"/>
          </a:xfrm>
        </p:spPr>
        <p:txBody>
          <a:bodyPr>
            <a:normAutofit/>
          </a:bodyPr>
          <a:lstStyle/>
          <a:p>
            <a:r>
              <a:rPr lang="en-US" sz="2400" dirty="0" smtClean="0">
                <a:latin typeface="Times New Roman" pitchFamily="18" charset="0"/>
                <a:cs typeface="Times New Roman" pitchFamily="18" charset="0"/>
              </a:rPr>
              <a:t>A gateway is a </a:t>
            </a:r>
            <a:r>
              <a:rPr lang="en-US" sz="2400" dirty="0" smtClean="0">
                <a:latin typeface="Times New Roman" pitchFamily="18" charset="0"/>
                <a:cs typeface="Times New Roman" pitchFamily="18" charset="0"/>
                <a:hlinkClick r:id="rId2"/>
              </a:rPr>
              <a:t>network node</a:t>
            </a:r>
            <a:r>
              <a:rPr lang="en-US" sz="2400" dirty="0" smtClean="0">
                <a:latin typeface="Times New Roman" pitchFamily="18" charset="0"/>
                <a:cs typeface="Times New Roman" pitchFamily="18" charset="0"/>
              </a:rPr>
              <a:t> used in telecommunications that connects two networks with different transmission </a:t>
            </a:r>
            <a:r>
              <a:rPr lang="en-US" sz="2400" dirty="0" smtClean="0">
                <a:latin typeface="Times New Roman" pitchFamily="18" charset="0"/>
                <a:cs typeface="Times New Roman" pitchFamily="18" charset="0"/>
                <a:hlinkClick r:id="rId3"/>
              </a:rPr>
              <a:t>protocols</a:t>
            </a:r>
            <a:r>
              <a:rPr lang="en-US" sz="2400" dirty="0" smtClean="0">
                <a:latin typeface="Times New Roman" pitchFamily="18" charset="0"/>
                <a:cs typeface="Times New Roman" pitchFamily="18" charset="0"/>
              </a:rPr>
              <a:t> together.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Gateways </a:t>
            </a:r>
            <a:r>
              <a:rPr lang="en-US" sz="2400" dirty="0" smtClean="0">
                <a:latin typeface="Times New Roman" pitchFamily="18" charset="0"/>
                <a:cs typeface="Times New Roman" pitchFamily="18" charset="0"/>
              </a:rPr>
              <a:t>serve as an entry and exit point for a network as all data must pass through or communicate with the gateway prior to being routed.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p>
        </p:txBody>
      </p:sp>
      <p:sp>
        <p:nvSpPr>
          <p:cNvPr id="3" name="Title 2"/>
          <p:cNvSpPr>
            <a:spLocks noGrp="1"/>
          </p:cNvSpPr>
          <p:nvPr>
            <p:ph type="title"/>
          </p:nvPr>
        </p:nvSpPr>
        <p:spPr>
          <a:xfrm>
            <a:off x="457200" y="274638"/>
            <a:ext cx="8229600" cy="654032"/>
          </a:xfrm>
        </p:spPr>
        <p:txBody>
          <a:bodyPr>
            <a:normAutofit/>
          </a:bodyPr>
          <a:lstStyle/>
          <a:p>
            <a:r>
              <a:rPr lang="en-US" sz="3200" dirty="0" smtClean="0">
                <a:solidFill>
                  <a:srgbClr val="FF0000"/>
                </a:solidFill>
                <a:latin typeface="Times New Roman" pitchFamily="18" charset="0"/>
                <a:cs typeface="Times New Roman" pitchFamily="18" charset="0"/>
              </a:rPr>
              <a:t>Gateway</a:t>
            </a:r>
            <a:endParaRPr lang="en-US" sz="3200" dirty="0">
              <a:solidFill>
                <a:srgbClr val="FF0000"/>
              </a:solidFill>
              <a:latin typeface="Times New Roman" pitchFamily="18" charset="0"/>
              <a:cs typeface="Times New Roman" pitchFamily="18" charset="0"/>
            </a:endParaRPr>
          </a:p>
        </p:txBody>
      </p:sp>
      <p:pic>
        <p:nvPicPr>
          <p:cNvPr id="4099" name="Picture 3"/>
          <p:cNvPicPr>
            <a:picLocks noChangeAspect="1" noChangeArrowheads="1"/>
          </p:cNvPicPr>
          <p:nvPr/>
        </p:nvPicPr>
        <p:blipFill>
          <a:blip r:embed="rId4"/>
          <a:srcRect/>
          <a:stretch>
            <a:fillRect/>
          </a:stretch>
        </p:blipFill>
        <p:spPr bwMode="auto">
          <a:xfrm>
            <a:off x="3571868" y="3000372"/>
            <a:ext cx="5245752" cy="3529721"/>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29"/>
            <a:ext cx="8229600" cy="5357850"/>
          </a:xfrm>
        </p:spPr>
        <p:txBody>
          <a:bodyPr>
            <a:normAutofit/>
          </a:bodyPr>
          <a:lstStyle/>
          <a:p>
            <a:r>
              <a:rPr lang="en-US" sz="2400" dirty="0" smtClean="0">
                <a:solidFill>
                  <a:srgbClr val="FF0000"/>
                </a:solidFill>
                <a:latin typeface="Times New Roman" pitchFamily="18" charset="0"/>
                <a:cs typeface="Times New Roman" pitchFamily="18" charset="0"/>
              </a:rPr>
              <a:t>Code-Division Multiple Access</a:t>
            </a:r>
          </a:p>
          <a:p>
            <a:pPr>
              <a:buNone/>
            </a:pPr>
            <a:endParaRPr lang="en-US" sz="2400" dirty="0" smtClean="0">
              <a:solidFill>
                <a:srgbClr val="FF0000"/>
              </a:solidFill>
              <a:latin typeface="Times New Roman" pitchFamily="18" charset="0"/>
              <a:cs typeface="Times New Roman" pitchFamily="18" charset="0"/>
            </a:endParaRPr>
          </a:p>
          <a:p>
            <a:r>
              <a:rPr lang="en-US" sz="2400" dirty="0" smtClean="0">
                <a:latin typeface="Times New Roman" pitchFamily="18" charset="0"/>
                <a:cs typeface="Times New Roman" pitchFamily="18" charset="0"/>
              </a:rPr>
              <a:t>CDMA(code-division multiple access) is another technique used for channelization. </a:t>
            </a:r>
          </a:p>
          <a:p>
            <a:r>
              <a:rPr lang="en-US" sz="2400" dirty="0" smtClean="0">
                <a:latin typeface="Times New Roman" pitchFamily="18" charset="0"/>
                <a:cs typeface="Times New Roman" pitchFamily="18" charset="0"/>
              </a:rPr>
              <a:t> CDMA technique differs from the FDMA because only one channel occupies the entire bandwidth of the link. </a:t>
            </a:r>
          </a:p>
          <a:p>
            <a:r>
              <a:rPr lang="en-US" sz="2400" dirty="0" smtClean="0">
                <a:latin typeface="Times New Roman" pitchFamily="18" charset="0"/>
                <a:cs typeface="Times New Roman" pitchFamily="18" charset="0"/>
              </a:rPr>
              <a:t> The CDMA technique differs from the TDMA because all the stations can send data simultaneously as there is no timesharing. </a:t>
            </a:r>
          </a:p>
          <a:p>
            <a:r>
              <a:rPr lang="en-US" sz="2400" dirty="0" smtClean="0">
                <a:latin typeface="Times New Roman" pitchFamily="18" charset="0"/>
                <a:cs typeface="Times New Roman" pitchFamily="18" charset="0"/>
              </a:rPr>
              <a:t> The CDMA technique simply means communication with different codes.</a:t>
            </a:r>
          </a:p>
          <a:p>
            <a:r>
              <a:rPr lang="en-US" sz="2400" dirty="0" smtClean="0">
                <a:latin typeface="Times New Roman" pitchFamily="18" charset="0"/>
                <a:cs typeface="Times New Roman" pitchFamily="18" charset="0"/>
              </a:rPr>
              <a:t> In the CDMA technique, there is only one channel that carries all the transmission simultaneously.</a:t>
            </a:r>
            <a:endParaRPr lang="en-US"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2000232" y="261938"/>
            <a:ext cx="6572296" cy="5738831"/>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Grp="1" noChangeAspect="1" noChangeArrowheads="1"/>
          </p:cNvPicPr>
          <p:nvPr>
            <p:ph idx="1"/>
          </p:nvPr>
        </p:nvPicPr>
        <p:blipFill>
          <a:blip r:embed="rId2"/>
          <a:srcRect/>
          <a:stretch>
            <a:fillRect/>
          </a:stretch>
        </p:blipFill>
        <p:spPr bwMode="auto">
          <a:xfrm>
            <a:off x="1092424" y="571480"/>
            <a:ext cx="7420803" cy="543562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00035" y="0"/>
            <a:ext cx="8483956" cy="5929329"/>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348</TotalTime>
  <Words>2340</Words>
  <Application>Microsoft Office PowerPoint</Application>
  <PresentationFormat>On-screen Show (4:3)</PresentationFormat>
  <Paragraphs>145</Paragraphs>
  <Slides>56</Slides>
  <Notes>0</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Concourse</vt:lpstr>
      <vt:lpstr>UNIT II</vt:lpstr>
      <vt:lpstr>Slide 2</vt:lpstr>
      <vt:lpstr>Slide 3</vt:lpstr>
      <vt:lpstr>Slide 4</vt:lpstr>
      <vt:lpstr>Slide 5</vt:lpstr>
      <vt:lpstr>Slide 6</vt:lpstr>
      <vt:lpstr>Slide 7</vt:lpstr>
      <vt:lpstr>Slide 8</vt:lpstr>
      <vt:lpstr>Slide 9</vt:lpstr>
      <vt:lpstr>Media access control</vt:lpstr>
      <vt:lpstr>MULTIPLE ACCESS PROTOCOL</vt:lpstr>
      <vt:lpstr>Random Access Protocol </vt:lpstr>
      <vt:lpstr>Slide 13</vt:lpstr>
      <vt:lpstr>     Pure Aloha Whenever data is available for sending over a channel at stations, we use Pure Aloha. In pure Aloha, when each station transmits data to a channel without checking whether the channel is idle or not, the chances of collision may occur, and the data frame can be lost.  </vt:lpstr>
      <vt:lpstr>In case of pure ALOHA, the vulnerable time period so that collision does not occur between two frames is equal to two frame times, i.e. 2T𝑇. In 2T time,average number of transmission attempts is 2G</vt:lpstr>
      <vt:lpstr>  Slotted Aloha The slotted Aloha is designed to overcome the pure Aloha's efficiency because pure Aloha has a very high possibility of frame hitting. In slotted Aloha, the shared channel is divided into a fixed time interval called slots.  </vt:lpstr>
      <vt:lpstr>   Vulnerable case in Slotted Aloha  In case of slotted ALOHA, the vulnerable time period for collision between two frames is equal to time duration of 1 slot, which is equal to 1 frame time, i.e. 𝑇.In 𝑇 time, average number of transmission attempts is G</vt:lpstr>
      <vt:lpstr>    CSMA (Carrier Sense Multiple Access) It is a carrier sense multiple access based on media access protocol to sense the traffic on a channel (idle or busy) before transmitting the data. It means that if the channel is idle, the station can send data to the channel. Otherwise, it must wait until the channel becomes idle. Hence, it reduces the chances of a collision on a transmission medium.</vt:lpstr>
      <vt:lpstr>Carrier Sense Multiple Access Protocol</vt:lpstr>
      <vt:lpstr>   CSMA Access Modes 1-Persistent: In the 1-Persistent mode of CSMA that defines each node, first sense the shared channel and if the channel is idle, it immediately sends the data. Else it must wait and keep track of the status of the channel to be idle and broadcast the frame unconditionally as soon as the channel is idle. </vt:lpstr>
      <vt:lpstr>  Non-Persistent: It is the access mode of CSMA that defines before transmitting the data, each node must sense the channel, and if the channel is inactive, it immediately sends the data. Otherwise, the station must wait for a random time (not continuously), and when the channel is found to be idle, it transmits the frames.</vt:lpstr>
      <vt:lpstr>      P-Persistent  It is the combination of 1-Persistent and Non-persistent modes. The P-Persistent mode defines that each node senses the channel, and if the channel is inactive, it sends a frame with a P probability.   If the data is not transmitted, it waits for a (q = 1-p probability) random time and resumes the frame with the next time slot.  </vt:lpstr>
      <vt:lpstr>P-Persistent</vt:lpstr>
      <vt:lpstr>   1. Carrier Sense Multiple Access with Collision Detection (CSMA/CD): In this method, a station monitors the medium after it sends a frame to see if the transmission was successful. If successful, the transmission is finished, if not, the frame is sent again. </vt:lpstr>
      <vt:lpstr>Slide 25</vt:lpstr>
      <vt:lpstr>Slide 26</vt:lpstr>
      <vt:lpstr>Slide 27</vt:lpstr>
      <vt:lpstr>Slide 28</vt:lpstr>
      <vt:lpstr>Slide 29</vt:lpstr>
      <vt:lpstr>Slide 30</vt:lpstr>
      <vt:lpstr>Slide 31</vt:lpstr>
      <vt:lpstr>Slide 32</vt:lpstr>
      <vt:lpstr>Reservation</vt:lpstr>
      <vt:lpstr>Polling </vt:lpstr>
      <vt:lpstr>Polling</vt:lpstr>
      <vt:lpstr>Slide 36</vt:lpstr>
      <vt:lpstr>Slide 37</vt:lpstr>
      <vt:lpstr>Slide 38</vt:lpstr>
      <vt:lpstr>Slide 39</vt:lpstr>
      <vt:lpstr>Slide 40</vt:lpstr>
      <vt:lpstr>Slide 41</vt:lpstr>
      <vt:lpstr>Data Link Layer Switching</vt:lpstr>
      <vt:lpstr>Slide 43</vt:lpstr>
      <vt:lpstr>Use of Bridges </vt:lpstr>
      <vt:lpstr>Connecting Devices  • Connecting devices are divided into 5 different categories based on the layer in which they operate in a network.</vt:lpstr>
      <vt:lpstr>Passive Hubs:</vt:lpstr>
      <vt:lpstr>Repeaters</vt:lpstr>
      <vt:lpstr>  Bridges </vt:lpstr>
      <vt:lpstr>Slide 49</vt:lpstr>
      <vt:lpstr>Slide 50</vt:lpstr>
      <vt:lpstr> Learning Bridges</vt:lpstr>
      <vt:lpstr>Slide 52</vt:lpstr>
      <vt:lpstr>Two-Layer Switches</vt:lpstr>
      <vt:lpstr>Slide 54</vt:lpstr>
      <vt:lpstr>Routers </vt:lpstr>
      <vt:lpstr>Gateway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 access control</dc:title>
  <dc:creator>CSE_DEPT_OFFICE</dc:creator>
  <cp:lastModifiedBy>Windows User</cp:lastModifiedBy>
  <cp:revision>82</cp:revision>
  <dcterms:created xsi:type="dcterms:W3CDTF">2006-08-16T00:00:00Z</dcterms:created>
  <dcterms:modified xsi:type="dcterms:W3CDTF">2024-02-28T13:38:29Z</dcterms:modified>
</cp:coreProperties>
</file>