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8" r:id="rId6"/>
    <p:sldId id="269" r:id="rId7"/>
    <p:sldId id="260" r:id="rId8"/>
    <p:sldId id="261" r:id="rId9"/>
    <p:sldId id="262" r:id="rId10"/>
    <p:sldId id="263" r:id="rId11"/>
    <p:sldId id="264" r:id="rId12"/>
    <p:sldId id="265" r:id="rId13"/>
    <p:sldId id="267" r:id="rId14"/>
    <p:sldId id="270" r:id="rId15"/>
    <p:sldId id="271" r:id="rId16"/>
    <p:sldId id="272" r:id="rId17"/>
    <p:sldId id="273" r:id="rId18"/>
    <p:sldId id="274" r:id="rId19"/>
    <p:sldId id="275" r:id="rId20"/>
    <p:sldId id="276" r:id="rId21"/>
    <p:sldId id="278" r:id="rId22"/>
    <p:sldId id="280"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57450"/>
          </a:xfrm>
        </p:spPr>
        <p:txBody>
          <a:bodyPr>
            <a:normAutofit fontScale="90000"/>
          </a:bodyPr>
          <a:lstStyle/>
          <a:p>
            <a:r>
              <a:rPr lang="en-US" dirty="0" smtClean="0">
                <a:latin typeface="Algerian" pitchFamily="82" charset="0"/>
                <a:cs typeface="Times New Roman" pitchFamily="18" charset="0"/>
              </a:rPr>
              <a:t>Computer network</a:t>
            </a:r>
            <a:br>
              <a:rPr lang="en-US" dirty="0" smtClean="0">
                <a:latin typeface="Algerian" pitchFamily="82" charset="0"/>
                <a:cs typeface="Times New Roman" pitchFamily="18" charset="0"/>
              </a:rPr>
            </a:br>
            <a:r>
              <a:rPr lang="en-US" dirty="0" smtClean="0">
                <a:latin typeface="Algerian" pitchFamily="82" charset="0"/>
                <a:cs typeface="Times New Roman" pitchFamily="18" charset="0"/>
              </a:rPr>
              <a:t/>
            </a:r>
            <a:br>
              <a:rPr lang="en-US" dirty="0" smtClean="0">
                <a:latin typeface="Algerian" pitchFamily="82" charset="0"/>
                <a:cs typeface="Times New Roman" pitchFamily="18" charset="0"/>
              </a:rPr>
            </a:br>
            <a:r>
              <a:rPr lang="en-US" dirty="0" smtClean="0">
                <a:latin typeface="Algerian" pitchFamily="82" charset="0"/>
                <a:cs typeface="Times New Roman" pitchFamily="18" charset="0"/>
              </a:rPr>
              <a:t>UNIT IV </a:t>
            </a:r>
            <a:r>
              <a:rPr lang="en-US" dirty="0" smtClean="0"/>
              <a:t/>
            </a:r>
            <a:br>
              <a:rPr lang="en-US" dirty="0" smtClean="0"/>
            </a:b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4400" dirty="0" smtClean="0">
                <a:solidFill>
                  <a:srgbClr val="FF0000"/>
                </a:solidFill>
                <a:latin typeface="Algerian" pitchFamily="82" charset="0"/>
                <a:cs typeface="Times New Roman" pitchFamily="18" charset="0"/>
              </a:rPr>
              <a:t>Internetworking</a:t>
            </a:r>
            <a:endParaRPr lang="en-US" sz="44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0"/>
            <a:ext cx="8229600" cy="2620963"/>
          </a:xfrm>
        </p:spPr>
        <p:txBody>
          <a:bodyPr>
            <a:noAutofit/>
          </a:bodyPr>
          <a:lstStyle/>
          <a:p>
            <a:pPr>
              <a:buFont typeface="Wingdings" pitchFamily="2" charset="2"/>
              <a:buChar char="Ø"/>
            </a:pPr>
            <a:r>
              <a:rPr lang="en-US" sz="2800" dirty="0" smtClean="0">
                <a:latin typeface="Times New Roman" pitchFamily="18" charset="0"/>
                <a:cs typeface="Times New Roman" pitchFamily="18" charset="0"/>
              </a:rPr>
              <a:t>Internetworking is the process or technique of connecting different networks by using intermediary devices such as routers or gateway devices. </a:t>
            </a:r>
          </a:p>
          <a:p>
            <a:pPr>
              <a:buFont typeface="Wingdings" pitchFamily="2" charset="2"/>
              <a:buChar char="Ø"/>
            </a:pPr>
            <a:r>
              <a:rPr lang="en-US" sz="2800" dirty="0" smtClean="0">
                <a:latin typeface="Times New Roman" pitchFamily="18" charset="0"/>
                <a:cs typeface="Times New Roman" pitchFamily="18" charset="0"/>
              </a:rPr>
              <a:t>Internetworking ensures data communication among networks owned and operated by different entities using a common data communication and the Internet Routing Protocol.</a:t>
            </a:r>
            <a:endParaRPr lang="en-US" sz="28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srcRect/>
          <a:stretch>
            <a:fillRect/>
          </a:stretch>
        </p:blipFill>
        <p:spPr bwMode="auto">
          <a:xfrm>
            <a:off x="457200" y="228600"/>
            <a:ext cx="8194158" cy="304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solidFill>
                  <a:srgbClr val="FF0000"/>
                </a:solidFill>
                <a:latin typeface="Times New Roman" pitchFamily="18" charset="0"/>
                <a:cs typeface="Times New Roman" pitchFamily="18" charset="0"/>
              </a:rPr>
              <a:t>Packet Fragmentation</a:t>
            </a:r>
          </a:p>
          <a:p>
            <a:pPr>
              <a:buFont typeface="Wingdings" pitchFamily="2" charset="2"/>
              <a:buChar char="Ø"/>
            </a:pP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Most Ethernet segments have their maximum transmission unit (MTU) fixed to 1500 bytes. </a:t>
            </a:r>
          </a:p>
          <a:p>
            <a:pPr>
              <a:buFont typeface="Wingdings" pitchFamily="2" charset="2"/>
              <a:buChar char="Ø"/>
            </a:pPr>
            <a:r>
              <a:rPr lang="en-US" sz="2800" dirty="0" smtClean="0">
                <a:latin typeface="Times New Roman" pitchFamily="18" charset="0"/>
                <a:cs typeface="Times New Roman" pitchFamily="18" charset="0"/>
              </a:rPr>
              <a:t>A data packet can have more or less packet length depending upon the application. </a:t>
            </a:r>
          </a:p>
          <a:p>
            <a:pPr>
              <a:buFont typeface="Wingdings" pitchFamily="2" charset="2"/>
              <a:buChar char="Ø"/>
            </a:pPr>
            <a:r>
              <a:rPr lang="en-US" sz="2800" dirty="0" smtClean="0">
                <a:latin typeface="Times New Roman" pitchFamily="18" charset="0"/>
                <a:cs typeface="Times New Roman" pitchFamily="18" charset="0"/>
              </a:rPr>
              <a:t> Devices in the transit path also have their hardware and software capabilities which tell what amount of data that device can handle and what size of packet it can process. </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If the data packet size is less than or equal to the size of packet the transit network can handle, it is processed neutrally.</a:t>
            </a:r>
          </a:p>
          <a:p>
            <a:pPr>
              <a:buFont typeface="Wingdings" pitchFamily="2" charset="2"/>
              <a:buChar char="Ø"/>
            </a:pPr>
            <a:r>
              <a:rPr lang="en-US" sz="2800" dirty="0" smtClean="0">
                <a:latin typeface="Times New Roman" pitchFamily="18" charset="0"/>
                <a:cs typeface="Times New Roman" pitchFamily="18" charset="0"/>
              </a:rPr>
              <a:t> If the packet is larger, it is broken into smaller pieces and then forwarded. This is called packet fragmentation.</a:t>
            </a:r>
          </a:p>
          <a:p>
            <a:pPr>
              <a:buFont typeface="Wingdings" pitchFamily="2" charset="2"/>
              <a:buChar char="Ø"/>
            </a:pPr>
            <a:r>
              <a:rPr lang="en-US" sz="2800" dirty="0" smtClean="0">
                <a:latin typeface="Times New Roman" pitchFamily="18" charset="0"/>
                <a:cs typeface="Times New Roman" pitchFamily="18" charset="0"/>
              </a:rPr>
              <a:t>Each fragment contains the same destination and source address and routed through transit path easily. </a:t>
            </a:r>
          </a:p>
          <a:p>
            <a:pPr>
              <a:buFont typeface="Wingdings" pitchFamily="2" charset="2"/>
              <a:buChar char="Ø"/>
            </a:pPr>
            <a:r>
              <a:rPr lang="en-US" sz="2800" dirty="0" smtClean="0">
                <a:latin typeface="Times New Roman" pitchFamily="18" charset="0"/>
                <a:cs typeface="Times New Roman" pitchFamily="18" charset="0"/>
              </a:rPr>
              <a:t>At the receiving end it is assembled again.</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64163"/>
          </a:xfrm>
        </p:spPr>
        <p:txBody>
          <a:bodyPr/>
          <a:lstStyle/>
          <a:p>
            <a:r>
              <a:rPr lang="en-US" dirty="0">
                <a:solidFill>
                  <a:srgbClr val="FF0000"/>
                </a:solidFill>
                <a:latin typeface="Times New Roman" pitchFamily="18" charset="0"/>
                <a:cs typeface="Times New Roman" pitchFamily="18" charset="0"/>
              </a:rPr>
              <a:t>Transparent and Non Transparent Fragment</a:t>
            </a:r>
            <a:endParaRPr lang="en-US" dirty="0"/>
          </a:p>
        </p:txBody>
      </p:sp>
      <p:pic>
        <p:nvPicPr>
          <p:cNvPr id="4" name="Picture 3"/>
          <p:cNvPicPr>
            <a:picLocks noChangeAspect="1" noChangeArrowheads="1"/>
          </p:cNvPicPr>
          <p:nvPr/>
        </p:nvPicPr>
        <p:blipFill>
          <a:blip r:embed="rId2"/>
          <a:srcRect/>
          <a:stretch>
            <a:fillRect/>
          </a:stretch>
        </p:blipFill>
        <p:spPr bwMode="auto">
          <a:xfrm>
            <a:off x="685800" y="990600"/>
            <a:ext cx="8104682" cy="550539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Wingdings" pitchFamily="2" charset="2"/>
              <a:buChar char="Ø"/>
            </a:pPr>
            <a:r>
              <a:rPr lang="en-US" sz="2800" dirty="0" smtClean="0">
                <a:solidFill>
                  <a:srgbClr val="FF0000"/>
                </a:solidFill>
                <a:latin typeface="Times New Roman" pitchFamily="18" charset="0"/>
                <a:cs typeface="Times New Roman" pitchFamily="18" charset="0"/>
              </a:rPr>
              <a:t>Transparent Fragmentation </a:t>
            </a:r>
            <a:r>
              <a:rPr lang="en-US" sz="2800" dirty="0" smtClean="0">
                <a:latin typeface="Times New Roman" pitchFamily="18" charset="0"/>
                <a:cs typeface="Times New Roman" pitchFamily="18" charset="0"/>
              </a:rPr>
              <a:t>- the router doing the fragmentation breaks up oversized packets and addresses them all to the same exit router. </a:t>
            </a:r>
          </a:p>
          <a:p>
            <a:pPr>
              <a:buFont typeface="Wingdings" pitchFamily="2" charset="2"/>
              <a:buChar char="Ø"/>
            </a:pPr>
            <a:r>
              <a:rPr lang="en-US" sz="2800" dirty="0" smtClean="0">
                <a:latin typeface="Times New Roman" pitchFamily="18" charset="0"/>
                <a:cs typeface="Times New Roman" pitchFamily="18" charset="0"/>
              </a:rPr>
              <a:t>The exit router re-assembles the fragments and forwards original packet. This is called transparent fragmentation because it is invisible to the other networks in the path and to the hosts.</a:t>
            </a:r>
          </a:p>
          <a:p>
            <a:pPr>
              <a:buFont typeface="Wingdings" pitchFamily="2" charset="2"/>
              <a:buChar char="Ø"/>
            </a:pPr>
            <a:r>
              <a:rPr lang="en-US" sz="2800" dirty="0" smtClean="0">
                <a:latin typeface="Times New Roman" pitchFamily="18" charset="0"/>
                <a:cs typeface="Times New Roman" pitchFamily="18" charset="0"/>
              </a:rPr>
              <a:t>Problems in Transparent Fragmentation: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 All packets must exist the same router; doesn't work for a connectionless network. </a:t>
            </a:r>
            <a:endParaRPr lang="en-US" sz="2800" dirty="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2) Overhead and delay involved with repeated fragmentation and reassembly.</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Font typeface="Wingdings" pitchFamily="2" charset="2"/>
              <a:buChar char="Ø"/>
            </a:pPr>
            <a:r>
              <a:rPr lang="en-US" sz="2800" dirty="0" smtClean="0">
                <a:solidFill>
                  <a:srgbClr val="FF0000"/>
                </a:solidFill>
                <a:latin typeface="Times New Roman" pitchFamily="18" charset="0"/>
                <a:cs typeface="Times New Roman" pitchFamily="18" charset="0"/>
              </a:rPr>
              <a:t>Nontransparent Fragmentation </a:t>
            </a:r>
            <a:r>
              <a:rPr lang="en-US" sz="2800" dirty="0" smtClean="0">
                <a:latin typeface="Times New Roman" pitchFamily="18" charset="0"/>
                <a:cs typeface="Times New Roman" pitchFamily="18" charset="0"/>
              </a:rPr>
              <a:t>- once a packet is fragmented, it is not reassembled until it reaches the destination. </a:t>
            </a:r>
          </a:p>
          <a:p>
            <a:pPr>
              <a:buFont typeface="Wingdings" pitchFamily="2" charset="2"/>
              <a:buChar char="Ø"/>
            </a:pPr>
            <a:r>
              <a:rPr lang="en-US" sz="2800" dirty="0" smtClean="0">
                <a:latin typeface="Times New Roman" pitchFamily="18" charset="0"/>
                <a:cs typeface="Times New Roman" pitchFamily="18" charset="0"/>
              </a:rPr>
              <a:t> Problems in Nontransparent Fragmentation: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1) Overhead is increased since the ratio of data to header is worse. </a:t>
            </a:r>
            <a:endParaRPr lang="en-US" sz="2800" dirty="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2) Every host must be able to reassemble.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3)Multiple layers of fragmentation are possible. </a:t>
            </a: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Font typeface="Wingdings" pitchFamily="2" charset="2"/>
              <a:buChar char="Ø"/>
            </a:pPr>
            <a:r>
              <a:rPr lang="en-US" sz="2800" dirty="0" smtClean="0">
                <a:solidFill>
                  <a:srgbClr val="FF0000"/>
                </a:solidFill>
                <a:latin typeface="Times New Roman" pitchFamily="18" charset="0"/>
                <a:cs typeface="Times New Roman" pitchFamily="18" charset="0"/>
              </a:rPr>
              <a:t>Internet Protocol Version 4 (IPv4) </a:t>
            </a:r>
            <a:endParaRPr lang="en-US" sz="2800" dirty="0" smtClean="0">
              <a:solidFill>
                <a:srgbClr val="FF0000"/>
              </a:solidFill>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IPV4 Protocol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An </a:t>
            </a:r>
            <a:r>
              <a:rPr lang="en-US" sz="2800" dirty="0" smtClean="0">
                <a:latin typeface="Times New Roman" pitchFamily="18" charset="0"/>
                <a:cs typeface="Times New Roman" pitchFamily="18" charset="0"/>
              </a:rPr>
              <a:t>appropriate place to start our study of the network layer in the Internet is the format of the IP </a:t>
            </a:r>
            <a:r>
              <a:rPr lang="en-US" sz="2800" dirty="0" err="1" smtClean="0">
                <a:latin typeface="Times New Roman" pitchFamily="18" charset="0"/>
                <a:cs typeface="Times New Roman" pitchFamily="18" charset="0"/>
              </a:rPr>
              <a:t>datagrams</a:t>
            </a:r>
            <a:r>
              <a:rPr lang="en-US" sz="2800" dirty="0" smtClean="0">
                <a:latin typeface="Times New Roman" pitchFamily="18" charset="0"/>
                <a:cs typeface="Times New Roman" pitchFamily="18" charset="0"/>
              </a:rPr>
              <a:t> themselves.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An </a:t>
            </a:r>
            <a:r>
              <a:rPr lang="en-US" sz="2800" dirty="0" smtClean="0">
                <a:latin typeface="Times New Roman" pitchFamily="18" charset="0"/>
                <a:cs typeface="Times New Roman" pitchFamily="18" charset="0"/>
              </a:rPr>
              <a:t>IP datagram consists of a header part and a text part.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header has a 20-byte fixed part and a variable length optional part. The header format is shown in fig</a:t>
            </a:r>
            <a:r>
              <a:rPr lang="en-US" sz="2800" dirty="0" smtClean="0">
                <a:latin typeface="Times New Roman" pitchFamily="18" charset="0"/>
                <a:cs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01000" cy="5821363"/>
          </a:xfrm>
        </p:spPr>
        <p:txBody>
          <a:bodyPr/>
          <a:lstStyle/>
          <a:p>
            <a:r>
              <a:rPr lang="en-US" dirty="0" smtClean="0"/>
              <a:t>IPV4 HEADER</a:t>
            </a:r>
            <a:endParaRPr lang="en-US" dirty="0"/>
          </a:p>
        </p:txBody>
      </p:sp>
      <p:pic>
        <p:nvPicPr>
          <p:cNvPr id="1027" name="Picture 3"/>
          <p:cNvPicPr>
            <a:picLocks noChangeAspect="1" noChangeArrowheads="1"/>
          </p:cNvPicPr>
          <p:nvPr/>
        </p:nvPicPr>
        <p:blipFill>
          <a:blip r:embed="rId2"/>
          <a:srcRect/>
          <a:stretch>
            <a:fillRect/>
          </a:stretch>
        </p:blipFill>
        <p:spPr bwMode="auto">
          <a:xfrm>
            <a:off x="338460" y="1143000"/>
            <a:ext cx="8272140" cy="5257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Version field </a:t>
            </a:r>
            <a:r>
              <a:rPr lang="en-US" sz="2400" dirty="0" smtClean="0">
                <a:latin typeface="Times New Roman" pitchFamily="18" charset="0"/>
                <a:cs typeface="Times New Roman" pitchFamily="18" charset="0"/>
              </a:rPr>
              <a:t>:IPv4-0100 or IPv6-0110 The </a:t>
            </a:r>
            <a:r>
              <a:rPr lang="en-US" sz="2400" dirty="0" smtClean="0">
                <a:latin typeface="Times New Roman" pitchFamily="18" charset="0"/>
                <a:cs typeface="Times New Roman" pitchFamily="18" charset="0"/>
              </a:rPr>
              <a:t>Version field keeps track of which version of the protocol the datagram belongs to. By including the version in each datagram, it becomes possible to have the transition between versions take years, with some machines running the old version and others running the new one.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Currently </a:t>
            </a:r>
            <a:r>
              <a:rPr lang="en-US" sz="2400" dirty="0" smtClean="0">
                <a:latin typeface="Times New Roman" pitchFamily="18" charset="0"/>
                <a:cs typeface="Times New Roman" pitchFamily="18" charset="0"/>
              </a:rPr>
              <a:t>a transition between IPv4 and IPv6 is going on, has already taken years, and is by no means close to being finished.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Header length </a:t>
            </a:r>
            <a:r>
              <a:rPr lang="en-US" sz="2400" dirty="0" smtClean="0">
                <a:latin typeface="Times New Roman" pitchFamily="18" charset="0"/>
                <a:cs typeface="Times New Roman" pitchFamily="18" charset="0"/>
              </a:rPr>
              <a:t>:Since the header length is not constant, a field in the header, IHL, is provided to tell how long the header is, in 32-bit words. </a:t>
            </a:r>
            <a:r>
              <a:rPr lang="en-US" sz="2400" dirty="0" smtClean="0">
                <a:latin typeface="Times New Roman" pitchFamily="18" charset="0"/>
                <a:cs typeface="Times New Roman" pitchFamily="18" charset="0"/>
              </a:rPr>
              <a:t>Datagram Header size 20-60 Bytes and payload 0-65515 Bytes.</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Type of service </a:t>
            </a:r>
            <a:r>
              <a:rPr lang="en-US" sz="2400" dirty="0" smtClean="0">
                <a:latin typeface="Times New Roman" pitchFamily="18" charset="0"/>
                <a:cs typeface="Times New Roman" pitchFamily="18" charset="0"/>
              </a:rPr>
              <a:t>:</a:t>
            </a:r>
            <a:r>
              <a:rPr lang="en-US" sz="2400" dirty="0" smtClean="0"/>
              <a:t>It was and is still intended to distinguish between different </a:t>
            </a:r>
            <a:r>
              <a:rPr lang="en-US" sz="2400" dirty="0" smtClean="0">
                <a:latin typeface="Times New Roman" pitchFamily="18" charset="0"/>
                <a:cs typeface="Times New Roman" pitchFamily="18" charset="0"/>
              </a:rPr>
              <a:t>classes </a:t>
            </a:r>
            <a:r>
              <a:rPr lang="en-US" sz="2400" dirty="0" smtClean="0">
                <a:latin typeface="Times New Roman" pitchFamily="18" charset="0"/>
                <a:cs typeface="Times New Roman" pitchFamily="18" charset="0"/>
              </a:rPr>
              <a:t>of service. Various combinations of reliability and speed are possible. For digitized voice, fast delivery beats accurate delivery. For file transfer, error-free transmission is more important than fast transmission.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Differentiated services code point precedence 3 bits ,Delay 1 bit, Throughput 1bit,Reliability 1 bit, Cost 1bit,last bit 0 reserved bit.</a:t>
            </a:r>
          </a:p>
          <a:p>
            <a:pPr>
              <a:buFont typeface="Wingdings" pitchFamily="2" charset="2"/>
              <a:buChar char="Ø"/>
            </a:pPr>
            <a:r>
              <a:rPr lang="en-US" sz="2400" dirty="0" smtClean="0">
                <a:solidFill>
                  <a:srgbClr val="FF0000"/>
                </a:solidFill>
                <a:latin typeface="Times New Roman" pitchFamily="18" charset="0"/>
                <a:cs typeface="Times New Roman" pitchFamily="18" charset="0"/>
              </a:rPr>
              <a:t>Total </a:t>
            </a:r>
            <a:r>
              <a:rPr lang="en-US" sz="2400" dirty="0" smtClean="0">
                <a:solidFill>
                  <a:srgbClr val="FF0000"/>
                </a:solidFill>
                <a:latin typeface="Times New Roman" pitchFamily="18" charset="0"/>
                <a:cs typeface="Times New Roman" pitchFamily="18" charset="0"/>
              </a:rPr>
              <a:t>length </a:t>
            </a:r>
            <a:r>
              <a:rPr lang="en-US" sz="2400" dirty="0" smtClean="0">
                <a:latin typeface="Times New Roman" pitchFamily="18" charset="0"/>
                <a:cs typeface="Times New Roman" pitchFamily="18" charset="0"/>
              </a:rPr>
              <a:t>:The Total length includes everything in the datagram—both header and data. The maximum length is 65,535 bytes. At present, this upper limit is tolerable, but with future gigabit networks, larger </a:t>
            </a:r>
            <a:r>
              <a:rPr lang="en-US" sz="2400" dirty="0" err="1" smtClean="0">
                <a:latin typeface="Times New Roman" pitchFamily="18" charset="0"/>
                <a:cs typeface="Times New Roman" pitchFamily="18" charset="0"/>
              </a:rPr>
              <a:t>datagrams</a:t>
            </a:r>
            <a:r>
              <a:rPr lang="en-US" sz="2400" dirty="0" smtClean="0">
                <a:latin typeface="Times New Roman" pitchFamily="18" charset="0"/>
                <a:cs typeface="Times New Roman" pitchFamily="18" charset="0"/>
              </a:rPr>
              <a:t> may be needed.</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buFont typeface="Wingdings" pitchFamily="2" charset="2"/>
              <a:buChar char="Ø"/>
            </a:pPr>
            <a:r>
              <a:rPr lang="en-US" sz="2800" dirty="0" smtClean="0">
                <a:solidFill>
                  <a:srgbClr val="FF0000"/>
                </a:solidFill>
                <a:latin typeface="Times New Roman" pitchFamily="18" charset="0"/>
                <a:cs typeface="Times New Roman" pitchFamily="18" charset="0"/>
              </a:rPr>
              <a:t>Internetworking</a:t>
            </a:r>
            <a:r>
              <a:rPr lang="en-US" sz="2800" dirty="0" smtClean="0">
                <a:latin typeface="Times New Roman" pitchFamily="18" charset="0"/>
                <a:cs typeface="Times New Roman" pitchFamily="18" charset="0"/>
              </a:rPr>
              <a:t> : Internetworking refers to the process of connecting different networks to form a larger network. </a:t>
            </a:r>
          </a:p>
          <a:p>
            <a:pPr algn="just">
              <a:buFont typeface="Wingdings" pitchFamily="2" charset="2"/>
              <a:buChar char="Ø"/>
            </a:pPr>
            <a:r>
              <a:rPr lang="en-US" sz="2800" dirty="0" smtClean="0">
                <a:latin typeface="Times New Roman" pitchFamily="18" charset="0"/>
                <a:cs typeface="Times New Roman" pitchFamily="18" charset="0"/>
              </a:rPr>
              <a:t>It involves using devices and technologies that allow data to flow between different types of networks, ensuring seamless communication across various infrastructures.</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Example of internetworking is the</a:t>
            </a:r>
            <a:r>
              <a:rPr lang="en-US" sz="2800" dirty="0" smtClean="0">
                <a:solidFill>
                  <a:srgbClr val="C00000"/>
                </a:solidFill>
                <a:latin typeface="Times New Roman" pitchFamily="18" charset="0"/>
                <a:cs typeface="Times New Roman" pitchFamily="18" charset="0"/>
              </a:rPr>
              <a:t> Internet </a:t>
            </a:r>
            <a:r>
              <a:rPr lang="en-US" sz="2800" dirty="0" smtClean="0">
                <a:latin typeface="Times New Roman" pitchFamily="18" charset="0"/>
                <a:cs typeface="Times New Roman" pitchFamily="18" charset="0"/>
              </a:rPr>
              <a:t>itself.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Identification field </a:t>
            </a:r>
            <a:r>
              <a:rPr lang="en-US" sz="2400" dirty="0" smtClean="0">
                <a:latin typeface="Times New Roman" pitchFamily="18" charset="0"/>
                <a:cs typeface="Times New Roman" pitchFamily="18" charset="0"/>
              </a:rPr>
              <a:t>:The Identification field is needed to allow the destination host to determine which datagram a newly arrived fragment belongs </a:t>
            </a:r>
            <a:r>
              <a:rPr lang="en-US" sz="2400" dirty="0" smtClean="0">
                <a:latin typeface="Times New Roman" pitchFamily="18" charset="0"/>
                <a:cs typeface="Times New Roman" pitchFamily="18" charset="0"/>
              </a:rPr>
              <a:t>to uniquely identifies the packet. </a:t>
            </a:r>
          </a:p>
          <a:p>
            <a:pPr>
              <a:buFont typeface="Wingdings" pitchFamily="2" charset="2"/>
              <a:buChar char="Ø"/>
            </a:pPr>
            <a:r>
              <a:rPr lang="en-US" sz="2400"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DF stands for Don't Fragment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an order to the routers not to fragment the datagram because the destination is incapable of putting the pieces back together again.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MF stands for More Fragments</a:t>
            </a:r>
            <a:r>
              <a:rPr lang="en-US" sz="2400" dirty="0" smtClean="0">
                <a:latin typeface="Times New Roman" pitchFamily="18" charset="0"/>
                <a:cs typeface="Times New Roman" pitchFamily="18" charset="0"/>
              </a:rPr>
              <a:t>. All fragments except the last one have this bit set. It is needed to know when all fragments of a datagram have </a:t>
            </a:r>
            <a:r>
              <a:rPr lang="en-US" sz="2400" dirty="0" smtClean="0">
                <a:latin typeface="Times New Roman" pitchFamily="18" charset="0"/>
                <a:cs typeface="Times New Roman" pitchFamily="18" charset="0"/>
              </a:rPr>
              <a:t>arrived</a:t>
            </a:r>
            <a:r>
              <a:rPr lang="en-US" sz="2400" dirty="0" smtClean="0"/>
              <a: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a:buFont typeface="Wingdings" pitchFamily="2" charset="2"/>
              <a:buChar char="Ø"/>
            </a:pPr>
            <a:r>
              <a:rPr lang="en-US" smtClean="0">
                <a:solidFill>
                  <a:srgbClr val="FF0000"/>
                </a:solidFill>
                <a:latin typeface="Times New Roman" pitchFamily="18" charset="0"/>
                <a:cs typeface="Times New Roman" pitchFamily="18" charset="0"/>
              </a:rPr>
              <a:t>Fragment offset </a:t>
            </a:r>
            <a:r>
              <a:rPr lang="en-US" smtClean="0">
                <a:latin typeface="Times New Roman" pitchFamily="18" charset="0"/>
                <a:cs typeface="Times New Roman" pitchFamily="18" charset="0"/>
              </a:rPr>
              <a:t>:The Fragment offset tells where in the current datagram this fragment belongs. All fragments except the last one in a datagram must be a multiple of 8 bytes, the elementary fragment unit. </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solidFill>
                  <a:srgbClr val="FF0000"/>
                </a:solidFill>
                <a:latin typeface="Times New Roman" pitchFamily="18" charset="0"/>
                <a:cs typeface="Times New Roman" pitchFamily="18" charset="0"/>
              </a:rPr>
              <a:t>Time </a:t>
            </a:r>
            <a:r>
              <a:rPr lang="en-US" dirty="0" smtClean="0">
                <a:solidFill>
                  <a:srgbClr val="FF0000"/>
                </a:solidFill>
                <a:latin typeface="Times New Roman" pitchFamily="18" charset="0"/>
                <a:cs typeface="Times New Roman" pitchFamily="18" charset="0"/>
              </a:rPr>
              <a:t>to live field </a:t>
            </a:r>
            <a:r>
              <a:rPr lang="en-US" dirty="0" smtClean="0">
                <a:latin typeface="Times New Roman" pitchFamily="18" charset="0"/>
                <a:cs typeface="Times New Roman" pitchFamily="18" charset="0"/>
              </a:rPr>
              <a:t>:The Time to live field is a counter used to limit packet lifetimes. It is supposed to count time in seconds, allowing a maximum lifetime of 255 sec. </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must be decremented on each hop and is supposed to be decremented multiple times when queued for a long time in a router. In practice, it just counts hops. When it hits zero, the packet is discarded and a warning packet is sent back to the source </a:t>
            </a:r>
            <a:r>
              <a:rPr lang="en-US" dirty="0" smtClean="0">
                <a:latin typeface="Times New Roman" pitchFamily="18" charset="0"/>
                <a:cs typeface="Times New Roman" pitchFamily="18" charset="0"/>
              </a:rPr>
              <a:t>host.</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Protocol field </a:t>
            </a:r>
            <a:r>
              <a:rPr lang="en-US" sz="2400" dirty="0" smtClean="0">
                <a:latin typeface="Times New Roman" pitchFamily="18" charset="0"/>
                <a:cs typeface="Times New Roman" pitchFamily="18" charset="0"/>
              </a:rPr>
              <a:t>:The Protocol field tells it which transport process to give it to. TCP is one possibility, but so are UDP and some others. The numbering of protocols is global across the entire Internet.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solidFill>
                  <a:srgbClr val="FF0000"/>
                </a:solidFill>
                <a:latin typeface="Times New Roman" pitchFamily="18" charset="0"/>
                <a:cs typeface="Times New Roman" pitchFamily="18" charset="0"/>
              </a:rPr>
              <a:t>Header </a:t>
            </a:r>
            <a:r>
              <a:rPr lang="en-US" sz="2400" dirty="0" smtClean="0">
                <a:solidFill>
                  <a:srgbClr val="FF0000"/>
                </a:solidFill>
                <a:latin typeface="Times New Roman" pitchFamily="18" charset="0"/>
                <a:cs typeface="Times New Roman" pitchFamily="18" charset="0"/>
              </a:rPr>
              <a:t>checksum </a:t>
            </a:r>
            <a:r>
              <a:rPr lang="en-US" sz="2400" dirty="0" smtClean="0">
                <a:latin typeface="Times New Roman" pitchFamily="18" charset="0"/>
                <a:cs typeface="Times New Roman" pitchFamily="18" charset="0"/>
              </a:rPr>
              <a:t>:The Header checksum verifies the header only. Such a checksum is useful for detecting errors generated by bad memory words inside a router.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algorithm is to add up all the 16-bit </a:t>
            </a:r>
            <a:r>
              <a:rPr lang="en-US" sz="2400" dirty="0" err="1" smtClean="0">
                <a:latin typeface="Times New Roman" pitchFamily="18" charset="0"/>
                <a:cs typeface="Times New Roman" pitchFamily="18" charset="0"/>
              </a:rPr>
              <a:t>halfwords</a:t>
            </a:r>
            <a:r>
              <a:rPr lang="en-US" sz="2400" dirty="0" smtClean="0">
                <a:latin typeface="Times New Roman" pitchFamily="18" charset="0"/>
                <a:cs typeface="Times New Roman" pitchFamily="18" charset="0"/>
              </a:rPr>
              <a:t> as they arrive, using one's complement arithmetic and then take the one's complement of the result. For purposes of this algorithm, the Header checksum is assumed to be zero upon arrival</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Font typeface="Wingdings" pitchFamily="2" charset="2"/>
              <a:buChar char="Ø"/>
            </a:pPr>
            <a:r>
              <a:rPr lang="en-US" sz="2400" dirty="0" smtClean="0">
                <a:solidFill>
                  <a:srgbClr val="FF0000"/>
                </a:solidFill>
                <a:latin typeface="Times New Roman" pitchFamily="18" charset="0"/>
                <a:cs typeface="Times New Roman" pitchFamily="18" charset="0"/>
              </a:rPr>
              <a:t>Source address and Destination address</a:t>
            </a:r>
            <a:r>
              <a:rPr lang="en-US" sz="2400" dirty="0" smtClean="0">
                <a:latin typeface="Times New Roman" pitchFamily="18" charset="0"/>
                <a:cs typeface="Times New Roman" pitchFamily="18" charset="0"/>
              </a:rPr>
              <a:t>: The Source address and Destination address indicate the network number and host number.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Options field was designed to provide an escape to allow subsequent versions of the protocol to include information not present in the original design, to permit experimenters to try out new ideas, and to avoid allocating header bits to information that is rarely needed. </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solidFill>
                  <a:srgbClr val="FF0000"/>
                </a:solidFill>
                <a:latin typeface="Times New Roman" pitchFamily="18" charset="0"/>
                <a:cs typeface="Times New Roman" pitchFamily="18" charset="0"/>
              </a:rPr>
              <a:t>Options</a:t>
            </a:r>
            <a:r>
              <a:rPr lang="en-US" sz="2400" dirty="0" smtClean="0">
                <a:latin typeface="Times New Roman" pitchFamily="18" charset="0"/>
                <a:cs typeface="Times New Roman" pitchFamily="18" charset="0"/>
              </a:rPr>
              <a:t>: The options are variable length. Each begins with a 1-byte code identifying the option. Some options are followed by a 1-byte option length field, and then one or more data </a:t>
            </a:r>
            <a:r>
              <a:rPr lang="en-US" sz="2400" dirty="0" smtClean="0">
                <a:latin typeface="Times New Roman" pitchFamily="18" charset="0"/>
                <a:cs typeface="Times New Roman" pitchFamily="18" charset="0"/>
              </a:rPr>
              <a:t>bytes.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1143000" y="533400"/>
            <a:ext cx="6960962" cy="54403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As an example of how different networks might be connected, consider the example of Fig . </a:t>
            </a:r>
          </a:p>
          <a:p>
            <a:pPr>
              <a:buFont typeface="Wingdings" pitchFamily="2" charset="2"/>
              <a:buChar char="Ø"/>
            </a:pPr>
            <a:r>
              <a:rPr lang="en-US" sz="2800" dirty="0" smtClean="0">
                <a:latin typeface="Times New Roman" pitchFamily="18" charset="0"/>
                <a:cs typeface="Times New Roman" pitchFamily="18" charset="0"/>
              </a:rPr>
              <a:t>A corporate network with multiple locations tied together by a wide area ATM network. </a:t>
            </a:r>
          </a:p>
          <a:p>
            <a:pPr>
              <a:buFont typeface="Wingdings" pitchFamily="2" charset="2"/>
              <a:buChar char="Ø"/>
            </a:pPr>
            <a:r>
              <a:rPr lang="en-US" sz="2800" dirty="0" smtClean="0">
                <a:latin typeface="Times New Roman" pitchFamily="18" charset="0"/>
                <a:cs typeface="Times New Roman" pitchFamily="18" charset="0"/>
              </a:rPr>
              <a:t>At one of the locations, an FDDI optical backbone is used to connect an Ethernet, an 802.11 wireless LAN, and the  corporate data center's SNA mainframe network.</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Wingdings" pitchFamily="2" charset="2"/>
              <a:buChar char="Ø"/>
            </a:pPr>
            <a:r>
              <a:rPr lang="en-US" dirty="0" smtClean="0"/>
              <a:t>There are three variants of internetwork or Internetworking, depending on who administers and who participates in them : </a:t>
            </a:r>
          </a:p>
          <a:p>
            <a:pPr>
              <a:buFont typeface="Wingdings" pitchFamily="2" charset="2"/>
              <a:buChar char="Ø"/>
            </a:pPr>
            <a:r>
              <a:rPr lang="en-US" dirty="0" smtClean="0"/>
              <a:t> Internet</a:t>
            </a:r>
          </a:p>
          <a:p>
            <a:pPr>
              <a:buFont typeface="Wingdings" pitchFamily="2" charset="2"/>
              <a:buChar char="Ø"/>
            </a:pPr>
            <a:r>
              <a:rPr lang="en-US" dirty="0" smtClean="0"/>
              <a:t>Extranet </a:t>
            </a:r>
          </a:p>
          <a:p>
            <a:pPr>
              <a:buFont typeface="Wingdings" pitchFamily="2" charset="2"/>
              <a:buChar char="Ø"/>
            </a:pPr>
            <a:r>
              <a:rPr lang="en-US" dirty="0" smtClean="0"/>
              <a:t> Intranet </a:t>
            </a:r>
          </a:p>
        </p:txBody>
      </p:sp>
      <p:pic>
        <p:nvPicPr>
          <p:cNvPr id="3075" name="Picture 3"/>
          <p:cNvPicPr>
            <a:picLocks noChangeAspect="1" noChangeArrowheads="1"/>
          </p:cNvPicPr>
          <p:nvPr/>
        </p:nvPicPr>
        <p:blipFill>
          <a:blip r:embed="rId2"/>
          <a:srcRect/>
          <a:stretch>
            <a:fillRect/>
          </a:stretch>
        </p:blipFill>
        <p:spPr bwMode="auto">
          <a:xfrm>
            <a:off x="2590800" y="1828800"/>
            <a:ext cx="6553200" cy="5029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Wingdings" pitchFamily="2" charset="2"/>
              <a:buChar char="Ø"/>
            </a:pPr>
            <a:r>
              <a:rPr lang="en-US" sz="2800" b="1" dirty="0">
                <a:solidFill>
                  <a:srgbClr val="FF0000"/>
                </a:solidFill>
                <a:latin typeface="Times New Roman" pitchFamily="18" charset="0"/>
                <a:cs typeface="Times New Roman" pitchFamily="18" charset="0"/>
              </a:rPr>
              <a:t>Internet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 A selected Internetworking, consisting of a worldwide interconnection of governmental, academic, public, and personal networks based mostly upon the </a:t>
            </a:r>
            <a:r>
              <a:rPr lang="en-US" sz="2800" dirty="0" smtClean="0">
                <a:latin typeface="Times New Roman" pitchFamily="18" charset="0"/>
                <a:cs typeface="Times New Roman" pitchFamily="18" charset="0"/>
              </a:rPr>
              <a:t>ARPANET.</a:t>
            </a:r>
          </a:p>
          <a:p>
            <a:pPr>
              <a:buFont typeface="Wingdings" pitchFamily="2" charset="2"/>
              <a:buChar char="Ø"/>
            </a:pPr>
            <a:r>
              <a:rPr lang="en-US" sz="2800" dirty="0">
                <a:latin typeface="Times New Roman" pitchFamily="18" charset="0"/>
                <a:cs typeface="Times New Roman" pitchFamily="18" charset="0"/>
              </a:rPr>
              <a:t>An </a:t>
            </a:r>
            <a:r>
              <a:rPr lang="en-US" sz="2800" b="1" dirty="0" smtClean="0">
                <a:solidFill>
                  <a:srgbClr val="FF0000"/>
                </a:solidFill>
                <a:latin typeface="Times New Roman" pitchFamily="18" charset="0"/>
                <a:cs typeface="Times New Roman" pitchFamily="18" charset="0"/>
              </a:rPr>
              <a:t>Extranet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is an organization's private network and its available only for selected users. It's a way to connect to third parties like vendors, customers, and partners in a secure and controlled way. </a:t>
            </a:r>
          </a:p>
          <a:p>
            <a:pPr>
              <a:buFont typeface="Wingdings" pitchFamily="2" charset="2"/>
              <a:buChar char="Ø"/>
            </a:pPr>
            <a:r>
              <a:rPr lang="en-US" sz="2800" dirty="0">
                <a:latin typeface="Times New Roman" pitchFamily="18" charset="0"/>
                <a:cs typeface="Times New Roman" pitchFamily="18" charset="0"/>
              </a:rPr>
              <a:t>An </a:t>
            </a:r>
            <a:r>
              <a:rPr lang="en-US" sz="2800" b="1" dirty="0" smtClean="0">
                <a:solidFill>
                  <a:srgbClr val="FF0000"/>
                </a:solidFill>
                <a:latin typeface="Times New Roman" pitchFamily="18" charset="0"/>
                <a:cs typeface="Times New Roman" pitchFamily="18" charset="0"/>
              </a:rPr>
              <a:t>Intranet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is a private local network that enables employees within an organization to create content, communicate, and collaborate.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solidFill>
                  <a:srgbClr val="FF0000"/>
                </a:solidFill>
                <a:latin typeface="Times New Roman" pitchFamily="18" charset="0"/>
                <a:cs typeface="Times New Roman" pitchFamily="18" charset="0"/>
              </a:rPr>
              <a:t>	Tunneling </a:t>
            </a:r>
          </a:p>
          <a:p>
            <a:pPr>
              <a:buFont typeface="Wingdings" pitchFamily="2" charset="2"/>
              <a:buChar char="Ø"/>
            </a:pPr>
            <a:r>
              <a:rPr lang="en-US" sz="2800" dirty="0" smtClean="0">
                <a:latin typeface="Times New Roman" pitchFamily="18" charset="0"/>
                <a:cs typeface="Times New Roman" pitchFamily="18" charset="0"/>
              </a:rPr>
              <a:t> Tunneling is a protocol that allows for the secure movement of data from one network to another. </a:t>
            </a:r>
          </a:p>
          <a:p>
            <a:pPr>
              <a:buFont typeface="Wingdings" pitchFamily="2" charset="2"/>
              <a:buChar char="Ø"/>
            </a:pPr>
            <a:r>
              <a:rPr lang="en-US" sz="2800" dirty="0" smtClean="0">
                <a:latin typeface="Times New Roman" pitchFamily="18" charset="0"/>
                <a:cs typeface="Times New Roman" pitchFamily="18" charset="0"/>
              </a:rPr>
              <a:t>Tunneling involves allowing private network communications to be sent across a public network, such as the Internet, through a process called encapsulation.</a:t>
            </a:r>
          </a:p>
          <a:p>
            <a:pPr>
              <a:buFont typeface="Wingdings" pitchFamily="2" charset="2"/>
              <a:buChar char="Ø"/>
            </a:pPr>
            <a:r>
              <a:rPr lang="en-US" sz="2800" dirty="0" smtClean="0"/>
              <a:t>If they are two geographically separate networks, which want to communicate with each other, they may deploy a dedicated line between or they have to pass their data through intermediate networks. </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85800" y="381000"/>
            <a:ext cx="8143545" cy="6096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buFont typeface="Wingdings" pitchFamily="2" charset="2"/>
              <a:buChar char="Ø"/>
            </a:pPr>
            <a:r>
              <a:rPr lang="en-US" dirty="0" smtClean="0">
                <a:latin typeface="Times New Roman" pitchFamily="18" charset="0"/>
                <a:cs typeface="Times New Roman" pitchFamily="18" charset="0"/>
              </a:rPr>
              <a:t>Tunneling is configured at both ends. </a:t>
            </a:r>
          </a:p>
          <a:p>
            <a:pPr>
              <a:buFont typeface="Wingdings" pitchFamily="2" charset="2"/>
              <a:buChar char="Ø"/>
            </a:pPr>
            <a:r>
              <a:rPr lang="en-US" dirty="0" smtClean="0">
                <a:latin typeface="Times New Roman" pitchFamily="18" charset="0"/>
                <a:cs typeface="Times New Roman" pitchFamily="18" charset="0"/>
              </a:rPr>
              <a:t>When the data enters from one end of Tunnel, it is tagged. </a:t>
            </a:r>
          </a:p>
          <a:p>
            <a:pPr>
              <a:buFont typeface="Wingdings" pitchFamily="2" charset="2"/>
              <a:buChar char="Ø"/>
            </a:pPr>
            <a:r>
              <a:rPr lang="en-US" dirty="0" smtClean="0">
                <a:latin typeface="Times New Roman" pitchFamily="18" charset="0"/>
                <a:cs typeface="Times New Roman" pitchFamily="18" charset="0"/>
              </a:rPr>
              <a:t>This tagged data is then routed inside the intermediate or transit network to reach the other end of Tunnel.</a:t>
            </a:r>
          </a:p>
          <a:p>
            <a:pPr>
              <a:buFont typeface="Wingdings" pitchFamily="2" charset="2"/>
              <a:buChar char="Ø"/>
            </a:pPr>
            <a:r>
              <a:rPr lang="en-US" dirty="0" smtClean="0"/>
              <a:t>When data exists the Tunnel its tag is removed and delivered to the other part of the network. </a:t>
            </a:r>
          </a:p>
          <a:p>
            <a:pPr>
              <a:buFont typeface="Wingdings" pitchFamily="2" charset="2"/>
              <a:buChar char="Ø"/>
            </a:pPr>
            <a:r>
              <a:rPr lang="en-US" dirty="0" smtClean="0"/>
              <a:t>Both ends seem as if they are directly connected and tagging makes data travel through transit network without any modifications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1245</Words>
  <Application>Microsoft Office PowerPoint</Application>
  <PresentationFormat>On-screen Show (4:3)</PresentationFormat>
  <Paragraphs>70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Computer network  UNIT IV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UNIT IV  </dc:title>
  <dc:creator>Office</dc:creator>
  <cp:lastModifiedBy>Office</cp:lastModifiedBy>
  <cp:revision>29</cp:revision>
  <dcterms:created xsi:type="dcterms:W3CDTF">2006-08-16T00:00:00Z</dcterms:created>
  <dcterms:modified xsi:type="dcterms:W3CDTF">2024-03-21T03:33:01Z</dcterms:modified>
</cp:coreProperties>
</file>