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68433D-C646-47B9-B8C4-91FF47BC1A7C}"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F5A07-CBAC-4007-9182-F4603C1D099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68433D-C646-47B9-B8C4-91FF47BC1A7C}"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F5A07-CBAC-4007-9182-F4603C1D099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68433D-C646-47B9-B8C4-91FF47BC1A7C}"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F5A07-CBAC-4007-9182-F4603C1D099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68433D-C646-47B9-B8C4-91FF47BC1A7C}"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F5A07-CBAC-4007-9182-F4603C1D099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68433D-C646-47B9-B8C4-91FF47BC1A7C}"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F5A07-CBAC-4007-9182-F4603C1D099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68433D-C646-47B9-B8C4-91FF47BC1A7C}"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F5A07-CBAC-4007-9182-F4603C1D099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68433D-C646-47B9-B8C4-91FF47BC1A7C}" type="datetimeFigureOut">
              <a:rPr lang="en-US" smtClean="0"/>
              <a:pPr/>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5F5A07-CBAC-4007-9182-F4603C1D099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68433D-C646-47B9-B8C4-91FF47BC1A7C}" type="datetimeFigureOut">
              <a:rPr lang="en-US" smtClean="0"/>
              <a:pPr/>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5F5A07-CBAC-4007-9182-F4603C1D099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8433D-C646-47B9-B8C4-91FF47BC1A7C}" type="datetimeFigureOut">
              <a:rPr lang="en-US" smtClean="0"/>
              <a:pPr/>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5F5A07-CBAC-4007-9182-F4603C1D099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8433D-C646-47B9-B8C4-91FF47BC1A7C}"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F5A07-CBAC-4007-9182-F4603C1D099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8433D-C646-47B9-B8C4-91FF47BC1A7C}"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F5A07-CBAC-4007-9182-F4603C1D099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8433D-C646-47B9-B8C4-91FF47BC1A7C}" type="datetimeFigureOut">
              <a:rPr lang="en-US" smtClean="0"/>
              <a:pPr/>
              <a:t>4/15/2024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5F5A07-CBAC-4007-9182-F4603C1D09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eimdalsecurity.com/blog/end-to-end-encryption-e2ee/" TargetMode="External"/><Relationship Id="rId2" Type="http://schemas.openxmlformats.org/officeDocument/2006/relationships/hyperlink" Target="https://heimdalsecurity.com/blog/email-securit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1"/>
            <a:ext cx="7772400" cy="1600199"/>
          </a:xfrm>
        </p:spPr>
        <p:txBody>
          <a:bodyPr/>
          <a:lstStyle/>
          <a:p>
            <a:r>
              <a:rPr lang="en-US" dirty="0" smtClean="0"/>
              <a:t>UNIT-5</a:t>
            </a:r>
            <a:endParaRPr lang="en-US" dirty="0"/>
          </a:p>
        </p:txBody>
      </p:sp>
      <p:sp>
        <p:nvSpPr>
          <p:cNvPr id="3" name="Subtitle 2"/>
          <p:cNvSpPr>
            <a:spLocks noGrp="1"/>
          </p:cNvSpPr>
          <p:nvPr>
            <p:ph type="subTitle" idx="1"/>
          </p:nvPr>
        </p:nvSpPr>
        <p:spPr>
          <a:xfrm>
            <a:off x="1371600" y="2819400"/>
            <a:ext cx="6400800" cy="1828800"/>
          </a:xfrm>
        </p:spPr>
        <p:txBody>
          <a:bodyPr>
            <a:normAutofit/>
          </a:bodyPr>
          <a:lstStyle/>
          <a:p>
            <a:r>
              <a:rPr lang="en-US" sz="5400" b="1" dirty="0" smtClean="0">
                <a:solidFill>
                  <a:schemeClr val="tx1"/>
                </a:solidFill>
                <a:latin typeface="Times New Roman" pitchFamily="18" charset="0"/>
                <a:cs typeface="Times New Roman" pitchFamily="18" charset="0"/>
              </a:rPr>
              <a:t>E-MAIL Security</a:t>
            </a:r>
            <a:endParaRPr lang="en-US" sz="5400" b="1"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r>
              <a:rPr lang="en-US" sz="4800" b="1" dirty="0" smtClean="0">
                <a:latin typeface="Times New Roman" pitchFamily="18" charset="0"/>
                <a:cs typeface="Times New Roman" pitchFamily="18" charset="0"/>
              </a:rPr>
              <a:t>What Is S/MIME</a:t>
            </a:r>
            <a:br>
              <a:rPr lang="en-US" sz="4800" b="1" dirty="0" smtClean="0">
                <a:latin typeface="Times New Roman" pitchFamily="18" charset="0"/>
                <a:cs typeface="Times New Roman" pitchFamily="18" charset="0"/>
              </a:rPr>
            </a:br>
            <a:endParaRPr lang="en-US" sz="4800" dirty="0">
              <a:latin typeface="Times New Roman" pitchFamily="18" charset="0"/>
              <a:cs typeface="Times New Roman" pitchFamily="18" charset="0"/>
            </a:endParaRPr>
          </a:p>
        </p:txBody>
      </p:sp>
      <p:sp>
        <p:nvSpPr>
          <p:cNvPr id="3" name="Content Placeholder 2"/>
          <p:cNvSpPr>
            <a:spLocks noGrp="1"/>
          </p:cNvSpPr>
          <p:nvPr>
            <p:ph idx="1"/>
          </p:nvPr>
        </p:nvSpPr>
        <p:spPr>
          <a:xfrm>
            <a:off x="0" y="1219200"/>
            <a:ext cx="9144000" cy="5638800"/>
          </a:xfrm>
        </p:spPr>
        <p:txBody>
          <a:bodyPr>
            <a:normAutofit/>
          </a:bodyPr>
          <a:lstStyle/>
          <a:p>
            <a:r>
              <a:rPr lang="en-US" sz="3600" b="1" dirty="0" smtClean="0">
                <a:latin typeface="Times New Roman" pitchFamily="18" charset="0"/>
                <a:cs typeface="Times New Roman" pitchFamily="18" charset="0"/>
              </a:rPr>
              <a:t>S/MIME or Secure/Multipurpose Internet Mail Extension</a:t>
            </a:r>
            <a:r>
              <a:rPr lang="en-US" sz="3600" dirty="0" smtClean="0">
                <a:latin typeface="Times New Roman" pitchFamily="18" charset="0"/>
                <a:cs typeface="Times New Roman" pitchFamily="18" charset="0"/>
              </a:rPr>
              <a:t> is a technology widely used by corporations that enhances </a:t>
            </a:r>
            <a:r>
              <a:rPr lang="en-US" sz="3600" b="1" u="sng" dirty="0" smtClean="0">
                <a:latin typeface="Times New Roman" pitchFamily="18" charset="0"/>
                <a:cs typeface="Times New Roman" pitchFamily="18" charset="0"/>
                <a:hlinkClick r:id="rId2"/>
              </a:rPr>
              <a:t>email security</a:t>
            </a:r>
            <a:r>
              <a:rPr lang="en-US" sz="3600" dirty="0" smtClean="0">
                <a:latin typeface="Times New Roman" pitchFamily="18" charset="0"/>
                <a:cs typeface="Times New Roman" pitchFamily="18" charset="0"/>
              </a:rPr>
              <a:t> by providing </a:t>
            </a:r>
            <a:r>
              <a:rPr lang="en-US" sz="3600" b="1" u="sng" dirty="0" smtClean="0">
                <a:latin typeface="Times New Roman" pitchFamily="18" charset="0"/>
                <a:cs typeface="Times New Roman" pitchFamily="18" charset="0"/>
                <a:hlinkClick r:id="rId3"/>
              </a:rPr>
              <a:t>encryption</a:t>
            </a:r>
            <a:r>
              <a:rPr lang="en-US" sz="3600" dirty="0" smtClean="0">
                <a:latin typeface="Times New Roman" pitchFamily="18" charset="0"/>
                <a:cs typeface="Times New Roman" pitchFamily="18" charset="0"/>
              </a:rPr>
              <a:t>, which protects the content of email messages from unwanted access. It also adds digital signatures, which confirm that you are the authentic sender of the message, making it a powerful weapon against many email-based attacks.</a:t>
            </a:r>
            <a:endParaRPr lang="en-US" sz="36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r>
              <a:rPr lang="en-US" sz="4400" b="1" dirty="0" smtClean="0">
                <a:latin typeface="Times New Roman" pitchFamily="18" charset="0"/>
                <a:cs typeface="Times New Roman" pitchFamily="18" charset="0"/>
              </a:rPr>
              <a:t>S/MIME Uses</a:t>
            </a:r>
          </a:p>
          <a:p>
            <a:r>
              <a:rPr lang="en-US" sz="3600" dirty="0" smtClean="0">
                <a:latin typeface="Times New Roman" pitchFamily="18" charset="0"/>
                <a:cs typeface="Times New Roman" pitchFamily="18" charset="0"/>
              </a:rPr>
              <a:t>S/MIME can be used to:</a:t>
            </a:r>
          </a:p>
          <a:p>
            <a:r>
              <a:rPr lang="en-US" sz="3600" dirty="0" smtClean="0">
                <a:latin typeface="Times New Roman" pitchFamily="18" charset="0"/>
                <a:cs typeface="Times New Roman" pitchFamily="18" charset="0"/>
              </a:rPr>
              <a:t>Check that the email you sent has not been tampered with by a third party.</a:t>
            </a:r>
          </a:p>
          <a:p>
            <a:r>
              <a:rPr lang="en-US" sz="3600" dirty="0" smtClean="0">
                <a:latin typeface="Times New Roman" pitchFamily="18" charset="0"/>
                <a:cs typeface="Times New Roman" pitchFamily="18" charset="0"/>
              </a:rPr>
              <a:t>Create digital signatures to use when signing emails.</a:t>
            </a:r>
          </a:p>
          <a:p>
            <a:r>
              <a:rPr lang="en-US" sz="3600" dirty="0" smtClean="0">
                <a:latin typeface="Times New Roman" pitchFamily="18" charset="0"/>
                <a:cs typeface="Times New Roman" pitchFamily="18" charset="0"/>
              </a:rPr>
              <a:t>Encrypt all emails.</a:t>
            </a:r>
          </a:p>
          <a:p>
            <a:r>
              <a:rPr lang="en-US" sz="3600" dirty="0" smtClean="0">
                <a:latin typeface="Times New Roman" pitchFamily="18" charset="0"/>
                <a:cs typeface="Times New Roman" pitchFamily="18" charset="0"/>
              </a:rPr>
              <a:t>Check the email client you’re using.</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915400" cy="6400800"/>
          </a:xfrm>
        </p:spPr>
        <p:txBody>
          <a:bodyPr>
            <a:normAutofit/>
          </a:bodyPr>
          <a:lstStyle/>
          <a:p>
            <a:r>
              <a:rPr lang="en-US" sz="4000" b="1" dirty="0" smtClean="0">
                <a:latin typeface="Times New Roman" pitchFamily="18" charset="0"/>
                <a:cs typeface="Times New Roman" pitchFamily="18" charset="0"/>
              </a:rPr>
              <a:t>How Does S/MIME Work?</a:t>
            </a:r>
          </a:p>
          <a:p>
            <a:r>
              <a:rPr lang="en-US" sz="3600" dirty="0" smtClean="0">
                <a:latin typeface="Times New Roman" pitchFamily="18" charset="0"/>
                <a:cs typeface="Times New Roman" pitchFamily="18" charset="0"/>
              </a:rPr>
              <a:t>To operate, S/MIME employs mathematically related public and private keys. This technology is based on asymmetric cryptography. Because the two keys are mathematically related, a message that was encrypted with the public key (which is, of course, published) can only be decrypted using the private key (which is kept secret).</a:t>
            </a:r>
            <a:endParaRPr lang="en-US" sz="36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r>
              <a:rPr lang="en-US" dirty="0" smtClean="0">
                <a:latin typeface="Times New Roman" pitchFamily="18" charset="0"/>
                <a:cs typeface="Times New Roman" pitchFamily="18" charset="0"/>
              </a:rPr>
              <a:t>When someone clicks “send” on an email, S/MIME sending agent software encrypts the message with the recipient’s public key, and the receiving agent decrypts it with the recipient’s private key. Needless to say, both the sender and the recipient must support S/MIME.</a:t>
            </a:r>
          </a:p>
          <a:p>
            <a:r>
              <a:rPr lang="en-US" dirty="0" smtClean="0">
                <a:latin typeface="Times New Roman" pitchFamily="18" charset="0"/>
                <a:cs typeface="Times New Roman" pitchFamily="18" charset="0"/>
              </a:rPr>
              <a:t>You may be aware that SMTP-based Internet email does not provide message security. An SMTP (Simple Mail Transfer Protocol) internet email message can be read by anyone who sees it as it travels or views it where it is stored. S/MIME uses encryption to tackle these issues.</a:t>
            </a:r>
            <a:endParaRPr 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r>
              <a:rPr lang="en-US" sz="3600" b="1" dirty="0" smtClean="0">
                <a:latin typeface="Times New Roman" pitchFamily="18" charset="0"/>
                <a:cs typeface="Times New Roman" pitchFamily="18" charset="0"/>
              </a:rPr>
              <a:t>Functions of S/MIME:</a:t>
            </a:r>
          </a:p>
          <a:p>
            <a:r>
              <a:rPr lang="en-US" sz="3600" dirty="0" smtClean="0">
                <a:latin typeface="Times New Roman" pitchFamily="18" charset="0"/>
                <a:cs typeface="Times New Roman" pitchFamily="18" charset="0"/>
              </a:rPr>
              <a:t>Authentication</a:t>
            </a:r>
          </a:p>
          <a:p>
            <a:r>
              <a:rPr lang="en-US" sz="3600" dirty="0" smtClean="0"/>
              <a:t>Non repudiation</a:t>
            </a:r>
          </a:p>
          <a:p>
            <a:r>
              <a:rPr lang="en-US" sz="3600" dirty="0" smtClean="0">
                <a:latin typeface="Times New Roman" pitchFamily="18" charset="0"/>
                <a:cs typeface="Times New Roman" pitchFamily="18" charset="0"/>
              </a:rPr>
              <a:t>Data integrity</a:t>
            </a:r>
          </a:p>
          <a:p>
            <a:r>
              <a:rPr lang="en-US" sz="3600" dirty="0" smtClean="0">
                <a:latin typeface="Times New Roman" pitchFamily="18" charset="0"/>
                <a:cs typeface="Times New Roman" pitchFamily="18" charset="0"/>
              </a:rPr>
              <a:t>Privacy</a:t>
            </a:r>
          </a:p>
          <a:p>
            <a:r>
              <a:rPr lang="en-US" sz="3600" dirty="0" smtClean="0">
                <a:latin typeface="Times New Roman" pitchFamily="18" charset="0"/>
                <a:cs typeface="Times New Roman" pitchFamily="18" charset="0"/>
              </a:rPr>
              <a:t>Data Security</a:t>
            </a:r>
          </a:p>
          <a:p>
            <a:endParaRPr lang="en-US" sz="3600" b="1"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IPSec Architecture</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1295400"/>
            <a:ext cx="8686800" cy="5334000"/>
          </a:xfrm>
        </p:spPr>
        <p:txBody>
          <a:bodyPr>
            <a:normAutofit/>
          </a:bodyPr>
          <a:lstStyle/>
          <a:p>
            <a:r>
              <a:rPr lang="en-US" sz="3600" b="1" dirty="0" smtClean="0">
                <a:latin typeface="Times New Roman" pitchFamily="18" charset="0"/>
                <a:cs typeface="Times New Roman" pitchFamily="18" charset="0"/>
              </a:rPr>
              <a:t>IPSec (IP Security) architecture</a:t>
            </a:r>
            <a:r>
              <a:rPr lang="en-US" sz="3600" dirty="0" smtClean="0">
                <a:latin typeface="Times New Roman" pitchFamily="18" charset="0"/>
                <a:cs typeface="Times New Roman" pitchFamily="18" charset="0"/>
              </a:rPr>
              <a:t> uses two protocols to secure the traffic or data flow. These protocols are ESP (Encapsulation Security Payload) and AH (Authentication Header). IPSec Architecture includes protocols, algorithms, DOI, and Key Management. All these components are very important in order to provide the three main services:</a:t>
            </a:r>
            <a:endParaRPr lang="en-US" sz="36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686800" cy="6172200"/>
          </a:xfrm>
        </p:spPr>
        <p:txBody>
          <a:bodyPr/>
          <a:lstStyle/>
          <a:p>
            <a:pPr fontAlgn="base"/>
            <a:r>
              <a:rPr lang="en-US" sz="3600" dirty="0" smtClean="0">
                <a:latin typeface="Times New Roman" pitchFamily="18" charset="0"/>
                <a:cs typeface="Times New Roman" pitchFamily="18" charset="0"/>
              </a:rPr>
              <a:t>Confidentiality</a:t>
            </a:r>
          </a:p>
          <a:p>
            <a:pPr fontAlgn="base"/>
            <a:r>
              <a:rPr lang="en-US" sz="3600" dirty="0" smtClean="0">
                <a:latin typeface="Times New Roman" pitchFamily="18" charset="0"/>
                <a:cs typeface="Times New Roman" pitchFamily="18" charset="0"/>
              </a:rPr>
              <a:t>Authentication</a:t>
            </a:r>
          </a:p>
          <a:p>
            <a:pPr fontAlgn="base"/>
            <a:r>
              <a:rPr lang="en-US" sz="3600" dirty="0" smtClean="0">
                <a:latin typeface="Times New Roman" pitchFamily="18" charset="0"/>
                <a:cs typeface="Times New Roman" pitchFamily="18" charset="0"/>
              </a:rPr>
              <a:t>Integrity</a:t>
            </a:r>
          </a:p>
          <a:p>
            <a:endParaRPr lang="en-US" sz="4000" b="1" dirty="0" smtClean="0">
              <a:latin typeface="Times New Roman" pitchFamily="18" charset="0"/>
              <a:cs typeface="Times New Roman" pitchFamily="18" charset="0"/>
            </a:endParaRPr>
          </a:p>
          <a:p>
            <a:r>
              <a:rPr lang="en-US" sz="4000" b="1" dirty="0" smtClean="0">
                <a:latin typeface="Times New Roman" pitchFamily="18" charset="0"/>
                <a:cs typeface="Times New Roman" pitchFamily="18" charset="0"/>
              </a:rPr>
              <a:t>IP Security Architecture: </a:t>
            </a:r>
          </a:p>
          <a:p>
            <a:endParaRPr lang="en-US" sz="4000" b="1"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1111.jpg"/>
          <p:cNvPicPr>
            <a:picLocks noGrp="1" noChangeAspect="1"/>
          </p:cNvPicPr>
          <p:nvPr>
            <p:ph idx="1"/>
          </p:nvPr>
        </p:nvPicPr>
        <p:blipFill>
          <a:blip r:embed="rId2"/>
          <a:stretch>
            <a:fillRect/>
          </a:stretch>
        </p:blipFill>
        <p:spPr>
          <a:xfrm>
            <a:off x="381000" y="152400"/>
            <a:ext cx="8382000" cy="649128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534400" cy="6858000"/>
          </a:xfrm>
        </p:spPr>
        <p:txBody>
          <a:bodyPr/>
          <a:lstStyle/>
          <a:p>
            <a:r>
              <a:rPr lang="en-US" sz="3600" b="1" dirty="0" smtClean="0">
                <a:latin typeface="Times New Roman" pitchFamily="18" charset="0"/>
                <a:cs typeface="Times New Roman" pitchFamily="18" charset="0"/>
              </a:rPr>
              <a:t>1. Architecture:</a:t>
            </a:r>
            <a:r>
              <a:rPr lang="en-US" sz="3600" dirty="0" smtClean="0">
                <a:latin typeface="Times New Roman" pitchFamily="18" charset="0"/>
                <a:cs typeface="Times New Roman" pitchFamily="18" charset="0"/>
              </a:rPr>
              <a:t> Architecture or IP Security Architecture covers the general concepts, definitions, protocols, algorithms, and security requirements of IP Security technology</a:t>
            </a:r>
            <a:r>
              <a:rPr lang="en-US" dirty="0" smtClean="0"/>
              <a:t>. </a:t>
            </a:r>
          </a:p>
          <a:p>
            <a:pPr fontAlgn="base"/>
            <a:r>
              <a:rPr lang="en-US" b="1" dirty="0" smtClean="0">
                <a:latin typeface="Times New Roman" pitchFamily="18" charset="0"/>
                <a:cs typeface="Times New Roman" pitchFamily="18" charset="0"/>
              </a:rPr>
              <a:t>2. ESP Protocol:</a:t>
            </a:r>
            <a:r>
              <a:rPr lang="en-US" dirty="0" smtClean="0">
                <a:latin typeface="Times New Roman" pitchFamily="18" charset="0"/>
                <a:cs typeface="Times New Roman" pitchFamily="18" charset="0"/>
              </a:rPr>
              <a:t> ESP(Encapsulation Security Payload) provides a confidentiality service. Encapsulation Security Payload is implemented in either two ways:</a:t>
            </a:r>
          </a:p>
          <a:p>
            <a:pPr fontAlgn="base"/>
            <a:r>
              <a:rPr lang="en-US" dirty="0" smtClean="0">
                <a:latin typeface="Times New Roman" pitchFamily="18" charset="0"/>
                <a:cs typeface="Times New Roman" pitchFamily="18" charset="0"/>
              </a:rPr>
              <a:t>ESP with optional Authentication.</a:t>
            </a:r>
          </a:p>
          <a:p>
            <a:pPr fontAlgn="base"/>
            <a:r>
              <a:rPr lang="en-US" dirty="0" smtClean="0">
                <a:latin typeface="Times New Roman" pitchFamily="18" charset="0"/>
                <a:cs typeface="Times New Roman" pitchFamily="18" charset="0"/>
              </a:rPr>
              <a:t>ESP with Authentication.</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915400" cy="6858000"/>
          </a:xfrm>
        </p:spPr>
        <p:txBody>
          <a:bodyPr>
            <a:normAutofit/>
          </a:bodyPr>
          <a:lstStyle/>
          <a:p>
            <a:pPr fontAlgn="base"/>
            <a:r>
              <a:rPr lang="en-US" sz="3600" b="1" dirty="0" smtClean="0">
                <a:latin typeface="Times New Roman" pitchFamily="18" charset="0"/>
                <a:cs typeface="Times New Roman" pitchFamily="18" charset="0"/>
              </a:rPr>
              <a:t>3. Encryption algorithm: The encryption</a:t>
            </a:r>
            <a:r>
              <a:rPr lang="en-US" sz="3600" dirty="0" smtClean="0">
                <a:latin typeface="Times New Roman" pitchFamily="18" charset="0"/>
                <a:cs typeface="Times New Roman" pitchFamily="18" charset="0"/>
              </a:rPr>
              <a:t> algorithm is the document that describes various encryption algorithms used for Encapsulation Security Payload. </a:t>
            </a:r>
          </a:p>
          <a:p>
            <a:pPr fontAlgn="base"/>
            <a:r>
              <a:rPr lang="en-US" sz="3600" b="1" dirty="0" smtClean="0">
                <a:latin typeface="Times New Roman" pitchFamily="18" charset="0"/>
                <a:cs typeface="Times New Roman" pitchFamily="18" charset="0"/>
              </a:rPr>
              <a:t>4. AH Protocol:</a:t>
            </a:r>
            <a:r>
              <a:rPr lang="en-US" sz="3600" dirty="0" smtClean="0">
                <a:latin typeface="Times New Roman" pitchFamily="18" charset="0"/>
                <a:cs typeface="Times New Roman" pitchFamily="18" charset="0"/>
              </a:rPr>
              <a:t> AH (Authentication Header) Protocol provides both Authentication and Integrity service. Authentication Header is implemented in one way only: Authentication along with Integrity. </a:t>
            </a:r>
            <a:r>
              <a:rPr lang="en-US" sz="3600" dirty="0" smtClean="0"/>
              <a:t> </a:t>
            </a:r>
            <a:r>
              <a:rPr lang="en-US" sz="3600" dirty="0" smtClean="0">
                <a:latin typeface="Times New Roman" pitchFamily="18" charset="0"/>
                <a:cs typeface="Times New Roman" pitchFamily="18" charset="0"/>
              </a:rPr>
              <a:t>Authentication Header covers the packet format and general issues related to the use of AH for packet authentication and integrity.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Pretty Good Privacy</a:t>
            </a:r>
            <a:endParaRPr lang="en-US" dirty="0"/>
          </a:p>
        </p:txBody>
      </p:sp>
      <p:sp>
        <p:nvSpPr>
          <p:cNvPr id="3" name="Content Placeholder 2"/>
          <p:cNvSpPr>
            <a:spLocks noGrp="1"/>
          </p:cNvSpPr>
          <p:nvPr>
            <p:ph idx="1"/>
          </p:nvPr>
        </p:nvSpPr>
        <p:spPr/>
        <p:txBody>
          <a:bodyPr/>
          <a:lstStyle/>
          <a:p>
            <a:r>
              <a:rPr lang="en-US" sz="3600" dirty="0">
                <a:latin typeface="Times New Roman" pitchFamily="18" charset="0"/>
                <a:cs typeface="Times New Roman" pitchFamily="18" charset="0"/>
              </a:rPr>
              <a:t>PGP stands for Pretty Good Privacy (PGP) which is invented by Phil Zimmermann</a:t>
            </a:r>
            <a:r>
              <a:rPr lang="en-US" sz="3600" dirty="0" smtClean="0">
                <a:latin typeface="Times New Roman" pitchFamily="18" charset="0"/>
                <a:cs typeface="Times New Roman" pitchFamily="18" charset="0"/>
              </a:rPr>
              <a:t>.</a:t>
            </a:r>
          </a:p>
          <a:p>
            <a:r>
              <a:rPr lang="en-US" sz="3600" dirty="0">
                <a:latin typeface="Times New Roman" pitchFamily="18" charset="0"/>
                <a:cs typeface="Times New Roman" pitchFamily="18" charset="0"/>
              </a:rPr>
              <a:t>PGP was designed to provide all four aspects of security, i.e., privacy, integrity, authentication, and non-repudiation in the sending of email.</a:t>
            </a:r>
          </a:p>
          <a:p>
            <a:endParaRPr lang="en-US" sz="3600" dirty="0">
              <a:latin typeface="Times New Roman" pitchFamily="18" charset="0"/>
              <a:cs typeface="Times New Roman" pitchFamily="18" charset="0"/>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839200" cy="6477000"/>
          </a:xfrm>
        </p:spPr>
        <p:txBody>
          <a:bodyPr>
            <a:normAutofit fontScale="92500"/>
          </a:bodyPr>
          <a:lstStyle/>
          <a:p>
            <a:pPr fontAlgn="base"/>
            <a:r>
              <a:rPr lang="en-US" sz="3600" b="1" dirty="0" smtClean="0">
                <a:latin typeface="Times New Roman" pitchFamily="18" charset="0"/>
                <a:cs typeface="Times New Roman" pitchFamily="18" charset="0"/>
              </a:rPr>
              <a:t>5. Authentication Algorithm:</a:t>
            </a:r>
            <a:r>
              <a:rPr lang="en-US" sz="3600" dirty="0" smtClean="0">
                <a:latin typeface="Times New Roman" pitchFamily="18" charset="0"/>
                <a:cs typeface="Times New Roman" pitchFamily="18" charset="0"/>
              </a:rPr>
              <a:t> The authentication Algorithm contains the set of documents that describe the authentication algorithm used for AH and for the authentication option of ESP. </a:t>
            </a:r>
          </a:p>
          <a:p>
            <a:pPr fontAlgn="base"/>
            <a:r>
              <a:rPr lang="en-US" sz="3600" b="1" dirty="0" smtClean="0">
                <a:latin typeface="Times New Roman" pitchFamily="18" charset="0"/>
                <a:cs typeface="Times New Roman" pitchFamily="18" charset="0"/>
              </a:rPr>
              <a:t>6. DOI (Domain of Interpretation):</a:t>
            </a:r>
            <a:r>
              <a:rPr lang="en-US" sz="3600" dirty="0" smtClean="0">
                <a:latin typeface="Times New Roman" pitchFamily="18" charset="0"/>
                <a:cs typeface="Times New Roman" pitchFamily="18" charset="0"/>
              </a:rPr>
              <a:t> DOI is the identifier that supports both AH and ESP protocols. It contains values needed for documentation related to each other. </a:t>
            </a:r>
          </a:p>
          <a:p>
            <a:pPr fontAlgn="base"/>
            <a:r>
              <a:rPr lang="en-US" sz="3600" b="1" dirty="0" smtClean="0">
                <a:latin typeface="Times New Roman" pitchFamily="18" charset="0"/>
                <a:cs typeface="Times New Roman" pitchFamily="18" charset="0"/>
              </a:rPr>
              <a:t>7. Key Management:</a:t>
            </a:r>
            <a:r>
              <a:rPr lang="en-US" sz="3600" dirty="0" smtClean="0">
                <a:latin typeface="Times New Roman" pitchFamily="18" charset="0"/>
                <a:cs typeface="Times New Roman" pitchFamily="18" charset="0"/>
              </a:rPr>
              <a:t> Key Management contains the document that describes how the keys are exchanged between sender and receiver.</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Times New Roman" pitchFamily="18" charset="0"/>
                <a:cs typeface="Times New Roman" pitchFamily="18" charset="0"/>
              </a:rPr>
              <a:t>COMBINING SECURITY ASSOCIATIONS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0" y="1524000"/>
            <a:ext cx="9144000" cy="5334000"/>
          </a:xfrm>
        </p:spPr>
        <p:txBody>
          <a:bodyPr>
            <a:normAutofit fontScale="92500" lnSpcReduction="20000"/>
          </a:bodyPr>
          <a:lstStyle/>
          <a:p>
            <a:r>
              <a:rPr lang="en-US" sz="4000" dirty="0" smtClean="0">
                <a:latin typeface="Times New Roman" pitchFamily="18" charset="0"/>
                <a:cs typeface="Times New Roman" pitchFamily="18" charset="0"/>
              </a:rPr>
              <a:t>An individual SA can implement either the AH or ESP protocol but not both. Sometimes a particular traffic flow will call for the services provided by both AH and ESP. Further, a particular traffic flow may require </a:t>
            </a:r>
            <a:r>
              <a:rPr lang="en-US" sz="4000" dirty="0" err="1" smtClean="0">
                <a:latin typeface="Times New Roman" pitchFamily="18" charset="0"/>
                <a:cs typeface="Times New Roman" pitchFamily="18" charset="0"/>
              </a:rPr>
              <a:t>IPsec</a:t>
            </a:r>
            <a:r>
              <a:rPr lang="en-US" sz="4000" dirty="0" smtClean="0">
                <a:latin typeface="Times New Roman" pitchFamily="18" charset="0"/>
                <a:cs typeface="Times New Roman" pitchFamily="18" charset="0"/>
              </a:rPr>
              <a:t> services between hosts and, for that same flow, separate services between security gateways, such as fire   walls. In all of these cases, multiple SAs must be employed for the same traffic flow to achieve the desired </a:t>
            </a:r>
            <a:r>
              <a:rPr lang="en-US" sz="4000" dirty="0" err="1" smtClean="0">
                <a:latin typeface="Times New Roman" pitchFamily="18" charset="0"/>
                <a:cs typeface="Times New Roman" pitchFamily="18" charset="0"/>
              </a:rPr>
              <a:t>IPsec</a:t>
            </a:r>
            <a:r>
              <a:rPr lang="en-US" sz="4000" dirty="0" smtClean="0">
                <a:latin typeface="Times New Roman" pitchFamily="18" charset="0"/>
                <a:cs typeface="Times New Roman" pitchFamily="18" charset="0"/>
              </a:rPr>
              <a:t> services.</a:t>
            </a:r>
            <a:endParaRPr lang="en-US" sz="38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915400" cy="6324600"/>
          </a:xfrm>
        </p:spPr>
        <p:txBody>
          <a:bodyPr>
            <a:normAutofit fontScale="92500" lnSpcReduction="20000"/>
          </a:bodyPr>
          <a:lstStyle/>
          <a:p>
            <a:r>
              <a:rPr lang="en-US" b="1" dirty="0" smtClean="0">
                <a:latin typeface="Times New Roman" pitchFamily="18" charset="0"/>
                <a:cs typeface="Times New Roman" pitchFamily="18" charset="0"/>
              </a:rPr>
              <a:t>Case 1. </a:t>
            </a:r>
            <a:r>
              <a:rPr lang="en-US" dirty="0" smtClean="0">
                <a:latin typeface="Times New Roman" pitchFamily="18" charset="0"/>
                <a:cs typeface="Times New Roman" pitchFamily="18" charset="0"/>
              </a:rPr>
              <a:t>All security is provided between end systems that implement </a:t>
            </a:r>
            <a:r>
              <a:rPr lang="en-US" dirty="0" err="1" smtClean="0">
                <a:latin typeface="Times New Roman" pitchFamily="18" charset="0"/>
                <a:cs typeface="Times New Roman" pitchFamily="18" charset="0"/>
              </a:rPr>
              <a:t>IPsec</a:t>
            </a:r>
            <a:r>
              <a:rPr lang="en-US" dirty="0" smtClean="0">
                <a:latin typeface="Times New Roman" pitchFamily="18" charset="0"/>
                <a:cs typeface="Times New Roman" pitchFamily="18" charset="0"/>
              </a:rPr>
              <a:t>. For any two end systems to communicate via a</a:t>
            </a:r>
          </a:p>
          <a:p>
            <a:pPr>
              <a:buNone/>
            </a:pPr>
            <a:r>
              <a:rPr lang="en-US" dirty="0" smtClean="0">
                <a:latin typeface="Times New Roman" pitchFamily="18" charset="0"/>
                <a:cs typeface="Times New Roman" pitchFamily="18" charset="0"/>
              </a:rPr>
              <a:t>SA, they must share the appropriate secret keys. Among the possible combinations are</a:t>
            </a:r>
          </a:p>
          <a:p>
            <a:r>
              <a:rPr lang="en-US" b="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 AH in transport mode</a:t>
            </a:r>
          </a:p>
          <a:p>
            <a:r>
              <a:rPr lang="en-US" b="1" dirty="0" smtClean="0">
                <a:latin typeface="Times New Roman" pitchFamily="18" charset="0"/>
                <a:cs typeface="Times New Roman" pitchFamily="18" charset="0"/>
              </a:rPr>
              <a:t>b.</a:t>
            </a:r>
            <a:r>
              <a:rPr lang="en-US" dirty="0" smtClean="0">
                <a:latin typeface="Times New Roman" pitchFamily="18" charset="0"/>
                <a:cs typeface="Times New Roman" pitchFamily="18" charset="0"/>
              </a:rPr>
              <a:t>ESP in transport mode</a:t>
            </a:r>
          </a:p>
          <a:p>
            <a:r>
              <a:rPr lang="en-US" b="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ESP followed by AH in transport mode (an ESP SA inside an AH SA)</a:t>
            </a:r>
          </a:p>
          <a:p>
            <a:r>
              <a:rPr lang="en-US" b="1" dirty="0" smtClean="0">
                <a:latin typeface="Times New Roman" pitchFamily="18" charset="0"/>
                <a:cs typeface="Times New Roman" pitchFamily="18" charset="0"/>
              </a:rPr>
              <a:t>d.</a:t>
            </a:r>
            <a:r>
              <a:rPr lang="en-US" dirty="0" smtClean="0">
                <a:latin typeface="Times New Roman" pitchFamily="18" charset="0"/>
                <a:cs typeface="Times New Roman" pitchFamily="18" charset="0"/>
              </a:rPr>
              <a:t> Any one of a, b, or c inside an AH or ESP in tunnel mode</a:t>
            </a:r>
          </a:p>
          <a:p>
            <a:r>
              <a:rPr lang="en-US" dirty="0" smtClean="0">
                <a:latin typeface="Times New Roman" pitchFamily="18" charset="0"/>
                <a:cs typeface="Times New Roman" pitchFamily="18" charset="0"/>
              </a:rPr>
              <a:t>We have already discussed how these various combinations can be used support to  authentication, encryption, authentication before encryption, and authentication after encryption.</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se1"/>
          <p:cNvPicPr>
            <a:picLocks noGrp="1" noChangeAspect="1"/>
          </p:cNvPicPr>
          <p:nvPr>
            <p:ph idx="1"/>
          </p:nvPr>
        </p:nvPicPr>
        <p:blipFill>
          <a:blip r:embed="rId2"/>
          <a:stretch>
            <a:fillRect/>
          </a:stretch>
        </p:blipFill>
        <p:spPr>
          <a:xfrm>
            <a:off x="557212" y="1"/>
            <a:ext cx="8586788" cy="685800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3600" b="1" dirty="0" smtClean="0">
                <a:latin typeface="Times New Roman" pitchFamily="18" charset="0"/>
                <a:cs typeface="Times New Roman" pitchFamily="18" charset="0"/>
              </a:rPr>
              <a:t>Case 2. </a:t>
            </a:r>
            <a:r>
              <a:rPr lang="en-US" sz="3600" dirty="0" smtClean="0">
                <a:latin typeface="Times New Roman" pitchFamily="18" charset="0"/>
                <a:cs typeface="Times New Roman" pitchFamily="18" charset="0"/>
              </a:rPr>
              <a:t>Security is provided only between gateways (routers, firewalls, etc.) and no hosts implement </a:t>
            </a:r>
            <a:r>
              <a:rPr lang="en-US" sz="3600" dirty="0" err="1" smtClean="0">
                <a:latin typeface="Times New Roman" pitchFamily="18" charset="0"/>
                <a:cs typeface="Times New Roman" pitchFamily="18" charset="0"/>
              </a:rPr>
              <a:t>IPsec</a:t>
            </a:r>
            <a:r>
              <a:rPr lang="en-US" sz="3600" dirty="0" smtClean="0">
                <a:latin typeface="Times New Roman" pitchFamily="18" charset="0"/>
                <a:cs typeface="Times New Roman" pitchFamily="18" charset="0"/>
              </a:rPr>
              <a:t>. This case illustrates simple virtual private network support. The security architecture document specifies that only a single tunnel SA is needed for this case. The tunnel could support AH, ESP, or ESP with the </a:t>
            </a:r>
            <a:r>
              <a:rPr lang="en-US" sz="3600" dirty="0" err="1" smtClean="0">
                <a:latin typeface="Times New Roman" pitchFamily="18" charset="0"/>
                <a:cs typeface="Times New Roman" pitchFamily="18" charset="0"/>
              </a:rPr>
              <a:t>authenti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cation</a:t>
            </a:r>
            <a:r>
              <a:rPr lang="en-US" sz="3600" dirty="0" smtClean="0">
                <a:latin typeface="Times New Roman" pitchFamily="18" charset="0"/>
                <a:cs typeface="Times New Roman" pitchFamily="18" charset="0"/>
              </a:rPr>
              <a:t> option. Nested tunnels are not required, because the </a:t>
            </a:r>
            <a:r>
              <a:rPr lang="en-US" sz="3600" dirty="0" err="1" smtClean="0">
                <a:latin typeface="Times New Roman" pitchFamily="18" charset="0"/>
                <a:cs typeface="Times New Roman" pitchFamily="18" charset="0"/>
              </a:rPr>
              <a:t>IPsec</a:t>
            </a:r>
            <a:r>
              <a:rPr lang="en-US" sz="3600" dirty="0" smtClean="0">
                <a:latin typeface="Times New Roman" pitchFamily="18" charset="0"/>
                <a:cs typeface="Times New Roman" pitchFamily="18" charset="0"/>
              </a:rPr>
              <a:t> services apply to the entire inner packet.</a:t>
            </a:r>
            <a:endParaRPr lang="en-US" sz="36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r>
              <a:rPr lang="en-US" sz="3600" b="1" dirty="0" smtClean="0">
                <a:latin typeface="Times New Roman" pitchFamily="18" charset="0"/>
                <a:cs typeface="Times New Roman" pitchFamily="18" charset="0"/>
              </a:rPr>
              <a:t>Case 3. </a:t>
            </a:r>
            <a:r>
              <a:rPr lang="en-US" sz="3600" dirty="0" smtClean="0">
                <a:latin typeface="Times New Roman" pitchFamily="18" charset="0"/>
                <a:cs typeface="Times New Roman" pitchFamily="18" charset="0"/>
              </a:rPr>
              <a:t>This builds on case 2 by adding end-to-end security. The same </a:t>
            </a:r>
            <a:r>
              <a:rPr lang="en-US" sz="3600" dirty="0" err="1" smtClean="0">
                <a:latin typeface="Times New Roman" pitchFamily="18" charset="0"/>
                <a:cs typeface="Times New Roman" pitchFamily="18" charset="0"/>
              </a:rPr>
              <a:t>combi</a:t>
            </a:r>
            <a:r>
              <a:rPr lang="en-US" sz="3600" dirty="0" smtClean="0">
                <a:latin typeface="Times New Roman" pitchFamily="18" charset="0"/>
                <a:cs typeface="Times New Roman" pitchFamily="18" charset="0"/>
              </a:rPr>
              <a:t>- nations discussed for cases 1 and 2 are allowed here. The gateway-to-gateway tunnel provides either authentication, confidentiality, or both for all traffic between end systems. When the gateway-to-gateway tunnel is ESP, it also provides a limited form of traffic confidentiality. Individual hosts can implement any additional </a:t>
            </a:r>
            <a:r>
              <a:rPr lang="en-US" sz="3600" dirty="0" err="1" smtClean="0">
                <a:latin typeface="Times New Roman" pitchFamily="18" charset="0"/>
                <a:cs typeface="Times New Roman" pitchFamily="18" charset="0"/>
              </a:rPr>
              <a:t>IPsec</a:t>
            </a:r>
            <a:r>
              <a:rPr lang="en-US" sz="3600" dirty="0" smtClean="0">
                <a:latin typeface="Times New Roman" pitchFamily="18" charset="0"/>
                <a:cs typeface="Times New Roman" pitchFamily="18" charset="0"/>
              </a:rPr>
              <a:t> ser- vices required for given applications or given users by means of end-to-end   SAs.</a:t>
            </a:r>
            <a:endParaRPr lang="en-US" sz="36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normAutofit/>
          </a:bodyPr>
          <a:lstStyle/>
          <a:p>
            <a:r>
              <a:rPr lang="en-US" sz="3600" b="1" dirty="0" smtClean="0">
                <a:latin typeface="Times New Roman" pitchFamily="18" charset="0"/>
                <a:cs typeface="Times New Roman" pitchFamily="18" charset="0"/>
              </a:rPr>
              <a:t>Case 4. </a:t>
            </a:r>
            <a:r>
              <a:rPr lang="en-US" sz="3600" dirty="0" smtClean="0">
                <a:latin typeface="Times New Roman" pitchFamily="18" charset="0"/>
                <a:cs typeface="Times New Roman" pitchFamily="18" charset="0"/>
              </a:rPr>
              <a:t>This provides support for a remote host that uses the Internet to reach an organization’s firewall and then to gain access to some server or workstation behind the firewall. Only tunnel mode is required between the remote host and the </a:t>
            </a:r>
            <a:r>
              <a:rPr lang="en-US" sz="3600" dirty="0" err="1" smtClean="0">
                <a:latin typeface="Times New Roman" pitchFamily="18" charset="0"/>
                <a:cs typeface="Times New Roman" pitchFamily="18" charset="0"/>
              </a:rPr>
              <a:t>firewall.As</a:t>
            </a:r>
            <a:r>
              <a:rPr lang="en-US" sz="3600" dirty="0" smtClean="0">
                <a:latin typeface="Times New Roman" pitchFamily="18" charset="0"/>
                <a:cs typeface="Times New Roman" pitchFamily="18" charset="0"/>
              </a:rPr>
              <a:t> in case 1, one or two SAs may be used between the remote host and the local host.</a:t>
            </a:r>
            <a:endParaRPr lang="en-US" sz="36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Introduction of Single Sign On (SSO)</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8915400" cy="5257800"/>
          </a:xfrm>
        </p:spPr>
        <p:txBody>
          <a:bodyPr>
            <a:normAutofit fontScale="92500" lnSpcReduction="20000"/>
          </a:bodyPr>
          <a:lstStyle/>
          <a:p>
            <a:pPr fontAlgn="base"/>
            <a:r>
              <a:rPr lang="en-US" sz="3900" b="1" dirty="0" smtClean="0">
                <a:latin typeface="Times New Roman" pitchFamily="18" charset="0"/>
                <a:cs typeface="Times New Roman" pitchFamily="18" charset="0"/>
              </a:rPr>
              <a:t>Single Sign On (SSO)</a:t>
            </a:r>
            <a:r>
              <a:rPr lang="en-US" sz="3900" dirty="0" smtClean="0">
                <a:latin typeface="Times New Roman" pitchFamily="18" charset="0"/>
                <a:cs typeface="Times New Roman" pitchFamily="18" charset="0"/>
              </a:rPr>
              <a:t> is an authentication scheme where users can securely authenticate and gain access to multiple applications and websites by only logging in with a single username and password.</a:t>
            </a:r>
            <a:br>
              <a:rPr lang="en-US" sz="3900" dirty="0" smtClean="0">
                <a:latin typeface="Times New Roman" pitchFamily="18" charset="0"/>
                <a:cs typeface="Times New Roman" pitchFamily="18" charset="0"/>
              </a:rPr>
            </a:br>
            <a:r>
              <a:rPr lang="en-US" sz="3900" dirty="0" smtClean="0">
                <a:latin typeface="Times New Roman" pitchFamily="18" charset="0"/>
                <a:cs typeface="Times New Roman" pitchFamily="18" charset="0"/>
              </a:rPr>
              <a:t>For example, logging in to your Google account once will allow you to access Google applications such as Google Docs, Gmail, and Google Drive.</a:t>
            </a:r>
          </a:p>
          <a:p>
            <a:pPr>
              <a:buNone/>
            </a:pPr>
            <a:r>
              <a:rPr lang="en-US" dirty="0" smtClean="0"/>
              <a:t/>
            </a:r>
            <a:br>
              <a:rPr lang="en-US" dirty="0" smtClean="0"/>
            </a:b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sologin.png"/>
          <p:cNvPicPr>
            <a:picLocks noGrp="1" noChangeAspect="1"/>
          </p:cNvPicPr>
          <p:nvPr>
            <p:ph idx="1"/>
          </p:nvPr>
        </p:nvPicPr>
        <p:blipFill>
          <a:blip r:embed="rId2"/>
          <a:stretch>
            <a:fillRect/>
          </a:stretch>
        </p:blipFill>
        <p:spPr>
          <a:xfrm>
            <a:off x="228600" y="228600"/>
            <a:ext cx="8382000" cy="64008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r>
              <a:rPr lang="en-US" sz="3600" dirty="0" smtClean="0">
                <a:latin typeface="Times New Roman" pitchFamily="18" charset="0"/>
                <a:cs typeface="Times New Roman" pitchFamily="18" charset="0"/>
              </a:rPr>
              <a:t>Without SSO solution, the website maintains a database of login credentials – username and passwords. Each time the user login to the website, it checks the user’s credentials against its database and authenticates the user</a:t>
            </a:r>
            <a:r>
              <a:rPr lang="en-US" dirty="0" smtClean="0"/>
              <a:t>.</a:t>
            </a:r>
          </a:p>
          <a:p>
            <a:r>
              <a:rPr lang="en-US" sz="3600" dirty="0" smtClean="0">
                <a:latin typeface="Times New Roman" pitchFamily="18" charset="0"/>
                <a:cs typeface="Times New Roman" pitchFamily="18" charset="0"/>
              </a:rPr>
              <a:t>With the SSO solution, the website does not store login credentials in its database. Instead, SSO makes use of a shared cluster of authentication servers where users are only required to enter their login credentials once for authentication. With this feature of one login and multiple access, it is crucial to protect login credentials in SSO systems.</a:t>
            </a:r>
            <a:br>
              <a:rPr lang="en-US" sz="3600" dirty="0" smtClean="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rmAutofit/>
          </a:bodyPr>
          <a:lstStyle/>
          <a:p>
            <a:r>
              <a:rPr lang="en-US" sz="3600" dirty="0">
                <a:latin typeface="Times New Roman" pitchFamily="18" charset="0"/>
                <a:cs typeface="Times New Roman" pitchFamily="18" charset="0"/>
              </a:rPr>
              <a:t>PGP uses a digital signature (a combination of hashing and public key encryption) to provide integrity, authentication, and non-repudiation. PGP uses a combination of secret key encryption and public key encryption to provide privacy. Therefore, we can say that the digital signature uses one hash function, one secret key, and two private-public key pairs</a:t>
            </a:r>
            <a:r>
              <a:rPr lang="en-US" sz="3600" dirty="0" smtClean="0">
                <a:latin typeface="Times New Roman" pitchFamily="18" charset="0"/>
                <a:cs typeface="Times New Roman" pitchFamily="18" charset="0"/>
              </a:rPr>
              <a:t>.</a:t>
            </a:r>
          </a:p>
          <a:p>
            <a:r>
              <a:rPr lang="en-US" sz="3600" dirty="0" smtClean="0">
                <a:latin typeface="Times New Roman" pitchFamily="18" charset="0"/>
                <a:cs typeface="Times New Roman" pitchFamily="18" charset="0"/>
              </a:rPr>
              <a:t>PGP </a:t>
            </a:r>
            <a:r>
              <a:rPr lang="en-US" sz="3600" dirty="0">
                <a:latin typeface="Times New Roman" pitchFamily="18" charset="0"/>
                <a:cs typeface="Times New Roman" pitchFamily="18" charset="0"/>
              </a:rPr>
              <a:t>provides authentication through the use of Digital Signature.</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lstStyle/>
          <a:p>
            <a:r>
              <a:rPr lang="en-US" sz="3600" dirty="0" smtClean="0">
                <a:latin typeface="Times New Roman" pitchFamily="18" charset="0"/>
                <a:cs typeface="Times New Roman" pitchFamily="18" charset="0"/>
              </a:rPr>
              <a:t>Hence it is highly recommended to integrate SSO with other strong authentication means such as smart tokens or one-time passwords to achieve multi-factor authentication</a:t>
            </a:r>
            <a:r>
              <a:rPr lang="en-US" dirty="0" smtClean="0"/>
              <a:t>.</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a:bodyPr>
          <a:lstStyle/>
          <a:p>
            <a:r>
              <a:rPr lang="en-US" sz="3600" dirty="0">
                <a:latin typeface="Times New Roman" pitchFamily="18" charset="0"/>
                <a:cs typeface="Times New Roman" pitchFamily="18" charset="0"/>
              </a:rPr>
              <a:t>It provides confidentiality through the use of symmetric block </a:t>
            </a:r>
            <a:r>
              <a:rPr lang="en-US" sz="3600" dirty="0" smtClean="0">
                <a:latin typeface="Times New Roman" pitchFamily="18" charset="0"/>
                <a:cs typeface="Times New Roman" pitchFamily="18" charset="0"/>
              </a:rPr>
              <a:t>encryption.</a:t>
            </a:r>
          </a:p>
          <a:p>
            <a:endParaRPr lang="en-US" sz="3600" dirty="0">
              <a:latin typeface="Times New Roman" pitchFamily="18" charset="0"/>
              <a:cs typeface="Times New Roman" pitchFamily="18" charset="0"/>
            </a:endParaRPr>
          </a:p>
        </p:txBody>
      </p:sp>
      <p:pic>
        <p:nvPicPr>
          <p:cNvPr id="4" name="Picture 3" descr="computer-network-pgp.png"/>
          <p:cNvPicPr>
            <a:picLocks noChangeAspect="1"/>
          </p:cNvPicPr>
          <p:nvPr/>
        </p:nvPicPr>
        <p:blipFill>
          <a:blip r:embed="rId2"/>
          <a:stretch>
            <a:fillRect/>
          </a:stretch>
        </p:blipFill>
        <p:spPr>
          <a:xfrm>
            <a:off x="38100" y="1600200"/>
            <a:ext cx="9067800" cy="52577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US" sz="3600" b="1" dirty="0">
                <a:latin typeface="Times New Roman" pitchFamily="18" charset="0"/>
                <a:cs typeface="Times New Roman" pitchFamily="18" charset="0"/>
              </a:rPr>
              <a:t>PGP at the Sender site (A</a:t>
            </a:r>
            <a:r>
              <a:rPr lang="en-US" sz="3600" b="1" dirty="0" smtClean="0">
                <a:latin typeface="Times New Roman" pitchFamily="18" charset="0"/>
                <a:cs typeface="Times New Roman" pitchFamily="18" charset="0"/>
              </a:rPr>
              <a:t>)</a:t>
            </a:r>
          </a:p>
          <a:p>
            <a:r>
              <a:rPr lang="en-US" sz="3600" b="1"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The </a:t>
            </a:r>
            <a:r>
              <a:rPr lang="en-US" sz="3600" dirty="0">
                <a:latin typeface="Times New Roman" pitchFamily="18" charset="0"/>
                <a:cs typeface="Times New Roman" pitchFamily="18" charset="0"/>
              </a:rPr>
              <a:t>e-mail message is hashed by using a hashing function to create a digest</a:t>
            </a:r>
            <a:r>
              <a:rPr lang="en-US" sz="3600" dirty="0" smtClean="0">
                <a:latin typeface="Times New Roman" pitchFamily="18" charset="0"/>
                <a:cs typeface="Times New Roman" pitchFamily="18" charset="0"/>
              </a:rPr>
              <a:t>.</a:t>
            </a:r>
          </a:p>
          <a:p>
            <a:r>
              <a:rPr lang="en-US" sz="3600" dirty="0" smtClean="0">
                <a:latin typeface="Times New Roman" pitchFamily="18" charset="0"/>
                <a:cs typeface="Times New Roman" pitchFamily="18" charset="0"/>
              </a:rPr>
              <a:t> The </a:t>
            </a:r>
            <a:r>
              <a:rPr lang="en-US" sz="3600" dirty="0">
                <a:latin typeface="Times New Roman" pitchFamily="18" charset="0"/>
                <a:cs typeface="Times New Roman" pitchFamily="18" charset="0"/>
              </a:rPr>
              <a:t>digest is then encrypted to form a signed digest by using the sender's private key, and then signed digest is added to the original email message</a:t>
            </a:r>
            <a:r>
              <a:rPr lang="en-US" dirty="0" smtClean="0"/>
              <a:t>.</a:t>
            </a:r>
          </a:p>
          <a:p>
            <a:r>
              <a:rPr lang="en-US" sz="3600" dirty="0" smtClean="0">
                <a:latin typeface="Times New Roman" pitchFamily="18" charset="0"/>
                <a:cs typeface="Times New Roman" pitchFamily="18" charset="0"/>
              </a:rPr>
              <a:t> The original message and signed digest are encrypted by using a one-time secret key created by the sender.</a:t>
            </a:r>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lstStyle/>
          <a:p>
            <a:r>
              <a:rPr lang="en-US" sz="3600" dirty="0" smtClean="0">
                <a:latin typeface="Times New Roman" pitchFamily="18" charset="0"/>
                <a:cs typeface="Times New Roman" pitchFamily="18" charset="0"/>
              </a:rPr>
              <a:t>The secret key is encrypted by using a receiver's public key.</a:t>
            </a:r>
          </a:p>
          <a:p>
            <a:r>
              <a:rPr lang="en-US" sz="3600" dirty="0" smtClean="0">
                <a:latin typeface="Times New Roman" pitchFamily="18" charset="0"/>
                <a:cs typeface="Times New Roman" pitchFamily="18" charset="0"/>
              </a:rPr>
              <a:t>Both the encrypted secret key and the encrypted combination of message and digest are sent together.</a:t>
            </a:r>
          </a:p>
          <a:p>
            <a:endParaRPr lang="en-US" sz="3600" dirty="0" smtClean="0">
              <a:latin typeface="Times New Roman" pitchFamily="18" charset="0"/>
              <a:cs typeface="Times New Roman"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smtClean="0">
                <a:latin typeface="Times New Roman" pitchFamily="18" charset="0"/>
                <a:cs typeface="Times New Roman" pitchFamily="18" charset="0"/>
              </a:rPr>
              <a:t>PGP at the Receiver site (B)</a:t>
            </a:r>
            <a:br>
              <a:rPr lang="en-US" sz="4800" b="1" dirty="0" smtClean="0">
                <a:latin typeface="Times New Roman" pitchFamily="18" charset="0"/>
                <a:cs typeface="Times New Roman" pitchFamily="18" charset="0"/>
              </a:rPr>
            </a:br>
            <a:endParaRPr lang="en-US" sz="4800" b="1" dirty="0">
              <a:latin typeface="Times New Roman" pitchFamily="18" charset="0"/>
              <a:cs typeface="Times New Roman" pitchFamily="18" charset="0"/>
            </a:endParaRPr>
          </a:p>
        </p:txBody>
      </p:sp>
      <p:pic>
        <p:nvPicPr>
          <p:cNvPr id="4" name="Content Placeholder 3" descr="computer-network-pgp2.png"/>
          <p:cNvPicPr>
            <a:picLocks noGrp="1" noChangeAspect="1"/>
          </p:cNvPicPr>
          <p:nvPr>
            <p:ph idx="1"/>
          </p:nvPr>
        </p:nvPicPr>
        <p:blipFill>
          <a:blip r:embed="rId2"/>
          <a:stretch>
            <a:fillRect/>
          </a:stretch>
        </p:blipFill>
        <p:spPr>
          <a:xfrm>
            <a:off x="0" y="990600"/>
            <a:ext cx="9144000" cy="58674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sz="3600" dirty="0" smtClean="0">
                <a:latin typeface="Times New Roman" pitchFamily="18" charset="0"/>
                <a:cs typeface="Times New Roman" pitchFamily="18" charset="0"/>
              </a:rPr>
              <a:t>The receiver receives the combination of encrypted secret key and message digest is received.</a:t>
            </a:r>
          </a:p>
          <a:p>
            <a:r>
              <a:rPr lang="en-US" sz="3600" dirty="0" smtClean="0">
                <a:latin typeface="Times New Roman" pitchFamily="18" charset="0"/>
                <a:cs typeface="Times New Roman" pitchFamily="18" charset="0"/>
              </a:rPr>
              <a:t>The encrypted secret key is decrypted by using the receiver's private key to get the one-time secret key.</a:t>
            </a:r>
          </a:p>
          <a:p>
            <a:r>
              <a:rPr lang="en-US" sz="3600" dirty="0" smtClean="0">
                <a:latin typeface="Times New Roman" pitchFamily="18" charset="0"/>
                <a:cs typeface="Times New Roman" pitchFamily="18" charset="0"/>
              </a:rPr>
              <a:t>The secret key is then used to decrypt the combination of message and digest.</a:t>
            </a:r>
          </a:p>
          <a:p>
            <a:r>
              <a:rPr lang="en-US" sz="3600" dirty="0" smtClean="0">
                <a:latin typeface="Times New Roman" pitchFamily="18" charset="0"/>
                <a:cs typeface="Times New Roman" pitchFamily="18" charset="0"/>
              </a:rPr>
              <a:t>The digest is decrypted by using the sender's public key, and the original message is hashed by using a hash function to create a digest.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lstStyle/>
          <a:p>
            <a:r>
              <a:rPr lang="en-US" sz="3600" dirty="0" smtClean="0">
                <a:latin typeface="Times New Roman" pitchFamily="18" charset="0"/>
                <a:cs typeface="Times New Roman" pitchFamily="18" charset="0"/>
              </a:rPr>
              <a:t>Both the digests are compared if both of them are equal means that all the aspects of security are preserved.</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768</Words>
  <Application>Microsoft Office PowerPoint</Application>
  <PresentationFormat>On-screen Show (4:3)</PresentationFormat>
  <Paragraphs>72</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UNIT-5</vt:lpstr>
      <vt:lpstr>Pretty Good Privacy</vt:lpstr>
      <vt:lpstr>Slide 3</vt:lpstr>
      <vt:lpstr>Slide 4</vt:lpstr>
      <vt:lpstr>Slide 5</vt:lpstr>
      <vt:lpstr>Slide 6</vt:lpstr>
      <vt:lpstr>PGP at the Receiver site (B) </vt:lpstr>
      <vt:lpstr>Slide 8</vt:lpstr>
      <vt:lpstr>Slide 9</vt:lpstr>
      <vt:lpstr>What Is S/MIME </vt:lpstr>
      <vt:lpstr>Slide 11</vt:lpstr>
      <vt:lpstr>Slide 12</vt:lpstr>
      <vt:lpstr>Slide 13</vt:lpstr>
      <vt:lpstr>Slide 14</vt:lpstr>
      <vt:lpstr>IPSec Architecture </vt:lpstr>
      <vt:lpstr>Slide 16</vt:lpstr>
      <vt:lpstr>Slide 17</vt:lpstr>
      <vt:lpstr>Slide 18</vt:lpstr>
      <vt:lpstr>Slide 19</vt:lpstr>
      <vt:lpstr>Slide 20</vt:lpstr>
      <vt:lpstr>COMBINING SECURITY ASSOCIATIONS</vt:lpstr>
      <vt:lpstr>Slide 22</vt:lpstr>
      <vt:lpstr>Slide 23</vt:lpstr>
      <vt:lpstr>Slide 24</vt:lpstr>
      <vt:lpstr>Slide 25</vt:lpstr>
      <vt:lpstr>Slide 26</vt:lpstr>
      <vt:lpstr>Introduction of Single Sign On (SSO) </vt:lpstr>
      <vt:lpstr>Slide 28</vt:lpstr>
      <vt:lpstr>Slide 29</vt:lpstr>
      <vt:lpstr>Slide 30</vt:lpstr>
      <vt:lpstr>Slide 31</vt:lpstr>
      <vt:lpstr>Slide 32</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pc</cp:lastModifiedBy>
  <cp:revision>55</cp:revision>
  <dcterms:created xsi:type="dcterms:W3CDTF">2024-04-13T06:48:31Z</dcterms:created>
  <dcterms:modified xsi:type="dcterms:W3CDTF">2024-04-15T13:57:33Z</dcterms:modified>
</cp:coreProperties>
</file>