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2"/>
    <p:sldId id="277" r:id="rId3"/>
    <p:sldId id="278" r:id="rId4"/>
    <p:sldId id="279" r:id="rId5"/>
    <p:sldId id="280" r:id="rId6"/>
    <p:sldId id="281" r:id="rId7"/>
    <p:sldId id="282" r:id="rId8"/>
    <p:sldId id="283" r:id="rId9"/>
    <p:sldId id="285" r:id="rId10"/>
    <p:sldId id="286" r:id="rId11"/>
    <p:sldId id="287" r:id="rId12"/>
    <p:sldId id="288" r:id="rId13"/>
    <p:sldId id="289" r:id="rId14"/>
    <p:sldId id="290" r:id="rId15"/>
    <p:sldId id="291" r:id="rId16"/>
    <p:sldId id="298" r:id="rId17"/>
    <p:sldId id="292" r:id="rId18"/>
    <p:sldId id="294" r:id="rId19"/>
    <p:sldId id="295" r:id="rId20"/>
    <p:sldId id="296" r:id="rId21"/>
    <p:sldId id="299" r:id="rId22"/>
    <p:sldId id="300" r:id="rId23"/>
    <p:sldId id="301" r:id="rId24"/>
    <p:sldId id="302" r:id="rId25"/>
    <p:sldId id="303" r:id="rId26"/>
    <p:sldId id="304" r:id="rId27"/>
    <p:sldId id="307" r:id="rId28"/>
    <p:sldId id="308" r:id="rId29"/>
    <p:sldId id="30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2" d="100"/>
          <a:sy n="62" d="100"/>
        </p:scale>
        <p:origin x="-1596"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600" dirty="0" smtClean="0">
                <a:solidFill>
                  <a:srgbClr val="FF0000"/>
                </a:solidFill>
                <a:latin typeface="Times New Roman" panose="02020603050405020304" pitchFamily="18" charset="0"/>
                <a:cs typeface="Times New Roman" panose="02020603050405020304" pitchFamily="18" charset="0"/>
              </a:rPr>
              <a:t>UNIT III </a:t>
            </a:r>
            <a:br>
              <a:rPr lang="en-US" sz="3600" dirty="0" smtClean="0">
                <a:solidFill>
                  <a:srgbClr val="FF0000"/>
                </a:solidFill>
                <a:latin typeface="Times New Roman" panose="02020603050405020304" pitchFamily="18" charset="0"/>
                <a:cs typeface="Times New Roman" panose="02020603050405020304" pitchFamily="18" charset="0"/>
              </a:rPr>
            </a:br>
            <a:r>
              <a:rPr lang="en-US" dirty="0" smtClean="0">
                <a:solidFill>
                  <a:srgbClr val="FF0000"/>
                </a:solidFill>
              </a:rPr>
              <a:t> Network Layer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Network Layer Design Issues </a:t>
            </a:r>
          </a:p>
          <a:p>
            <a:pPr>
              <a:buNone/>
            </a:pPr>
            <a:r>
              <a:rPr lang="en-US" sz="2800" dirty="0" smtClean="0">
                <a:latin typeface="Times New Roman" panose="02020603050405020304" pitchFamily="18" charset="0"/>
                <a:cs typeface="Times New Roman" panose="02020603050405020304" pitchFamily="18" charset="0"/>
              </a:rPr>
              <a:t>• Store-and-forward  packet switching </a:t>
            </a:r>
          </a:p>
          <a:p>
            <a:pPr>
              <a:buNone/>
            </a:pPr>
            <a:r>
              <a:rPr lang="en-US" sz="2800" dirty="0" smtClean="0">
                <a:latin typeface="Times New Roman" panose="02020603050405020304" pitchFamily="18" charset="0"/>
                <a:cs typeface="Times New Roman" panose="02020603050405020304" pitchFamily="18" charset="0"/>
              </a:rPr>
              <a:t>• Services provided to transport layer </a:t>
            </a:r>
          </a:p>
          <a:p>
            <a:pPr>
              <a:buNone/>
            </a:pPr>
            <a:r>
              <a:rPr lang="en-US" sz="2800" dirty="0" smtClean="0">
                <a:latin typeface="Times New Roman" panose="02020603050405020304" pitchFamily="18" charset="0"/>
                <a:cs typeface="Times New Roman" panose="02020603050405020304" pitchFamily="18" charset="0"/>
              </a:rPr>
              <a:t>• Implementation of connectionless service </a:t>
            </a:r>
          </a:p>
          <a:p>
            <a:pPr>
              <a:buNone/>
            </a:pPr>
            <a:r>
              <a:rPr lang="en-US" sz="2800" dirty="0" smtClean="0">
                <a:latin typeface="Times New Roman" panose="02020603050405020304" pitchFamily="18" charset="0"/>
                <a:cs typeface="Times New Roman" panose="02020603050405020304" pitchFamily="18" charset="0"/>
              </a:rPr>
              <a:t>• Implementation of connection-oriented service </a:t>
            </a:r>
          </a:p>
          <a:p>
            <a:pPr>
              <a:buNone/>
            </a:pPr>
            <a:r>
              <a:rPr lang="en-US" sz="2800" dirty="0" smtClean="0">
                <a:latin typeface="Times New Roman" panose="02020603050405020304" pitchFamily="18" charset="0"/>
                <a:cs typeface="Times New Roman" panose="02020603050405020304" pitchFamily="18" charset="0"/>
              </a:rPr>
              <a:t>• Comparison of virtual-circuit and datagram networks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Routing algorithms can be grouped into two major classes: – </a:t>
            </a:r>
          </a:p>
          <a:p>
            <a:r>
              <a:rPr lang="en-US" sz="2400" dirty="0" err="1" smtClean="0">
                <a:solidFill>
                  <a:srgbClr val="FF0000"/>
                </a:solidFill>
                <a:latin typeface="Times New Roman" panose="02020603050405020304" pitchFamily="18" charset="0"/>
                <a:cs typeface="Times New Roman" panose="02020603050405020304" pitchFamily="18" charset="0"/>
              </a:rPr>
              <a:t>Nonadaptive</a:t>
            </a:r>
            <a:r>
              <a:rPr lang="en-US" sz="2400" dirty="0" smtClean="0">
                <a:solidFill>
                  <a:srgbClr val="FF0000"/>
                </a:solidFill>
                <a:latin typeface="Times New Roman" panose="02020603050405020304" pitchFamily="18" charset="0"/>
                <a:cs typeface="Times New Roman" panose="02020603050405020304" pitchFamily="18" charset="0"/>
              </a:rPr>
              <a:t> (Static Routing) – Adaptive(Dynamic Routing)</a:t>
            </a:r>
          </a:p>
          <a:p>
            <a:r>
              <a:rPr lang="en-US" sz="2400" dirty="0" err="1" smtClean="0">
                <a:latin typeface="Times New Roman" panose="02020603050405020304" pitchFamily="18" charset="0"/>
                <a:cs typeface="Times New Roman" panose="02020603050405020304" pitchFamily="18" charset="0"/>
              </a:rPr>
              <a:t>Nonadaptive</a:t>
            </a:r>
            <a:r>
              <a:rPr lang="en-US" sz="2400" dirty="0" smtClean="0">
                <a:latin typeface="Times New Roman" panose="02020603050405020304" pitchFamily="18" charset="0"/>
                <a:cs typeface="Times New Roman" panose="02020603050405020304" pitchFamily="18" charset="0"/>
              </a:rPr>
              <a:t> algorithm do not base their routing decisions on measurements or estimates of the current traffic and topology. Instead, the choice of the route to use to get from I to J is computed in advance, off line, and downloaded to the routers when the network is booted. This procedure is sometimes called static routing. </a:t>
            </a:r>
          </a:p>
          <a:p>
            <a:r>
              <a:rPr lang="en-US" sz="2400" dirty="0" smtClean="0">
                <a:latin typeface="Times New Roman" panose="02020603050405020304" pitchFamily="18" charset="0"/>
                <a:cs typeface="Times New Roman" panose="02020603050405020304" pitchFamily="18" charset="0"/>
              </a:rPr>
              <a:t> Adaptive algorithm, in contrast, change their routing decisions to reflect changes in the topology, and usually the traffic as well.</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2400" dirty="0" smtClean="0">
                <a:solidFill>
                  <a:srgbClr val="FF0000"/>
                </a:solidFill>
                <a:latin typeface="Times New Roman" panose="02020603050405020304" pitchFamily="18" charset="0"/>
                <a:cs typeface="Times New Roman" panose="02020603050405020304" pitchFamily="18" charset="0"/>
              </a:rPr>
              <a:t>Different Routing Algorithms </a:t>
            </a:r>
          </a:p>
          <a:p>
            <a:pPr>
              <a:buNone/>
            </a:pPr>
            <a:r>
              <a:rPr lang="en-US" sz="2400" dirty="0" smtClean="0">
                <a:latin typeface="Times New Roman" panose="02020603050405020304" pitchFamily="18" charset="0"/>
                <a:cs typeface="Times New Roman" panose="02020603050405020304" pitchFamily="18" charset="0"/>
              </a:rPr>
              <a:t>• Optimality principle </a:t>
            </a:r>
          </a:p>
          <a:p>
            <a:pPr>
              <a:buNone/>
            </a:pPr>
            <a:r>
              <a:rPr lang="en-US" sz="2400" dirty="0" smtClean="0">
                <a:latin typeface="Times New Roman" panose="02020603050405020304" pitchFamily="18" charset="0"/>
                <a:cs typeface="Times New Roman" panose="02020603050405020304" pitchFamily="18" charset="0"/>
              </a:rPr>
              <a:t>• Shortest path algorithm </a:t>
            </a:r>
          </a:p>
          <a:p>
            <a:pPr>
              <a:buNone/>
            </a:pPr>
            <a:r>
              <a:rPr lang="en-US" sz="2400" dirty="0" smtClean="0">
                <a:latin typeface="Times New Roman" panose="02020603050405020304" pitchFamily="18" charset="0"/>
                <a:cs typeface="Times New Roman" panose="02020603050405020304" pitchFamily="18" charset="0"/>
              </a:rPr>
              <a:t>• Flooding </a:t>
            </a:r>
          </a:p>
          <a:p>
            <a:pPr>
              <a:buNone/>
            </a:pPr>
            <a:r>
              <a:rPr lang="en-US" sz="2400" dirty="0" smtClean="0">
                <a:latin typeface="Times New Roman" panose="02020603050405020304" pitchFamily="18" charset="0"/>
                <a:cs typeface="Times New Roman" panose="02020603050405020304" pitchFamily="18" charset="0"/>
              </a:rPr>
              <a:t>• Distance vector routing </a:t>
            </a:r>
          </a:p>
          <a:p>
            <a:pPr>
              <a:buNone/>
            </a:pPr>
            <a:r>
              <a:rPr lang="en-US" sz="2400" dirty="0" smtClean="0">
                <a:latin typeface="Times New Roman" panose="02020603050405020304" pitchFamily="18" charset="0"/>
                <a:cs typeface="Times New Roman" panose="02020603050405020304" pitchFamily="18" charset="0"/>
              </a:rPr>
              <a:t>• Link state routing </a:t>
            </a:r>
          </a:p>
          <a:p>
            <a:pPr>
              <a:buNone/>
            </a:pPr>
            <a:r>
              <a:rPr lang="en-US" sz="2400" dirty="0" smtClean="0">
                <a:latin typeface="Times New Roman" panose="02020603050405020304" pitchFamily="18" charset="0"/>
                <a:cs typeface="Times New Roman" panose="02020603050405020304" pitchFamily="18" charset="0"/>
              </a:rPr>
              <a:t>• Hierarchical Routing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400" dirty="0" smtClean="0">
                <a:solidFill>
                  <a:srgbClr val="FF0000"/>
                </a:solidFill>
                <a:latin typeface="Times New Roman" panose="02020603050405020304" pitchFamily="18" charset="0"/>
                <a:cs typeface="Times New Roman" panose="02020603050405020304" pitchFamily="18" charset="0"/>
              </a:rPr>
              <a:t>Optimality principle </a:t>
            </a:r>
            <a:r>
              <a:rPr lang="en-US" sz="2400" dirty="0" smtClean="0">
                <a:latin typeface="Times New Roman" panose="02020603050405020304" pitchFamily="18" charset="0"/>
                <a:cs typeface="Times New Roman" panose="02020603050405020304" pitchFamily="18" charset="0"/>
              </a:rPr>
              <a:t>One can make a general statement about optimal routes without regard to network topology or traffic. This statement is known as the optimality principle.</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2286000"/>
            <a:ext cx="8285246" cy="3200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smtClean="0">
                <a:latin typeface="Times New Roman" panose="02020603050405020304" pitchFamily="18" charset="0"/>
                <a:cs typeface="Times New Roman" panose="02020603050405020304" pitchFamily="18" charset="0"/>
              </a:rPr>
              <a:t> The Optimality Principle </a:t>
            </a:r>
          </a:p>
          <a:p>
            <a:r>
              <a:rPr lang="en-US" sz="2400" dirty="0" smtClean="0">
                <a:latin typeface="Times New Roman" panose="02020603050405020304" pitchFamily="18" charset="0"/>
                <a:cs typeface="Times New Roman" panose="02020603050405020304" pitchFamily="18" charset="0"/>
              </a:rPr>
              <a:t> It states that if router J is on the optimal path from router I to router K, then the optimal path from J to K also falls along the same </a:t>
            </a:r>
          </a:p>
          <a:p>
            <a:r>
              <a:rPr lang="en-US" sz="2400" dirty="0" smtClean="0">
                <a:latin typeface="Times New Roman" panose="02020603050405020304" pitchFamily="18" charset="0"/>
                <a:cs typeface="Times New Roman" panose="02020603050405020304" pitchFamily="18" charset="0"/>
              </a:rPr>
              <a:t> As a direct consequence of the optimality principle, we can see that the set of optimal routes from all sources to a given destination form a tree rooted at the destination. Such a tree is called a sink tree.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lnSpcReduction="10000"/>
          </a:bodyPr>
          <a:lstStyle/>
          <a:p>
            <a:pPr>
              <a:buNone/>
            </a:pPr>
            <a:r>
              <a:rPr lang="en-US" sz="2400" dirty="0" smtClean="0">
                <a:solidFill>
                  <a:srgbClr val="FF0000"/>
                </a:solidFill>
                <a:latin typeface="Times New Roman" panose="02020603050405020304" pitchFamily="18" charset="0"/>
                <a:cs typeface="Times New Roman" panose="02020603050405020304" pitchFamily="18" charset="0"/>
              </a:rPr>
              <a:t>Shortest Path Routing  (</a:t>
            </a:r>
            <a:r>
              <a:rPr lang="en-US" sz="2400" dirty="0" err="1" smtClean="0">
                <a:solidFill>
                  <a:srgbClr val="FF0000"/>
                </a:solidFill>
                <a:latin typeface="Times New Roman" panose="02020603050405020304" pitchFamily="18" charset="0"/>
                <a:cs typeface="Times New Roman" panose="02020603050405020304" pitchFamily="18" charset="0"/>
              </a:rPr>
              <a:t>Dijkstra’s</a:t>
            </a:r>
            <a:r>
              <a:rPr lang="en-US" sz="2400" dirty="0" smtClean="0">
                <a:solidFill>
                  <a:srgbClr val="FF0000"/>
                </a:solidFill>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idea is to build a graph of the subnet, with each node of the graph representing a router and each arc of the graph representing a communication line or link. </a:t>
            </a:r>
          </a:p>
          <a:p>
            <a:r>
              <a:rPr lang="en-US" sz="2400" dirty="0" smtClean="0">
                <a:latin typeface="Times New Roman" panose="02020603050405020304" pitchFamily="18" charset="0"/>
                <a:cs typeface="Times New Roman" panose="02020603050405020304" pitchFamily="18" charset="0"/>
              </a:rPr>
              <a:t> To choose a route between a given pair of routers, the algorithm just finds the shortest path between them on the graph</a:t>
            </a:r>
          </a:p>
          <a:p>
            <a:r>
              <a:rPr lang="en-US" sz="2400" dirty="0" smtClean="0">
                <a:latin typeface="Times New Roman" panose="02020603050405020304" pitchFamily="18" charset="0"/>
                <a:cs typeface="Times New Roman" panose="02020603050405020304" pitchFamily="18" charset="0"/>
              </a:rPr>
              <a:t>Start with the local node (router) as the root of the tree. Assign a cost of 0 to this node and make it the first permanent node.</a:t>
            </a:r>
          </a:p>
          <a:p>
            <a:r>
              <a:rPr lang="en-US" sz="2400" dirty="0" smtClean="0">
                <a:latin typeface="Times New Roman" panose="02020603050405020304" pitchFamily="18" charset="0"/>
                <a:cs typeface="Times New Roman" panose="02020603050405020304" pitchFamily="18" charset="0"/>
              </a:rPr>
              <a:t> Examine each neighbor of the node that was the last permanent node. </a:t>
            </a:r>
          </a:p>
          <a:p>
            <a:r>
              <a:rPr lang="en-US" sz="2400" dirty="0" smtClean="0">
                <a:latin typeface="Times New Roman" panose="02020603050405020304" pitchFamily="18" charset="0"/>
                <a:cs typeface="Times New Roman" panose="02020603050405020304" pitchFamily="18" charset="0"/>
              </a:rPr>
              <a:t> Assign a cumulative cost to each node and make it tentative </a:t>
            </a:r>
          </a:p>
          <a:p>
            <a:r>
              <a:rPr lang="en-US" sz="2400" dirty="0" smtClean="0">
                <a:latin typeface="Times New Roman" panose="02020603050405020304" pitchFamily="18" charset="0"/>
                <a:cs typeface="Times New Roman" panose="02020603050405020304" pitchFamily="18" charset="0"/>
              </a:rPr>
              <a:t> Among the list of tentative nodes </a:t>
            </a:r>
          </a:p>
          <a:p>
            <a:r>
              <a:rPr lang="en-US" sz="2400" dirty="0" smtClean="0">
                <a:latin typeface="Times New Roman" panose="02020603050405020304" pitchFamily="18" charset="0"/>
                <a:cs typeface="Times New Roman" panose="02020603050405020304" pitchFamily="18" charset="0"/>
              </a:rPr>
              <a:t> Find the node with the smallest cost and make it Permanent </a:t>
            </a:r>
          </a:p>
          <a:p>
            <a:r>
              <a:rPr lang="en-US" sz="2400" dirty="0" smtClean="0">
                <a:latin typeface="Times New Roman" panose="02020603050405020304" pitchFamily="18" charset="0"/>
                <a:cs typeface="Times New Roman" panose="02020603050405020304" pitchFamily="18" charset="0"/>
              </a:rPr>
              <a:t> If a node can be reached from more than one route then select the route with the shortest cumulative cost.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8200" y="457200"/>
            <a:ext cx="7620000" cy="607598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endParaRPr lang="en-US" sz="2400" dirty="0" smtClean="0">
              <a:solidFill>
                <a:srgbClr val="FF0000"/>
              </a:solidFill>
              <a:latin typeface="Times New Roman" panose="02020603050405020304" pitchFamily="18" charset="0"/>
              <a:cs typeface="Times New Roman" panose="02020603050405020304" pitchFamily="18" charset="0"/>
            </a:endParaRPr>
          </a:p>
          <a:p>
            <a:r>
              <a:rPr lang="en-US" sz="2400" dirty="0" err="1" smtClean="0">
                <a:solidFill>
                  <a:srgbClr val="FF0000"/>
                </a:solidFill>
                <a:latin typeface="Times New Roman" panose="02020603050405020304" pitchFamily="18" charset="0"/>
                <a:cs typeface="Times New Roman" panose="02020603050405020304" pitchFamily="18" charset="0"/>
              </a:rPr>
              <a:t>Interdomain</a:t>
            </a:r>
            <a:r>
              <a:rPr lang="en-US" sz="2400" dirty="0" smtClean="0">
                <a:solidFill>
                  <a:srgbClr val="FF0000"/>
                </a:solidFill>
                <a:latin typeface="Times New Roman" panose="02020603050405020304" pitchFamily="18" charset="0"/>
                <a:cs typeface="Times New Roman" panose="02020603050405020304" pitchFamily="18" charset="0"/>
              </a:rPr>
              <a:t> Routing </a:t>
            </a:r>
            <a:r>
              <a:rPr lang="en-US" sz="2400" dirty="0" smtClean="0">
                <a:latin typeface="Times New Roman" panose="02020603050405020304" pitchFamily="18" charset="0"/>
                <a:cs typeface="Times New Roman" panose="02020603050405020304" pitchFamily="18" charset="0"/>
              </a:rPr>
              <a:t>is the protocol in which the routing algorithm works both within and between domains. Domains must be connected in some way, for hosts inside one domain to exchange data with hosts in other domains. </a:t>
            </a:r>
          </a:p>
          <a:p>
            <a:r>
              <a:rPr lang="en-US" sz="2400" dirty="0" err="1" smtClean="0">
                <a:solidFill>
                  <a:srgbClr val="FF0000"/>
                </a:solidFill>
                <a:latin typeface="Times New Roman" panose="02020603050405020304" pitchFamily="18" charset="0"/>
                <a:cs typeface="Times New Roman" panose="02020603050405020304" pitchFamily="18" charset="0"/>
              </a:rPr>
              <a:t>Intradomain</a:t>
            </a:r>
            <a:r>
              <a:rPr lang="en-US" sz="2400" dirty="0" smtClean="0">
                <a:solidFill>
                  <a:srgbClr val="FF0000"/>
                </a:solidFill>
                <a:latin typeface="Times New Roman" panose="02020603050405020304" pitchFamily="18" charset="0"/>
                <a:cs typeface="Times New Roman" panose="02020603050405020304" pitchFamily="18" charset="0"/>
              </a:rPr>
              <a:t> Routing </a:t>
            </a:r>
            <a:r>
              <a:rPr lang="en-US" sz="2400" dirty="0" smtClean="0">
                <a:latin typeface="Times New Roman" panose="02020603050405020304" pitchFamily="18" charset="0"/>
                <a:cs typeface="Times New Roman" panose="02020603050405020304" pitchFamily="18" charset="0"/>
              </a:rPr>
              <a:t>is the routing protocol that operates only within a domain. In other words, </a:t>
            </a:r>
            <a:r>
              <a:rPr lang="en-US" sz="2400" dirty="0" err="1" smtClean="0">
                <a:latin typeface="Times New Roman" panose="02020603050405020304" pitchFamily="18" charset="0"/>
                <a:cs typeface="Times New Roman" panose="02020603050405020304" pitchFamily="18" charset="0"/>
              </a:rPr>
              <a:t>intradomain</a:t>
            </a:r>
            <a:r>
              <a:rPr lang="en-US" sz="2400" dirty="0" smtClean="0">
                <a:latin typeface="Times New Roman" panose="02020603050405020304" pitchFamily="18" charset="0"/>
                <a:cs typeface="Times New Roman" panose="02020603050405020304" pitchFamily="18" charset="0"/>
              </a:rPr>
              <a:t> routing protocols are used to route packets within a specific domain, such as within an institutional network for e-mail or web browsing</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905000" y="3886200"/>
            <a:ext cx="5791200" cy="27241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dirty="0" smtClean="0">
                <a:solidFill>
                  <a:srgbClr val="FF0000"/>
                </a:solidFill>
                <a:latin typeface="Times New Roman" panose="02020603050405020304" pitchFamily="18" charset="0"/>
                <a:cs typeface="Times New Roman" panose="02020603050405020304" pitchFamily="18" charset="0"/>
              </a:rPr>
              <a:t> </a:t>
            </a:r>
          </a:p>
          <a:p>
            <a:r>
              <a:rPr lang="en-US" dirty="0" smtClean="0">
                <a:solidFill>
                  <a:srgbClr val="FF0000"/>
                </a:solidFill>
                <a:latin typeface="Times New Roman" panose="02020603050405020304" pitchFamily="18" charset="0"/>
                <a:cs typeface="Times New Roman" panose="02020603050405020304" pitchFamily="18" charset="0"/>
              </a:rPr>
              <a:t>Flooding </a:t>
            </a:r>
          </a:p>
          <a:p>
            <a:r>
              <a:rPr lang="en-US" sz="2800" dirty="0" smtClean="0">
                <a:latin typeface="Times New Roman" panose="02020603050405020304" pitchFamily="18" charset="0"/>
                <a:cs typeface="Times New Roman" panose="02020603050405020304" pitchFamily="18" charset="0"/>
              </a:rPr>
              <a:t>Flooding is a Non-adaptive routing technique following this simple method: when a data packet arrives at a router, it is sent to all the outgoing links except the one it has arrived on.</a:t>
            </a:r>
          </a:p>
          <a:p>
            <a:r>
              <a:rPr lang="en-US" sz="2800" dirty="0" smtClean="0">
                <a:latin typeface="Times New Roman" panose="02020603050405020304" pitchFamily="18" charset="0"/>
                <a:cs typeface="Times New Roman" panose="02020603050405020304" pitchFamily="18" charset="0"/>
              </a:rPr>
              <a:t>For example, let us consider the Network in the figure, having six routers that are connected through transmission lines.</a:t>
            </a:r>
          </a:p>
          <a:p>
            <a:pPr>
              <a:buNone/>
            </a:pPr>
            <a:endParaRPr lang="en-US" sz="24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solidFill>
                  <a:srgbClr val="FF0000"/>
                </a:solidFill>
                <a:latin typeface="Times New Roman" panose="02020603050405020304" pitchFamily="18" charset="0"/>
                <a:cs typeface="Times New Roman" panose="02020603050405020304" pitchFamily="18" charset="0"/>
              </a:rPr>
              <a:t>Using flooding technique </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An incoming packet to A, will be sent to B, C and D.</a:t>
            </a:r>
          </a:p>
          <a:p>
            <a:r>
              <a:rPr lang="en-US" sz="2400" dirty="0" smtClean="0">
                <a:latin typeface="Times New Roman" panose="02020603050405020304" pitchFamily="18" charset="0"/>
                <a:cs typeface="Times New Roman" panose="02020603050405020304" pitchFamily="18" charset="0"/>
              </a:rPr>
              <a:t>B will send the packet to C and E.</a:t>
            </a:r>
          </a:p>
          <a:p>
            <a:r>
              <a:rPr lang="en-US" sz="2400" dirty="0" smtClean="0">
                <a:latin typeface="Times New Roman" panose="02020603050405020304" pitchFamily="18" charset="0"/>
                <a:cs typeface="Times New Roman" panose="02020603050405020304" pitchFamily="18" charset="0"/>
              </a:rPr>
              <a:t>C will send the packet to B, D and F.</a:t>
            </a:r>
          </a:p>
          <a:p>
            <a:r>
              <a:rPr lang="en-US" sz="2400" dirty="0" smtClean="0">
                <a:latin typeface="Times New Roman" panose="02020603050405020304" pitchFamily="18" charset="0"/>
                <a:cs typeface="Times New Roman" panose="02020603050405020304" pitchFamily="18" charset="0"/>
              </a:rPr>
              <a:t>D will send the packet to C and F.</a:t>
            </a:r>
          </a:p>
          <a:p>
            <a:r>
              <a:rPr lang="en-US" sz="2400" dirty="0" smtClean="0">
                <a:latin typeface="Times New Roman" panose="02020603050405020304" pitchFamily="18" charset="0"/>
                <a:cs typeface="Times New Roman" panose="02020603050405020304" pitchFamily="18" charset="0"/>
              </a:rPr>
              <a:t>E will send the packet to F.</a:t>
            </a:r>
          </a:p>
          <a:p>
            <a:r>
              <a:rPr lang="en-US" sz="2400" dirty="0" smtClean="0">
                <a:latin typeface="Times New Roman" panose="02020603050405020304" pitchFamily="18" charset="0"/>
                <a:cs typeface="Times New Roman" panose="02020603050405020304" pitchFamily="18" charset="0"/>
              </a:rPr>
              <a:t>F will send the packet to C and E.</a:t>
            </a:r>
          </a:p>
          <a:p>
            <a:endParaRPr lang="en-US" dirty="0"/>
          </a:p>
        </p:txBody>
      </p:sp>
      <p:pic>
        <p:nvPicPr>
          <p:cNvPr id="4" name="Picture 2"/>
          <p:cNvPicPr>
            <a:picLocks noChangeAspect="1" noChangeArrowheads="1"/>
          </p:cNvPicPr>
          <p:nvPr/>
        </p:nvPicPr>
        <p:blipFill>
          <a:blip r:embed="rId2"/>
          <a:srcRect/>
          <a:stretch>
            <a:fillRect/>
          </a:stretch>
        </p:blipFill>
        <p:spPr bwMode="auto">
          <a:xfrm>
            <a:off x="1752600" y="381000"/>
            <a:ext cx="5562600" cy="2743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Types of Flooding</a:t>
            </a:r>
          </a:p>
          <a:p>
            <a:r>
              <a:rPr lang="en-US" sz="2400" dirty="0" smtClean="0">
                <a:latin typeface="Times New Roman" panose="02020603050405020304" pitchFamily="18" charset="0"/>
                <a:cs typeface="Times New Roman" panose="02020603050405020304" pitchFamily="18" charset="0"/>
              </a:rPr>
              <a:t>Flooding may be of three types −</a:t>
            </a:r>
          </a:p>
          <a:p>
            <a:r>
              <a:rPr lang="en-US" sz="2400" b="1" dirty="0" smtClean="0">
                <a:latin typeface="Times New Roman" panose="02020603050405020304" pitchFamily="18" charset="0"/>
                <a:cs typeface="Times New Roman" panose="02020603050405020304" pitchFamily="18" charset="0"/>
              </a:rPr>
              <a:t>Uncontrolled flooding</a:t>
            </a:r>
            <a:r>
              <a:rPr lang="en-US" sz="2400" dirty="0" smtClean="0">
                <a:latin typeface="Times New Roman" panose="02020603050405020304" pitchFamily="18" charset="0"/>
                <a:cs typeface="Times New Roman" panose="02020603050405020304" pitchFamily="18" charset="0"/>
              </a:rPr>
              <a:t> − Here, each router unconditionally transmits the incoming data packets to all its </a:t>
            </a:r>
            <a:r>
              <a:rPr lang="en-US" sz="2400" dirty="0" err="1" smtClean="0">
                <a:latin typeface="Times New Roman" panose="02020603050405020304" pitchFamily="18" charset="0"/>
                <a:cs typeface="Times New Roman" panose="02020603050405020304" pitchFamily="18" charset="0"/>
              </a:rPr>
              <a:t>neighbours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Controlled flooding</a:t>
            </a:r>
            <a:r>
              <a:rPr lang="en-US" sz="2400" dirty="0" smtClean="0">
                <a:latin typeface="Times New Roman" panose="02020603050405020304" pitchFamily="18" charset="0"/>
                <a:cs typeface="Times New Roman" panose="02020603050405020304" pitchFamily="18" charset="0"/>
              </a:rPr>
              <a:t> − They use some methods to control the transmission of packets to the </a:t>
            </a:r>
            <a:r>
              <a:rPr lang="en-US" sz="2400" dirty="0" err="1" smtClean="0">
                <a:latin typeface="Times New Roman" panose="02020603050405020304" pitchFamily="18" charset="0"/>
                <a:cs typeface="Times New Roman" panose="02020603050405020304" pitchFamily="18" charset="0"/>
              </a:rPr>
              <a:t>neighbouring</a:t>
            </a:r>
            <a:r>
              <a:rPr lang="en-US" sz="2400" dirty="0" smtClean="0">
                <a:latin typeface="Times New Roman" panose="02020603050405020304" pitchFamily="18" charset="0"/>
                <a:cs typeface="Times New Roman" panose="02020603050405020304" pitchFamily="18" charset="0"/>
              </a:rPr>
              <a:t> nodes. The two popular algorithms for controlled flooding are Sequence Number Controlled Flooding (SNCF) and Reverse Path Forwarding (RPF).</a:t>
            </a:r>
          </a:p>
          <a:p>
            <a:r>
              <a:rPr lang="en-US" sz="2400" b="1" dirty="0" smtClean="0">
                <a:latin typeface="Times New Roman" panose="02020603050405020304" pitchFamily="18" charset="0"/>
                <a:cs typeface="Times New Roman" panose="02020603050405020304" pitchFamily="18" charset="0"/>
              </a:rPr>
              <a:t>Selective flooding</a:t>
            </a:r>
            <a:r>
              <a:rPr lang="en-US" sz="2400" dirty="0" smtClean="0">
                <a:latin typeface="Times New Roman" panose="02020603050405020304" pitchFamily="18" charset="0"/>
                <a:cs typeface="Times New Roman" panose="02020603050405020304" pitchFamily="18" charset="0"/>
              </a:rPr>
              <a:t> − Here, the routers don't transmit the incoming packets only along those paths which are heading towards approximately in the right direction, instead of every available paths.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FF0000"/>
                </a:solidFill>
                <a:latin typeface="Times New Roman" panose="02020603050405020304" pitchFamily="18" charset="0"/>
                <a:cs typeface="Times New Roman" panose="02020603050405020304" pitchFamily="18" charset="0"/>
              </a:rPr>
              <a:t>1.Store-and-forward packet switching</a:t>
            </a:r>
            <a:endParaRPr lang="en-US" sz="3200" dirty="0">
              <a:solidFill>
                <a:srgbClr val="FF0000"/>
              </a:solidFill>
            </a:endParaRPr>
          </a:p>
        </p:txBody>
      </p:sp>
      <p:sp>
        <p:nvSpPr>
          <p:cNvPr id="3" name="Content Placeholder 2"/>
          <p:cNvSpPr>
            <a:spLocks noGrp="1"/>
          </p:cNvSpPr>
          <p:nvPr>
            <p:ph idx="1"/>
          </p:nvPr>
        </p:nvSpPr>
        <p:spPr>
          <a:xfrm>
            <a:off x="457200" y="1371600"/>
            <a:ext cx="8229600" cy="4754563"/>
          </a:xfrm>
        </p:spPr>
        <p:txBody>
          <a:bodyPr/>
          <a:lstStyle/>
          <a:p>
            <a:r>
              <a:rPr lang="en-US" sz="2800" dirty="0" smtClean="0">
                <a:latin typeface="Times New Roman" panose="02020603050405020304" pitchFamily="18" charset="0"/>
                <a:cs typeface="Times New Roman" panose="02020603050405020304" pitchFamily="18" charset="0"/>
              </a:rPr>
              <a:t>1.Store-and-forward packet switching A host with a packet to send transmits it to the nearest router, either on its own LAN or over a point-to-point link to the ISP. </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676400" y="3352800"/>
            <a:ext cx="6610350" cy="28575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Advantages of Flooding</a:t>
            </a:r>
          </a:p>
          <a:p>
            <a:r>
              <a:rPr lang="en-US" sz="2400" dirty="0" smtClean="0">
                <a:latin typeface="Times New Roman" panose="02020603050405020304" pitchFamily="18" charset="0"/>
                <a:cs typeface="Times New Roman" panose="02020603050405020304" pitchFamily="18" charset="0"/>
              </a:rPr>
              <a:t>It is very simple to setup and implement, since a router may know only its </a:t>
            </a:r>
            <a:r>
              <a:rPr lang="en-US" sz="2400" dirty="0" err="1" smtClean="0">
                <a:latin typeface="Times New Roman" panose="02020603050405020304" pitchFamily="18" charset="0"/>
                <a:cs typeface="Times New Roman" panose="02020603050405020304" pitchFamily="18" charset="0"/>
              </a:rPr>
              <a:t>neighbours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It is extremely robust. Even in case of malfunctioning of a large number routers, the packets find a way to reach the destination.</a:t>
            </a:r>
          </a:p>
          <a:p>
            <a:pPr>
              <a:buNone/>
            </a:pPr>
            <a:endParaRPr lang="en-US" sz="2400" dirty="0" smtClean="0">
              <a:latin typeface="Times New Roman" panose="02020603050405020304" pitchFamily="18" charset="0"/>
              <a:cs typeface="Times New Roman" panose="02020603050405020304" pitchFamily="18" charset="0"/>
            </a:endParaRPr>
          </a:p>
          <a:p>
            <a:r>
              <a:rPr lang="en-US" sz="2400" b="1" dirty="0" smtClean="0">
                <a:solidFill>
                  <a:srgbClr val="FF0000"/>
                </a:solidFill>
                <a:latin typeface="Times New Roman" panose="02020603050405020304" pitchFamily="18" charset="0"/>
                <a:cs typeface="Times New Roman" panose="02020603050405020304" pitchFamily="18" charset="0"/>
              </a:rPr>
              <a:t>Limitations of Flooding</a:t>
            </a:r>
          </a:p>
          <a:p>
            <a:r>
              <a:rPr lang="en-US" sz="2400" dirty="0" smtClean="0">
                <a:latin typeface="Times New Roman" panose="02020603050405020304" pitchFamily="18" charset="0"/>
                <a:cs typeface="Times New Roman" panose="02020603050405020304" pitchFamily="18" charset="0"/>
              </a:rPr>
              <a:t>Flooding tends to create an infinite number of duplicate data packets, unless some measures are adopted to damp packet generation.</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dirty="0" smtClean="0">
                <a:solidFill>
                  <a:srgbClr val="FF0000"/>
                </a:solidFill>
              </a:rPr>
              <a:t>Hierarchical Routing </a:t>
            </a:r>
          </a:p>
          <a:p>
            <a:r>
              <a:rPr lang="en-US" sz="2400" dirty="0" smtClean="0">
                <a:latin typeface="Times New Roman" panose="02020603050405020304" pitchFamily="18" charset="0"/>
                <a:cs typeface="Times New Roman" panose="02020603050405020304" pitchFamily="18" charset="0"/>
              </a:rPr>
              <a:t> As networks grow in size, the router routing tables grow proportionally. Not only is router memory consumed by ever-increasing tables, but more CPU time is needed to scan them and more bandwidth is needed to send status reports about them. </a:t>
            </a:r>
          </a:p>
          <a:p>
            <a:r>
              <a:rPr lang="en-US" sz="2400" dirty="0" smtClean="0">
                <a:latin typeface="Times New Roman" panose="02020603050405020304" pitchFamily="18" charset="0"/>
                <a:cs typeface="Times New Roman" panose="02020603050405020304" pitchFamily="18" charset="0"/>
              </a:rPr>
              <a:t> At a certain point, the network may grow to the point where it is no longer feasible for every router to have an entry for every other router, so the routing will have to be done hierarchically, as it is in the telephone network.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2800" dirty="0" smtClean="0">
                <a:latin typeface="Times New Roman" panose="02020603050405020304" pitchFamily="18" charset="0"/>
                <a:cs typeface="Times New Roman" panose="02020603050405020304" pitchFamily="18" charset="0"/>
              </a:rPr>
              <a:t>Hierarchical Routing </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srcRect/>
          <a:stretch>
            <a:fillRect/>
          </a:stretch>
        </p:blipFill>
        <p:spPr bwMode="auto">
          <a:xfrm>
            <a:off x="0" y="795145"/>
            <a:ext cx="9143999" cy="596303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800" dirty="0" smtClean="0">
                <a:solidFill>
                  <a:srgbClr val="FF0000"/>
                </a:solidFill>
                <a:latin typeface="Times New Roman" panose="02020603050405020304" pitchFamily="18" charset="0"/>
                <a:cs typeface="Times New Roman" panose="02020603050405020304" pitchFamily="18" charset="0"/>
              </a:rPr>
              <a:t>Distance Vector Routing (Bellman ford Algorithm)</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r>
              <a:rPr lang="en-US" sz="2400" dirty="0" smtClean="0">
                <a:latin typeface="Times New Roman" panose="02020603050405020304" pitchFamily="18" charset="0"/>
                <a:cs typeface="Times New Roman" panose="02020603050405020304" pitchFamily="18" charset="0"/>
              </a:rPr>
              <a:t>In distance vector routing, the least-cost route between any two nodes is the route with minimum distance. In this protocol, as the name implies, each node maintains a vector (table) of minimum distances to every node. </a:t>
            </a:r>
          </a:p>
          <a:p>
            <a:r>
              <a:rPr lang="en-US" sz="2400" dirty="0" smtClean="0">
                <a:latin typeface="Times New Roman" panose="02020603050405020304" pitchFamily="18" charset="0"/>
                <a:cs typeface="Times New Roman" panose="02020603050405020304" pitchFamily="18" charset="0"/>
              </a:rPr>
              <a:t> Mainly </a:t>
            </a:r>
          </a:p>
          <a:p>
            <a:r>
              <a:rPr lang="en-US" sz="2400" dirty="0" smtClean="0">
                <a:solidFill>
                  <a:srgbClr val="FF0000"/>
                </a:solidFill>
                <a:latin typeface="Times New Roman" panose="02020603050405020304" pitchFamily="18" charset="0"/>
                <a:cs typeface="Times New Roman" panose="02020603050405020304" pitchFamily="18" charset="0"/>
              </a:rPr>
              <a:t> Initialization of tables in distance vector routing </a:t>
            </a:r>
          </a:p>
          <a:p>
            <a:r>
              <a:rPr lang="en-US" sz="2400" dirty="0" smtClean="0">
                <a:solidFill>
                  <a:srgbClr val="FF0000"/>
                </a:solidFill>
                <a:latin typeface="Times New Roman" panose="02020603050405020304" pitchFamily="18" charset="0"/>
                <a:cs typeface="Times New Roman" panose="02020603050405020304" pitchFamily="18" charset="0"/>
              </a:rPr>
              <a:t> Sharing, </a:t>
            </a:r>
          </a:p>
          <a:p>
            <a:r>
              <a:rPr lang="en-US" sz="2400" dirty="0" smtClean="0">
                <a:solidFill>
                  <a:srgbClr val="FF0000"/>
                </a:solidFill>
                <a:latin typeface="Times New Roman" panose="02020603050405020304" pitchFamily="18" charset="0"/>
                <a:cs typeface="Times New Roman" panose="02020603050405020304" pitchFamily="18" charset="0"/>
              </a:rPr>
              <a:t> Updating </a:t>
            </a:r>
          </a:p>
          <a:p>
            <a:r>
              <a:rPr lang="en-US" sz="2400" dirty="0" smtClean="0">
                <a:latin typeface="Times New Roman" panose="02020603050405020304" pitchFamily="18" charset="0"/>
                <a:cs typeface="Times New Roman" panose="02020603050405020304" pitchFamily="18" charset="0"/>
              </a:rPr>
              <a:t> Each node can know only the distance between itself and its immediate neighbors, those directly connected to it. So for the moment, we assume that each node can send a message to the immediate neighbors and find the distance between itself and these neighbors.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63562"/>
          </a:xfrm>
        </p:spPr>
        <p:txBody>
          <a:bodyPr>
            <a:normAutofit fontScale="90000"/>
          </a:bodyPr>
          <a:lstStyle/>
          <a:p>
            <a:r>
              <a:rPr lang="en-US" sz="3100" dirty="0" smtClean="0">
                <a:latin typeface="Times New Roman" panose="02020603050405020304" pitchFamily="18" charset="0"/>
                <a:cs typeface="Times New Roman" panose="02020603050405020304" pitchFamily="18" charset="0"/>
              </a:rPr>
              <a:t>Initialization of tables in distance vector routing</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219200"/>
            <a:ext cx="8229600" cy="502919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r>
              <a:rPr lang="en-US" sz="2400" dirty="0" smtClean="0">
                <a:latin typeface="Times New Roman" panose="02020603050405020304" pitchFamily="18" charset="0"/>
                <a:cs typeface="Times New Roman" panose="02020603050405020304" pitchFamily="18" charset="0"/>
              </a:rPr>
              <a:t>These </a:t>
            </a:r>
            <a:r>
              <a:rPr lang="en-US" sz="2400" dirty="0" smtClean="0">
                <a:latin typeface="Times New Roman" panose="02020603050405020304" pitchFamily="18" charset="0"/>
                <a:cs typeface="Times New Roman" panose="02020603050405020304" pitchFamily="18" charset="0"/>
              </a:rPr>
              <a:t>tables are updated by exchanging information with the neighbors.</a:t>
            </a:r>
          </a:p>
          <a:p>
            <a:r>
              <a:rPr lang="en-US" sz="2400" dirty="0" smtClean="0">
                <a:latin typeface="Times New Roman" panose="02020603050405020304" pitchFamily="18" charset="0"/>
                <a:cs typeface="Times New Roman" panose="02020603050405020304" pitchFamily="18" charset="0"/>
              </a:rPr>
              <a:t>In distance vector routing, each router maintains a routing table indexed by, and containing one entry for, each router in the subnet.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entry contains two parts: the preferred outgoing line to use for that destination and an estimate of the time or distance to that destination.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metric used might be number of hops, time delay in milliseconds, total number of packets queued along the path, or something similar.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19100"/>
            <a:ext cx="8229600" cy="838200"/>
          </a:xfrm>
        </p:spPr>
        <p:txBody>
          <a:bodyPr>
            <a:normAutofit fontScale="90000"/>
          </a:bodyPr>
          <a:lstStyle/>
          <a:p>
            <a:pPr algn="l"/>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Distance </a:t>
            </a:r>
            <a:r>
              <a:rPr lang="en-US" sz="2800" dirty="0" smtClean="0">
                <a:latin typeface="Times New Roman" panose="02020603050405020304" pitchFamily="18" charset="0"/>
                <a:cs typeface="Times New Roman" panose="02020603050405020304" pitchFamily="18" charset="0"/>
              </a:rPr>
              <a:t>Vector Routing</a:t>
            </a:r>
            <a:endParaRPr lang="en-US" sz="2800" dirty="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44514" y="725685"/>
            <a:ext cx="9099486" cy="613231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b="1" dirty="0" smtClean="0">
                <a:solidFill>
                  <a:srgbClr val="FF0000"/>
                </a:solidFill>
                <a:latin typeface="Times New Roman" pitchFamily="18" charset="0"/>
                <a:cs typeface="Times New Roman" pitchFamily="18" charset="0"/>
              </a:rPr>
              <a:t>Count to infinity problem:</a:t>
            </a:r>
            <a:endParaRPr lang="en-US" sz="28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One of the important issue in Distance Vector Routing is County of Infinity Problem.</a:t>
            </a:r>
          </a:p>
          <a:p>
            <a:r>
              <a:rPr lang="en-US" sz="2400" dirty="0" smtClean="0">
                <a:latin typeface="Times New Roman" pitchFamily="18" charset="0"/>
                <a:cs typeface="Times New Roman" pitchFamily="18" charset="0"/>
              </a:rPr>
              <a:t>Counting to infinity is just another name for a routing loop. </a:t>
            </a:r>
          </a:p>
          <a:p>
            <a:r>
              <a:rPr lang="en-US" sz="2400" dirty="0" smtClean="0">
                <a:latin typeface="Times New Roman" pitchFamily="18" charset="0"/>
                <a:cs typeface="Times New Roman" pitchFamily="18" charset="0"/>
              </a:rPr>
              <a:t>In distance vector routing, routing loops usually occur when an interface goes down.</a:t>
            </a:r>
          </a:p>
          <a:p>
            <a:r>
              <a:rPr lang="en-US" sz="2400" dirty="0" smtClean="0">
                <a:latin typeface="Times New Roman" pitchFamily="18" charset="0"/>
                <a:cs typeface="Times New Roman" pitchFamily="18" charset="0"/>
              </a:rPr>
              <a:t>It can also occur when two routers send updates to each other at the same time.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400" dirty="0" smtClean="0">
                <a:latin typeface="Times New Roman" pitchFamily="18" charset="0"/>
                <a:cs typeface="Times New Roman" pitchFamily="18" charset="0"/>
              </a:rPr>
              <a:t>Since the Bellman-Ford algorithm is unable to prevent loops, the fundamental problem with Distance Vector Routing (DVR) protocols is Routing Loops. The Count to Infinity Problem is brought on by this routing loop in the DVR network. When two routers deliver updates simultaneously or when an interface goes down, routing loops frequently happen.</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371600" y="2743200"/>
            <a:ext cx="6275966" cy="386563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76369" y="304800"/>
            <a:ext cx="8486631" cy="6248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sz="2400" dirty="0" smtClean="0">
                <a:latin typeface="Times New Roman" panose="02020603050405020304" pitchFamily="18" charset="0"/>
                <a:cs typeface="Times New Roman" panose="02020603050405020304" pitchFamily="18" charset="0"/>
              </a:rPr>
              <a:t>The packet is stored there until it has fully arrived and the link has finished its processing by verifying the checksum. </a:t>
            </a:r>
          </a:p>
          <a:p>
            <a:r>
              <a:rPr lang="en-US" sz="2400" dirty="0" smtClean="0">
                <a:latin typeface="Times New Roman" panose="02020603050405020304" pitchFamily="18" charset="0"/>
                <a:cs typeface="Times New Roman" panose="02020603050405020304" pitchFamily="18" charset="0"/>
              </a:rPr>
              <a:t>Then it is forwarded to the next router along the path until it reaches the destination host, where it is delivered. This mechanism is store-and-forward packet switching.</a:t>
            </a:r>
          </a:p>
          <a:p>
            <a:pPr>
              <a:buNone/>
            </a:pPr>
            <a:r>
              <a:rPr lang="en-US" sz="2800" dirty="0" smtClean="0">
                <a:solidFill>
                  <a:srgbClr val="FF0000"/>
                </a:solidFill>
                <a:latin typeface="Times New Roman" panose="02020603050405020304" pitchFamily="18" charset="0"/>
                <a:cs typeface="Times New Roman" panose="02020603050405020304" pitchFamily="18" charset="0"/>
              </a:rPr>
              <a:t>2.Services provided to transport layer </a:t>
            </a:r>
          </a:p>
          <a:p>
            <a:r>
              <a:rPr lang="en-US" sz="2400" dirty="0" smtClean="0">
                <a:latin typeface="Times New Roman" panose="02020603050405020304" pitchFamily="18" charset="0"/>
                <a:cs typeface="Times New Roman" panose="02020603050405020304" pitchFamily="18" charset="0"/>
              </a:rPr>
              <a:t> The network layer provides services to the transport layer at the network layer/transport layer interface. The services Need to be carefully designed with the following goals in mind: </a:t>
            </a:r>
          </a:p>
          <a:p>
            <a:r>
              <a:rPr lang="en-US" sz="2400" dirty="0" smtClean="0">
                <a:latin typeface="Times New Roman" panose="02020603050405020304" pitchFamily="18" charset="0"/>
                <a:cs typeface="Times New Roman" panose="02020603050405020304" pitchFamily="18" charset="0"/>
              </a:rPr>
              <a:t> Services independent of router technology. </a:t>
            </a:r>
          </a:p>
          <a:p>
            <a:r>
              <a:rPr lang="en-US" sz="2400" dirty="0" smtClean="0">
                <a:latin typeface="Times New Roman" panose="02020603050405020304" pitchFamily="18" charset="0"/>
                <a:cs typeface="Times New Roman" panose="02020603050405020304" pitchFamily="18" charset="0"/>
              </a:rPr>
              <a:t> Transport layer shielded from number, type, topology of routers. </a:t>
            </a:r>
          </a:p>
          <a:p>
            <a:r>
              <a:rPr lang="en-US" sz="2400" dirty="0" smtClean="0">
                <a:latin typeface="Times New Roman" panose="02020603050405020304" pitchFamily="18" charset="0"/>
                <a:cs typeface="Times New Roman" panose="02020603050405020304" pitchFamily="18" charset="0"/>
              </a:rPr>
              <a:t> Network addresses available to transport layer use uniform numbering plan even across LANs and WANs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100" dirty="0" smtClean="0">
                <a:solidFill>
                  <a:srgbClr val="FF0000"/>
                </a:solidFill>
                <a:latin typeface="Times New Roman" panose="02020603050405020304" pitchFamily="18" charset="0"/>
                <a:cs typeface="Times New Roman" panose="02020603050405020304" pitchFamily="18" charset="0"/>
              </a:rPr>
              <a:t/>
            </a:r>
            <a:br>
              <a:rPr lang="en-US" sz="3100" dirty="0" smtClean="0">
                <a:solidFill>
                  <a:srgbClr val="FF0000"/>
                </a:solidFill>
                <a:latin typeface="Times New Roman" panose="02020603050405020304" pitchFamily="18" charset="0"/>
                <a:cs typeface="Times New Roman" panose="02020603050405020304" pitchFamily="18" charset="0"/>
              </a:rPr>
            </a:br>
            <a:r>
              <a:rPr lang="en-US" sz="3100" dirty="0" smtClean="0">
                <a:solidFill>
                  <a:srgbClr val="FF0000"/>
                </a:solidFill>
                <a:latin typeface="Times New Roman" panose="02020603050405020304" pitchFamily="18" charset="0"/>
                <a:cs typeface="Times New Roman" panose="02020603050405020304" pitchFamily="18" charset="0"/>
              </a:rPr>
              <a:t>3.Implementation of connectionless service</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440363"/>
          </a:xfrm>
        </p:spPr>
        <p:txBody>
          <a:bodyPr>
            <a:normAutofit/>
          </a:bodyPr>
          <a:lstStyle/>
          <a:p>
            <a:r>
              <a:rPr lang="en-US" sz="2000" dirty="0" smtClean="0">
                <a:latin typeface="Times New Roman" panose="02020603050405020304" pitchFamily="18" charset="0"/>
                <a:cs typeface="Times New Roman" panose="02020603050405020304" pitchFamily="18" charset="0"/>
              </a:rPr>
              <a:t>If connectionless service is offered, packets are injected into the network individually and routed independently of each other.</a:t>
            </a:r>
          </a:p>
          <a:p>
            <a:pPr>
              <a:buNone/>
            </a:pPr>
            <a:r>
              <a:rPr lang="en-US" sz="2000" dirty="0" smtClean="0">
                <a:latin typeface="Times New Roman" panose="02020603050405020304" pitchFamily="18" charset="0"/>
                <a:cs typeface="Times New Roman" panose="02020603050405020304" pitchFamily="18" charset="0"/>
              </a:rPr>
              <a:t> • No advance setup is needed. In this context, the packets are frequently called </a:t>
            </a:r>
            <a:r>
              <a:rPr lang="en-US" sz="2000" dirty="0" err="1" smtClean="0">
                <a:latin typeface="Times New Roman" panose="02020603050405020304" pitchFamily="18" charset="0"/>
                <a:cs typeface="Times New Roman" panose="02020603050405020304" pitchFamily="18" charset="0"/>
              </a:rPr>
              <a:t>datagrams</a:t>
            </a:r>
            <a:r>
              <a:rPr lang="en-US" sz="2000" dirty="0" smtClean="0">
                <a:latin typeface="Times New Roman" panose="02020603050405020304" pitchFamily="18" charset="0"/>
                <a:cs typeface="Times New Roman" panose="02020603050405020304" pitchFamily="18" charset="0"/>
              </a:rPr>
              <a:t> (in analogy with telegrams) and the network is called a datagram network</a:t>
            </a:r>
            <a:endParaRPr lang="en-US"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srcRect/>
          <a:stretch>
            <a:fillRect/>
          </a:stretch>
        </p:blipFill>
        <p:spPr bwMode="auto">
          <a:xfrm>
            <a:off x="165101" y="2286000"/>
            <a:ext cx="8741831" cy="4495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anose="02020603050405020304" pitchFamily="18" charset="0"/>
                <a:cs typeface="Times New Roman" panose="02020603050405020304" pitchFamily="18" charset="0"/>
              </a:rPr>
              <a:t>Implementation of connectionless service</a:t>
            </a:r>
            <a:endParaRPr lang="en-US" sz="2800" dirty="0"/>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latin typeface="Times New Roman" panose="02020603050405020304" pitchFamily="18" charset="0"/>
                <a:cs typeface="Times New Roman" panose="02020603050405020304" pitchFamily="18" charset="0"/>
              </a:rPr>
              <a:t>Let us assume for this example that the message is four times longer than the maximum packet size, so the network layer has to break it into four packets, 1, 2, 3, and 4, and send each of them in turn to router A. </a:t>
            </a:r>
          </a:p>
          <a:p>
            <a:r>
              <a:rPr lang="en-US" sz="2400" dirty="0" smtClean="0">
                <a:latin typeface="Times New Roman" panose="02020603050405020304" pitchFamily="18" charset="0"/>
                <a:cs typeface="Times New Roman" panose="02020603050405020304" pitchFamily="18" charset="0"/>
              </a:rPr>
              <a:t> Every router has an internal table telling it where to send packets for each of the possible destinations. </a:t>
            </a:r>
          </a:p>
          <a:p>
            <a:r>
              <a:rPr lang="en-US" sz="2400" dirty="0" smtClean="0">
                <a:latin typeface="Times New Roman" panose="02020603050405020304" pitchFamily="18" charset="0"/>
                <a:cs typeface="Times New Roman" panose="02020603050405020304" pitchFamily="18" charset="0"/>
              </a:rPr>
              <a:t>Each table entry is a pair(destination and the outgoing line). Only directly connected lines can be used.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smtClean="0">
                <a:solidFill>
                  <a:srgbClr val="FF0000"/>
                </a:solidFill>
                <a:latin typeface="Times New Roman" panose="02020603050405020304" pitchFamily="18" charset="0"/>
                <a:cs typeface="Times New Roman" panose="02020603050405020304" pitchFamily="18" charset="0"/>
              </a:rPr>
              <a:t>4.Implementation of connection-oriented service</a:t>
            </a:r>
            <a:r>
              <a:rPr lang="en-US" dirty="0" smtClean="0"/>
              <a:t/>
            </a:r>
            <a:br>
              <a:rPr lang="en-US" dirty="0" smtClean="0"/>
            </a:b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1066800" y="1132514"/>
            <a:ext cx="6858000" cy="481967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Implementation of connection-oriented service</a:t>
            </a:r>
            <a:endParaRPr lang="en-US" sz="2400"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latin typeface="Times New Roman" panose="02020603050405020304" pitchFamily="18" charset="0"/>
                <a:cs typeface="Times New Roman" panose="02020603050405020304" pitchFamily="18" charset="0"/>
              </a:rPr>
              <a:t>If connection-oriented service is used, a path from the source router all the way to the destination router must be established before any data packets can be sent. This connection is called a VC (virtual circuit), and the network is called a virtual-circuit network</a:t>
            </a:r>
          </a:p>
          <a:p>
            <a:r>
              <a:rPr lang="en-US" sz="2400" dirty="0" smtClean="0">
                <a:latin typeface="Times New Roman" panose="02020603050405020304" pitchFamily="18" charset="0"/>
                <a:cs typeface="Times New Roman" panose="02020603050405020304" pitchFamily="18" charset="0"/>
              </a:rPr>
              <a:t>• When a connection is established, a route from the source machine to the destination machine is chosen as part of the connection setup and stored in tables inside the routers.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FF0000"/>
                </a:solidFill>
                <a:latin typeface="Times New Roman" panose="02020603050405020304" pitchFamily="18" charset="0"/>
                <a:cs typeface="Times New Roman" panose="02020603050405020304" pitchFamily="18" charset="0"/>
              </a:rPr>
              <a:t>5.Comparison of virtual-circuit and datagram networks</a:t>
            </a:r>
            <a:endParaRPr lang="en-US" sz="2800" dirty="0">
              <a:solidFill>
                <a:srgbClr val="FF0000"/>
              </a:solidFill>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762000" y="1219200"/>
            <a:ext cx="7962443" cy="506992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Routing Algorithms</a:t>
            </a:r>
          </a:p>
          <a:p>
            <a:r>
              <a:rPr lang="en-US" sz="2400" dirty="0" smtClean="0">
                <a:latin typeface="Times New Roman" panose="02020603050405020304" pitchFamily="18" charset="0"/>
                <a:cs typeface="Times New Roman" panose="02020603050405020304" pitchFamily="18" charset="0"/>
              </a:rPr>
              <a:t> The main function of NL (Network Layer) is routing packets from the source machine to the destination machine. </a:t>
            </a:r>
          </a:p>
          <a:p>
            <a:r>
              <a:rPr lang="en-US" sz="2400" dirty="0" smtClean="0">
                <a:latin typeface="Times New Roman" panose="02020603050405020304" pitchFamily="18" charset="0"/>
                <a:cs typeface="Times New Roman" panose="02020603050405020304" pitchFamily="18" charset="0"/>
              </a:rPr>
              <a:t> There are two processes inside router: </a:t>
            </a:r>
          </a:p>
          <a:p>
            <a:pPr>
              <a:buNone/>
            </a:pPr>
            <a:r>
              <a:rPr lang="en-US" sz="2400" dirty="0" smtClean="0">
                <a:latin typeface="Times New Roman" panose="02020603050405020304" pitchFamily="18" charset="0"/>
                <a:cs typeface="Times New Roman" panose="02020603050405020304" pitchFamily="18" charset="0"/>
              </a:rPr>
              <a:t>	 a)One of them handles each packet as it arrives, looking up the outgoing line to use for it in the routing table. This process is forwarding. </a:t>
            </a:r>
          </a:p>
          <a:p>
            <a:pPr>
              <a:buNone/>
            </a:pPr>
            <a:r>
              <a:rPr lang="en-US" sz="2400" dirty="0" smtClean="0">
                <a:latin typeface="Times New Roman" panose="02020603050405020304" pitchFamily="18" charset="0"/>
                <a:cs typeface="Times New Roman" panose="02020603050405020304" pitchFamily="18" charset="0"/>
              </a:rPr>
              <a:t>      b)The other process is responsible for filling in and updating the routing tables. That is where the routing algorithm comes into play. This process is routing.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1676</Words>
  <Application>WPS Presentation</Application>
  <PresentationFormat>On-screen Show (4:3)</PresentationFormat>
  <Paragraphs>109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UNIT III   Network Layer  </vt:lpstr>
      <vt:lpstr>1.Store-and-forward packet switching</vt:lpstr>
      <vt:lpstr>Slide 3</vt:lpstr>
      <vt:lpstr> 3.Implementation of connectionless service </vt:lpstr>
      <vt:lpstr>Implementation of connectionless service</vt:lpstr>
      <vt:lpstr>4.Implementation of connection-oriented service </vt:lpstr>
      <vt:lpstr>Implementation of connection-oriented service</vt:lpstr>
      <vt:lpstr>5.Comparison of virtual-circuit and datagram networks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Hierarchical Routing </vt:lpstr>
      <vt:lpstr>Distance Vector Routing (Bellman ford Algorithm)</vt:lpstr>
      <vt:lpstr>Initialization of tables in distance vector routing </vt:lpstr>
      <vt:lpstr>Slide 25</vt:lpstr>
      <vt:lpstr> Distance Vector Routing</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RGUKT</dc:creator>
  <cp:lastModifiedBy>Office</cp:lastModifiedBy>
  <cp:revision>48</cp:revision>
  <dcterms:created xsi:type="dcterms:W3CDTF">2006-08-16T00:00:00Z</dcterms:created>
  <dcterms:modified xsi:type="dcterms:W3CDTF">2024-03-12T03:51:14Z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D3D8CB1405D849D8AD31D3A9C91E4FC5</vt:lpwstr>
  </property>
  <property fmtid="{D5CDD505-2E9C-101B-9397-08002B2CF9AE}" pid="3" name="KSOProductBuildVer">
    <vt:lpwstr>1033-11.2.0.11219</vt:lpwstr>
  </property>
</Properties>
</file>