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64" r:id="rId4"/>
    <p:sldId id="265" r:id="rId5"/>
    <p:sldId id="266" r:id="rId6"/>
    <p:sldId id="260" r:id="rId7"/>
    <p:sldId id="261" r:id="rId8"/>
    <p:sldId id="262" r:id="rId9"/>
    <p:sldId id="268" r:id="rId10"/>
    <p:sldId id="267"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6" r:id="rId24"/>
    <p:sldId id="283" r:id="rId25"/>
    <p:sldId id="284" r:id="rId26"/>
    <p:sldId id="287" r:id="rId27"/>
    <p:sldId id="285" r:id="rId28"/>
    <p:sldId id="288" r:id="rId29"/>
    <p:sldId id="289" r:id="rId30"/>
    <p:sldId id="290" r:id="rId31"/>
    <p:sldId id="295" r:id="rId32"/>
    <p:sldId id="292" r:id="rId33"/>
    <p:sldId id="293" r:id="rId34"/>
    <p:sldId id="294"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400" dirty="0" smtClean="0">
                <a:solidFill>
                  <a:srgbClr val="FF0000"/>
                </a:solidFill>
                <a:latin typeface="Times New Roman" pitchFamily="18" charset="0"/>
                <a:cs typeface="Times New Roman" pitchFamily="18" charset="0"/>
              </a:rPr>
              <a:t>IPV6</a:t>
            </a:r>
          </a:p>
          <a:p>
            <a:r>
              <a:rPr lang="en-US" sz="2400" dirty="0" smtClean="0">
                <a:latin typeface="Times New Roman" pitchFamily="18" charset="0"/>
                <a:cs typeface="Times New Roman" pitchFamily="18" charset="0"/>
              </a:rPr>
              <a:t>IPv6 Packet Header Format </a:t>
            </a:r>
          </a:p>
          <a:p>
            <a:r>
              <a:rPr lang="en-US" sz="2400" dirty="0" smtClean="0">
                <a:latin typeface="Times New Roman" pitchFamily="18" charset="0"/>
                <a:cs typeface="Times New Roman" pitchFamily="18" charset="0"/>
              </a:rPr>
              <a:t> The IPv6 protocol defines a set of headers, including the basic IPv6 header and the IPv6 extension headers.</a:t>
            </a:r>
          </a:p>
          <a:p>
            <a:r>
              <a:rPr lang="en-US" sz="2400" dirty="0" smtClean="0">
                <a:latin typeface="Times New Roman" pitchFamily="18" charset="0"/>
                <a:cs typeface="Times New Roman" pitchFamily="18" charset="0"/>
              </a:rPr>
              <a:t>The following figure shows the fields that appear in the IPv6 header and the order in which the fields appear.</a:t>
            </a:r>
          </a:p>
          <a:p>
            <a:r>
              <a:rPr lang="en-US" sz="2400" dirty="0" smtClean="0">
                <a:latin typeface="Times New Roman" pitchFamily="18" charset="0"/>
                <a:cs typeface="Times New Roman" pitchFamily="18" charset="0"/>
              </a:rPr>
              <a:t>Example of IPv6 Address</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524000" y="3429000"/>
            <a:ext cx="6457950" cy="2590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7620000" cy="1569660"/>
          </a:xfrm>
          <a:prstGeom prst="rect">
            <a:avLst/>
          </a:prstGeom>
        </p:spPr>
        <p:txBody>
          <a:bodyPr wrap="square">
            <a:spAutoFit/>
          </a:bodyPr>
          <a:lstStyle/>
          <a:p>
            <a:r>
              <a:rPr lang="en-US" sz="2400" dirty="0" smtClean="0">
                <a:latin typeface="Times New Roman" pitchFamily="18" charset="0"/>
                <a:cs typeface="Times New Roman" pitchFamily="18" charset="0"/>
              </a:rPr>
              <a:t>These numbers are assigned by ISP (Internet Service Provider), and IP address can be used to identify the country or region from which a computer is connecting to the WEB. The IP address can either be Static or dynamic.</a:t>
            </a:r>
            <a:endParaRPr lang="en-US" sz="24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1295400" y="2286000"/>
            <a:ext cx="6600825" cy="41052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Classless Inter-Domain Routing (CIDR) </a:t>
            </a:r>
            <a:r>
              <a:rPr lang="en-US" sz="2400" dirty="0" smtClean="0">
                <a:latin typeface="Times New Roman" pitchFamily="18" charset="0"/>
                <a:cs typeface="Times New Roman" pitchFamily="18" charset="0"/>
              </a:rPr>
              <a:t>is an IP address allocation method that improves data routing efficiency on the internet. </a:t>
            </a:r>
          </a:p>
          <a:p>
            <a:pPr>
              <a:buFont typeface="Wingdings" pitchFamily="2" charset="2"/>
              <a:buChar char="Ø"/>
            </a:pPr>
            <a:r>
              <a:rPr lang="en-US" sz="2400" dirty="0" smtClean="0">
                <a:latin typeface="Times New Roman" pitchFamily="18" charset="0"/>
                <a:cs typeface="Times New Roman" pitchFamily="18" charset="0"/>
              </a:rPr>
              <a:t>Every machine, server, and end-user device that connects to the internet has a unique number, called an IP address, associated with it. </a:t>
            </a:r>
          </a:p>
          <a:p>
            <a:pPr>
              <a:buFont typeface="Wingdings" pitchFamily="2" charset="2"/>
              <a:buChar char="Ø"/>
            </a:pPr>
            <a:r>
              <a:rPr lang="en-US" sz="2400" dirty="0" smtClean="0">
                <a:latin typeface="Times New Roman" pitchFamily="18" charset="0"/>
                <a:cs typeface="Times New Roman" pitchFamily="18" charset="0"/>
              </a:rPr>
              <a:t>Devices find and communicate with one another by using these IP addresses. Organizations use CIDR to allocate IP addresses flexibly and efficiently in their networks.</a:t>
            </a:r>
          </a:p>
          <a:p>
            <a:pPr>
              <a:buFont typeface="Wingdings" pitchFamily="2" charset="2"/>
              <a:buChar char="Ø"/>
            </a:pPr>
            <a:r>
              <a:rPr lang="en-US" sz="2400" dirty="0" smtClean="0">
                <a:latin typeface="Times New Roman" pitchFamily="18" charset="0"/>
                <a:cs typeface="Times New Roman" pitchFamily="18" charset="0"/>
              </a:rPr>
              <a:t>An IP address has two parts:</a:t>
            </a:r>
          </a:p>
          <a:p>
            <a:pPr>
              <a:buFont typeface="Wingdings" pitchFamily="2" charset="2"/>
              <a:buChar char="Ø"/>
            </a:pPr>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network address</a:t>
            </a:r>
            <a:r>
              <a:rPr lang="en-US" sz="2400" dirty="0" smtClean="0">
                <a:latin typeface="Times New Roman" pitchFamily="18" charset="0"/>
                <a:cs typeface="Times New Roman" pitchFamily="18" charset="0"/>
              </a:rPr>
              <a:t> is a series of numerical digits pointing to the network's unique identifier </a:t>
            </a:r>
          </a:p>
          <a:p>
            <a:pPr>
              <a:buFont typeface="Wingdings" pitchFamily="2" charset="2"/>
              <a:buChar char="Ø"/>
            </a:pPr>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host address</a:t>
            </a:r>
            <a:r>
              <a:rPr lang="en-US" sz="2400" dirty="0" smtClean="0">
                <a:latin typeface="Times New Roman" pitchFamily="18" charset="0"/>
                <a:cs typeface="Times New Roman" pitchFamily="18" charset="0"/>
              </a:rPr>
              <a:t> is a series of numbers indicating the host or individual device identifier on the network</a:t>
            </a: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sz="2900" dirty="0" err="1" smtClean="0">
                <a:solidFill>
                  <a:srgbClr val="FF0000"/>
                </a:solidFill>
                <a:latin typeface="Times New Roman" pitchFamily="18" charset="0"/>
                <a:cs typeface="Times New Roman" pitchFamily="18" charset="0"/>
              </a:rPr>
              <a:t>Classful</a:t>
            </a:r>
            <a:r>
              <a:rPr lang="en-US" sz="2900" dirty="0" smtClean="0">
                <a:solidFill>
                  <a:srgbClr val="FF0000"/>
                </a:solidFill>
                <a:latin typeface="Times New Roman" pitchFamily="18" charset="0"/>
                <a:cs typeface="Times New Roman" pitchFamily="18" charset="0"/>
              </a:rPr>
              <a:t> addresses</a:t>
            </a:r>
            <a:endParaRPr lang="en-US" sz="2900" b="1" dirty="0" smtClean="0">
              <a:solidFill>
                <a:srgbClr val="FF0000"/>
              </a:solidFill>
              <a:latin typeface="Times New Roman" pitchFamily="18" charset="0"/>
              <a:cs typeface="Times New Roman" pitchFamily="18" charset="0"/>
            </a:endParaRPr>
          </a:p>
          <a:p>
            <a:r>
              <a:rPr lang="en-US" sz="2900" dirty="0" smtClean="0">
                <a:latin typeface="Times New Roman" pitchFamily="18" charset="0"/>
                <a:cs typeface="Times New Roman" pitchFamily="18" charset="0"/>
              </a:rPr>
              <a:t>An IPv4 address consists of 32 bits. Each string of numbers separated by the period consists of 8 bits, represented by 0 to 255 in numerical forms. Organizations could purchase three classes of IPv4 addresses. </a:t>
            </a:r>
          </a:p>
          <a:p>
            <a:r>
              <a:rPr lang="en-US" sz="2900" i="1" dirty="0" smtClean="0">
                <a:solidFill>
                  <a:srgbClr val="FF0000"/>
                </a:solidFill>
                <a:latin typeface="Times New Roman" pitchFamily="18" charset="0"/>
                <a:cs typeface="Times New Roman" pitchFamily="18" charset="0"/>
              </a:rPr>
              <a:t>Class A</a:t>
            </a:r>
            <a:endParaRPr lang="en-US" sz="2900" b="1" dirty="0" smtClean="0">
              <a:solidFill>
                <a:srgbClr val="FF0000"/>
              </a:solidFill>
              <a:latin typeface="Times New Roman" pitchFamily="18" charset="0"/>
              <a:cs typeface="Times New Roman" pitchFamily="18" charset="0"/>
            </a:endParaRPr>
          </a:p>
          <a:p>
            <a:r>
              <a:rPr lang="en-US" sz="2900" dirty="0" smtClean="0">
                <a:latin typeface="Times New Roman" pitchFamily="18" charset="0"/>
                <a:cs typeface="Times New Roman" pitchFamily="18" charset="0"/>
              </a:rPr>
              <a:t>A Class A IPv4 address has 8 network prefix bits. For example, consider 44.0.0.1, where 44 is the network address and 0.0.1 is the host address.</a:t>
            </a:r>
          </a:p>
          <a:p>
            <a:r>
              <a:rPr lang="en-US" sz="2900" i="1" dirty="0" smtClean="0">
                <a:solidFill>
                  <a:srgbClr val="FF0000"/>
                </a:solidFill>
                <a:latin typeface="Times New Roman" pitchFamily="18" charset="0"/>
                <a:cs typeface="Times New Roman" pitchFamily="18" charset="0"/>
              </a:rPr>
              <a:t>Class B</a:t>
            </a:r>
            <a:endParaRPr lang="en-US" sz="2900" b="1" dirty="0" smtClean="0">
              <a:solidFill>
                <a:srgbClr val="FF0000"/>
              </a:solidFill>
              <a:latin typeface="Times New Roman" pitchFamily="18" charset="0"/>
              <a:cs typeface="Times New Roman" pitchFamily="18" charset="0"/>
            </a:endParaRPr>
          </a:p>
          <a:p>
            <a:r>
              <a:rPr lang="en-US" sz="2900" dirty="0" smtClean="0">
                <a:latin typeface="Times New Roman" pitchFamily="18" charset="0"/>
                <a:cs typeface="Times New Roman" pitchFamily="18" charset="0"/>
              </a:rPr>
              <a:t>A Class B IPv4 address has 16 network prefix bits. For example, consider 128.16.0.2, where 128.16 is the network address and 0.2 is the host address.</a:t>
            </a:r>
          </a:p>
          <a:p>
            <a:r>
              <a:rPr lang="en-US" sz="2900" i="1" dirty="0" smtClean="0">
                <a:solidFill>
                  <a:srgbClr val="FF0000"/>
                </a:solidFill>
                <a:latin typeface="Times New Roman" pitchFamily="18" charset="0"/>
                <a:cs typeface="Times New Roman" pitchFamily="18" charset="0"/>
              </a:rPr>
              <a:t>Class C</a:t>
            </a:r>
            <a:endParaRPr lang="en-US" sz="2900" b="1" dirty="0" smtClean="0">
              <a:solidFill>
                <a:srgbClr val="FF0000"/>
              </a:solidFill>
              <a:latin typeface="Times New Roman" pitchFamily="18" charset="0"/>
              <a:cs typeface="Times New Roman" pitchFamily="18" charset="0"/>
            </a:endParaRPr>
          </a:p>
          <a:p>
            <a:r>
              <a:rPr lang="en-US" sz="2900" dirty="0" smtClean="0">
                <a:latin typeface="Times New Roman" pitchFamily="18" charset="0"/>
                <a:cs typeface="Times New Roman" pitchFamily="18" charset="0"/>
              </a:rPr>
              <a:t>A Class C IPv4 address has 24 network prefix bits. For instance, consider 192.168.1.100, where 192.168.1 is the network address and 100 is the host address.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Classless addresses</a:t>
            </a:r>
            <a:endParaRPr lang="en-US" sz="2400" b="1"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Classless or Classless Inter-Domain Routing (CIDR) addresses use variable length subnet masking (VLSM) to alter the ratio between the network and host address bits in an IP address.</a:t>
            </a:r>
          </a:p>
          <a:p>
            <a:pPr>
              <a:buFont typeface="Wingdings" pitchFamily="2" charset="2"/>
              <a:buChar char="Ø"/>
            </a:pPr>
            <a:r>
              <a:rPr lang="en-US" sz="2400" dirty="0" smtClean="0">
                <a:latin typeface="Times New Roman" pitchFamily="18" charset="0"/>
                <a:cs typeface="Times New Roman" pitchFamily="18" charset="0"/>
              </a:rPr>
              <a:t> A subnet mask is a set of identifiers that returns the network address’s value from the IP address by turning the host address into zeroes. </a:t>
            </a:r>
          </a:p>
          <a:p>
            <a:pPr>
              <a:buFont typeface="Wingdings" pitchFamily="2" charset="2"/>
              <a:buChar char="Ø"/>
            </a:pPr>
            <a:r>
              <a:rPr lang="en-US" sz="2400" dirty="0" smtClean="0">
                <a:latin typeface="Times New Roman" pitchFamily="18" charset="0"/>
                <a:cs typeface="Times New Roman" pitchFamily="18" charset="0"/>
              </a:rPr>
              <a:t>For example, 192.0.2.0/24 is an IPv4 CIDR address where the first 24 bits, or 192.0.2, is the network address. </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Before Classless Inter-Domain Routing (CIDR), IP addresses were </a:t>
            </a:r>
            <a:r>
              <a:rPr lang="en-US" sz="2400" dirty="0" err="1" smtClean="0">
                <a:latin typeface="Times New Roman" pitchFamily="18" charset="0"/>
                <a:cs typeface="Times New Roman" pitchFamily="18" charset="0"/>
              </a:rPr>
              <a:t>classful</a:t>
            </a:r>
            <a:r>
              <a:rPr lang="en-US" sz="2400" dirty="0" smtClean="0">
                <a:latin typeface="Times New Roman" pitchFamily="18" charset="0"/>
                <a:cs typeface="Times New Roman" pitchFamily="18" charset="0"/>
              </a:rPr>
              <a:t> and created inefficiencies. We discuss some of these shortcomings next. </a:t>
            </a:r>
          </a:p>
          <a:p>
            <a:pPr>
              <a:buFont typeface="Wingdings" pitchFamily="2" charset="2"/>
              <a:buChar char="Ø"/>
            </a:pPr>
            <a:r>
              <a:rPr lang="en-US" sz="2400" dirty="0" smtClean="0">
                <a:latin typeface="Times New Roman" pitchFamily="18" charset="0"/>
                <a:cs typeface="Times New Roman" pitchFamily="18" charset="0"/>
              </a:rPr>
              <a:t>Inflexible IP addressing</a:t>
            </a:r>
            <a:endParaRPr lang="en-US" sz="2400" b="1"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In a </a:t>
            </a:r>
            <a:r>
              <a:rPr lang="en-US" sz="2400" dirty="0" err="1" smtClean="0">
                <a:latin typeface="Times New Roman" pitchFamily="18" charset="0"/>
                <a:cs typeface="Times New Roman" pitchFamily="18" charset="0"/>
              </a:rPr>
              <a:t>classful</a:t>
            </a:r>
            <a:r>
              <a:rPr lang="en-US" sz="2400" dirty="0" smtClean="0">
                <a:latin typeface="Times New Roman" pitchFamily="18" charset="0"/>
                <a:cs typeface="Times New Roman" pitchFamily="18" charset="0"/>
              </a:rPr>
              <a:t> addressing system, each class supported a fixed number of devices:</a:t>
            </a:r>
          </a:p>
          <a:p>
            <a:pPr>
              <a:buFont typeface="Wingdings" pitchFamily="2" charset="2"/>
              <a:buChar char="Ø"/>
            </a:pPr>
            <a:r>
              <a:rPr lang="en-US" sz="2400" dirty="0" smtClean="0">
                <a:latin typeface="Times New Roman" pitchFamily="18" charset="0"/>
                <a:cs typeface="Times New Roman" pitchFamily="18" charset="0"/>
              </a:rPr>
              <a:t>Class A supported 16,777,214 hosts</a:t>
            </a:r>
          </a:p>
          <a:p>
            <a:pPr>
              <a:buFont typeface="Wingdings" pitchFamily="2" charset="2"/>
              <a:buChar char="Ø"/>
            </a:pPr>
            <a:r>
              <a:rPr lang="en-US" sz="2400" dirty="0" smtClean="0">
                <a:latin typeface="Times New Roman" pitchFamily="18" charset="0"/>
                <a:cs typeface="Times New Roman" pitchFamily="18" charset="0"/>
              </a:rPr>
              <a:t>Class B supported 65,534 hosts</a:t>
            </a:r>
          </a:p>
          <a:p>
            <a:pPr>
              <a:buFont typeface="Wingdings" pitchFamily="2" charset="2"/>
              <a:buChar char="Ø"/>
            </a:pPr>
            <a:r>
              <a:rPr lang="en-US" sz="2400" dirty="0" smtClean="0">
                <a:latin typeface="Times New Roman" pitchFamily="18" charset="0"/>
                <a:cs typeface="Times New Roman" pitchFamily="18" charset="0"/>
              </a:rPr>
              <a:t>Class C supported 254 hosts</a:t>
            </a:r>
          </a:p>
          <a:p>
            <a:pPr>
              <a:buFont typeface="Wingdings" pitchFamily="2" charset="2"/>
              <a:buChar char="Ø"/>
            </a:pPr>
            <a:r>
              <a:rPr lang="en-US" sz="2400" dirty="0" smtClean="0">
                <a:latin typeface="Times New Roman" pitchFamily="18" charset="0"/>
                <a:cs typeface="Times New Roman" pitchFamily="18" charset="0"/>
              </a:rPr>
              <a:t>We will use here </a:t>
            </a:r>
            <a:r>
              <a:rPr lang="en-US" sz="2400" dirty="0" err="1" smtClean="0">
                <a:latin typeface="Times New Roman" pitchFamily="18" charset="0"/>
                <a:cs typeface="Times New Roman" pitchFamily="18" charset="0"/>
              </a:rPr>
              <a:t>subnetting</a:t>
            </a:r>
            <a:r>
              <a:rPr lang="en-US" sz="2400" dirty="0" smtClean="0">
                <a:latin typeface="Times New Roman" pitchFamily="18" charset="0"/>
                <a:cs typeface="Times New Roman" pitchFamily="18" charset="0"/>
              </a:rPr>
              <a:t>(Dividing the network).</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For example, an organization with 300 devices couldn’t have used a Class C IP address, which only permitted 254 devices. </a:t>
            </a:r>
          </a:p>
          <a:p>
            <a:pPr>
              <a:buFont typeface="Wingdings" pitchFamily="2" charset="2"/>
              <a:buChar char="Ø"/>
            </a:pPr>
            <a:r>
              <a:rPr lang="en-US" sz="2400" dirty="0" smtClean="0">
                <a:latin typeface="Times New Roman" pitchFamily="18" charset="0"/>
                <a:cs typeface="Times New Roman" pitchFamily="18" charset="0"/>
              </a:rPr>
              <a:t>So, the organization would’ve been forced to apply for a Class B IP address, which provided 65,534 unique host addresses. </a:t>
            </a:r>
          </a:p>
          <a:p>
            <a:pPr>
              <a:buFont typeface="Wingdings" pitchFamily="2" charset="2"/>
              <a:buChar char="Ø"/>
            </a:pPr>
            <a:r>
              <a:rPr lang="en-US" sz="2400" dirty="0" smtClean="0">
                <a:latin typeface="Times New Roman" pitchFamily="18" charset="0"/>
                <a:cs typeface="Times New Roman" pitchFamily="18" charset="0"/>
              </a:rPr>
              <a:t>However, only 300 devices would’ve been connected, which would’ve left 65,234 unused IP address spaces.</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Internet Control Message Protocol (ICMP) </a:t>
            </a:r>
          </a:p>
          <a:p>
            <a:pPr>
              <a:buFont typeface="Wingdings" pitchFamily="2" charset="2"/>
              <a:buChar char="Ø"/>
            </a:pPr>
            <a:r>
              <a:rPr lang="en-US" sz="2400" dirty="0" smtClean="0">
                <a:latin typeface="Times New Roman" pitchFamily="18" charset="0"/>
                <a:cs typeface="Times New Roman" pitchFamily="18" charset="0"/>
              </a:rPr>
              <a:t> ICMP is network diagnostic and error reporting protocol. ICMP belongs to IP protocol suite and uses IP as carrier protocol. </a:t>
            </a:r>
          </a:p>
          <a:p>
            <a:pPr>
              <a:buFont typeface="Wingdings" pitchFamily="2" charset="2"/>
              <a:buChar char="Ø"/>
            </a:pPr>
            <a:r>
              <a:rPr lang="en-US" sz="2400" dirty="0" smtClean="0">
                <a:latin typeface="Times New Roman" pitchFamily="18" charset="0"/>
                <a:cs typeface="Times New Roman" pitchFamily="18" charset="0"/>
              </a:rPr>
              <a:t>After constructing ICMP packet, it is encapsulated in IP packet. Because IP itself is a best-effort non-reliable protocol, so is ICMP. </a:t>
            </a:r>
          </a:p>
          <a:p>
            <a:pPr>
              <a:buFont typeface="Wingdings" pitchFamily="2" charset="2"/>
              <a:buChar char="Ø"/>
            </a:pPr>
            <a:r>
              <a:rPr lang="en-US" sz="2400" dirty="0" smtClean="0">
                <a:latin typeface="Times New Roman" pitchFamily="18" charset="0"/>
                <a:cs typeface="Times New Roman" pitchFamily="18" charset="0"/>
              </a:rPr>
              <a:t> Any feedback about network is sent back to the originating host. If some error in the network occurs, it is reported by means of ICMP.</a:t>
            </a:r>
          </a:p>
          <a:p>
            <a:pPr>
              <a:buFont typeface="Wingdings" pitchFamily="2" charset="2"/>
              <a:buChar char="Ø"/>
            </a:pPr>
            <a:r>
              <a:rPr lang="en-US" sz="2400" dirty="0" smtClean="0">
                <a:latin typeface="Times New Roman" pitchFamily="18" charset="0"/>
                <a:cs typeface="Times New Roman" pitchFamily="18" charset="0"/>
              </a:rPr>
              <a:t> ICMP contains dozens of diagnostic and error reporting messages</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308532"/>
            <a:ext cx="8978251" cy="564062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400" dirty="0" smtClean="0">
                <a:solidFill>
                  <a:srgbClr val="FF0000"/>
                </a:solidFill>
                <a:latin typeface="Times New Roman" pitchFamily="18" charset="0"/>
                <a:cs typeface="Times New Roman" pitchFamily="18" charset="0"/>
              </a:rPr>
              <a:t>Address Resolution Protocol (ARP) </a:t>
            </a:r>
            <a:r>
              <a:rPr lang="en-US" sz="2400" dirty="0" smtClean="0">
                <a:latin typeface="Times New Roman" pitchFamily="18" charset="0"/>
                <a:cs typeface="Times New Roman" pitchFamily="18" charset="0"/>
              </a:rPr>
              <a:t>If a machine want to communicate to another machine in the same network, it requires its physical or MAC address. But ,since the application has given the destination's IP address it requires some mechanism to bind the IP address with its MAC address. This is done through Address Resolution protocol (ARP).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457200"/>
            <a:ext cx="7543420" cy="559673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latin typeface="Times New Roman" pitchFamily="18" charset="0"/>
                <a:cs typeface="Times New Roman" pitchFamily="18" charset="0"/>
              </a:rPr>
              <a:t>IP version 6 is the new version of Internet Protocol, which is way better than IP version 4 in terms of complexity and efficiency. Let’s look at the header of IP version 6 and understand how it is different from the IPv4 header.</a:t>
            </a:r>
            <a:endParaRPr lang="en-US" sz="2400" dirty="0">
              <a:latin typeface="Times New Roman" pitchFamily="18" charset="0"/>
              <a:cs typeface="Times New Roman" pitchFamily="18" charset="0"/>
            </a:endParaRPr>
          </a:p>
        </p:txBody>
      </p:sp>
      <p:pic>
        <p:nvPicPr>
          <p:cNvPr id="4" name="Picture 2" descr="C:\Users\TEMP.DESKTOP-TBBU1TJ.001\Desktop\IPV6-Header.png"/>
          <p:cNvPicPr>
            <a:picLocks noChangeAspect="1" noChangeArrowheads="1"/>
          </p:cNvPicPr>
          <p:nvPr/>
        </p:nvPicPr>
        <p:blipFill>
          <a:blip r:embed="rId2"/>
          <a:srcRect/>
          <a:stretch>
            <a:fillRect/>
          </a:stretch>
        </p:blipFill>
        <p:spPr bwMode="auto">
          <a:xfrm>
            <a:off x="1905000" y="2362200"/>
            <a:ext cx="5708478" cy="3962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FF0000"/>
                </a:solidFill>
                <a:latin typeface="Times New Roman" pitchFamily="18" charset="0"/>
                <a:cs typeface="Times New Roman" pitchFamily="18" charset="0"/>
              </a:rPr>
              <a:t>Reverse Address Resolution Protocol </a:t>
            </a:r>
          </a:p>
          <a:p>
            <a:r>
              <a:rPr lang="en-US" sz="2400" dirty="0" smtClean="0">
                <a:latin typeface="Times New Roman" pitchFamily="18" charset="0"/>
                <a:cs typeface="Times New Roman" pitchFamily="18" charset="0"/>
              </a:rPr>
              <a:t> RARP is a protocol by which a physical machine in a local area network can request to learn its IP address from a gateway server's Address Resolution Protocol table or cache. This is needed since the machine may not have permanently attached disk where it can store its IP address permanently.</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81000" y="0"/>
            <a:ext cx="8533114" cy="597454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Bootstrap Protocol (BOOTP)</a:t>
            </a:r>
          </a:p>
          <a:p>
            <a:pPr>
              <a:buFont typeface="Wingdings" pitchFamily="2" charset="2"/>
              <a:buChar char="Ø"/>
            </a:pPr>
            <a:r>
              <a:rPr lang="en-US" sz="2400" dirty="0" smtClean="0">
                <a:latin typeface="Times New Roman" pitchFamily="18" charset="0"/>
                <a:cs typeface="Times New Roman" pitchFamily="18" charset="0"/>
              </a:rPr>
              <a:t> The Bootstrap Protocol is a networking protocol used to by a client for obtaining an IP address from a server. It was originally defined as specification RFC 951 and was designed to replace the Reverse Address Resolution Protocol (RARP), also known as RFC 903.</a:t>
            </a:r>
          </a:p>
          <a:p>
            <a:pPr>
              <a:buFont typeface="Wingdings" pitchFamily="2" charset="2"/>
              <a:buChar char="Ø"/>
            </a:pPr>
            <a:r>
              <a:rPr lang="en-US" sz="2400" dirty="0" smtClean="0">
                <a:latin typeface="Times New Roman" pitchFamily="18" charset="0"/>
                <a:cs typeface="Times New Roman" pitchFamily="18" charset="0"/>
              </a:rPr>
              <a:t> Bootstrap protocol was intended to allow computers to find what they need to function properly after booting up. </a:t>
            </a:r>
          </a:p>
          <a:p>
            <a:pPr>
              <a:buFont typeface="Wingdings" pitchFamily="2" charset="2"/>
              <a:buChar char="Ø"/>
            </a:pPr>
            <a:r>
              <a:rPr lang="en-US" sz="2400" dirty="0" smtClean="0">
                <a:latin typeface="Times New Roman" pitchFamily="18" charset="0"/>
                <a:cs typeface="Times New Roman" pitchFamily="18" charset="0"/>
              </a:rPr>
              <a:t>BOOTP uses a relay agent, which allows packet forwarding from the local network using standard IP routing, allowing one BOOTP server to serve hosts on multiple subnets</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latin typeface="Times New Roman" pitchFamily="18" charset="0"/>
                <a:cs typeface="Times New Roman" pitchFamily="18" charset="0"/>
              </a:rPr>
              <a:t>The BOOTP  request is broadcast because the client does not know the IP address of the server. An intermediate  relay Agent is used in network which take request and encapsulate the message in </a:t>
            </a:r>
            <a:r>
              <a:rPr lang="en-US" sz="2400" dirty="0" err="1" smtClean="0">
                <a:latin typeface="Times New Roman" pitchFamily="18" charset="0"/>
                <a:cs typeface="Times New Roman" pitchFamily="18" charset="0"/>
              </a:rPr>
              <a:t>unicast</a:t>
            </a:r>
            <a:r>
              <a:rPr lang="en-US" sz="2400" dirty="0" smtClean="0">
                <a:latin typeface="Times New Roman" pitchFamily="18" charset="0"/>
                <a:cs typeface="Times New Roman" pitchFamily="18" charset="0"/>
              </a:rPr>
              <a:t> datagram and sends it to BOOTP server.</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066800" y="2514600"/>
            <a:ext cx="7829133" cy="3810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smtClean="0">
                <a:solidFill>
                  <a:srgbClr val="FF0000"/>
                </a:solidFill>
                <a:latin typeface="Times New Roman" pitchFamily="18" charset="0"/>
                <a:cs typeface="Times New Roman" pitchFamily="18" charset="0"/>
              </a:rPr>
              <a:t>DHCP (Dynamic Host Configuration Protocol) </a:t>
            </a:r>
            <a:r>
              <a:rPr lang="en-US" sz="2400" dirty="0" smtClean="0">
                <a:latin typeface="Times New Roman" pitchFamily="18" charset="0"/>
                <a:cs typeface="Times New Roman" pitchFamily="18" charset="0"/>
              </a:rPr>
              <a:t>is a protocol used to provide quick, automatic, and central management • for the distribution of IP addresses within a network. </a:t>
            </a:r>
            <a:endParaRPr lang="en-US" sz="24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srcRect/>
          <a:stretch>
            <a:fillRect/>
          </a:stretch>
        </p:blipFill>
        <p:spPr bwMode="auto">
          <a:xfrm>
            <a:off x="985625" y="2043113"/>
            <a:ext cx="6481975" cy="382428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How DHCP Works </a:t>
            </a:r>
          </a:p>
          <a:p>
            <a:pPr>
              <a:buFont typeface="Wingdings" pitchFamily="2" charset="2"/>
              <a:buChar char="Ø"/>
            </a:pPr>
            <a:r>
              <a:rPr lang="en-US" sz="2400" dirty="0" smtClean="0">
                <a:latin typeface="Times New Roman" pitchFamily="18" charset="0"/>
                <a:cs typeface="Times New Roman" pitchFamily="18" charset="0"/>
              </a:rPr>
              <a:t> A DHCP server is used to issue unique IP addresses and automatically configure other network information. </a:t>
            </a:r>
          </a:p>
          <a:p>
            <a:pPr>
              <a:buFont typeface="Wingdings" pitchFamily="2" charset="2"/>
              <a:buChar char="Ø"/>
            </a:pPr>
            <a:r>
              <a:rPr lang="en-US" sz="2400" dirty="0" smtClean="0">
                <a:latin typeface="Times New Roman" pitchFamily="18" charset="0"/>
                <a:cs typeface="Times New Roman" pitchFamily="18" charset="0"/>
              </a:rPr>
              <a:t> In most home and small businesses, the router acts as the DHCP server. In large networks, a single computer might act as the DHCP server. </a:t>
            </a:r>
          </a:p>
          <a:p>
            <a:pPr>
              <a:buFont typeface="Wingdings" pitchFamily="2" charset="2"/>
              <a:buChar char="Ø"/>
            </a:pPr>
            <a:r>
              <a:rPr lang="en-US" sz="2400" dirty="0" smtClean="0">
                <a:latin typeface="Times New Roman" pitchFamily="18" charset="0"/>
                <a:cs typeface="Times New Roman" pitchFamily="18" charset="0"/>
              </a:rPr>
              <a:t> In short, the process goes like this: A device (the client) requests an IP address from a router (the host), after which the host assigns an available IP address to allow the client to communicate on the network. A bit more detail below..</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lstStyle/>
          <a:p>
            <a:r>
              <a:rPr lang="en-US" dirty="0" smtClean="0"/>
              <a:t>DHCP</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381000" y="1066800"/>
            <a:ext cx="8229600" cy="515089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Network Address Translation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NAT stands for network address translation. It's a way to map multiple private addresses inside a local network to a public IP address before transferring the information onto the internet. Organizations that want multiple devices to employ a single IP address use NAT, as do most home routers.</a:t>
            </a:r>
          </a:p>
          <a:p>
            <a:pPr>
              <a:buFont typeface="Wingdings" pitchFamily="2" charset="2"/>
              <a:buChar char="Ø"/>
            </a:pPr>
            <a:r>
              <a:rPr lang="en-US" sz="2400" b="1" dirty="0" smtClean="0">
                <a:latin typeface="Times New Roman" pitchFamily="18" charset="0"/>
                <a:cs typeface="Times New Roman" pitchFamily="18" charset="0"/>
              </a:rPr>
              <a:t>Network Address Translation (NAT) working –</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Generally, the border router is configured for NAT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the router which has one interface in the local (inside) network and one interface in the global (outside) network.  </a:t>
            </a: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smtClean="0">
                <a:latin typeface="Times New Roman" pitchFamily="18" charset="0"/>
                <a:cs typeface="Times New Roman" pitchFamily="18" charset="0"/>
              </a:rPr>
              <a:t>When a packet traverse outside the local (inside) network, then NAT converts that local (private) IP address to a global (public) IP address. When a packet enters the local network, the global (public) IP address is converted to a local (private) IP address.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457200" y="2438400"/>
            <a:ext cx="7875979" cy="38147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Transport Layer </a:t>
            </a:r>
          </a:p>
          <a:p>
            <a:pPr>
              <a:buFont typeface="Wingdings" pitchFamily="2" charset="2"/>
              <a:buChar char="Ø"/>
            </a:pPr>
            <a:r>
              <a:rPr lang="en-US" sz="2400" dirty="0" smtClean="0">
                <a:latin typeface="Times New Roman" pitchFamily="18" charset="0"/>
                <a:cs typeface="Times New Roman" pitchFamily="18" charset="0"/>
              </a:rPr>
              <a:t> The main role of the transport layer is to provide the communication services directly to the application processes running on different hosts. </a:t>
            </a:r>
          </a:p>
          <a:p>
            <a:pPr>
              <a:buFont typeface="Wingdings" pitchFamily="2" charset="2"/>
              <a:buChar char="Ø"/>
            </a:pPr>
            <a:r>
              <a:rPr lang="en-US" sz="2400" dirty="0" smtClean="0">
                <a:latin typeface="Times New Roman" pitchFamily="18" charset="0"/>
                <a:cs typeface="Times New Roman" pitchFamily="18" charset="0"/>
              </a:rPr>
              <a:t>The transport layer provides a logical communication between application processes running on different hosts. </a:t>
            </a:r>
          </a:p>
          <a:p>
            <a:pPr>
              <a:buFont typeface="Wingdings" pitchFamily="2" charset="2"/>
              <a:buChar char="Ø"/>
            </a:pPr>
            <a:r>
              <a:rPr lang="en-US" sz="2400" dirty="0" smtClean="0">
                <a:latin typeface="Times New Roman" pitchFamily="18" charset="0"/>
                <a:cs typeface="Times New Roman" pitchFamily="18" charset="0"/>
              </a:rPr>
              <a:t>Although the application processes on different hosts are not physically connected, application processes use the logical communication provided by the transport layer to send the messages to each other. </a:t>
            </a:r>
          </a:p>
          <a:p>
            <a:pPr>
              <a:buFont typeface="Wingdings" pitchFamily="2" charset="2"/>
              <a:buChar char="Ø"/>
            </a:pPr>
            <a:r>
              <a:rPr lang="en-US" sz="2400" dirty="0" smtClean="0">
                <a:latin typeface="Times New Roman" pitchFamily="18" charset="0"/>
                <a:cs typeface="Times New Roman" pitchFamily="18" charset="0"/>
              </a:rPr>
              <a:t>The transport layer protocols are implemented in the end systems but not in the network routers.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dirty="0" smtClean="0">
                <a:latin typeface="Times New Roman" pitchFamily="18" charset="0"/>
                <a:cs typeface="Times New Roman" pitchFamily="18" charset="0"/>
              </a:rPr>
              <a:t>1.Version (4-bits): It represents the version of Internet Protocol, i.e. 0110.</a:t>
            </a:r>
          </a:p>
          <a:p>
            <a:pPr>
              <a:buNone/>
            </a:pPr>
            <a:r>
              <a:rPr lang="en-US" sz="2400" dirty="0" smtClean="0">
                <a:latin typeface="Times New Roman" pitchFamily="18" charset="0"/>
                <a:cs typeface="Times New Roman" pitchFamily="18" charset="0"/>
              </a:rPr>
              <a:t>2. Traffic Class (8-bits): These 8 bits are divided into two parts. The most significant 6 bits are used for Type of Service to let the Router Known what services should be provided to this packet. The least significant 2 bits are used for Explicit Congestion Notification (ECN).</a:t>
            </a:r>
          </a:p>
          <a:p>
            <a:pPr>
              <a:buNone/>
            </a:pPr>
            <a:r>
              <a:rPr lang="en-US" sz="2400" dirty="0" smtClean="0">
                <a:latin typeface="Times New Roman" pitchFamily="18" charset="0"/>
                <a:cs typeface="Times New Roman" pitchFamily="18" charset="0"/>
              </a:rPr>
              <a:t>3.Flow Label (20-bits): This label is used to maintain the sequential flow of the packets belonging to a communication. The source labels the sequence to help the router identify that a particular packet belongs to a specific flow of information. This field helps avoid re-ordering of data packets. It is designed for streaming/real-time media.</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TCP Connection Establishment </a:t>
            </a:r>
          </a:p>
          <a:p>
            <a:pPr>
              <a:buFont typeface="Wingdings" pitchFamily="2" charset="2"/>
              <a:buChar char="Ø"/>
            </a:pPr>
            <a:r>
              <a:rPr lang="en-US" sz="2400" dirty="0" smtClean="0">
                <a:latin typeface="Times New Roman" pitchFamily="18" charset="0"/>
                <a:cs typeface="Times New Roman" pitchFamily="18" charset="0"/>
              </a:rPr>
              <a:t> To make the transport services reliable, TCP hosts must establish a connection-oriented session with one another. </a:t>
            </a:r>
          </a:p>
          <a:p>
            <a:pPr>
              <a:buFont typeface="Wingdings" pitchFamily="2" charset="2"/>
              <a:buChar char="Ø"/>
            </a:pPr>
            <a:r>
              <a:rPr lang="en-US" sz="2400" dirty="0" smtClean="0">
                <a:latin typeface="Times New Roman" pitchFamily="18" charset="0"/>
                <a:cs typeface="Times New Roman" pitchFamily="18" charset="0"/>
              </a:rPr>
              <a:t>Connection establishment is performed by using the three-way handshake mechanism. A three way handshake synchronizes both ends of a network by enabling both sides to agree upon original sequence numbers.</a:t>
            </a:r>
          </a:p>
          <a:p>
            <a:pPr>
              <a:buFont typeface="Wingdings" pitchFamily="2" charset="2"/>
              <a:buChar char="Ø"/>
            </a:pPr>
            <a:r>
              <a:rPr lang="en-US" sz="2400" dirty="0" smtClean="0">
                <a:latin typeface="Times New Roman" pitchFamily="18" charset="0"/>
                <a:cs typeface="Times New Roman" pitchFamily="18" charset="0"/>
              </a:rPr>
              <a:t>This mechanism also provides that both sides are ready to transmit data and learn that the other side is available to communicate. This is essential so that packets are not shared or retransmitted during session establishment or after session termination.</a:t>
            </a:r>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400" b="1" dirty="0" smtClean="0">
                <a:latin typeface="Times New Roman" pitchFamily="18" charset="0"/>
                <a:cs typeface="Times New Roman" pitchFamily="18" charset="0"/>
              </a:rPr>
              <a:t>TCP Connection establishment</a:t>
            </a:r>
          </a:p>
          <a:p>
            <a:endParaRPr lang="en-US" dirty="0"/>
          </a:p>
        </p:txBody>
      </p:sp>
      <p:pic>
        <p:nvPicPr>
          <p:cNvPr id="4" name="Picture 3"/>
          <p:cNvPicPr>
            <a:picLocks noChangeAspect="1" noChangeArrowheads="1"/>
          </p:cNvPicPr>
          <p:nvPr/>
        </p:nvPicPr>
        <p:blipFill>
          <a:blip r:embed="rId2"/>
          <a:srcRect/>
          <a:stretch>
            <a:fillRect/>
          </a:stretch>
        </p:blipFill>
        <p:spPr bwMode="auto">
          <a:xfrm>
            <a:off x="299770" y="1295400"/>
            <a:ext cx="8158429" cy="495300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Connection Termination Protocol (Connection Release) </a:t>
            </a:r>
          </a:p>
          <a:p>
            <a:pPr>
              <a:buFont typeface="Wingdings" pitchFamily="2" charset="2"/>
              <a:buChar char="Ø"/>
            </a:pPr>
            <a:r>
              <a:rPr lang="en-US" sz="2400" dirty="0" smtClean="0">
                <a:latin typeface="Times New Roman" pitchFamily="18" charset="0"/>
                <a:cs typeface="Times New Roman" pitchFamily="18" charset="0"/>
              </a:rPr>
              <a:t> While it creates three segments to establish a connection, it takes four segments to terminate a connection. During a TCP connection is </a:t>
            </a:r>
            <a:r>
              <a:rPr lang="en-US" sz="2400" dirty="0" err="1" smtClean="0">
                <a:latin typeface="Times New Roman" pitchFamily="18" charset="0"/>
                <a:cs typeface="Times New Roman" pitchFamily="18" charset="0"/>
              </a:rPr>
              <a:t>fullduplex</a:t>
            </a:r>
            <a:r>
              <a:rPr lang="en-US" sz="2400" dirty="0" smtClean="0">
                <a:latin typeface="Times New Roman" pitchFamily="18" charset="0"/>
                <a:cs typeface="Times New Roman" pitchFamily="18" charset="0"/>
              </a:rPr>
              <a:t> (that is, data flows in each direction independently of the other direction), each direction should be shut down alone. </a:t>
            </a:r>
          </a:p>
          <a:p>
            <a:pPr>
              <a:buFont typeface="Wingdings" pitchFamily="2" charset="2"/>
              <a:buChar char="Ø"/>
            </a:pPr>
            <a:r>
              <a:rPr lang="en-US" sz="2400" dirty="0" smtClean="0">
                <a:latin typeface="Times New Roman" pitchFamily="18" charset="0"/>
                <a:cs typeface="Times New Roman" pitchFamily="18" charset="0"/>
              </a:rPr>
              <a:t>The termination procedure for each host is shown in the figure. The rule is that either end can share a FIN when it has finished sending data.</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dirty="0" smtClean="0">
                <a:latin typeface="Times New Roman" pitchFamily="18" charset="0"/>
                <a:cs typeface="Times New Roman" pitchFamily="18" charset="0"/>
              </a:rPr>
              <a:t>CONNECTION RELEASE:</a:t>
            </a:r>
            <a:endParaRPr lang="en-US" sz="2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990600" y="903996"/>
            <a:ext cx="7315200" cy="522216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68420" y="685800"/>
            <a:ext cx="8065980" cy="5715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Crash Recovery</a:t>
            </a:r>
          </a:p>
          <a:p>
            <a:pPr>
              <a:buFont typeface="Wingdings" pitchFamily="2" charset="2"/>
              <a:buChar char="Ø"/>
            </a:pPr>
            <a:r>
              <a:rPr lang="en-US" sz="2400" i="1" dirty="0" smtClean="0">
                <a:latin typeface="Times New Roman" pitchFamily="18" charset="0"/>
                <a:cs typeface="Times New Roman" pitchFamily="18" charset="0"/>
              </a:rPr>
              <a:t>Crash recovery</a:t>
            </a:r>
            <a:r>
              <a:rPr lang="en-US" sz="2400" dirty="0" smtClean="0">
                <a:latin typeface="Times New Roman" pitchFamily="18" charset="0"/>
                <a:cs typeface="Times New Roman" pitchFamily="18" charset="0"/>
              </a:rPr>
              <a:t> is the process by which the database is moved back to a consistent and usable state. This is done by rolling back incomplete transactions and completing committed transactions that were still in memory when the crash occurred When a database is in a consistent and usable state, it has attained what is known as a </a:t>
            </a:r>
            <a:r>
              <a:rPr lang="en-US" sz="2400" i="1" dirty="0" smtClean="0">
                <a:latin typeface="Times New Roman" pitchFamily="18" charset="0"/>
                <a:cs typeface="Times New Roman" pitchFamily="18" charset="0"/>
              </a:rPr>
              <a:t>point of consistency</a:t>
            </a:r>
            <a:r>
              <a:rPr lang="en-US" sz="2400" dirty="0" smtClean="0">
                <a:latin typeface="Times New Roman" pitchFamily="18" charset="0"/>
                <a:cs typeface="Times New Roman" pitchFamily="18" charset="0"/>
              </a:rPr>
              <a:t>. </a:t>
            </a:r>
          </a:p>
          <a:p>
            <a:pPr>
              <a:buFont typeface="Wingdings" pitchFamily="2" charset="2"/>
              <a:buChar char="Ø"/>
            </a:pPr>
            <a:r>
              <a:rPr lang="en-US" sz="2400" dirty="0" smtClean="0">
                <a:latin typeface="Times New Roman" pitchFamily="18" charset="0"/>
                <a:cs typeface="Times New Roman" pitchFamily="18" charset="0"/>
              </a:rPr>
              <a:t>Network and Transport layers automatically handle network and router crashes. Issue here is how the transport layer recovers from host (end system) crashes. Want clients continue to be able to work if the server quickly reboots.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dirty="0" smtClean="0">
                <a:latin typeface="Times New Roman" pitchFamily="18" charset="0"/>
                <a:cs typeface="Times New Roman" pitchFamily="18" charset="0"/>
              </a:rPr>
              <a:t>4.Payload Length (16-bits): This field is used to tell the routers how much information a particular packet contains in its payload. Payload is composed of Extension Headers and Upper Layer data. With 16 bits, up to 65535 bytes can be indicated; but if the Extension Headers contain Hop-by-Hop Extension Header, then the payload may exceed 65535 bytes and this field is set to 0.</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5. Next Header (8-bits): This field is used to indicate either the type of Extension Header, or if the Extension Header is not present then it indicates the Upper Layer PDU. The values for the type of Upper Layer PDU are same as IPv4’s.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latin typeface="Times New Roman" pitchFamily="18" charset="0"/>
                <a:cs typeface="Times New Roman" pitchFamily="18" charset="0"/>
              </a:rPr>
              <a:t>6. Hop Limit (8-bits): This field is used to stop packet to loop in the network infinitely. This is same as TTL in IPv4. The value of Hop Limit field is decremented by 1 as it passes a link (router/hop). When the field reaches infinitely. </a:t>
            </a:r>
          </a:p>
          <a:p>
            <a:pPr>
              <a:buNone/>
            </a:pPr>
            <a:r>
              <a:rPr lang="en-US" sz="2400" dirty="0" smtClean="0">
                <a:latin typeface="Times New Roman" pitchFamily="18" charset="0"/>
                <a:cs typeface="Times New Roman" pitchFamily="18" charset="0"/>
              </a:rPr>
              <a:t>7. Source Address (128-bits): This field indicates the address of originator of the packet. </a:t>
            </a:r>
          </a:p>
          <a:p>
            <a:pPr>
              <a:buNone/>
            </a:pPr>
            <a:r>
              <a:rPr lang="en-US" sz="2400" dirty="0" smtClean="0">
                <a:latin typeface="Times New Roman" pitchFamily="18" charset="0"/>
                <a:cs typeface="Times New Roman" pitchFamily="18" charset="0"/>
              </a:rPr>
              <a:t> 8. Destination Address (128-bits): This field provides the address of intended recipient of the packet.</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normAutofit/>
          </a:bodyPr>
          <a:lstStyle/>
          <a:p>
            <a:r>
              <a:rPr lang="en-US" sz="2400" b="1" dirty="0" smtClean="0">
                <a:latin typeface="Times New Roman" pitchFamily="18" charset="0"/>
                <a:cs typeface="Times New Roman" pitchFamily="18" charset="0"/>
              </a:rPr>
              <a:t>Extension Headers:</a:t>
            </a:r>
            <a:r>
              <a:rPr lang="en-US" sz="2400" dirty="0" smtClean="0">
                <a:latin typeface="Times New Roman" pitchFamily="18" charset="0"/>
                <a:cs typeface="Times New Roman" pitchFamily="18" charset="0"/>
              </a:rPr>
              <a:t> In order to rectify the limitations of the </a:t>
            </a:r>
            <a:r>
              <a:rPr lang="en-US" sz="2400" i="1" dirty="0" smtClean="0">
                <a:latin typeface="Times New Roman" pitchFamily="18" charset="0"/>
                <a:cs typeface="Times New Roman" pitchFamily="18" charset="0"/>
              </a:rPr>
              <a:t>IPv4 Option Field</a:t>
            </a:r>
            <a:r>
              <a:rPr lang="en-US" sz="2400" dirty="0" smtClean="0">
                <a:latin typeface="Times New Roman" pitchFamily="18" charset="0"/>
                <a:cs typeface="Times New Roman" pitchFamily="18" charset="0"/>
              </a:rPr>
              <a:t>, Extension Headers are introduced in IP version 6. The extension header mechanism is a very important part of the IPv6 architecture. The next Header field of IPv6 fixed header points to the first Extension Header and this first extension header points to the second extension header and so on. </a:t>
            </a: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990600" y="3505200"/>
            <a:ext cx="7239000" cy="2438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Header Extensions</a:t>
            </a:r>
            <a:endParaRPr lang="en-US" dirty="0"/>
          </a:p>
        </p:txBody>
      </p:sp>
      <p:pic>
        <p:nvPicPr>
          <p:cNvPr id="3075" name="Picture 3"/>
          <p:cNvPicPr>
            <a:picLocks noChangeAspect="1" noChangeArrowheads="1"/>
          </p:cNvPicPr>
          <p:nvPr/>
        </p:nvPicPr>
        <p:blipFill>
          <a:blip r:embed="rId2"/>
          <a:srcRect/>
          <a:stretch>
            <a:fillRect/>
          </a:stretch>
        </p:blipFill>
        <p:spPr bwMode="auto">
          <a:xfrm>
            <a:off x="1219200" y="1524001"/>
            <a:ext cx="6781800" cy="3352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solidFill>
                  <a:srgbClr val="FF0000"/>
                </a:solidFill>
                <a:latin typeface="Times New Roman" pitchFamily="18" charset="0"/>
                <a:cs typeface="Times New Roman" pitchFamily="18" charset="0"/>
              </a:rPr>
              <a:t>IP Addresses </a:t>
            </a:r>
          </a:p>
          <a:p>
            <a:r>
              <a:rPr lang="en-US" sz="2400" dirty="0" smtClean="0">
                <a:latin typeface="Times New Roman" pitchFamily="18" charset="0"/>
                <a:cs typeface="Times New Roman" pitchFamily="18" charset="0"/>
              </a:rPr>
              <a:t> In order to provide computer to computer communication via Internet, we need a global addressing scheme. </a:t>
            </a:r>
          </a:p>
          <a:p>
            <a:r>
              <a:rPr lang="en-US" sz="2400" dirty="0" smtClean="0">
                <a:latin typeface="Times New Roman" pitchFamily="18" charset="0"/>
                <a:cs typeface="Times New Roman" pitchFamily="18" charset="0"/>
              </a:rPr>
              <a:t> Such an addressing is provided by Internet Protocol (IP) at the network layer. </a:t>
            </a:r>
          </a:p>
          <a:p>
            <a:r>
              <a:rPr lang="en-US" sz="2400" dirty="0" smtClean="0">
                <a:latin typeface="Times New Roman" pitchFamily="18" charset="0"/>
                <a:cs typeface="Times New Roman" pitchFamily="18" charset="0"/>
              </a:rPr>
              <a:t> It is a 32-bit address This is called an IP address or logical address. Which is made up of the network ID, plus a unique host ID. This address is typically represented with the decimal value of each octet separated by a period (for example, </a:t>
            </a:r>
            <a:r>
              <a:rPr lang="en-US" sz="2400" dirty="0" smtClean="0">
                <a:solidFill>
                  <a:srgbClr val="FF0000"/>
                </a:solidFill>
                <a:latin typeface="Times New Roman" pitchFamily="18" charset="0"/>
                <a:cs typeface="Times New Roman" pitchFamily="18" charset="0"/>
              </a:rPr>
              <a:t>192.168.7.27</a:t>
            </a:r>
            <a:r>
              <a:rPr lang="en-US" sz="2400" dirty="0" smtClean="0">
                <a:latin typeface="Times New Roman" pitchFamily="18" charset="0"/>
                <a:cs typeface="Times New Roman" pitchFamily="18" charset="0"/>
              </a:rPr>
              <a:t>). Every Host and router on the internet has an IP Address.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400" dirty="0" smtClean="0">
                <a:solidFill>
                  <a:srgbClr val="FF0000"/>
                </a:solidFill>
                <a:latin typeface="Times New Roman" pitchFamily="18" charset="0"/>
                <a:cs typeface="Times New Roman" pitchFamily="18" charset="0"/>
              </a:rPr>
              <a:t>Class of IP Address </a:t>
            </a:r>
            <a:r>
              <a:rPr lang="en-US" sz="2400" dirty="0" smtClean="0">
                <a:latin typeface="Times New Roman" pitchFamily="18" charset="0"/>
                <a:cs typeface="Times New Roman" pitchFamily="18" charset="0"/>
              </a:rPr>
              <a:t>This IP address is  unique and no two devices on the Internet can have the same address at the same time.</a:t>
            </a:r>
          </a:p>
          <a:p>
            <a:endParaRPr lang="en-US" sz="2400"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021923" y="2267824"/>
            <a:ext cx="6750478" cy="298997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1953</Words>
  <Application>Microsoft Office PowerPoint</Application>
  <PresentationFormat>On-screen Show (4:3)</PresentationFormat>
  <Paragraphs>91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CONNECTION RELEASE:</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RGUKT</dc:creator>
  <cp:lastModifiedBy>Office</cp:lastModifiedBy>
  <cp:revision>46</cp:revision>
  <dcterms:created xsi:type="dcterms:W3CDTF">2006-08-16T00:00:00Z</dcterms:created>
  <dcterms:modified xsi:type="dcterms:W3CDTF">2024-04-10T15:30:13Z</dcterms:modified>
</cp:coreProperties>
</file>