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3"/>
    <p:sldId id="397" r:id="rId4"/>
    <p:sldId id="330" r:id="rId5"/>
    <p:sldId id="331" r:id="rId6"/>
    <p:sldId id="332" r:id="rId7"/>
    <p:sldId id="333" r:id="rId8"/>
    <p:sldId id="380" r:id="rId9"/>
    <p:sldId id="334" r:id="rId10"/>
    <p:sldId id="381" r:id="rId11"/>
    <p:sldId id="382" r:id="rId12"/>
    <p:sldId id="383" r:id="rId13"/>
    <p:sldId id="398" r:id="rId14"/>
    <p:sldId id="338" r:id="rId15"/>
    <p:sldId id="339" r:id="rId16"/>
    <p:sldId id="465" r:id="rId17"/>
    <p:sldId id="340" r:id="rId18"/>
    <p:sldId id="341" r:id="rId19"/>
    <p:sldId id="336" r:id="rId20"/>
    <p:sldId id="386" r:id="rId21"/>
    <p:sldId id="466" r:id="rId22"/>
    <p:sldId id="467" r:id="rId23"/>
    <p:sldId id="468" r:id="rId24"/>
    <p:sldId id="469" r:id="rId25"/>
    <p:sldId id="470" r:id="rId26"/>
    <p:sldId id="471" r:id="rId27"/>
    <p:sldId id="399" r:id="rId28"/>
    <p:sldId id="342" r:id="rId29"/>
    <p:sldId id="343" r:id="rId30"/>
    <p:sldId id="344" r:id="rId31"/>
    <p:sldId id="387" r:id="rId32"/>
    <p:sldId id="388" r:id="rId33"/>
    <p:sldId id="345" r:id="rId34"/>
    <p:sldId id="346" r:id="rId35"/>
    <p:sldId id="389" r:id="rId36"/>
    <p:sldId id="400" r:id="rId37"/>
    <p:sldId id="347" r:id="rId38"/>
    <p:sldId id="348" r:id="rId39"/>
    <p:sldId id="349" r:id="rId40"/>
    <p:sldId id="351" r:id="rId41"/>
    <p:sldId id="352" r:id="rId42"/>
    <p:sldId id="353" r:id="rId43"/>
    <p:sldId id="391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354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27" r:id="rId72"/>
    <p:sldId id="428" r:id="rId73"/>
    <p:sldId id="429" r:id="rId74"/>
    <p:sldId id="430" r:id="rId75"/>
    <p:sldId id="431" r:id="rId76"/>
    <p:sldId id="432" r:id="rId77"/>
  </p:sldIdLst>
  <p:sldSz cx="9144000" cy="6858000" type="screen4x3"/>
  <p:notesSz cx="6858000" cy="9144000"/>
  <p:custDataLst>
    <p:tags r:id="rId82"/>
  </p:custData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PMingLiU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81" autoAdjust="0"/>
    <p:restoredTop sz="94660"/>
  </p:normalViewPr>
  <p:slideViewPr>
    <p:cSldViewPr showGuides="1">
      <p:cViewPr varScale="1">
        <p:scale>
          <a:sx n="77" d="100"/>
          <a:sy n="77" d="100"/>
        </p:scale>
        <p:origin x="-96" y="-690"/>
      </p:cViewPr>
      <p:guideLst>
        <p:guide orient="horz" pos="2205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297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gs" Target="tags/tag1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 smtClean="0"/>
              <a:t>Click to edit Master text styles</a:t>
            </a:r>
            <a:endParaRPr lang="en-US" altLang="en-US" noProof="0" smtClean="0"/>
          </a:p>
          <a:p>
            <a:pPr lvl="1"/>
            <a:r>
              <a:rPr lang="en-US" altLang="en-US" noProof="0" smtClean="0"/>
              <a:t>Second level</a:t>
            </a:r>
            <a:endParaRPr lang="en-US" altLang="en-US" noProof="0" smtClean="0"/>
          </a:p>
          <a:p>
            <a:pPr lvl="2"/>
            <a:r>
              <a:rPr lang="en-US" altLang="en-US" noProof="0" smtClean="0"/>
              <a:t>Third level</a:t>
            </a:r>
            <a:endParaRPr lang="en-US" altLang="en-US" noProof="0" smtClean="0"/>
          </a:p>
          <a:p>
            <a:pPr lvl="3"/>
            <a:r>
              <a:rPr lang="en-US" altLang="en-US" noProof="0" smtClean="0"/>
              <a:t>Fourth level</a:t>
            </a:r>
            <a:endParaRPr lang="en-US" altLang="en-US" noProof="0" smtClean="0"/>
          </a:p>
          <a:p>
            <a:pPr lvl="4"/>
            <a:r>
              <a:rPr lang="en-US" altLang="en-US" noProof="0" smtClean="0"/>
              <a:t>Fifth level</a:t>
            </a:r>
            <a:endParaRPr lang="en-US" altLang="en-US" noProof="0" smtClean="0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2CC602F-AA41-44D3-93CB-04606A2B1C54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EC70D-64A9-481B-9A78-4DE4DB324D5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2E62B-F7E4-4B2B-A418-C341A08FDD5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60CF8-AE53-4B1A-81E9-29E03352829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763BB-C12B-4044-BECE-6727AA0EBA2C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72420-FFA6-4180-8F53-88B1B680629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753AF-A970-4853-9BBD-CB9DBDD425E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4DA18-63BD-4519-A30A-A18859C333D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690F7-1FC0-4901-AB6B-CFC5AC1A80D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716D9-2BBA-4E3C-948E-0A1CABCD1CFC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75866-856F-4CF6-81C0-831814C0628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78180-1DAD-4FFB-AE77-F47063FCFE7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67847AAB-3F75-4B62-81F0-7E9BB069B674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57200"/>
            <a:ext cx="5943600" cy="914400"/>
          </a:xfrm>
        </p:spPr>
        <p:txBody>
          <a:bodyPr anchor="ctr"/>
          <a:lstStyle/>
          <a:p>
            <a:pPr eaLnBrk="1" hangingPunct="1"/>
            <a:r>
              <a:rPr lang="en-US" altLang="zh-TW" sz="4000" smtClean="0">
                <a:latin typeface="Comic Sans MS" panose="030F0702030302020204" pitchFamily="66" charset="0"/>
              </a:rPr>
              <a:t>Introduction to Graphs</a:t>
            </a:r>
            <a:endParaRPr lang="en-US" altLang="zh-TW" sz="4000" smtClean="0">
              <a:latin typeface="Comic Sans MS" panose="030F0702030302020204" pitchFamily="66" charset="0"/>
            </a:endParaRPr>
          </a:p>
        </p:txBody>
      </p:sp>
      <p:sp>
        <p:nvSpPr>
          <p:cNvPr id="3075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6" name="Picture 173" descr="Konigsberg_brid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7791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So Euler showed that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is unsolvable.</a:t>
            </a:r>
            <a:endParaRPr lang="en-US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When is it possible to have a walk that visits every edge exactly once?</a:t>
            </a:r>
            <a:endParaRPr lang="en-US" altLang="en-US"/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457200" y="5715000"/>
            <a:ext cx="7354888" cy="78898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Is it always possible to find such a walk if the graph is </a:t>
            </a:r>
            <a:r>
              <a:rPr lang="en-US" altLang="zh-TW" b="1">
                <a:solidFill>
                  <a:srgbClr val="008000"/>
                </a:solidFill>
              </a:rPr>
              <a:t>“connected”</a:t>
            </a:r>
            <a:endParaRPr lang="en-US" altLang="zh-TW" b="1">
              <a:solidFill>
                <a:srgbClr val="008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there are</a:t>
            </a:r>
            <a:r>
              <a:rPr lang="en-US" altLang="zh-TW" b="1">
                <a:solidFill>
                  <a:srgbClr val="A50021"/>
                </a:solidFill>
              </a:rPr>
              <a:t> at most two</a:t>
            </a:r>
            <a:r>
              <a:rPr lang="en-US" altLang="zh-TW"/>
              <a:t> vertices with odd number of edges?</a:t>
            </a:r>
            <a:endParaRPr lang="en-US" altLang="zh-TW"/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>
            <a:off x="8077200" y="5908675"/>
            <a:ext cx="693738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/>
              <a:t>YES!</a:t>
            </a:r>
            <a:endParaRPr lang="en-US" altLang="en-US" b="1"/>
          </a:p>
        </p:txBody>
      </p:sp>
      <p:sp>
        <p:nvSpPr>
          <p:cNvPr id="11271" name="Oval 13"/>
          <p:cNvSpPr>
            <a:spLocks noChangeArrowheads="1"/>
          </p:cNvSpPr>
          <p:nvPr/>
        </p:nvSpPr>
        <p:spPr bwMode="auto">
          <a:xfrm>
            <a:off x="19812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Oval 14"/>
          <p:cNvSpPr>
            <a:spLocks noChangeArrowheads="1"/>
          </p:cNvSpPr>
          <p:nvPr/>
        </p:nvSpPr>
        <p:spPr bwMode="auto">
          <a:xfrm>
            <a:off x="28956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val 15"/>
          <p:cNvSpPr>
            <a:spLocks noChangeArrowheads="1"/>
          </p:cNvSpPr>
          <p:nvPr/>
        </p:nvSpPr>
        <p:spPr bwMode="auto">
          <a:xfrm>
            <a:off x="38100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Oval 16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Oval 17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 animBg="1"/>
      <p:bldP spid="5048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7791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So Euler showed that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is unsolvable.</a:t>
            </a:r>
            <a:endParaRPr lang="en-US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When is it possible to have a walk that visits every edge exactly once?</a:t>
            </a:r>
            <a:endParaRPr lang="en-US" altLang="en-US"/>
          </a:p>
        </p:txBody>
      </p:sp>
      <p:sp>
        <p:nvSpPr>
          <p:cNvPr id="505869" name="AutoShape 13"/>
          <p:cNvSpPr>
            <a:spLocks noChangeArrowheads="1"/>
          </p:cNvSpPr>
          <p:nvPr/>
        </p:nvSpPr>
        <p:spPr bwMode="auto">
          <a:xfrm>
            <a:off x="3505200" y="2819400"/>
            <a:ext cx="2209800" cy="381000"/>
          </a:xfrm>
          <a:prstGeom prst="wedgeRoundRectCallout">
            <a:avLst>
              <a:gd name="adj1" fmla="val -23995"/>
              <a:gd name="adj2" fmla="val -149167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Eulerian path</a:t>
            </a:r>
            <a:endParaRPr lang="en-US" altLang="en-US"/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660400" y="3783013"/>
            <a:ext cx="7797800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/>
              <a:t>Euler’s theorem:</a:t>
            </a:r>
            <a:r>
              <a:rPr lang="en-US" altLang="en-US"/>
              <a:t> A graph has an Eulerian path if and only if it is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“connected” and has at most two vertices with an odd number of edges.</a:t>
            </a:r>
            <a:endParaRPr lang="en-US" altLang="en-US"/>
          </a:p>
        </p:txBody>
      </p: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1492250" y="5146675"/>
            <a:ext cx="6137275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This theorem was proved in 1736,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was regarded as the starting point of graph theory.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9" grpId="0" animBg="1"/>
      <p:bldP spid="505870" grpId="0" animBg="1"/>
      <p:bldP spid="5058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Graphs, degrees</a:t>
            </a: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  <a:endParaRPr lang="en-US" altLang="zh-TW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95650" y="457200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Types of Graphs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grpSp>
        <p:nvGrpSpPr>
          <p:cNvPr id="511012" name="Group 36"/>
          <p:cNvGrpSpPr/>
          <p:nvPr/>
        </p:nvGrpSpPr>
        <p:grpSpPr bwMode="auto">
          <a:xfrm>
            <a:off x="5360988" y="1728788"/>
            <a:ext cx="3406775" cy="2043112"/>
            <a:chOff x="494" y="1169"/>
            <a:chExt cx="2146" cy="1287"/>
          </a:xfrm>
        </p:grpSpPr>
        <p:sp>
          <p:nvSpPr>
            <p:cNvPr id="13338" name="Text Box 37"/>
            <p:cNvSpPr txBox="1">
              <a:spLocks noChangeArrowheads="1"/>
            </p:cNvSpPr>
            <p:nvPr/>
          </p:nvSpPr>
          <p:spPr bwMode="auto">
            <a:xfrm>
              <a:off x="494" y="1169"/>
              <a:ext cx="1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Directed Graph</a:t>
              </a:r>
              <a:endParaRPr kumimoji="0"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13339" name="Oval 38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0" name="Oval 39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1" name="Oval 40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2" name="Oval 41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3343" name="AutoShape 42"/>
            <p:cNvCxnSpPr>
              <a:cxnSpLocks noChangeShapeType="1"/>
              <a:stCxn id="13339" idx="5"/>
              <a:endCxn id="13340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4" name="AutoShape 43"/>
            <p:cNvCxnSpPr>
              <a:cxnSpLocks noChangeShapeType="1"/>
              <a:stCxn id="13339" idx="4"/>
              <a:endCxn id="13342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5" name="AutoShape 44"/>
            <p:cNvCxnSpPr>
              <a:cxnSpLocks noChangeShapeType="1"/>
              <a:stCxn id="13342" idx="0"/>
              <a:endCxn id="13340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6" name="AutoShape 45"/>
            <p:cNvCxnSpPr>
              <a:cxnSpLocks noChangeShapeType="1"/>
              <a:stCxn id="13342" idx="0"/>
              <a:endCxn id="13341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7" name="Freeform 46"/>
            <p:cNvSpPr/>
            <p:nvPr/>
          </p:nvSpPr>
          <p:spPr bwMode="auto">
            <a:xfrm>
              <a:off x="2280" y="1488"/>
              <a:ext cx="360" cy="376"/>
            </a:xfrm>
            <a:custGeom>
              <a:avLst/>
              <a:gdLst>
                <a:gd name="T0" fmla="*/ 128 w 360"/>
                <a:gd name="T1" fmla="*/ 376 h 376"/>
                <a:gd name="T2" fmla="*/ 32 w 360"/>
                <a:gd name="T3" fmla="*/ 88 h 376"/>
                <a:gd name="T4" fmla="*/ 320 w 360"/>
                <a:gd name="T5" fmla="*/ 40 h 376"/>
                <a:gd name="T6" fmla="*/ 272 w 360"/>
                <a:gd name="T7" fmla="*/ 328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Freeform 47"/>
            <p:cNvSpPr/>
            <p:nvPr/>
          </p:nvSpPr>
          <p:spPr bwMode="auto">
            <a:xfrm>
              <a:off x="696" y="2016"/>
              <a:ext cx="912" cy="440"/>
            </a:xfrm>
            <a:custGeom>
              <a:avLst/>
              <a:gdLst>
                <a:gd name="T0" fmla="*/ 912 w 912"/>
                <a:gd name="T1" fmla="*/ 336 h 440"/>
                <a:gd name="T2" fmla="*/ 288 w 912"/>
                <a:gd name="T3" fmla="*/ 384 h 440"/>
                <a:gd name="T4" fmla="*/ 0 w 912"/>
                <a:gd name="T5" fmla="*/ 0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25" name="Text Box 49"/>
          <p:cNvSpPr txBox="1">
            <a:spLocks noChangeArrowheads="1"/>
          </p:cNvSpPr>
          <p:nvPr/>
        </p:nvSpPr>
        <p:spPr bwMode="auto">
          <a:xfrm>
            <a:off x="3194050" y="4691063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 sz="2000">
                <a:solidFill>
                  <a:srgbClr val="000000"/>
                </a:solidFill>
              </a:rPr>
              <a:t>Multi-Graph</a:t>
            </a:r>
            <a:endParaRPr kumimoji="0" lang="en-US" altLang="en-US" sz="2000">
              <a:solidFill>
                <a:srgbClr val="000000"/>
              </a:solidFill>
            </a:endParaRPr>
          </a:p>
        </p:txBody>
      </p:sp>
      <p:sp>
        <p:nvSpPr>
          <p:cNvPr id="511026" name="Oval 50"/>
          <p:cNvSpPr>
            <a:spLocks noChangeArrowheads="1"/>
          </p:cNvSpPr>
          <p:nvPr/>
        </p:nvSpPr>
        <p:spPr bwMode="auto">
          <a:xfrm>
            <a:off x="31242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1027" name="Oval 51"/>
          <p:cNvSpPr>
            <a:spLocks noChangeArrowheads="1"/>
          </p:cNvSpPr>
          <p:nvPr/>
        </p:nvSpPr>
        <p:spPr bwMode="auto">
          <a:xfrm>
            <a:off x="45339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1028" name="Oval 52"/>
          <p:cNvSpPr>
            <a:spLocks noChangeArrowheads="1"/>
          </p:cNvSpPr>
          <p:nvPr/>
        </p:nvSpPr>
        <p:spPr bwMode="auto">
          <a:xfrm>
            <a:off x="59817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11029" name="AutoShape 53"/>
          <p:cNvCxnSpPr>
            <a:cxnSpLocks noChangeShapeType="1"/>
            <a:stCxn id="511026" idx="6"/>
            <a:endCxn id="511027" idx="2"/>
          </p:cNvCxnSpPr>
          <p:nvPr/>
        </p:nvCxnSpPr>
        <p:spPr bwMode="auto">
          <a:xfrm>
            <a:off x="3352800" y="5816600"/>
            <a:ext cx="118110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30" name="AutoShape 54"/>
          <p:cNvCxnSpPr>
            <a:cxnSpLocks noChangeShapeType="1"/>
            <a:endCxn id="511027" idx="6"/>
          </p:cNvCxnSpPr>
          <p:nvPr/>
        </p:nvCxnSpPr>
        <p:spPr bwMode="auto">
          <a:xfrm flipH="1">
            <a:off x="4762500" y="5778500"/>
            <a:ext cx="1219200" cy="38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31" name="Freeform 55"/>
          <p:cNvSpPr/>
          <p:nvPr/>
        </p:nvSpPr>
        <p:spPr bwMode="auto">
          <a:xfrm>
            <a:off x="3319463" y="5314950"/>
            <a:ext cx="1266825" cy="500063"/>
          </a:xfrm>
          <a:custGeom>
            <a:avLst/>
            <a:gdLst>
              <a:gd name="T0" fmla="*/ 0 w 816"/>
              <a:gd name="T1" fmla="*/ 418972 h 296"/>
              <a:gd name="T2" fmla="*/ 596153 w 816"/>
              <a:gd name="T3" fmla="*/ 13515 h 296"/>
              <a:gd name="T4" fmla="*/ 1266825 w 816"/>
              <a:gd name="T5" fmla="*/ 500063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96">
                <a:moveTo>
                  <a:pt x="0" y="248"/>
                </a:moveTo>
                <a:cubicBezTo>
                  <a:pt x="124" y="124"/>
                  <a:pt x="248" y="0"/>
                  <a:pt x="384" y="8"/>
                </a:cubicBezTo>
                <a:cubicBezTo>
                  <a:pt x="520" y="16"/>
                  <a:pt x="668" y="156"/>
                  <a:pt x="816" y="296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1032" name="Group 56"/>
          <p:cNvGrpSpPr/>
          <p:nvPr/>
        </p:nvGrpSpPr>
        <p:grpSpPr bwMode="auto">
          <a:xfrm>
            <a:off x="727075" y="1663700"/>
            <a:ext cx="3346450" cy="2389188"/>
            <a:chOff x="362" y="952"/>
            <a:chExt cx="2108" cy="1505"/>
          </a:xfrm>
        </p:grpSpPr>
        <p:sp>
          <p:nvSpPr>
            <p:cNvPr id="13328" name="Text Box 57"/>
            <p:cNvSpPr txBox="1">
              <a:spLocks noChangeArrowheads="1"/>
            </p:cNvSpPr>
            <p:nvPr/>
          </p:nvSpPr>
          <p:spPr bwMode="auto">
            <a:xfrm>
              <a:off x="1065" y="952"/>
              <a:ext cx="6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 </a:t>
              </a:r>
              <a:r>
                <a:rPr kumimoji="0" lang="en-US" altLang="en-US" sz="2000" b="1">
                  <a:solidFill>
                    <a:srgbClr val="000000"/>
                  </a:solidFill>
                </a:rPr>
                <a:t>Simple</a:t>
              </a:r>
              <a:endParaRPr kumimoji="0" lang="en-US" altLang="en-US" sz="2000" b="1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kumimoji="0" lang="en-US" altLang="en-US" sz="2000" b="1">
                  <a:solidFill>
                    <a:srgbClr val="000000"/>
                  </a:solidFill>
                </a:rPr>
                <a:t>Graph</a:t>
              </a:r>
              <a:endParaRPr kumimoji="0" lang="en-US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13329" name="Oval 58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0" name="Oval 59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1" name="Oval 60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Oval 61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3333" name="AutoShape 62"/>
            <p:cNvCxnSpPr>
              <a:cxnSpLocks noChangeShapeType="1"/>
              <a:stCxn id="13332" idx="0"/>
              <a:endCxn id="13330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4" name="AutoShape 63"/>
            <p:cNvCxnSpPr>
              <a:cxnSpLocks noChangeShapeType="1"/>
              <a:stCxn id="13332" idx="0"/>
              <a:endCxn id="13331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5" name="AutoShape 64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36" name="Line 65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66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43" name="Oval 67"/>
          <p:cNvSpPr>
            <a:spLocks noChangeArrowheads="1"/>
          </p:cNvSpPr>
          <p:nvPr/>
        </p:nvSpPr>
        <p:spPr bwMode="auto">
          <a:xfrm>
            <a:off x="396875" y="11414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1045" name="AutoShape 69"/>
          <p:cNvSpPr>
            <a:spLocks noChangeArrowheads="1"/>
          </p:cNvSpPr>
          <p:nvPr/>
        </p:nvSpPr>
        <p:spPr bwMode="auto">
          <a:xfrm>
            <a:off x="6248400" y="4648200"/>
            <a:ext cx="2133600" cy="685800"/>
          </a:xfrm>
          <a:prstGeom prst="wedgeRoundRectCallout">
            <a:avLst>
              <a:gd name="adj1" fmla="val -47319"/>
              <a:gd name="adj2" fmla="val 78935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b="1"/>
              <a:t>Eulerian path problem</a:t>
            </a:r>
            <a:endParaRPr lang="en-US" altLang="en-US" b="1"/>
          </a:p>
        </p:txBody>
      </p:sp>
      <p:sp>
        <p:nvSpPr>
          <p:cNvPr id="511046" name="AutoShape 70"/>
          <p:cNvSpPr>
            <a:spLocks noChangeArrowheads="1"/>
          </p:cNvSpPr>
          <p:nvPr/>
        </p:nvSpPr>
        <p:spPr bwMode="auto">
          <a:xfrm>
            <a:off x="685800" y="5257800"/>
            <a:ext cx="1752600" cy="990600"/>
          </a:xfrm>
          <a:prstGeom prst="wedgeRoundRectCallout">
            <a:avLst>
              <a:gd name="adj1" fmla="val 12681"/>
              <a:gd name="adj2" fmla="val -97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b="1"/>
              <a:t>Most of the problems in this course.</a:t>
            </a:r>
            <a:endParaRPr lang="en-US" altLang="en-US" b="1"/>
          </a:p>
        </p:txBody>
      </p:sp>
      <p:sp>
        <p:nvSpPr>
          <p:cNvPr id="511047" name="AutoShape 71"/>
          <p:cNvSpPr>
            <a:spLocks noChangeArrowheads="1"/>
          </p:cNvSpPr>
          <p:nvPr/>
        </p:nvSpPr>
        <p:spPr bwMode="auto">
          <a:xfrm>
            <a:off x="6705600" y="1143000"/>
            <a:ext cx="2133600" cy="457200"/>
          </a:xfrm>
          <a:prstGeom prst="wedgeRoundRectCallout">
            <a:avLst>
              <a:gd name="adj1" fmla="val 12426"/>
              <a:gd name="adj2" fmla="val 19131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b="1"/>
              <a:t>Will see later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5" grpId="0"/>
      <p:bldP spid="511026" grpId="0" animBg="1"/>
      <p:bldP spid="511027" grpId="0" animBg="1"/>
      <p:bldP spid="511028" grpId="0" animBg="1"/>
      <p:bldP spid="511031" grpId="0" animBg="1"/>
      <p:bldP spid="511043" grpId="0" animBg="1"/>
      <p:bldP spid="511045" grpId="0" animBg="1"/>
      <p:bldP spid="511046" grpId="0" animBg="1"/>
      <p:bldP spid="5110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9"/>
          <p:cNvGrpSpPr/>
          <p:nvPr/>
        </p:nvGrpSpPr>
        <p:grpSpPr bwMode="auto">
          <a:xfrm>
            <a:off x="5870575" y="1462088"/>
            <a:ext cx="1752600" cy="2438400"/>
            <a:chOff x="4375" y="832"/>
            <a:chExt cx="1104" cy="1536"/>
          </a:xfrm>
        </p:grpSpPr>
        <p:sp>
          <p:nvSpPr>
            <p:cNvPr id="14358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9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428750" y="1595438"/>
            <a:ext cx="3448050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A graph G=(V,E) consists of:</a:t>
            </a: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A set of vertices,</a:t>
            </a:r>
            <a:r>
              <a:rPr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V</a:t>
            </a: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A set of</a:t>
            </a:r>
            <a:r>
              <a:rPr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 undirected</a:t>
            </a: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edges, </a:t>
            </a:r>
            <a:r>
              <a:rPr lang="en-US" altLang="en-US" sz="1800" i="1">
                <a:solidFill>
                  <a:srgbClr val="008000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endParaRPr lang="en-US" altLang="en-US" sz="180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180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340" name="Group 44"/>
          <p:cNvGrpSpPr/>
          <p:nvPr/>
        </p:nvGrpSpPr>
        <p:grpSpPr bwMode="auto">
          <a:xfrm>
            <a:off x="6065838" y="1665288"/>
            <a:ext cx="1362075" cy="2047875"/>
            <a:chOff x="4498" y="955"/>
            <a:chExt cx="858" cy="1290"/>
          </a:xfrm>
        </p:grpSpPr>
        <p:cxnSp>
          <p:nvCxnSpPr>
            <p:cNvPr id="14351" name="AutoShape 45"/>
            <p:cNvCxnSpPr>
              <a:cxnSpLocks noChangeShapeType="1"/>
              <a:stCxn id="14360" idx="7"/>
              <a:endCxn id="14362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2" name="AutoShape 46"/>
            <p:cNvCxnSpPr>
              <a:cxnSpLocks noChangeShapeType="1"/>
              <a:stCxn id="14360" idx="6"/>
              <a:endCxn id="14361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3" name="AutoShape 47"/>
            <p:cNvCxnSpPr>
              <a:cxnSpLocks noChangeShapeType="1"/>
              <a:stCxn id="14358" idx="7"/>
              <a:endCxn id="14359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4" name="AutoShape 48"/>
            <p:cNvCxnSpPr>
              <a:cxnSpLocks noChangeShapeType="1"/>
              <a:stCxn id="14363" idx="7"/>
              <a:endCxn id="14362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5" name="AutoShape 49"/>
            <p:cNvCxnSpPr>
              <a:cxnSpLocks noChangeShapeType="1"/>
              <a:endCxn id="14361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6" name="AutoShape 50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7" name="AutoShape 51"/>
            <p:cNvCxnSpPr>
              <a:cxnSpLocks noChangeShapeType="1"/>
              <a:stCxn id="14358" idx="5"/>
              <a:endCxn id="14363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41" name="Text Box 56"/>
          <p:cNvSpPr txBox="1">
            <a:spLocks noChangeArrowheads="1"/>
          </p:cNvSpPr>
          <p:nvPr/>
        </p:nvSpPr>
        <p:spPr bwMode="auto">
          <a:xfrm>
            <a:off x="3508375" y="457200"/>
            <a:ext cx="227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Graphs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14342" name="Text Box 57"/>
          <p:cNvSpPr txBox="1">
            <a:spLocks noChangeArrowheads="1"/>
          </p:cNvSpPr>
          <p:nvPr/>
        </p:nvSpPr>
        <p:spPr bwMode="auto">
          <a:xfrm>
            <a:off x="6235700" y="1198563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14343" name="Text Box 58"/>
          <p:cNvSpPr txBox="1">
            <a:spLocks noChangeArrowheads="1"/>
          </p:cNvSpPr>
          <p:nvPr/>
        </p:nvSpPr>
        <p:spPr bwMode="auto">
          <a:xfrm>
            <a:off x="5641975" y="21478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f</a:t>
            </a:r>
            <a:endParaRPr lang="en-US" altLang="en-US"/>
          </a:p>
        </p:txBody>
      </p:sp>
      <p:sp>
        <p:nvSpPr>
          <p:cNvPr id="14344" name="Text Box 59"/>
          <p:cNvSpPr txBox="1">
            <a:spLocks noChangeArrowheads="1"/>
          </p:cNvSpPr>
          <p:nvPr/>
        </p:nvSpPr>
        <p:spPr bwMode="auto">
          <a:xfrm>
            <a:off x="5870575" y="33670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</a:t>
            </a:r>
            <a:endParaRPr lang="en-US" altLang="en-US"/>
          </a:p>
        </p:txBody>
      </p:sp>
      <p:sp>
        <p:nvSpPr>
          <p:cNvPr id="14345" name="Text Box 60"/>
          <p:cNvSpPr txBox="1">
            <a:spLocks noChangeArrowheads="1"/>
          </p:cNvSpPr>
          <p:nvPr/>
        </p:nvSpPr>
        <p:spPr bwMode="auto">
          <a:xfrm>
            <a:off x="7013575" y="3748088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14346" name="Text Box 61"/>
          <p:cNvSpPr txBox="1">
            <a:spLocks noChangeArrowheads="1"/>
          </p:cNvSpPr>
          <p:nvPr/>
        </p:nvSpPr>
        <p:spPr bwMode="auto">
          <a:xfrm>
            <a:off x="7699375" y="29860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  <a:endParaRPr lang="en-US" altLang="en-US"/>
          </a:p>
        </p:txBody>
      </p:sp>
      <p:sp>
        <p:nvSpPr>
          <p:cNvPr id="14347" name="Text Box 62"/>
          <p:cNvSpPr txBox="1">
            <a:spLocks noChangeArrowheads="1"/>
          </p:cNvSpPr>
          <p:nvPr/>
        </p:nvSpPr>
        <p:spPr bwMode="auto">
          <a:xfrm>
            <a:off x="7394575" y="1462088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14348" name="Text Box 63"/>
          <p:cNvSpPr txBox="1">
            <a:spLocks noChangeArrowheads="1"/>
          </p:cNvSpPr>
          <p:nvPr/>
        </p:nvSpPr>
        <p:spPr bwMode="auto">
          <a:xfrm>
            <a:off x="6629400" y="420528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G</a:t>
            </a:r>
            <a:endParaRPr lang="en-US" altLang="en-US"/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1524000" y="3352800"/>
            <a:ext cx="3371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/>
              <a:t> V(G) = {a,b,c,d,e,f}</a:t>
            </a:r>
            <a:endParaRPr lang="en-US" altLang="en-US"/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/>
              <a:t> E(G) = {ad,af,bd,be,cd,ce,df}</a:t>
            </a:r>
            <a:endParaRPr lang="en-US" altLang="en-US"/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85813" y="5105400"/>
            <a:ext cx="7554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Two vertices a,b are </a:t>
            </a:r>
            <a:r>
              <a:rPr lang="en-US" altLang="en-US" b="1" i="1">
                <a:solidFill>
                  <a:srgbClr val="CC0000"/>
                </a:solidFill>
              </a:rPr>
              <a:t>adjacent</a:t>
            </a:r>
            <a:r>
              <a:rPr lang="en-US" altLang="en-US"/>
              <a:t> (</a:t>
            </a:r>
            <a:r>
              <a:rPr lang="en-US" altLang="en-US" b="1" i="1">
                <a:solidFill>
                  <a:srgbClr val="008000"/>
                </a:solidFill>
              </a:rPr>
              <a:t>neighbours</a:t>
            </a:r>
            <a:r>
              <a:rPr lang="en-US" altLang="en-US"/>
              <a:t>) if the edge ab is present.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207895" y="5593080"/>
            <a:ext cx="4727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olidFill>
                  <a:srgbClr val="000000"/>
                </a:solidFill>
                <a:sym typeface="+mn-ea"/>
              </a:rPr>
              <a:t>Symmetric and Irreflexive Binary Relation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073785" y="1103948"/>
            <a:ext cx="3448050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r" eaLnBrk="1" hangingPunct="1"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r" eaLnBrk="1" hangingPunct="1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Like simple graphs, but there may be more than one edge connecting two given nodes.</a:t>
            </a: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341" name="Text Box 56"/>
          <p:cNvSpPr txBox="1">
            <a:spLocks noChangeArrowheads="1"/>
          </p:cNvSpPr>
          <p:nvPr/>
        </p:nvSpPr>
        <p:spPr bwMode="auto">
          <a:xfrm>
            <a:off x="3508375" y="457200"/>
            <a:ext cx="20662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Multi Graphs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990600" y="2667000"/>
            <a:ext cx="36703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l" eaLnBrk="1" hangingPunct="1">
              <a:buClr>
                <a:srgbClr val="CC0000"/>
              </a:buClr>
              <a:buFontTx/>
              <a:buChar char="•"/>
            </a:pPr>
            <a:r>
              <a:rPr i="1">
                <a:solidFill>
                  <a:schemeClr val="accent2"/>
                </a:solidFill>
                <a:sym typeface="Symbol" panose="05050102010706020507" pitchFamily="18" charset="2"/>
              </a:rPr>
              <a:t>E.g.</a:t>
            </a:r>
            <a:r>
              <a:rPr>
                <a:solidFill>
                  <a:schemeClr val="accent2"/>
                </a:solidFill>
                <a:sym typeface="Symbol" panose="05050102010706020507" pitchFamily="18" charset="2"/>
              </a:rPr>
              <a:t>, nodes are cities, edges</a:t>
            </a:r>
            <a:br>
              <a:rPr>
                <a:solidFill>
                  <a:schemeClr val="accent2"/>
                </a:solidFill>
                <a:sym typeface="Symbol" panose="05050102010706020507" pitchFamily="18" charset="2"/>
              </a:rPr>
            </a:br>
            <a:r>
              <a:rPr>
                <a:solidFill>
                  <a:schemeClr val="accent2"/>
                </a:solidFill>
                <a:sym typeface="Symbol" panose="05050102010706020507" pitchFamily="18" charset="2"/>
              </a:rPr>
              <a:t>are segments of major highways.</a:t>
            </a:r>
            <a:endParaRPr lang="en-US" altLang="en-US"/>
          </a:p>
        </p:txBody>
      </p:sp>
      <p:sp>
        <p:nvSpPr>
          <p:cNvPr id="722948" name="Freeform 722947"/>
          <p:cNvSpPr/>
          <p:nvPr/>
        </p:nvSpPr>
        <p:spPr>
          <a:xfrm>
            <a:off x="5486400" y="1717675"/>
            <a:ext cx="914400" cy="390525"/>
          </a:xfrm>
          <a:custGeom>
            <a:avLst/>
            <a:gdLst/>
            <a:ahLst/>
            <a:cxnLst/>
            <a:pathLst>
              <a:path w="576" h="246">
                <a:moveTo>
                  <a:pt x="0" y="246"/>
                </a:moveTo>
                <a:cubicBezTo>
                  <a:pt x="61" y="142"/>
                  <a:pt x="123" y="38"/>
                  <a:pt x="219" y="19"/>
                </a:cubicBezTo>
                <a:cubicBezTo>
                  <a:pt x="315" y="0"/>
                  <a:pt x="445" y="66"/>
                  <a:pt x="576" y="132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49" name="Freeform 722948"/>
          <p:cNvSpPr/>
          <p:nvPr/>
        </p:nvSpPr>
        <p:spPr>
          <a:xfrm>
            <a:off x="5499100" y="1979613"/>
            <a:ext cx="914400" cy="306387"/>
          </a:xfrm>
          <a:custGeom>
            <a:avLst/>
            <a:gdLst/>
            <a:ahLst/>
            <a:cxnLst/>
            <a:pathLst>
              <a:path w="576" h="193">
                <a:moveTo>
                  <a:pt x="0" y="89"/>
                </a:moveTo>
                <a:cubicBezTo>
                  <a:pt x="110" y="141"/>
                  <a:pt x="220" y="193"/>
                  <a:pt x="316" y="178"/>
                </a:cubicBezTo>
                <a:cubicBezTo>
                  <a:pt x="412" y="163"/>
                  <a:pt x="494" y="81"/>
                  <a:pt x="57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0" name="Freeform 722949"/>
          <p:cNvSpPr/>
          <p:nvPr/>
        </p:nvSpPr>
        <p:spPr>
          <a:xfrm>
            <a:off x="5614988" y="2835275"/>
            <a:ext cx="1249362" cy="187325"/>
          </a:xfrm>
          <a:custGeom>
            <a:avLst/>
            <a:gdLst/>
            <a:ahLst/>
            <a:cxnLst/>
            <a:pathLst>
              <a:path w="787" h="118">
                <a:moveTo>
                  <a:pt x="0" y="118"/>
                </a:moveTo>
                <a:cubicBezTo>
                  <a:pt x="88" y="63"/>
                  <a:pt x="177" y="8"/>
                  <a:pt x="308" y="4"/>
                </a:cubicBezTo>
                <a:cubicBezTo>
                  <a:pt x="439" y="0"/>
                  <a:pt x="613" y="46"/>
                  <a:pt x="787" y="93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1" name="Text Box 722950"/>
          <p:cNvSpPr txBox="1"/>
          <p:nvPr/>
        </p:nvSpPr>
        <p:spPr>
          <a:xfrm>
            <a:off x="6708775" y="1497013"/>
            <a:ext cx="1181100" cy="8223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</a:pPr>
            <a:r>
              <a:rPr i="1"/>
              <a:t>Parallel</a:t>
            </a:r>
            <a:br>
              <a:rPr i="1"/>
            </a:br>
            <a:r>
              <a:rPr i="1"/>
              <a:t>edges</a:t>
            </a:r>
            <a:endParaRPr i="1"/>
          </a:p>
        </p:txBody>
      </p:sp>
      <p:sp>
        <p:nvSpPr>
          <p:cNvPr id="722952" name="Freeform 722951"/>
          <p:cNvSpPr/>
          <p:nvPr/>
        </p:nvSpPr>
        <p:spPr>
          <a:xfrm>
            <a:off x="6438900" y="1914525"/>
            <a:ext cx="452438" cy="1068388"/>
          </a:xfrm>
          <a:custGeom>
            <a:avLst/>
            <a:gdLst/>
            <a:ahLst/>
            <a:cxnLst/>
            <a:pathLst>
              <a:path w="285" h="673">
                <a:moveTo>
                  <a:pt x="0" y="0"/>
                </a:moveTo>
                <a:cubicBezTo>
                  <a:pt x="108" y="90"/>
                  <a:pt x="217" y="180"/>
                  <a:pt x="251" y="292"/>
                </a:cubicBezTo>
                <a:cubicBezTo>
                  <a:pt x="285" y="404"/>
                  <a:pt x="244" y="538"/>
                  <a:pt x="203" y="673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3" name="Freeform 722952"/>
          <p:cNvSpPr/>
          <p:nvPr/>
        </p:nvSpPr>
        <p:spPr>
          <a:xfrm>
            <a:off x="5653088" y="2995613"/>
            <a:ext cx="1108075" cy="182562"/>
          </a:xfrm>
          <a:custGeom>
            <a:avLst/>
            <a:gdLst/>
            <a:ahLst/>
            <a:cxnLst/>
            <a:pathLst>
              <a:path w="698" h="115">
                <a:moveTo>
                  <a:pt x="0" y="0"/>
                </a:moveTo>
                <a:cubicBezTo>
                  <a:pt x="100" y="56"/>
                  <a:pt x="201" y="113"/>
                  <a:pt x="317" y="114"/>
                </a:cubicBezTo>
                <a:cubicBezTo>
                  <a:pt x="433" y="115"/>
                  <a:pt x="565" y="61"/>
                  <a:pt x="698" y="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4" name="Freeform 722953"/>
          <p:cNvSpPr/>
          <p:nvPr/>
        </p:nvSpPr>
        <p:spPr>
          <a:xfrm>
            <a:off x="5653088" y="2982913"/>
            <a:ext cx="1146175" cy="39687"/>
          </a:xfrm>
          <a:custGeom>
            <a:avLst/>
            <a:gdLst/>
            <a:ahLst/>
            <a:cxnLst/>
            <a:pathLst>
              <a:path w="722" h="25">
                <a:moveTo>
                  <a:pt x="0" y="25"/>
                </a:moveTo>
                <a:cubicBezTo>
                  <a:pt x="110" y="12"/>
                  <a:pt x="221" y="0"/>
                  <a:pt x="341" y="0"/>
                </a:cubicBezTo>
                <a:cubicBezTo>
                  <a:pt x="461" y="0"/>
                  <a:pt x="591" y="12"/>
                  <a:pt x="722" y="25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5" name="Freeform 722954"/>
          <p:cNvSpPr/>
          <p:nvPr/>
        </p:nvSpPr>
        <p:spPr>
          <a:xfrm>
            <a:off x="5437188" y="2146300"/>
            <a:ext cx="1298575" cy="798513"/>
          </a:xfrm>
          <a:custGeom>
            <a:avLst/>
            <a:gdLst/>
            <a:ahLst/>
            <a:cxnLst/>
            <a:pathLst>
              <a:path w="818" h="503">
                <a:moveTo>
                  <a:pt x="7" y="0"/>
                </a:moveTo>
                <a:cubicBezTo>
                  <a:pt x="3" y="82"/>
                  <a:pt x="0" y="165"/>
                  <a:pt x="88" y="203"/>
                </a:cubicBezTo>
                <a:cubicBezTo>
                  <a:pt x="176" y="241"/>
                  <a:pt x="412" y="177"/>
                  <a:pt x="534" y="227"/>
                </a:cubicBezTo>
                <a:cubicBezTo>
                  <a:pt x="656" y="277"/>
                  <a:pt x="737" y="390"/>
                  <a:pt x="818" y="503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6" name="Oval 722955"/>
          <p:cNvSpPr/>
          <p:nvPr/>
        </p:nvSpPr>
        <p:spPr>
          <a:xfrm>
            <a:off x="5386388" y="2024063"/>
            <a:ext cx="228600" cy="228600"/>
          </a:xfrm>
          <a:prstGeom prst="ellipse">
            <a:avLst/>
          </a:pr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7" name="Oval 722956"/>
          <p:cNvSpPr/>
          <p:nvPr/>
        </p:nvSpPr>
        <p:spPr>
          <a:xfrm>
            <a:off x="6286500" y="1828800"/>
            <a:ext cx="228600" cy="228600"/>
          </a:xfrm>
          <a:prstGeom prst="ellipse">
            <a:avLst/>
          </a:pr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8" name="Oval 722957"/>
          <p:cNvSpPr/>
          <p:nvPr/>
        </p:nvSpPr>
        <p:spPr>
          <a:xfrm>
            <a:off x="6643688" y="2857500"/>
            <a:ext cx="228600" cy="228600"/>
          </a:xfrm>
          <a:prstGeom prst="ellipse">
            <a:avLst/>
          </a:pr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59" name="Oval 722958"/>
          <p:cNvSpPr/>
          <p:nvPr/>
        </p:nvSpPr>
        <p:spPr>
          <a:xfrm>
            <a:off x="5524500" y="2897188"/>
            <a:ext cx="228600" cy="228600"/>
          </a:xfrm>
          <a:prstGeom prst="ellipse">
            <a:avLst/>
          </a:pr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2960" name="Freeform 722959"/>
          <p:cNvSpPr/>
          <p:nvPr/>
        </p:nvSpPr>
        <p:spPr>
          <a:xfrm>
            <a:off x="6143625" y="1457325"/>
            <a:ext cx="668338" cy="252413"/>
          </a:xfrm>
          <a:custGeom>
            <a:avLst/>
            <a:gdLst/>
            <a:ahLst/>
            <a:cxnLst/>
            <a:pathLst>
              <a:path w="421" h="159">
                <a:moveTo>
                  <a:pt x="421" y="126"/>
                </a:moveTo>
                <a:cubicBezTo>
                  <a:pt x="346" y="63"/>
                  <a:pt x="272" y="0"/>
                  <a:pt x="202" y="5"/>
                </a:cubicBezTo>
                <a:cubicBezTo>
                  <a:pt x="132" y="10"/>
                  <a:pt x="66" y="84"/>
                  <a:pt x="0" y="159"/>
                </a:cubicBezTo>
              </a:path>
            </a:pathLst>
          </a:cu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722961" name="Freeform 722960"/>
          <p:cNvSpPr/>
          <p:nvPr/>
        </p:nvSpPr>
        <p:spPr>
          <a:xfrm>
            <a:off x="6194425" y="1889125"/>
            <a:ext cx="566738" cy="442913"/>
          </a:xfrm>
          <a:custGeom>
            <a:avLst/>
            <a:gdLst/>
            <a:ahLst/>
            <a:cxnLst/>
            <a:pathLst>
              <a:path w="357" h="279">
                <a:moveTo>
                  <a:pt x="357" y="0"/>
                </a:moveTo>
                <a:cubicBezTo>
                  <a:pt x="313" y="103"/>
                  <a:pt x="270" y="207"/>
                  <a:pt x="211" y="243"/>
                </a:cubicBezTo>
                <a:cubicBezTo>
                  <a:pt x="152" y="279"/>
                  <a:pt x="76" y="249"/>
                  <a:pt x="0" y="219"/>
                </a:cubicBezTo>
              </a:path>
            </a:pathLst>
          </a:cu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3276600" y="3505200"/>
            <a:ext cx="2305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Pseudo Graphs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723972" name="Freeform 723971"/>
          <p:cNvSpPr/>
          <p:nvPr/>
        </p:nvSpPr>
        <p:spPr>
          <a:xfrm>
            <a:off x="5943600" y="4384675"/>
            <a:ext cx="914400" cy="390525"/>
          </a:xfrm>
          <a:custGeom>
            <a:avLst/>
            <a:gdLst/>
            <a:ahLst/>
            <a:cxnLst/>
            <a:pathLst>
              <a:path w="576" h="246">
                <a:moveTo>
                  <a:pt x="0" y="246"/>
                </a:moveTo>
                <a:cubicBezTo>
                  <a:pt x="61" y="142"/>
                  <a:pt x="123" y="38"/>
                  <a:pt x="219" y="19"/>
                </a:cubicBezTo>
                <a:cubicBezTo>
                  <a:pt x="315" y="0"/>
                  <a:pt x="445" y="66"/>
                  <a:pt x="576" y="132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73" name="Freeform 723972"/>
          <p:cNvSpPr/>
          <p:nvPr/>
        </p:nvSpPr>
        <p:spPr>
          <a:xfrm>
            <a:off x="5956300" y="4646613"/>
            <a:ext cx="914400" cy="306387"/>
          </a:xfrm>
          <a:custGeom>
            <a:avLst/>
            <a:gdLst/>
            <a:ahLst/>
            <a:cxnLst/>
            <a:pathLst>
              <a:path w="576" h="193">
                <a:moveTo>
                  <a:pt x="0" y="89"/>
                </a:moveTo>
                <a:cubicBezTo>
                  <a:pt x="110" y="141"/>
                  <a:pt x="220" y="193"/>
                  <a:pt x="316" y="178"/>
                </a:cubicBezTo>
                <a:cubicBezTo>
                  <a:pt x="412" y="163"/>
                  <a:pt x="494" y="81"/>
                  <a:pt x="57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74" name="Freeform 723973"/>
          <p:cNvSpPr/>
          <p:nvPr/>
        </p:nvSpPr>
        <p:spPr>
          <a:xfrm>
            <a:off x="6072188" y="5502275"/>
            <a:ext cx="1249362" cy="187325"/>
          </a:xfrm>
          <a:custGeom>
            <a:avLst/>
            <a:gdLst/>
            <a:ahLst/>
            <a:cxnLst/>
            <a:pathLst>
              <a:path w="787" h="118">
                <a:moveTo>
                  <a:pt x="0" y="118"/>
                </a:moveTo>
                <a:cubicBezTo>
                  <a:pt x="88" y="63"/>
                  <a:pt x="177" y="8"/>
                  <a:pt x="308" y="4"/>
                </a:cubicBezTo>
                <a:cubicBezTo>
                  <a:pt x="439" y="0"/>
                  <a:pt x="613" y="46"/>
                  <a:pt x="787" y="93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75" name="Freeform 723974"/>
          <p:cNvSpPr/>
          <p:nvPr/>
        </p:nvSpPr>
        <p:spPr>
          <a:xfrm>
            <a:off x="6896100" y="4581525"/>
            <a:ext cx="452438" cy="1068388"/>
          </a:xfrm>
          <a:custGeom>
            <a:avLst/>
            <a:gdLst/>
            <a:ahLst/>
            <a:cxnLst/>
            <a:pathLst>
              <a:path w="285" h="673">
                <a:moveTo>
                  <a:pt x="0" y="0"/>
                </a:moveTo>
                <a:cubicBezTo>
                  <a:pt x="108" y="90"/>
                  <a:pt x="217" y="180"/>
                  <a:pt x="251" y="292"/>
                </a:cubicBezTo>
                <a:cubicBezTo>
                  <a:pt x="285" y="404"/>
                  <a:pt x="244" y="538"/>
                  <a:pt x="203" y="673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76" name="Freeform 723975"/>
          <p:cNvSpPr/>
          <p:nvPr/>
        </p:nvSpPr>
        <p:spPr>
          <a:xfrm>
            <a:off x="6110288" y="5662613"/>
            <a:ext cx="1108075" cy="182562"/>
          </a:xfrm>
          <a:custGeom>
            <a:avLst/>
            <a:gdLst/>
            <a:ahLst/>
            <a:cxnLst/>
            <a:pathLst>
              <a:path w="698" h="115">
                <a:moveTo>
                  <a:pt x="0" y="0"/>
                </a:moveTo>
                <a:cubicBezTo>
                  <a:pt x="100" y="56"/>
                  <a:pt x="201" y="113"/>
                  <a:pt x="317" y="114"/>
                </a:cubicBezTo>
                <a:cubicBezTo>
                  <a:pt x="433" y="115"/>
                  <a:pt x="565" y="61"/>
                  <a:pt x="698" y="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77" name="Freeform 723976"/>
          <p:cNvSpPr/>
          <p:nvPr/>
        </p:nvSpPr>
        <p:spPr>
          <a:xfrm>
            <a:off x="6110288" y="5649913"/>
            <a:ext cx="1146175" cy="39687"/>
          </a:xfrm>
          <a:custGeom>
            <a:avLst/>
            <a:gdLst/>
            <a:ahLst/>
            <a:cxnLst/>
            <a:pathLst>
              <a:path w="722" h="25">
                <a:moveTo>
                  <a:pt x="0" y="25"/>
                </a:moveTo>
                <a:cubicBezTo>
                  <a:pt x="110" y="12"/>
                  <a:pt x="221" y="0"/>
                  <a:pt x="341" y="0"/>
                </a:cubicBezTo>
                <a:cubicBezTo>
                  <a:pt x="461" y="0"/>
                  <a:pt x="591" y="12"/>
                  <a:pt x="722" y="25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78" name="Freeform 723977"/>
          <p:cNvSpPr/>
          <p:nvPr/>
        </p:nvSpPr>
        <p:spPr>
          <a:xfrm>
            <a:off x="5894388" y="4813300"/>
            <a:ext cx="1298575" cy="798513"/>
          </a:xfrm>
          <a:custGeom>
            <a:avLst/>
            <a:gdLst/>
            <a:ahLst/>
            <a:cxnLst/>
            <a:pathLst>
              <a:path w="818" h="503">
                <a:moveTo>
                  <a:pt x="7" y="0"/>
                </a:moveTo>
                <a:cubicBezTo>
                  <a:pt x="3" y="82"/>
                  <a:pt x="0" y="165"/>
                  <a:pt x="88" y="203"/>
                </a:cubicBezTo>
                <a:cubicBezTo>
                  <a:pt x="176" y="241"/>
                  <a:pt x="412" y="177"/>
                  <a:pt x="534" y="227"/>
                </a:cubicBezTo>
                <a:cubicBezTo>
                  <a:pt x="656" y="277"/>
                  <a:pt x="737" y="390"/>
                  <a:pt x="818" y="503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79" name="Oval 723978"/>
          <p:cNvSpPr/>
          <p:nvPr/>
        </p:nvSpPr>
        <p:spPr>
          <a:xfrm>
            <a:off x="5843588" y="4691063"/>
            <a:ext cx="228600" cy="228600"/>
          </a:xfrm>
          <a:prstGeom prst="ellipse">
            <a:avLst/>
          </a:pr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80" name="Oval 723979"/>
          <p:cNvSpPr/>
          <p:nvPr/>
        </p:nvSpPr>
        <p:spPr>
          <a:xfrm>
            <a:off x="7100888" y="5524500"/>
            <a:ext cx="228600" cy="228600"/>
          </a:xfrm>
          <a:prstGeom prst="ellipse">
            <a:avLst/>
          </a:pr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81" name="Freeform 723980"/>
          <p:cNvSpPr/>
          <p:nvPr/>
        </p:nvSpPr>
        <p:spPr>
          <a:xfrm>
            <a:off x="6796088" y="4197350"/>
            <a:ext cx="496887" cy="395288"/>
          </a:xfrm>
          <a:custGeom>
            <a:avLst/>
            <a:gdLst/>
            <a:ahLst/>
            <a:cxnLst/>
            <a:pathLst>
              <a:path w="313" h="249">
                <a:moveTo>
                  <a:pt x="31" y="234"/>
                </a:moveTo>
                <a:cubicBezTo>
                  <a:pt x="0" y="219"/>
                  <a:pt x="48" y="84"/>
                  <a:pt x="87" y="48"/>
                </a:cubicBezTo>
                <a:cubicBezTo>
                  <a:pt x="126" y="12"/>
                  <a:pt x="235" y="0"/>
                  <a:pt x="266" y="15"/>
                </a:cubicBezTo>
                <a:cubicBezTo>
                  <a:pt x="297" y="30"/>
                  <a:pt x="313" y="95"/>
                  <a:pt x="274" y="137"/>
                </a:cubicBezTo>
                <a:cubicBezTo>
                  <a:pt x="235" y="179"/>
                  <a:pt x="62" y="249"/>
                  <a:pt x="31" y="234"/>
                </a:cubicBez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82" name="Freeform 723981"/>
          <p:cNvSpPr/>
          <p:nvPr/>
        </p:nvSpPr>
        <p:spPr>
          <a:xfrm>
            <a:off x="5424488" y="5348288"/>
            <a:ext cx="665162" cy="609600"/>
          </a:xfrm>
          <a:custGeom>
            <a:avLst/>
            <a:gdLst/>
            <a:ahLst/>
            <a:cxnLst/>
            <a:pathLst>
              <a:path w="419" h="384">
                <a:moveTo>
                  <a:pt x="416" y="190"/>
                </a:moveTo>
                <a:cubicBezTo>
                  <a:pt x="419" y="131"/>
                  <a:pt x="307" y="24"/>
                  <a:pt x="238" y="12"/>
                </a:cubicBezTo>
                <a:cubicBezTo>
                  <a:pt x="169" y="0"/>
                  <a:pt x="6" y="58"/>
                  <a:pt x="3" y="117"/>
                </a:cubicBezTo>
                <a:cubicBezTo>
                  <a:pt x="0" y="176"/>
                  <a:pt x="153" y="354"/>
                  <a:pt x="222" y="369"/>
                </a:cubicBezTo>
                <a:cubicBezTo>
                  <a:pt x="291" y="384"/>
                  <a:pt x="413" y="249"/>
                  <a:pt x="416" y="190"/>
                </a:cubicBezTo>
                <a:close/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83" name="Oval 723982"/>
          <p:cNvSpPr/>
          <p:nvPr/>
        </p:nvSpPr>
        <p:spPr>
          <a:xfrm>
            <a:off x="6743700" y="4495800"/>
            <a:ext cx="228600" cy="228600"/>
          </a:xfrm>
          <a:prstGeom prst="ellipse">
            <a:avLst/>
          </a:pr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23984" name="Oval 723983"/>
          <p:cNvSpPr/>
          <p:nvPr/>
        </p:nvSpPr>
        <p:spPr>
          <a:xfrm>
            <a:off x="5981700" y="5564188"/>
            <a:ext cx="228600" cy="228600"/>
          </a:xfrm>
          <a:prstGeom prst="ellipse">
            <a:avLst/>
          </a:pr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73785" y="411480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Like a multigraph, but edges connecting a node to itself are allowed.  (R may be reflexive.)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73785" y="5740400"/>
            <a:ext cx="4773295" cy="837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i="1">
                <a:solidFill>
                  <a:schemeClr val="accent2"/>
                </a:solidFill>
                <a:sym typeface="Symbol" panose="05050102010706020507" pitchFamily="18" charset="2"/>
              </a:rPr>
              <a:t>E.g.</a:t>
            </a:r>
            <a:r>
              <a:rPr>
                <a:solidFill>
                  <a:schemeClr val="accent2"/>
                </a:solidFill>
                <a:sym typeface="Symbol" panose="05050102010706020507" pitchFamily="18" charset="2"/>
              </a:rPr>
              <a:t>, nodes are campsites</a:t>
            </a:r>
            <a:r>
              <a:rPr lang="en-US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>
                <a:solidFill>
                  <a:schemeClr val="accent2"/>
                </a:solidFill>
                <a:sym typeface="Symbol" panose="05050102010706020507" pitchFamily="18" charset="2"/>
              </a:rPr>
              <a:t>in a state park, edges are</a:t>
            </a:r>
            <a:r>
              <a:rPr lang="en-US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>
                <a:solidFill>
                  <a:schemeClr val="accent2"/>
                </a:solidFill>
                <a:sym typeface="Symbol" panose="05050102010706020507" pitchFamily="18" charset="2"/>
              </a:rPr>
              <a:t>hiking trails through the </a:t>
            </a:r>
            <a:br>
              <a:rPr>
                <a:solidFill>
                  <a:schemeClr val="accent2"/>
                </a:solidFill>
                <a:sym typeface="Symbol" panose="05050102010706020507" pitchFamily="18" charset="2"/>
              </a:rPr>
            </a:br>
            <a:r>
              <a:rPr>
                <a:solidFill>
                  <a:schemeClr val="accent2"/>
                </a:solidFill>
                <a:sym typeface="Symbol" panose="05050102010706020507" pitchFamily="18" charset="2"/>
              </a:rPr>
              <a:t>woods.</a:t>
            </a:r>
            <a:endParaRPr lang="en-US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1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Vertex Degrees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914400" y="4135438"/>
            <a:ext cx="4692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rgbClr val="0033CC"/>
                </a:solidFill>
                <a:latin typeface="Comic Sans MS" panose="030F0702030302020204" pitchFamily="66" charset="0"/>
              </a:rPr>
              <a:t>degree</a:t>
            </a: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of a vertex = # of </a:t>
            </a:r>
            <a:r>
              <a:rPr lang="en-US" altLang="en-US" sz="1800" b="1" i="1">
                <a:solidFill>
                  <a:srgbClr val="0033CC"/>
                </a:solidFill>
                <a:latin typeface="Comic Sans MS" panose="030F0702030302020204" pitchFamily="66" charset="0"/>
              </a:rPr>
              <a:t>incident</a:t>
            </a: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edges</a:t>
            </a: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5364" name="Group 49"/>
          <p:cNvGrpSpPr/>
          <p:nvPr/>
        </p:nvGrpSpPr>
        <p:grpSpPr bwMode="auto">
          <a:xfrm>
            <a:off x="6022975" y="1406525"/>
            <a:ext cx="1752600" cy="2438400"/>
            <a:chOff x="4375" y="832"/>
            <a:chExt cx="1104" cy="1536"/>
          </a:xfrm>
        </p:grpSpPr>
        <p:sp>
          <p:nvSpPr>
            <p:cNvPr id="15386" name="Oval 5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7" name="Oval 5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8" name="Oval 5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9" name="Oval 5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0" name="Oval 5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1" name="Oval 5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5" name="Group 56"/>
          <p:cNvGrpSpPr/>
          <p:nvPr/>
        </p:nvGrpSpPr>
        <p:grpSpPr bwMode="auto">
          <a:xfrm>
            <a:off x="6218238" y="1609725"/>
            <a:ext cx="1362075" cy="2047875"/>
            <a:chOff x="4498" y="955"/>
            <a:chExt cx="858" cy="1290"/>
          </a:xfrm>
        </p:grpSpPr>
        <p:cxnSp>
          <p:nvCxnSpPr>
            <p:cNvPr id="15379" name="AutoShape 57"/>
            <p:cNvCxnSpPr>
              <a:cxnSpLocks noChangeShapeType="1"/>
              <a:stCxn id="15388" idx="7"/>
              <a:endCxn id="15390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AutoShape 58"/>
            <p:cNvCxnSpPr>
              <a:cxnSpLocks noChangeShapeType="1"/>
              <a:stCxn id="15388" idx="6"/>
              <a:endCxn id="15389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1" name="AutoShape 59"/>
            <p:cNvCxnSpPr>
              <a:cxnSpLocks noChangeShapeType="1"/>
              <a:stCxn id="15386" idx="7"/>
              <a:endCxn id="15387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AutoShape 60"/>
            <p:cNvCxnSpPr>
              <a:cxnSpLocks noChangeShapeType="1"/>
              <a:stCxn id="15391" idx="7"/>
              <a:endCxn id="15390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3" name="AutoShape 61"/>
            <p:cNvCxnSpPr>
              <a:cxnSpLocks noChangeShapeType="1"/>
              <a:endCxn id="15389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4" name="AutoShape 62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5" name="AutoShape 63"/>
            <p:cNvCxnSpPr>
              <a:cxnSpLocks noChangeShapeType="1"/>
              <a:stCxn id="15386" idx="5"/>
              <a:endCxn id="15391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66" name="Text Box 64"/>
          <p:cNvSpPr txBox="1">
            <a:spLocks noChangeArrowheads="1"/>
          </p:cNvSpPr>
          <p:nvPr/>
        </p:nvSpPr>
        <p:spPr bwMode="auto">
          <a:xfrm>
            <a:off x="6388100" y="11430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15367" name="Text Box 65"/>
          <p:cNvSpPr txBox="1">
            <a:spLocks noChangeArrowheads="1"/>
          </p:cNvSpPr>
          <p:nvPr/>
        </p:nvSpPr>
        <p:spPr bwMode="auto">
          <a:xfrm>
            <a:off x="5794375" y="2092325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f</a:t>
            </a:r>
            <a:endParaRPr lang="en-US" altLang="en-US"/>
          </a:p>
        </p:txBody>
      </p:sp>
      <p:sp>
        <p:nvSpPr>
          <p:cNvPr id="15368" name="Text Box 66"/>
          <p:cNvSpPr txBox="1">
            <a:spLocks noChangeArrowheads="1"/>
          </p:cNvSpPr>
          <p:nvPr/>
        </p:nvSpPr>
        <p:spPr bwMode="auto">
          <a:xfrm>
            <a:off x="6022975" y="33115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</a:t>
            </a:r>
            <a:endParaRPr lang="en-US" altLang="en-US"/>
          </a:p>
        </p:txBody>
      </p:sp>
      <p:sp>
        <p:nvSpPr>
          <p:cNvPr id="15369" name="Text Box 67"/>
          <p:cNvSpPr txBox="1">
            <a:spLocks noChangeArrowheads="1"/>
          </p:cNvSpPr>
          <p:nvPr/>
        </p:nvSpPr>
        <p:spPr bwMode="auto">
          <a:xfrm>
            <a:off x="7165975" y="36925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15370" name="Text Box 68"/>
          <p:cNvSpPr txBox="1">
            <a:spLocks noChangeArrowheads="1"/>
          </p:cNvSpPr>
          <p:nvPr/>
        </p:nvSpPr>
        <p:spPr bwMode="auto">
          <a:xfrm>
            <a:off x="7851775" y="2930525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  <a:endParaRPr lang="en-US" altLang="en-US"/>
          </a:p>
        </p:txBody>
      </p:sp>
      <p:sp>
        <p:nvSpPr>
          <p:cNvPr id="15371" name="Text Box 69"/>
          <p:cNvSpPr txBox="1">
            <a:spLocks noChangeArrowheads="1"/>
          </p:cNvSpPr>
          <p:nvPr/>
        </p:nvSpPr>
        <p:spPr bwMode="auto">
          <a:xfrm>
            <a:off x="7546975" y="14065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15372" name="Text Box 70"/>
          <p:cNvSpPr txBox="1">
            <a:spLocks noChangeArrowheads="1"/>
          </p:cNvSpPr>
          <p:nvPr/>
        </p:nvSpPr>
        <p:spPr bwMode="auto">
          <a:xfrm>
            <a:off x="990600" y="1239838"/>
            <a:ext cx="34115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An edge uv is</a:t>
            </a:r>
            <a:r>
              <a:rPr lang="en-US" altLang="en-US" b="1" i="1">
                <a:solidFill>
                  <a:srgbClr val="CC0000"/>
                </a:solidFill>
              </a:rPr>
              <a:t> incident </a:t>
            </a:r>
            <a:r>
              <a:rPr lang="en-US" altLang="en-US"/>
              <a:t>on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vertex u and the vertex v.</a:t>
            </a:r>
            <a:endParaRPr lang="en-US" altLang="en-US"/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914400" y="2459038"/>
            <a:ext cx="42100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The </a:t>
            </a:r>
            <a:r>
              <a:rPr lang="en-US" altLang="en-US" b="1" i="1">
                <a:solidFill>
                  <a:srgbClr val="008000"/>
                </a:solidFill>
              </a:rPr>
              <a:t>neighbour set</a:t>
            </a:r>
            <a:r>
              <a:rPr lang="en-US" altLang="en-US"/>
              <a:t>  N(v) of a vertex v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is the set of vertices adjacent to it.</a:t>
            </a:r>
            <a:endParaRPr lang="en-US" altLang="en-US"/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927100" y="3328988"/>
            <a:ext cx="500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e.g. N(a) = {d,f},  N(d) = {a,b,c,f}, N(e) = {b,c}.</a:t>
            </a:r>
            <a:endParaRPr lang="en-US" altLang="en-US"/>
          </a:p>
        </p:txBody>
      </p:sp>
      <p:sp>
        <p:nvSpPr>
          <p:cNvPr id="550985" name="Text Box 73"/>
          <p:cNvSpPr txBox="1">
            <a:spLocks noChangeArrowheads="1"/>
          </p:cNvSpPr>
          <p:nvPr/>
        </p:nvSpPr>
        <p:spPr bwMode="auto">
          <a:xfrm>
            <a:off x="914400" y="4606925"/>
            <a:ext cx="615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e.g. deg(d) = 4,    deg(a)=deg(b)=deg(c)=deg(e)=deg(f)=2.</a:t>
            </a:r>
            <a:endParaRPr lang="en-US" altLang="en-US"/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1358900" y="5486400"/>
            <a:ext cx="6424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en-US"/>
              <a:t>the degree of a vertex v = the number of neighbours of v?</a:t>
            </a:r>
            <a:endParaRPr lang="en-US" altLang="en-US"/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1600200" y="6172200"/>
            <a:ext cx="2417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For multigraphs, </a:t>
            </a:r>
            <a:r>
              <a:rPr lang="en-US" altLang="zh-TW">
                <a:solidFill>
                  <a:srgbClr val="A50021"/>
                </a:solidFill>
              </a:rPr>
              <a:t>NO.</a:t>
            </a:r>
            <a:endParaRPr lang="en-US" altLang="zh-TW">
              <a:solidFill>
                <a:srgbClr val="A50021"/>
              </a:solidFill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4883150" y="61722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For simple graphs, </a:t>
            </a:r>
            <a:r>
              <a:rPr lang="en-US" altLang="zh-TW">
                <a:solidFill>
                  <a:srgbClr val="008000"/>
                </a:solidFill>
              </a:rPr>
              <a:t>YES</a:t>
            </a:r>
            <a:r>
              <a:rPr lang="en-US" altLang="zh-TW">
                <a:solidFill>
                  <a:srgbClr val="A50021"/>
                </a:solidFill>
              </a:rPr>
              <a:t>.</a:t>
            </a:r>
            <a:endParaRPr lang="en-US" altLang="zh-TW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8" grpId="0"/>
      <p:bldP spid="550983" grpId="0"/>
      <p:bldP spid="550984" grpId="0"/>
      <p:bldP spid="550985" grpId="0"/>
      <p:bldP spid="550986" grpId="0" animBg="1"/>
      <p:bldP spid="550987" grpId="0"/>
      <p:bldP spid="5509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157538" y="457200"/>
            <a:ext cx="270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Degree Sequence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5214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(2,2,2)?</a:t>
            </a:r>
            <a:endParaRPr lang="en-US" altLang="en-US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6551613" y="1447800"/>
            <a:ext cx="687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YES.</a:t>
            </a:r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7848600" y="129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8305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6" name="Line 8"/>
          <p:cNvSpPr>
            <a:spLocks noChangeShapeType="1"/>
          </p:cNvSpPr>
          <p:nvPr/>
        </p:nvSpPr>
        <p:spPr bwMode="auto">
          <a:xfrm flipV="1">
            <a:off x="74676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897" name="Line 9"/>
          <p:cNvSpPr>
            <a:spLocks noChangeShapeType="1"/>
          </p:cNvSpPr>
          <p:nvPr/>
        </p:nvSpPr>
        <p:spPr bwMode="auto">
          <a:xfrm>
            <a:off x="79248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898" name="Line 10"/>
          <p:cNvSpPr>
            <a:spLocks noChangeShapeType="1"/>
          </p:cNvSpPr>
          <p:nvPr/>
        </p:nvSpPr>
        <p:spPr bwMode="auto">
          <a:xfrm>
            <a:off x="746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2667000"/>
            <a:ext cx="541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(3,3,3,3)?</a:t>
            </a:r>
            <a:endParaRPr lang="en-US" altLang="en-US"/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6627813" y="2681288"/>
            <a:ext cx="68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549901" name="Oval 13"/>
          <p:cNvSpPr>
            <a:spLocks noChangeArrowheads="1"/>
          </p:cNvSpPr>
          <p:nvPr/>
        </p:nvSpPr>
        <p:spPr bwMode="auto">
          <a:xfrm>
            <a:off x="78486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2" name="Oval 14"/>
          <p:cNvSpPr>
            <a:spLocks noChangeArrowheads="1"/>
          </p:cNvSpPr>
          <p:nvPr/>
        </p:nvSpPr>
        <p:spPr bwMode="auto">
          <a:xfrm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3" name="Oval 15"/>
          <p:cNvSpPr>
            <a:spLocks noChangeArrowheads="1"/>
          </p:cNvSpPr>
          <p:nvPr/>
        </p:nvSpPr>
        <p:spPr bwMode="auto">
          <a:xfrm>
            <a:off x="7391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4" name="Line 16"/>
          <p:cNvSpPr>
            <a:spLocks noChangeShapeType="1"/>
          </p:cNvSpPr>
          <p:nvPr/>
        </p:nvSpPr>
        <p:spPr bwMode="auto">
          <a:xfrm flipV="1">
            <a:off x="74676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5" name="Line 17"/>
          <p:cNvSpPr>
            <a:spLocks noChangeShapeType="1"/>
          </p:cNvSpPr>
          <p:nvPr/>
        </p:nvSpPr>
        <p:spPr bwMode="auto">
          <a:xfrm>
            <a:off x="79248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6" name="Line 18"/>
          <p:cNvSpPr>
            <a:spLocks noChangeShapeType="1"/>
          </p:cNvSpPr>
          <p:nvPr/>
        </p:nvSpPr>
        <p:spPr bwMode="auto">
          <a:xfrm>
            <a:off x="74676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7" name="Oval 19"/>
          <p:cNvSpPr>
            <a:spLocks noChangeArrowheads="1"/>
          </p:cNvSpPr>
          <p:nvPr/>
        </p:nvSpPr>
        <p:spPr bwMode="auto">
          <a:xfrm>
            <a:off x="7848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8" name="Line 20"/>
          <p:cNvSpPr>
            <a:spLocks noChangeShapeType="1"/>
          </p:cNvSpPr>
          <p:nvPr/>
        </p:nvSpPr>
        <p:spPr bwMode="auto">
          <a:xfrm>
            <a:off x="79248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9" name="Line 21"/>
          <p:cNvSpPr>
            <a:spLocks noChangeShapeType="1"/>
          </p:cNvSpPr>
          <p:nvPr/>
        </p:nvSpPr>
        <p:spPr bwMode="auto">
          <a:xfrm flipH="1">
            <a:off x="74676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10" name="Line 22"/>
          <p:cNvSpPr>
            <a:spLocks noChangeShapeType="1"/>
          </p:cNvSpPr>
          <p:nvPr/>
        </p:nvSpPr>
        <p:spPr bwMode="auto">
          <a:xfrm>
            <a:off x="79248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33400" y="3886200"/>
            <a:ext cx="517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(2,2,1)?</a:t>
            </a:r>
            <a:endParaRPr lang="en-US" altLang="en-US"/>
          </a:p>
        </p:txBody>
      </p:sp>
      <p:sp>
        <p:nvSpPr>
          <p:cNvPr id="549919" name="Oval 31"/>
          <p:cNvSpPr>
            <a:spLocks noChangeArrowheads="1"/>
          </p:cNvSpPr>
          <p:nvPr/>
        </p:nvSpPr>
        <p:spPr bwMode="auto">
          <a:xfrm>
            <a:off x="784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0" name="Oval 32"/>
          <p:cNvSpPr>
            <a:spLocks noChangeArrowheads="1"/>
          </p:cNvSpPr>
          <p:nvPr/>
        </p:nvSpPr>
        <p:spPr bwMode="auto">
          <a:xfrm>
            <a:off x="83058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1" name="Oval 33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2" name="Line 34"/>
          <p:cNvSpPr>
            <a:spLocks noChangeShapeType="1"/>
          </p:cNvSpPr>
          <p:nvPr/>
        </p:nvSpPr>
        <p:spPr bwMode="auto">
          <a:xfrm flipV="1">
            <a:off x="74676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3" name="Line 35"/>
          <p:cNvSpPr>
            <a:spLocks noChangeShapeType="1"/>
          </p:cNvSpPr>
          <p:nvPr/>
        </p:nvSpPr>
        <p:spPr bwMode="auto">
          <a:xfrm>
            <a:off x="79248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5" name="Line 37"/>
          <p:cNvSpPr>
            <a:spLocks noChangeShapeType="1"/>
          </p:cNvSpPr>
          <p:nvPr/>
        </p:nvSpPr>
        <p:spPr bwMode="auto">
          <a:xfrm>
            <a:off x="74676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6" name="AutoShape 38"/>
          <p:cNvSpPr>
            <a:spLocks noChangeArrowheads="1"/>
          </p:cNvSpPr>
          <p:nvPr/>
        </p:nvSpPr>
        <p:spPr bwMode="auto">
          <a:xfrm>
            <a:off x="7010400" y="5867400"/>
            <a:ext cx="1905000" cy="457200"/>
          </a:xfrm>
          <a:prstGeom prst="wedgeRoundRectCallout">
            <a:avLst>
              <a:gd name="adj1" fmla="val -4250"/>
              <a:gd name="adj2" fmla="val -12534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Where to go?</a:t>
            </a:r>
            <a:endParaRPr lang="en-US" altLang="en-US"/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7756525" y="4003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8442325" y="4765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7146925" y="4765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6553200" y="3895725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NO.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6419" name="Text Box 43"/>
          <p:cNvSpPr txBox="1">
            <a:spLocks noChangeArrowheads="1"/>
          </p:cNvSpPr>
          <p:nvPr/>
        </p:nvSpPr>
        <p:spPr bwMode="auto">
          <a:xfrm>
            <a:off x="587375" y="5105400"/>
            <a:ext cx="558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(2,2,2,2,1)?</a:t>
            </a:r>
            <a:endParaRPr lang="en-US" altLang="en-US"/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765175" y="60198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NO.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1828800" y="6019800"/>
            <a:ext cx="40957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What’s wrong with these sequences?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4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4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 animBg="1"/>
      <p:bldP spid="549894" grpId="0" animBg="1"/>
      <p:bldP spid="549895" grpId="0" animBg="1"/>
      <p:bldP spid="549896" grpId="0" animBg="1"/>
      <p:bldP spid="549897" grpId="0" animBg="1"/>
      <p:bldP spid="549898" grpId="0" animBg="1"/>
      <p:bldP spid="549900" grpId="0"/>
      <p:bldP spid="549901" grpId="0" animBg="1"/>
      <p:bldP spid="549902" grpId="0" animBg="1"/>
      <p:bldP spid="549903" grpId="0" animBg="1"/>
      <p:bldP spid="549904" grpId="0" animBg="1"/>
      <p:bldP spid="549905" grpId="0" animBg="1"/>
      <p:bldP spid="549906" grpId="0" animBg="1"/>
      <p:bldP spid="549907" grpId="0" animBg="1"/>
      <p:bldP spid="549908" grpId="0" animBg="1"/>
      <p:bldP spid="549909" grpId="0" animBg="1"/>
      <p:bldP spid="549910" grpId="0" animBg="1"/>
      <p:bldP spid="549919" grpId="0" animBg="1"/>
      <p:bldP spid="549920" grpId="0" animBg="1"/>
      <p:bldP spid="549921" grpId="0" animBg="1"/>
      <p:bldP spid="549922" grpId="0" animBg="1"/>
      <p:bldP spid="549923" grpId="0" animBg="1"/>
      <p:bldP spid="549925" grpId="0" animBg="1"/>
      <p:bldP spid="549926" grpId="0" animBg="1"/>
      <p:bldP spid="549927" grpId="0"/>
      <p:bldP spid="549928" grpId="0"/>
      <p:bldP spid="549929" grpId="0"/>
      <p:bldP spid="549930" grpId="0"/>
      <p:bldP spid="549932" grpId="0"/>
      <p:bldP spid="5499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752600" y="1450975"/>
            <a:ext cx="5562600" cy="377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For any graph, sum of degrees = twice # edges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22375" y="5468938"/>
            <a:ext cx="48736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/>
              <a:t>Examples.     2+2+1 = odd, so impossible.</a:t>
            </a:r>
            <a:endParaRPr kumimoji="0" lang="en-US" altLang="en-US"/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                    2+2+2+2+1 = odd, so impossible.</a:t>
            </a:r>
            <a:endParaRPr kumimoji="0" lang="en-US" altLang="en-US"/>
          </a:p>
        </p:txBody>
      </p:sp>
      <p:graphicFrame>
        <p:nvGraphicFramePr>
          <p:cNvPr id="499721" name="Object 9"/>
          <p:cNvGraphicFramePr>
            <a:graphicFrameLocks noChangeAspect="1"/>
          </p:cNvGraphicFramePr>
          <p:nvPr/>
        </p:nvGraphicFramePr>
        <p:xfrm>
          <a:off x="2667000" y="2514600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" imgW="1396365" imgH="406400" progId="Equation.DSMT4">
                  <p:embed/>
                </p:oleObj>
              </mc:Choice>
              <mc:Fallback>
                <p:oleObj name="Equation" r:id="rId1" imgW="1396365" imgH="40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373380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1219200" y="25558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Lemma.</a:t>
            </a:r>
            <a:endParaRPr lang="en-US" altLang="en-US"/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1219200" y="4156075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Corollary.</a:t>
            </a:r>
            <a:endParaRPr lang="en-US" altLang="en-US"/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2667000" y="4156075"/>
            <a:ext cx="47482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/>
              <a:t>Sum of degree is an even number.</a:t>
            </a:r>
            <a:endParaRPr lang="en-US" altLang="en-US"/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/>
              <a:t>Number of odd degree vertices is even.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0" grpId="0"/>
      <p:bldP spid="499722" grpId="0"/>
      <p:bldP spid="499723" grpId="0"/>
      <p:bldP spid="4997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2667000" y="1447800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1" imgW="1396365" imgH="406400" progId="Equation.DSMT4">
                  <p:embed/>
                </p:oleObj>
              </mc:Choice>
              <mc:Fallback>
                <p:oleObj name="Equation" r:id="rId1" imgW="1396365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373380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219200" y="14890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Lemma.</a:t>
            </a:r>
            <a:endParaRPr lang="en-US" alt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1230313" y="3048000"/>
            <a:ext cx="827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Proof.</a:t>
            </a:r>
            <a:endParaRPr lang="en-US" altLang="en-US"/>
          </a:p>
        </p:txBody>
      </p:sp>
      <p:sp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2536825" y="3048000"/>
            <a:ext cx="538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Each edge contributes 2 to the sum on the right.</a:t>
            </a:r>
            <a:endParaRPr lang="en-US" altLang="en-US"/>
          </a:p>
        </p:txBody>
      </p: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8001000" y="30480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Q.E.D.</a:t>
            </a:r>
            <a:endParaRPr lang="en-US" altLang="en-US"/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838200" y="4038600"/>
            <a:ext cx="714533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Question.</a:t>
            </a:r>
            <a:r>
              <a:rPr lang="en-US" altLang="en-US"/>
              <a:t>  Given a degree sequence, if the sum of degree is even,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is it true that there is a graph with such a degree sequence?</a:t>
            </a:r>
            <a:endParaRPr lang="en-US" altLang="en-US"/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1143000" y="5257800"/>
            <a:ext cx="687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For simple graphs,</a:t>
            </a:r>
            <a:r>
              <a:rPr lang="en-US" altLang="en-US">
                <a:solidFill>
                  <a:srgbClr val="008000"/>
                </a:solidFill>
              </a:rPr>
              <a:t> </a:t>
            </a:r>
            <a:r>
              <a:rPr lang="en-US" altLang="en-US">
                <a:solidFill>
                  <a:srgbClr val="A50021"/>
                </a:solidFill>
              </a:rPr>
              <a:t>NO</a:t>
            </a:r>
            <a:r>
              <a:rPr lang="en-US" altLang="en-US"/>
              <a:t>, consider the degree sequence (3,3,3,1).</a:t>
            </a:r>
            <a:endParaRPr lang="en-US" altLang="en-US"/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1358900" y="5943600"/>
            <a:ext cx="641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For multigraphs (with self loops), </a:t>
            </a:r>
            <a:r>
              <a:rPr lang="en-US" altLang="zh-TW">
                <a:solidFill>
                  <a:srgbClr val="008000"/>
                </a:solidFill>
              </a:rPr>
              <a:t>YES!  (easy by induction)</a:t>
            </a:r>
            <a:endParaRPr lang="en-US" altLang="zh-TW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9" grpId="0"/>
      <p:bldP spid="552970" grpId="0"/>
      <p:bldP spid="552971" grpId="0"/>
      <p:bldP spid="552972" grpId="0" animBg="1"/>
      <p:bldP spid="552973" grpId="0"/>
      <p:bldP spid="5529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180340" name="Text Box 116"/>
          <p:cNvSpPr txBox="1">
            <a:spLocks noChangeArrowheads="1"/>
          </p:cNvSpPr>
          <p:nvPr/>
        </p:nvSpPr>
        <p:spPr bwMode="auto">
          <a:xfrm>
            <a:off x="685800" y="1371600"/>
            <a:ext cx="77120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this part we will study some basic graph theory.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Graph is a useful concept to model many problems in computer science.</a:t>
            </a:r>
            <a:endParaRPr lang="en-US" altLang="zh-TW"/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2860675" y="2860675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Seven bridges of Konigsberg</a:t>
            </a: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Graphs, degrees</a:t>
            </a: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Path, cycle, connectedness</a:t>
            </a:r>
            <a:endParaRPr lang="en-US" altLang="zh-TW"/>
          </a:p>
          <a:p>
            <a:pPr>
              <a:buClr>
                <a:srgbClr val="A50021"/>
              </a:buClr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Tree</a:t>
            </a: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Eulerian cycle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377440" y="457200"/>
            <a:ext cx="4389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2400" b="1">
                <a:solidFill>
                  <a:srgbClr val="003366"/>
                </a:solidFill>
              </a:rPr>
              <a:t>The Havel-Hakimi Algorithm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81000" y="1371600"/>
            <a:ext cx="8535035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l" eaLnBrk="1" hangingPunct="1"/>
            <a:r>
              <a:rPr lang="en-US" altLang="en-US"/>
              <a:t>Take as input a degree sequence S and determine if that sequence is graphical</a:t>
            </a:r>
            <a:endParaRPr lang="en-US" altLang="en-US"/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That is, can we produce a graph with that degree sequence?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816350" y="3244850"/>
            <a:ext cx="1511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>
                <a:sym typeface="+mn-ea"/>
              </a:rPr>
              <a:t>S = 4,3,3,3,1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2" name="Object 4101"/>
          <p:cNvGraphicFramePr/>
          <p:nvPr/>
        </p:nvGraphicFramePr>
        <p:xfrm>
          <a:off x="3851275" y="260350"/>
          <a:ext cx="18732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93800" imgH="457200" progId="Equation.3">
                  <p:embed/>
                </p:oleObj>
              </mc:Choice>
              <mc:Fallback>
                <p:oleObj name="" r:id="rId1" imgW="1193800" imgH="457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275" y="260350"/>
                        <a:ext cx="1873250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4102"/>
          <p:cNvGraphicFramePr/>
          <p:nvPr/>
        </p:nvGraphicFramePr>
        <p:xfrm>
          <a:off x="971709" y="1412875"/>
          <a:ext cx="7129145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974465" imgH="2057400" progId="Equation.3">
                  <p:embed/>
                </p:oleObj>
              </mc:Choice>
              <mc:Fallback>
                <p:oleObj name="" r:id="rId3" imgW="3974465" imgH="20574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709" y="1412875"/>
                        <a:ext cx="7129145" cy="36893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103"/>
          <p:cNvSpPr txBox="1"/>
          <p:nvPr/>
        </p:nvSpPr>
        <p:spPr>
          <a:xfrm>
            <a:off x="4495800" y="6019800"/>
            <a:ext cx="4224020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>
                <a:latin typeface="Comic Sans MS" panose="030F0702030302020204" pitchFamily="66" charset="0"/>
              </a:rPr>
              <a:t>Note: steps 1 and 2 are a pre-process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4" name="Object 5123"/>
          <p:cNvGraphicFramePr/>
          <p:nvPr/>
        </p:nvGraphicFramePr>
        <p:xfrm>
          <a:off x="250825" y="333375"/>
          <a:ext cx="4824413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975100" imgH="1587500" progId="Equation.3">
                  <p:embed/>
                </p:oleObj>
              </mc:Choice>
              <mc:Fallback>
                <p:oleObj name="" r:id="rId1" imgW="3975100" imgH="15875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333375"/>
                        <a:ext cx="4824413" cy="19256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124"/>
          <p:cNvSpPr txBox="1"/>
          <p:nvPr/>
        </p:nvSpPr>
        <p:spPr>
          <a:xfrm>
            <a:off x="6516688" y="620713"/>
            <a:ext cx="13589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Comic Sans MS" panose="030F0702030302020204" pitchFamily="66" charset="0"/>
              </a:rPr>
              <a:t>S = 4,3,3,3,1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5126" name="Oval 5125"/>
          <p:cNvSpPr/>
          <p:nvPr/>
        </p:nvSpPr>
        <p:spPr>
          <a:xfrm>
            <a:off x="4067175" y="3500438"/>
            <a:ext cx="144463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7" name="Oval 5126"/>
          <p:cNvSpPr/>
          <p:nvPr/>
        </p:nvSpPr>
        <p:spPr>
          <a:xfrm>
            <a:off x="6516688" y="3500438"/>
            <a:ext cx="144462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8" name="Oval 5127"/>
          <p:cNvSpPr/>
          <p:nvPr/>
        </p:nvSpPr>
        <p:spPr>
          <a:xfrm>
            <a:off x="4859338" y="3500438"/>
            <a:ext cx="144462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9" name="Oval 5128"/>
          <p:cNvSpPr/>
          <p:nvPr/>
        </p:nvSpPr>
        <p:spPr>
          <a:xfrm>
            <a:off x="5651500" y="3500438"/>
            <a:ext cx="144463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30" name="Oval 5129"/>
          <p:cNvSpPr/>
          <p:nvPr/>
        </p:nvSpPr>
        <p:spPr>
          <a:xfrm>
            <a:off x="7451725" y="3500438"/>
            <a:ext cx="144463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31" name="Text Box 5130"/>
          <p:cNvSpPr txBox="1"/>
          <p:nvPr/>
        </p:nvSpPr>
        <p:spPr>
          <a:xfrm>
            <a:off x="447675" y="3836988"/>
            <a:ext cx="13589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Comic Sans MS" panose="030F0702030302020204" pitchFamily="66" charset="0"/>
              </a:rPr>
              <a:t>S = 4,3,3,3,1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Object 6145"/>
          <p:cNvGraphicFramePr/>
          <p:nvPr/>
        </p:nvGraphicFramePr>
        <p:xfrm>
          <a:off x="250825" y="333375"/>
          <a:ext cx="4824413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975100" imgH="1587500" progId="Equation.3">
                  <p:embed/>
                </p:oleObj>
              </mc:Choice>
              <mc:Fallback>
                <p:oleObj name="" r:id="rId1" imgW="3975100" imgH="15875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333375"/>
                        <a:ext cx="4824413" cy="19256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6146"/>
          <p:cNvSpPr txBox="1"/>
          <p:nvPr/>
        </p:nvSpPr>
        <p:spPr>
          <a:xfrm>
            <a:off x="6516688" y="620713"/>
            <a:ext cx="13589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Comic Sans MS" panose="030F0702030302020204" pitchFamily="66" charset="0"/>
              </a:rPr>
              <a:t>S = 4,3,3,3,1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6148" name="Oval 6147"/>
          <p:cNvSpPr/>
          <p:nvPr/>
        </p:nvSpPr>
        <p:spPr>
          <a:xfrm>
            <a:off x="4067175" y="3500438"/>
            <a:ext cx="144463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49" name="Oval 6148"/>
          <p:cNvSpPr/>
          <p:nvPr/>
        </p:nvSpPr>
        <p:spPr>
          <a:xfrm>
            <a:off x="6516688" y="3500438"/>
            <a:ext cx="144462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50" name="Oval 6149"/>
          <p:cNvSpPr/>
          <p:nvPr/>
        </p:nvSpPr>
        <p:spPr>
          <a:xfrm>
            <a:off x="4859338" y="3500438"/>
            <a:ext cx="144462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51" name="Oval 6150"/>
          <p:cNvSpPr/>
          <p:nvPr/>
        </p:nvSpPr>
        <p:spPr>
          <a:xfrm>
            <a:off x="5651500" y="3500438"/>
            <a:ext cx="144463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52" name="Oval 6151"/>
          <p:cNvSpPr/>
          <p:nvPr/>
        </p:nvSpPr>
        <p:spPr>
          <a:xfrm>
            <a:off x="7451725" y="3500438"/>
            <a:ext cx="144463" cy="14446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54" name="Freeform 6153"/>
          <p:cNvSpPr/>
          <p:nvPr/>
        </p:nvSpPr>
        <p:spPr>
          <a:xfrm>
            <a:off x="4140200" y="3644900"/>
            <a:ext cx="792163" cy="144463"/>
          </a:xfrm>
          <a:custGeom>
            <a:avLst/>
            <a:gdLst/>
            <a:ahLst/>
            <a:cxnLst/>
            <a:pathLst>
              <a:path w="499" h="227">
                <a:moveTo>
                  <a:pt x="0" y="0"/>
                </a:moveTo>
                <a:cubicBezTo>
                  <a:pt x="49" y="113"/>
                  <a:pt x="98" y="227"/>
                  <a:pt x="181" y="227"/>
                </a:cubicBezTo>
                <a:cubicBezTo>
                  <a:pt x="264" y="227"/>
                  <a:pt x="381" y="113"/>
                  <a:pt x="499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56" name="Freeform 6155"/>
          <p:cNvSpPr/>
          <p:nvPr/>
        </p:nvSpPr>
        <p:spPr>
          <a:xfrm>
            <a:off x="4140200" y="3573463"/>
            <a:ext cx="1584325" cy="574675"/>
          </a:xfrm>
          <a:custGeom>
            <a:avLst/>
            <a:gdLst/>
            <a:ahLst/>
            <a:cxnLst/>
            <a:pathLst>
              <a:path w="998" h="362">
                <a:moveTo>
                  <a:pt x="0" y="0"/>
                </a:moveTo>
                <a:cubicBezTo>
                  <a:pt x="34" y="136"/>
                  <a:pt x="68" y="272"/>
                  <a:pt x="181" y="317"/>
                </a:cubicBezTo>
                <a:cubicBezTo>
                  <a:pt x="294" y="362"/>
                  <a:pt x="544" y="325"/>
                  <a:pt x="680" y="272"/>
                </a:cubicBezTo>
                <a:cubicBezTo>
                  <a:pt x="816" y="219"/>
                  <a:pt x="907" y="109"/>
                  <a:pt x="99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57" name="Freeform 6156"/>
          <p:cNvSpPr/>
          <p:nvPr/>
        </p:nvSpPr>
        <p:spPr>
          <a:xfrm>
            <a:off x="4140200" y="3081338"/>
            <a:ext cx="2447925" cy="492125"/>
          </a:xfrm>
          <a:custGeom>
            <a:avLst/>
            <a:gdLst/>
            <a:ahLst/>
            <a:cxnLst/>
            <a:pathLst>
              <a:path w="1542" h="310">
                <a:moveTo>
                  <a:pt x="0" y="310"/>
                </a:moveTo>
                <a:cubicBezTo>
                  <a:pt x="19" y="241"/>
                  <a:pt x="38" y="173"/>
                  <a:pt x="136" y="128"/>
                </a:cubicBezTo>
                <a:cubicBezTo>
                  <a:pt x="234" y="83"/>
                  <a:pt x="431" y="53"/>
                  <a:pt x="590" y="38"/>
                </a:cubicBezTo>
                <a:cubicBezTo>
                  <a:pt x="749" y="23"/>
                  <a:pt x="929" y="0"/>
                  <a:pt x="1088" y="38"/>
                </a:cubicBezTo>
                <a:cubicBezTo>
                  <a:pt x="1247" y="76"/>
                  <a:pt x="1394" y="170"/>
                  <a:pt x="1542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58" name="Freeform 6157"/>
          <p:cNvSpPr/>
          <p:nvPr/>
        </p:nvSpPr>
        <p:spPr>
          <a:xfrm>
            <a:off x="4116388" y="2684463"/>
            <a:ext cx="3503612" cy="889000"/>
          </a:xfrm>
          <a:custGeom>
            <a:avLst/>
            <a:gdLst/>
            <a:ahLst/>
            <a:cxnLst/>
            <a:pathLst>
              <a:path w="2207" h="560">
                <a:moveTo>
                  <a:pt x="15" y="560"/>
                </a:moveTo>
                <a:cubicBezTo>
                  <a:pt x="7" y="401"/>
                  <a:pt x="0" y="242"/>
                  <a:pt x="106" y="151"/>
                </a:cubicBezTo>
                <a:cubicBezTo>
                  <a:pt x="212" y="60"/>
                  <a:pt x="416" y="30"/>
                  <a:pt x="650" y="15"/>
                </a:cubicBezTo>
                <a:cubicBezTo>
                  <a:pt x="884" y="0"/>
                  <a:pt x="1270" y="23"/>
                  <a:pt x="1512" y="61"/>
                </a:cubicBezTo>
                <a:cubicBezTo>
                  <a:pt x="1754" y="99"/>
                  <a:pt x="1995" y="167"/>
                  <a:pt x="2101" y="242"/>
                </a:cubicBezTo>
                <a:cubicBezTo>
                  <a:pt x="2207" y="317"/>
                  <a:pt x="2177" y="415"/>
                  <a:pt x="2147" y="51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750" y="3860800"/>
            <a:ext cx="1211263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Comic Sans MS" panose="030F0702030302020204" pitchFamily="66" charset="0"/>
              </a:rPr>
              <a:t>S = 2,2,2,0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Object 7169"/>
          <p:cNvGraphicFramePr/>
          <p:nvPr/>
        </p:nvGraphicFramePr>
        <p:xfrm>
          <a:off x="250825" y="333375"/>
          <a:ext cx="4824413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975100" imgH="1587500" progId="Equation.3">
                  <p:embed/>
                </p:oleObj>
              </mc:Choice>
              <mc:Fallback>
                <p:oleObj name="" r:id="rId1" imgW="3975100" imgH="15875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333375"/>
                        <a:ext cx="4824413" cy="19256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7170"/>
          <p:cNvSpPr txBox="1"/>
          <p:nvPr/>
        </p:nvSpPr>
        <p:spPr>
          <a:xfrm>
            <a:off x="6516688" y="620713"/>
            <a:ext cx="13589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Comic Sans MS" panose="030F0702030302020204" pitchFamily="66" charset="0"/>
              </a:rPr>
              <a:t>S = 4,3,3,3,1</a:t>
            </a:r>
            <a:endParaRPr>
              <a:latin typeface="Comic Sans MS" panose="030F0702030302020204" pitchFamily="66" charset="0"/>
            </a:endParaRPr>
          </a:p>
        </p:txBody>
      </p:sp>
      <p:grpSp>
        <p:nvGrpSpPr>
          <p:cNvPr id="7183" name="Group 7182"/>
          <p:cNvGrpSpPr/>
          <p:nvPr/>
        </p:nvGrpSpPr>
        <p:grpSpPr>
          <a:xfrm>
            <a:off x="4067175" y="2684463"/>
            <a:ext cx="3552825" cy="1463675"/>
            <a:chOff x="2562" y="1691"/>
            <a:chExt cx="2238" cy="922"/>
          </a:xfrm>
        </p:grpSpPr>
        <p:sp>
          <p:nvSpPr>
            <p:cNvPr id="7172" name="Oval 7171"/>
            <p:cNvSpPr/>
            <p:nvPr/>
          </p:nvSpPr>
          <p:spPr>
            <a:xfrm>
              <a:off x="2562" y="2205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3" name="Oval 7172"/>
            <p:cNvSpPr/>
            <p:nvPr/>
          </p:nvSpPr>
          <p:spPr>
            <a:xfrm>
              <a:off x="4105" y="2205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4" name="Oval 7173"/>
            <p:cNvSpPr/>
            <p:nvPr/>
          </p:nvSpPr>
          <p:spPr>
            <a:xfrm>
              <a:off x="3061" y="2205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5" name="Oval 7174"/>
            <p:cNvSpPr/>
            <p:nvPr/>
          </p:nvSpPr>
          <p:spPr>
            <a:xfrm>
              <a:off x="3560" y="2205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6" name="Oval 7175"/>
            <p:cNvSpPr/>
            <p:nvPr/>
          </p:nvSpPr>
          <p:spPr>
            <a:xfrm>
              <a:off x="4694" y="2205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8" name="Freeform 7177"/>
            <p:cNvSpPr/>
            <p:nvPr/>
          </p:nvSpPr>
          <p:spPr>
            <a:xfrm>
              <a:off x="2608" y="2296"/>
              <a:ext cx="499" cy="91"/>
            </a:xfrm>
            <a:custGeom>
              <a:avLst/>
              <a:gdLst/>
              <a:ahLst/>
              <a:cxnLst/>
              <a:pathLst>
                <a:path w="499" h="227">
                  <a:moveTo>
                    <a:pt x="0" y="0"/>
                  </a:moveTo>
                  <a:cubicBezTo>
                    <a:pt x="49" y="113"/>
                    <a:pt x="98" y="227"/>
                    <a:pt x="181" y="227"/>
                  </a:cubicBezTo>
                  <a:cubicBezTo>
                    <a:pt x="264" y="227"/>
                    <a:pt x="381" y="113"/>
                    <a:pt x="499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79" name="Freeform 7178"/>
            <p:cNvSpPr/>
            <p:nvPr/>
          </p:nvSpPr>
          <p:spPr>
            <a:xfrm>
              <a:off x="2608" y="2251"/>
              <a:ext cx="998" cy="362"/>
            </a:xfrm>
            <a:custGeom>
              <a:avLst/>
              <a:gdLst/>
              <a:ahLst/>
              <a:cxnLst/>
              <a:pathLst>
                <a:path w="998" h="362">
                  <a:moveTo>
                    <a:pt x="0" y="0"/>
                  </a:moveTo>
                  <a:cubicBezTo>
                    <a:pt x="34" y="136"/>
                    <a:pt x="68" y="272"/>
                    <a:pt x="181" y="317"/>
                  </a:cubicBezTo>
                  <a:cubicBezTo>
                    <a:pt x="294" y="362"/>
                    <a:pt x="544" y="325"/>
                    <a:pt x="680" y="272"/>
                  </a:cubicBezTo>
                  <a:cubicBezTo>
                    <a:pt x="816" y="219"/>
                    <a:pt x="907" y="109"/>
                    <a:pt x="99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80" name="Freeform 7179"/>
            <p:cNvSpPr/>
            <p:nvPr/>
          </p:nvSpPr>
          <p:spPr>
            <a:xfrm>
              <a:off x="2608" y="1941"/>
              <a:ext cx="1542" cy="310"/>
            </a:xfrm>
            <a:custGeom>
              <a:avLst/>
              <a:gdLst/>
              <a:ahLst/>
              <a:cxnLst/>
              <a:pathLst>
                <a:path w="1542" h="310">
                  <a:moveTo>
                    <a:pt x="0" y="310"/>
                  </a:moveTo>
                  <a:cubicBezTo>
                    <a:pt x="19" y="241"/>
                    <a:pt x="38" y="173"/>
                    <a:pt x="136" y="128"/>
                  </a:cubicBezTo>
                  <a:cubicBezTo>
                    <a:pt x="234" y="83"/>
                    <a:pt x="431" y="53"/>
                    <a:pt x="590" y="38"/>
                  </a:cubicBezTo>
                  <a:cubicBezTo>
                    <a:pt x="749" y="23"/>
                    <a:pt x="929" y="0"/>
                    <a:pt x="1088" y="38"/>
                  </a:cubicBezTo>
                  <a:cubicBezTo>
                    <a:pt x="1247" y="76"/>
                    <a:pt x="1394" y="170"/>
                    <a:pt x="1542" y="2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181" name="Freeform 7180"/>
            <p:cNvSpPr/>
            <p:nvPr/>
          </p:nvSpPr>
          <p:spPr>
            <a:xfrm>
              <a:off x="2593" y="1691"/>
              <a:ext cx="2207" cy="560"/>
            </a:xfrm>
            <a:custGeom>
              <a:avLst/>
              <a:gdLst/>
              <a:ahLst/>
              <a:cxnLst/>
              <a:pathLst>
                <a:path w="2207" h="560">
                  <a:moveTo>
                    <a:pt x="15" y="560"/>
                  </a:moveTo>
                  <a:cubicBezTo>
                    <a:pt x="7" y="401"/>
                    <a:pt x="0" y="242"/>
                    <a:pt x="106" y="151"/>
                  </a:cubicBezTo>
                  <a:cubicBezTo>
                    <a:pt x="212" y="60"/>
                    <a:pt x="416" y="30"/>
                    <a:pt x="650" y="15"/>
                  </a:cubicBezTo>
                  <a:cubicBezTo>
                    <a:pt x="884" y="0"/>
                    <a:pt x="1270" y="23"/>
                    <a:pt x="1512" y="61"/>
                  </a:cubicBezTo>
                  <a:cubicBezTo>
                    <a:pt x="1754" y="99"/>
                    <a:pt x="1995" y="167"/>
                    <a:pt x="2101" y="242"/>
                  </a:cubicBezTo>
                  <a:cubicBezTo>
                    <a:pt x="2207" y="317"/>
                    <a:pt x="2177" y="415"/>
                    <a:pt x="2147" y="5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7210" name="Group 7209"/>
          <p:cNvGrpSpPr/>
          <p:nvPr/>
        </p:nvGrpSpPr>
        <p:grpSpPr>
          <a:xfrm>
            <a:off x="4067175" y="2708275"/>
            <a:ext cx="3552825" cy="1463675"/>
            <a:chOff x="2562" y="2931"/>
            <a:chExt cx="2238" cy="922"/>
          </a:xfrm>
        </p:grpSpPr>
        <p:grpSp>
          <p:nvGrpSpPr>
            <p:cNvPr id="7197" name="Group 7196"/>
            <p:cNvGrpSpPr/>
            <p:nvPr/>
          </p:nvGrpSpPr>
          <p:grpSpPr>
            <a:xfrm>
              <a:off x="2562" y="2931"/>
              <a:ext cx="2238" cy="922"/>
              <a:chOff x="2562" y="1691"/>
              <a:chExt cx="2238" cy="922"/>
            </a:xfrm>
          </p:grpSpPr>
          <p:sp>
            <p:nvSpPr>
              <p:cNvPr id="7198" name="Oval 7197"/>
              <p:cNvSpPr/>
              <p:nvPr/>
            </p:nvSpPr>
            <p:spPr>
              <a:xfrm>
                <a:off x="2562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199" name="Oval 7198"/>
              <p:cNvSpPr/>
              <p:nvPr/>
            </p:nvSpPr>
            <p:spPr>
              <a:xfrm>
                <a:off x="4105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00" name="Oval 7199"/>
              <p:cNvSpPr/>
              <p:nvPr/>
            </p:nvSpPr>
            <p:spPr>
              <a:xfrm>
                <a:off x="3061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01" name="Oval 7200"/>
              <p:cNvSpPr/>
              <p:nvPr/>
            </p:nvSpPr>
            <p:spPr>
              <a:xfrm>
                <a:off x="3560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02" name="Oval 7201"/>
              <p:cNvSpPr/>
              <p:nvPr/>
            </p:nvSpPr>
            <p:spPr>
              <a:xfrm>
                <a:off x="4694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03" name="Freeform 7202"/>
              <p:cNvSpPr/>
              <p:nvPr/>
            </p:nvSpPr>
            <p:spPr>
              <a:xfrm>
                <a:off x="2608" y="2296"/>
                <a:ext cx="499" cy="91"/>
              </a:xfrm>
              <a:custGeom>
                <a:avLst/>
                <a:gdLst/>
                <a:ahLst/>
                <a:cxnLst/>
                <a:pathLst>
                  <a:path w="499" h="227">
                    <a:moveTo>
                      <a:pt x="0" y="0"/>
                    </a:moveTo>
                    <a:cubicBezTo>
                      <a:pt x="49" y="113"/>
                      <a:pt x="98" y="227"/>
                      <a:pt x="181" y="227"/>
                    </a:cubicBezTo>
                    <a:cubicBezTo>
                      <a:pt x="264" y="227"/>
                      <a:pt x="381" y="113"/>
                      <a:pt x="499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04" name="Freeform 7203"/>
              <p:cNvSpPr/>
              <p:nvPr/>
            </p:nvSpPr>
            <p:spPr>
              <a:xfrm>
                <a:off x="2608" y="2251"/>
                <a:ext cx="998" cy="362"/>
              </a:xfrm>
              <a:custGeom>
                <a:avLst/>
                <a:gdLst/>
                <a:ahLst/>
                <a:cxnLst/>
                <a:pathLst>
                  <a:path w="998" h="362">
                    <a:moveTo>
                      <a:pt x="0" y="0"/>
                    </a:moveTo>
                    <a:cubicBezTo>
                      <a:pt x="34" y="136"/>
                      <a:pt x="68" y="272"/>
                      <a:pt x="181" y="317"/>
                    </a:cubicBezTo>
                    <a:cubicBezTo>
                      <a:pt x="294" y="362"/>
                      <a:pt x="544" y="325"/>
                      <a:pt x="680" y="272"/>
                    </a:cubicBezTo>
                    <a:cubicBezTo>
                      <a:pt x="816" y="219"/>
                      <a:pt x="907" y="109"/>
                      <a:pt x="99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05" name="Freeform 7204"/>
              <p:cNvSpPr/>
              <p:nvPr/>
            </p:nvSpPr>
            <p:spPr>
              <a:xfrm>
                <a:off x="2608" y="1941"/>
                <a:ext cx="1542" cy="310"/>
              </a:xfrm>
              <a:custGeom>
                <a:avLst/>
                <a:gdLst/>
                <a:ahLst/>
                <a:cxnLst/>
                <a:pathLst>
                  <a:path w="1542" h="310">
                    <a:moveTo>
                      <a:pt x="0" y="310"/>
                    </a:moveTo>
                    <a:cubicBezTo>
                      <a:pt x="19" y="241"/>
                      <a:pt x="38" y="173"/>
                      <a:pt x="136" y="128"/>
                    </a:cubicBezTo>
                    <a:cubicBezTo>
                      <a:pt x="234" y="83"/>
                      <a:pt x="431" y="53"/>
                      <a:pt x="590" y="38"/>
                    </a:cubicBezTo>
                    <a:cubicBezTo>
                      <a:pt x="749" y="23"/>
                      <a:pt x="929" y="0"/>
                      <a:pt x="1088" y="38"/>
                    </a:cubicBezTo>
                    <a:cubicBezTo>
                      <a:pt x="1247" y="76"/>
                      <a:pt x="1394" y="170"/>
                      <a:pt x="1542" y="26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06" name="Freeform 7205"/>
              <p:cNvSpPr/>
              <p:nvPr/>
            </p:nvSpPr>
            <p:spPr>
              <a:xfrm>
                <a:off x="2593" y="1691"/>
                <a:ext cx="2207" cy="560"/>
              </a:xfrm>
              <a:custGeom>
                <a:avLst/>
                <a:gdLst/>
                <a:ahLst/>
                <a:cxnLst/>
                <a:pathLst>
                  <a:path w="2207" h="560">
                    <a:moveTo>
                      <a:pt x="15" y="560"/>
                    </a:moveTo>
                    <a:cubicBezTo>
                      <a:pt x="7" y="401"/>
                      <a:pt x="0" y="242"/>
                      <a:pt x="106" y="151"/>
                    </a:cubicBezTo>
                    <a:cubicBezTo>
                      <a:pt x="212" y="60"/>
                      <a:pt x="416" y="30"/>
                      <a:pt x="650" y="15"/>
                    </a:cubicBezTo>
                    <a:cubicBezTo>
                      <a:pt x="884" y="0"/>
                      <a:pt x="1270" y="23"/>
                      <a:pt x="1512" y="61"/>
                    </a:cubicBezTo>
                    <a:cubicBezTo>
                      <a:pt x="1754" y="99"/>
                      <a:pt x="1995" y="167"/>
                      <a:pt x="2101" y="242"/>
                    </a:cubicBezTo>
                    <a:cubicBezTo>
                      <a:pt x="2207" y="317"/>
                      <a:pt x="2177" y="415"/>
                      <a:pt x="2147" y="51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7208" name="Straight Connector 7207"/>
            <p:cNvSpPr/>
            <p:nvPr/>
          </p:nvSpPr>
          <p:spPr>
            <a:xfrm>
              <a:off x="3107" y="3475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9" name="Freeform 7208"/>
            <p:cNvSpPr/>
            <p:nvPr/>
          </p:nvSpPr>
          <p:spPr>
            <a:xfrm>
              <a:off x="3107" y="3475"/>
              <a:ext cx="1043" cy="318"/>
            </a:xfrm>
            <a:custGeom>
              <a:avLst/>
              <a:gdLst/>
              <a:ahLst/>
              <a:cxnLst/>
              <a:pathLst>
                <a:path w="1043" h="318">
                  <a:moveTo>
                    <a:pt x="0" y="0"/>
                  </a:moveTo>
                  <a:cubicBezTo>
                    <a:pt x="113" y="114"/>
                    <a:pt x="227" y="228"/>
                    <a:pt x="363" y="273"/>
                  </a:cubicBezTo>
                  <a:cubicBezTo>
                    <a:pt x="499" y="318"/>
                    <a:pt x="703" y="318"/>
                    <a:pt x="816" y="273"/>
                  </a:cubicBezTo>
                  <a:cubicBezTo>
                    <a:pt x="929" y="228"/>
                    <a:pt x="986" y="114"/>
                    <a:pt x="104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7211" name="Text Box 7210"/>
          <p:cNvSpPr txBox="1"/>
          <p:nvPr/>
        </p:nvSpPr>
        <p:spPr>
          <a:xfrm>
            <a:off x="755650" y="3644900"/>
            <a:ext cx="1152525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>
                <a:latin typeface="Comic Sans MS" panose="030F0702030302020204" pitchFamily="66" charset="0"/>
              </a:rPr>
              <a:t>S = 1,1,0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8193"/>
          <p:cNvGraphicFramePr/>
          <p:nvPr/>
        </p:nvGraphicFramePr>
        <p:xfrm>
          <a:off x="250825" y="333375"/>
          <a:ext cx="4824413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975100" imgH="1587500" progId="Equation.3">
                  <p:embed/>
                </p:oleObj>
              </mc:Choice>
              <mc:Fallback>
                <p:oleObj name="" r:id="rId1" imgW="3975100" imgH="15875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333375"/>
                        <a:ext cx="4824413" cy="19256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8194"/>
          <p:cNvSpPr txBox="1"/>
          <p:nvPr/>
        </p:nvSpPr>
        <p:spPr>
          <a:xfrm>
            <a:off x="6516688" y="620713"/>
            <a:ext cx="13589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Comic Sans MS" panose="030F0702030302020204" pitchFamily="66" charset="0"/>
              </a:rPr>
              <a:t>S = 4,3,3,3,1</a:t>
            </a:r>
            <a:endParaRPr>
              <a:latin typeface="Comic Sans MS" panose="030F0702030302020204" pitchFamily="66" charset="0"/>
            </a:endParaRPr>
          </a:p>
        </p:txBody>
      </p:sp>
      <p:grpSp>
        <p:nvGrpSpPr>
          <p:cNvPr id="8207" name="Group 8206"/>
          <p:cNvGrpSpPr/>
          <p:nvPr/>
        </p:nvGrpSpPr>
        <p:grpSpPr>
          <a:xfrm>
            <a:off x="3995738" y="2781300"/>
            <a:ext cx="3552825" cy="1463675"/>
            <a:chOff x="2562" y="2931"/>
            <a:chExt cx="2238" cy="922"/>
          </a:xfrm>
        </p:grpSpPr>
        <p:grpSp>
          <p:nvGrpSpPr>
            <p:cNvPr id="8208" name="Group 8207"/>
            <p:cNvGrpSpPr/>
            <p:nvPr/>
          </p:nvGrpSpPr>
          <p:grpSpPr>
            <a:xfrm>
              <a:off x="2562" y="2931"/>
              <a:ext cx="2238" cy="922"/>
              <a:chOff x="2562" y="1691"/>
              <a:chExt cx="2238" cy="922"/>
            </a:xfrm>
          </p:grpSpPr>
          <p:sp>
            <p:nvSpPr>
              <p:cNvPr id="8209" name="Oval 8208"/>
              <p:cNvSpPr/>
              <p:nvPr/>
            </p:nvSpPr>
            <p:spPr>
              <a:xfrm>
                <a:off x="2562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0" name="Oval 8209"/>
              <p:cNvSpPr/>
              <p:nvPr/>
            </p:nvSpPr>
            <p:spPr>
              <a:xfrm>
                <a:off x="4105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1" name="Oval 8210"/>
              <p:cNvSpPr/>
              <p:nvPr/>
            </p:nvSpPr>
            <p:spPr>
              <a:xfrm>
                <a:off x="3061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2" name="Oval 8211"/>
              <p:cNvSpPr/>
              <p:nvPr/>
            </p:nvSpPr>
            <p:spPr>
              <a:xfrm>
                <a:off x="3560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3" name="Oval 8212"/>
              <p:cNvSpPr/>
              <p:nvPr/>
            </p:nvSpPr>
            <p:spPr>
              <a:xfrm>
                <a:off x="4694" y="2205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4" name="Freeform 8213"/>
              <p:cNvSpPr/>
              <p:nvPr/>
            </p:nvSpPr>
            <p:spPr>
              <a:xfrm>
                <a:off x="2608" y="2296"/>
                <a:ext cx="499" cy="91"/>
              </a:xfrm>
              <a:custGeom>
                <a:avLst/>
                <a:gdLst/>
                <a:ahLst/>
                <a:cxnLst/>
                <a:pathLst>
                  <a:path w="499" h="227">
                    <a:moveTo>
                      <a:pt x="0" y="0"/>
                    </a:moveTo>
                    <a:cubicBezTo>
                      <a:pt x="49" y="113"/>
                      <a:pt x="98" y="227"/>
                      <a:pt x="181" y="227"/>
                    </a:cubicBezTo>
                    <a:cubicBezTo>
                      <a:pt x="264" y="227"/>
                      <a:pt x="381" y="113"/>
                      <a:pt x="499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5" name="Freeform 8214"/>
              <p:cNvSpPr/>
              <p:nvPr/>
            </p:nvSpPr>
            <p:spPr>
              <a:xfrm>
                <a:off x="2608" y="2251"/>
                <a:ext cx="998" cy="362"/>
              </a:xfrm>
              <a:custGeom>
                <a:avLst/>
                <a:gdLst/>
                <a:ahLst/>
                <a:cxnLst/>
                <a:pathLst>
                  <a:path w="998" h="362">
                    <a:moveTo>
                      <a:pt x="0" y="0"/>
                    </a:moveTo>
                    <a:cubicBezTo>
                      <a:pt x="34" y="136"/>
                      <a:pt x="68" y="272"/>
                      <a:pt x="181" y="317"/>
                    </a:cubicBezTo>
                    <a:cubicBezTo>
                      <a:pt x="294" y="362"/>
                      <a:pt x="544" y="325"/>
                      <a:pt x="680" y="272"/>
                    </a:cubicBezTo>
                    <a:cubicBezTo>
                      <a:pt x="816" y="219"/>
                      <a:pt x="907" y="109"/>
                      <a:pt x="99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6" name="Freeform 8215"/>
              <p:cNvSpPr/>
              <p:nvPr/>
            </p:nvSpPr>
            <p:spPr>
              <a:xfrm>
                <a:off x="2608" y="1941"/>
                <a:ext cx="1542" cy="310"/>
              </a:xfrm>
              <a:custGeom>
                <a:avLst/>
                <a:gdLst/>
                <a:ahLst/>
                <a:cxnLst/>
                <a:pathLst>
                  <a:path w="1542" h="310">
                    <a:moveTo>
                      <a:pt x="0" y="310"/>
                    </a:moveTo>
                    <a:cubicBezTo>
                      <a:pt x="19" y="241"/>
                      <a:pt x="38" y="173"/>
                      <a:pt x="136" y="128"/>
                    </a:cubicBezTo>
                    <a:cubicBezTo>
                      <a:pt x="234" y="83"/>
                      <a:pt x="431" y="53"/>
                      <a:pt x="590" y="38"/>
                    </a:cubicBezTo>
                    <a:cubicBezTo>
                      <a:pt x="749" y="23"/>
                      <a:pt x="929" y="0"/>
                      <a:pt x="1088" y="38"/>
                    </a:cubicBezTo>
                    <a:cubicBezTo>
                      <a:pt x="1247" y="76"/>
                      <a:pt x="1394" y="170"/>
                      <a:pt x="1542" y="26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8217" name="Freeform 8216"/>
              <p:cNvSpPr/>
              <p:nvPr/>
            </p:nvSpPr>
            <p:spPr>
              <a:xfrm>
                <a:off x="2593" y="1691"/>
                <a:ext cx="2207" cy="560"/>
              </a:xfrm>
              <a:custGeom>
                <a:avLst/>
                <a:gdLst/>
                <a:ahLst/>
                <a:cxnLst/>
                <a:pathLst>
                  <a:path w="2207" h="560">
                    <a:moveTo>
                      <a:pt x="15" y="560"/>
                    </a:moveTo>
                    <a:cubicBezTo>
                      <a:pt x="7" y="401"/>
                      <a:pt x="0" y="242"/>
                      <a:pt x="106" y="151"/>
                    </a:cubicBezTo>
                    <a:cubicBezTo>
                      <a:pt x="212" y="60"/>
                      <a:pt x="416" y="30"/>
                      <a:pt x="650" y="15"/>
                    </a:cubicBezTo>
                    <a:cubicBezTo>
                      <a:pt x="884" y="0"/>
                      <a:pt x="1270" y="23"/>
                      <a:pt x="1512" y="61"/>
                    </a:cubicBezTo>
                    <a:cubicBezTo>
                      <a:pt x="1754" y="99"/>
                      <a:pt x="1995" y="167"/>
                      <a:pt x="2101" y="242"/>
                    </a:cubicBezTo>
                    <a:cubicBezTo>
                      <a:pt x="2207" y="317"/>
                      <a:pt x="2177" y="415"/>
                      <a:pt x="2147" y="51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8218" name="Straight Connector 8217"/>
            <p:cNvSpPr/>
            <p:nvPr/>
          </p:nvSpPr>
          <p:spPr>
            <a:xfrm>
              <a:off x="3107" y="3475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9" name="Freeform 8218"/>
            <p:cNvSpPr/>
            <p:nvPr/>
          </p:nvSpPr>
          <p:spPr>
            <a:xfrm>
              <a:off x="3107" y="3475"/>
              <a:ext cx="1043" cy="318"/>
            </a:xfrm>
            <a:custGeom>
              <a:avLst/>
              <a:gdLst/>
              <a:ahLst/>
              <a:cxnLst/>
              <a:pathLst>
                <a:path w="1043" h="318">
                  <a:moveTo>
                    <a:pt x="0" y="0"/>
                  </a:moveTo>
                  <a:cubicBezTo>
                    <a:pt x="113" y="114"/>
                    <a:pt x="227" y="228"/>
                    <a:pt x="363" y="273"/>
                  </a:cubicBezTo>
                  <a:cubicBezTo>
                    <a:pt x="499" y="318"/>
                    <a:pt x="703" y="318"/>
                    <a:pt x="816" y="273"/>
                  </a:cubicBezTo>
                  <a:cubicBezTo>
                    <a:pt x="929" y="228"/>
                    <a:pt x="986" y="114"/>
                    <a:pt x="104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8236" name="Straight Connector 8235"/>
          <p:cNvSpPr/>
          <p:nvPr/>
        </p:nvSpPr>
        <p:spPr>
          <a:xfrm>
            <a:off x="5651500" y="3644900"/>
            <a:ext cx="8651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755650" y="3644900"/>
            <a:ext cx="1152525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>
                <a:latin typeface="Comic Sans MS" panose="030F0702030302020204" pitchFamily="66" charset="0"/>
              </a:rPr>
              <a:t>S = 0,0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308" name="Text Box 12307"/>
          <p:cNvSpPr txBox="1"/>
          <p:nvPr/>
        </p:nvSpPr>
        <p:spPr>
          <a:xfrm>
            <a:off x="755650" y="4406900"/>
            <a:ext cx="1871663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>
                <a:latin typeface="Comic Sans MS" panose="030F0702030302020204" pitchFamily="66" charset="0"/>
              </a:rPr>
              <a:t>Report Success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  <a:endParaRPr lang="en-US" altLang="zh-TW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Same Graphs?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grpSp>
        <p:nvGrpSpPr>
          <p:cNvPr id="19459" name="Group 91"/>
          <p:cNvGrpSpPr/>
          <p:nvPr/>
        </p:nvGrpSpPr>
        <p:grpSpPr bwMode="auto">
          <a:xfrm>
            <a:off x="1676400" y="1674813"/>
            <a:ext cx="2270125" cy="2211387"/>
            <a:chOff x="244" y="1419"/>
            <a:chExt cx="2291" cy="2479"/>
          </a:xfrm>
        </p:grpSpPr>
        <p:sp>
          <p:nvSpPr>
            <p:cNvPr id="19527" name="Oval 92"/>
            <p:cNvSpPr>
              <a:spLocks noChangeArrowheads="1"/>
            </p:cNvSpPr>
            <p:nvPr/>
          </p:nvSpPr>
          <p:spPr bwMode="auto">
            <a:xfrm>
              <a:off x="71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8" name="Oval 93"/>
            <p:cNvSpPr>
              <a:spLocks noChangeArrowheads="1"/>
            </p:cNvSpPr>
            <p:nvPr/>
          </p:nvSpPr>
          <p:spPr bwMode="auto">
            <a:xfrm>
              <a:off x="141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9" name="Oval 94"/>
            <p:cNvSpPr>
              <a:spLocks noChangeArrowheads="1"/>
            </p:cNvSpPr>
            <p:nvPr/>
          </p:nvSpPr>
          <p:spPr bwMode="auto">
            <a:xfrm>
              <a:off x="57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0" name="Oval 95"/>
            <p:cNvSpPr>
              <a:spLocks noChangeArrowheads="1"/>
            </p:cNvSpPr>
            <p:nvPr/>
          </p:nvSpPr>
          <p:spPr bwMode="auto">
            <a:xfrm>
              <a:off x="207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1" name="Oval 96"/>
            <p:cNvSpPr>
              <a:spLocks noChangeArrowheads="1"/>
            </p:cNvSpPr>
            <p:nvPr/>
          </p:nvSpPr>
          <p:spPr bwMode="auto">
            <a:xfrm>
              <a:off x="2004" y="168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2" name="Oval 97"/>
            <p:cNvSpPr>
              <a:spLocks noChangeArrowheads="1"/>
            </p:cNvSpPr>
            <p:nvPr/>
          </p:nvSpPr>
          <p:spPr bwMode="auto">
            <a:xfrm>
              <a:off x="136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533" name="AutoShape 98"/>
            <p:cNvCxnSpPr>
              <a:cxnSpLocks noChangeShapeType="1"/>
              <a:stCxn id="19529" idx="6"/>
              <a:endCxn id="19531" idx="3"/>
            </p:cNvCxnSpPr>
            <p:nvPr/>
          </p:nvCxnSpPr>
          <p:spPr bwMode="auto">
            <a:xfrm flipV="1">
              <a:off x="716" y="1803"/>
              <a:ext cx="1309" cy="10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4" name="AutoShape 99"/>
            <p:cNvCxnSpPr>
              <a:cxnSpLocks noChangeShapeType="1"/>
              <a:stCxn id="19529" idx="6"/>
              <a:endCxn id="19530" idx="2"/>
            </p:cNvCxnSpPr>
            <p:nvPr/>
          </p:nvCxnSpPr>
          <p:spPr bwMode="auto">
            <a:xfrm>
              <a:off x="71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5" name="AutoShape 100"/>
            <p:cNvCxnSpPr>
              <a:cxnSpLocks noChangeShapeType="1"/>
              <a:stCxn id="19527" idx="5"/>
              <a:endCxn id="19528" idx="2"/>
            </p:cNvCxnSpPr>
            <p:nvPr/>
          </p:nvCxnSpPr>
          <p:spPr bwMode="auto">
            <a:xfrm flipV="1">
              <a:off x="83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6" name="AutoShape 101"/>
            <p:cNvCxnSpPr>
              <a:cxnSpLocks noChangeShapeType="1"/>
              <a:stCxn id="19527" idx="4"/>
              <a:endCxn id="19532" idx="0"/>
            </p:cNvCxnSpPr>
            <p:nvPr/>
          </p:nvCxnSpPr>
          <p:spPr bwMode="auto">
            <a:xfrm>
              <a:off x="78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7" name="AutoShape 102"/>
            <p:cNvCxnSpPr>
              <a:cxnSpLocks noChangeShapeType="1"/>
              <a:stCxn id="19532" idx="0"/>
              <a:endCxn id="19528" idx="4"/>
            </p:cNvCxnSpPr>
            <p:nvPr/>
          </p:nvCxnSpPr>
          <p:spPr bwMode="auto">
            <a:xfrm flipV="1">
              <a:off x="143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8" name="AutoShape 103"/>
            <p:cNvCxnSpPr>
              <a:cxnSpLocks noChangeShapeType="1"/>
              <a:stCxn id="19532" idx="0"/>
              <a:endCxn id="19531" idx="3"/>
            </p:cNvCxnSpPr>
            <p:nvPr/>
          </p:nvCxnSpPr>
          <p:spPr bwMode="auto">
            <a:xfrm flipV="1">
              <a:off x="1436" y="1803"/>
              <a:ext cx="589" cy="1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9" name="AutoShape 104"/>
            <p:cNvCxnSpPr>
              <a:cxnSpLocks noChangeShapeType="1"/>
              <a:stCxn id="19532" idx="7"/>
              <a:endCxn id="19530" idx="2"/>
            </p:cNvCxnSpPr>
            <p:nvPr/>
          </p:nvCxnSpPr>
          <p:spPr bwMode="auto">
            <a:xfrm flipV="1">
              <a:off x="148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40" name="Text Box 105"/>
            <p:cNvSpPr txBox="1">
              <a:spLocks noChangeArrowheads="1"/>
            </p:cNvSpPr>
            <p:nvPr/>
          </p:nvSpPr>
          <p:spPr bwMode="auto">
            <a:xfrm>
              <a:off x="292" y="1522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257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41" name="Text Box 106"/>
            <p:cNvSpPr txBox="1">
              <a:spLocks noChangeArrowheads="1"/>
            </p:cNvSpPr>
            <p:nvPr/>
          </p:nvSpPr>
          <p:spPr bwMode="auto">
            <a:xfrm>
              <a:off x="2053" y="2522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67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42" name="Text Box 107"/>
            <p:cNvSpPr txBox="1">
              <a:spLocks noChangeArrowheads="1"/>
            </p:cNvSpPr>
            <p:nvPr/>
          </p:nvSpPr>
          <p:spPr bwMode="auto">
            <a:xfrm>
              <a:off x="1300" y="3487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99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43" name="Text Box 108"/>
            <p:cNvSpPr txBox="1">
              <a:spLocks noChangeArrowheads="1"/>
            </p:cNvSpPr>
            <p:nvPr/>
          </p:nvSpPr>
          <p:spPr bwMode="auto">
            <a:xfrm>
              <a:off x="1964" y="1458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145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44" name="Text Box 109"/>
            <p:cNvSpPr txBox="1">
              <a:spLocks noChangeArrowheads="1"/>
            </p:cNvSpPr>
            <p:nvPr/>
          </p:nvSpPr>
          <p:spPr bwMode="auto">
            <a:xfrm>
              <a:off x="244" y="2563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306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45" name="Text Box 110"/>
            <p:cNvSpPr txBox="1">
              <a:spLocks noChangeArrowheads="1"/>
            </p:cNvSpPr>
            <p:nvPr/>
          </p:nvSpPr>
          <p:spPr bwMode="auto">
            <a:xfrm>
              <a:off x="1284" y="1419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122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9546" name="AutoShape 111"/>
            <p:cNvCxnSpPr>
              <a:cxnSpLocks noChangeShapeType="1"/>
              <a:stCxn id="19529" idx="6"/>
              <a:endCxn id="19532" idx="7"/>
            </p:cNvCxnSpPr>
            <p:nvPr/>
          </p:nvCxnSpPr>
          <p:spPr bwMode="auto">
            <a:xfrm>
              <a:off x="71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8976" name="Group 112"/>
          <p:cNvGrpSpPr/>
          <p:nvPr/>
        </p:nvGrpSpPr>
        <p:grpSpPr bwMode="auto">
          <a:xfrm>
            <a:off x="5241925" y="1447800"/>
            <a:ext cx="1857375" cy="2479675"/>
            <a:chOff x="3428" y="1275"/>
            <a:chExt cx="1875" cy="2779"/>
          </a:xfrm>
        </p:grpSpPr>
        <p:sp>
          <p:nvSpPr>
            <p:cNvPr id="19507" name="Oval 113"/>
            <p:cNvSpPr>
              <a:spLocks noChangeArrowheads="1"/>
            </p:cNvSpPr>
            <p:nvPr/>
          </p:nvSpPr>
          <p:spPr bwMode="auto">
            <a:xfrm>
              <a:off x="3612" y="1520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8" name="Oval 114"/>
            <p:cNvSpPr>
              <a:spLocks noChangeArrowheads="1"/>
            </p:cNvSpPr>
            <p:nvPr/>
          </p:nvSpPr>
          <p:spPr bwMode="auto">
            <a:xfrm>
              <a:off x="4572" y="157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9" name="Oval 115"/>
            <p:cNvSpPr>
              <a:spLocks noChangeArrowheads="1"/>
            </p:cNvSpPr>
            <p:nvPr/>
          </p:nvSpPr>
          <p:spPr bwMode="auto">
            <a:xfrm>
              <a:off x="4212" y="342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0" name="Oval 116"/>
            <p:cNvSpPr>
              <a:spLocks noChangeArrowheads="1"/>
            </p:cNvSpPr>
            <p:nvPr/>
          </p:nvSpPr>
          <p:spPr bwMode="auto">
            <a:xfrm>
              <a:off x="3516" y="343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1" name="Oval 117"/>
            <p:cNvSpPr>
              <a:spLocks noChangeArrowheads="1"/>
            </p:cNvSpPr>
            <p:nvPr/>
          </p:nvSpPr>
          <p:spPr bwMode="auto">
            <a:xfrm>
              <a:off x="4780" y="3408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2" name="Oval 118"/>
            <p:cNvSpPr>
              <a:spLocks noChangeArrowheads="1"/>
            </p:cNvSpPr>
            <p:nvPr/>
          </p:nvSpPr>
          <p:spPr bwMode="auto">
            <a:xfrm>
              <a:off x="4084" y="218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513" name="AutoShape 119"/>
            <p:cNvCxnSpPr>
              <a:cxnSpLocks noChangeShapeType="1"/>
              <a:stCxn id="19509" idx="6"/>
              <a:endCxn id="19511" idx="2"/>
            </p:cNvCxnSpPr>
            <p:nvPr/>
          </p:nvCxnSpPr>
          <p:spPr bwMode="auto">
            <a:xfrm flipV="1">
              <a:off x="4356" y="3480"/>
              <a:ext cx="424" cy="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4" name="AutoShape 120"/>
            <p:cNvCxnSpPr>
              <a:cxnSpLocks noChangeShapeType="1"/>
              <a:stCxn id="19507" idx="5"/>
              <a:endCxn id="19508" idx="2"/>
            </p:cNvCxnSpPr>
            <p:nvPr/>
          </p:nvCxnSpPr>
          <p:spPr bwMode="auto">
            <a:xfrm>
              <a:off x="3735" y="1643"/>
              <a:ext cx="837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5" name="AutoShape 121"/>
            <p:cNvCxnSpPr>
              <a:cxnSpLocks noChangeShapeType="1"/>
              <a:stCxn id="19507" idx="4"/>
              <a:endCxn id="19512" idx="0"/>
            </p:cNvCxnSpPr>
            <p:nvPr/>
          </p:nvCxnSpPr>
          <p:spPr bwMode="auto">
            <a:xfrm>
              <a:off x="3684" y="1664"/>
              <a:ext cx="472" cy="5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6" name="AutoShape 122"/>
            <p:cNvCxnSpPr>
              <a:cxnSpLocks noChangeShapeType="1"/>
              <a:stCxn id="19512" idx="0"/>
              <a:endCxn id="19508" idx="4"/>
            </p:cNvCxnSpPr>
            <p:nvPr/>
          </p:nvCxnSpPr>
          <p:spPr bwMode="auto">
            <a:xfrm flipV="1">
              <a:off x="4156" y="1716"/>
              <a:ext cx="488" cy="46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7" name="AutoShape 123"/>
            <p:cNvCxnSpPr>
              <a:cxnSpLocks noChangeShapeType="1"/>
              <a:stCxn id="19512" idx="4"/>
              <a:endCxn id="19511" idx="1"/>
            </p:cNvCxnSpPr>
            <p:nvPr/>
          </p:nvCxnSpPr>
          <p:spPr bwMode="auto">
            <a:xfrm>
              <a:off x="4156" y="2324"/>
              <a:ext cx="645" cy="11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8" name="AutoShape 124"/>
            <p:cNvCxnSpPr>
              <a:cxnSpLocks noChangeShapeType="1"/>
              <a:stCxn id="19512" idx="4"/>
              <a:endCxn id="19510" idx="2"/>
            </p:cNvCxnSpPr>
            <p:nvPr/>
          </p:nvCxnSpPr>
          <p:spPr bwMode="auto">
            <a:xfrm flipH="1">
              <a:off x="3516" y="2324"/>
              <a:ext cx="640" cy="11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19" name="Text Box 125"/>
            <p:cNvSpPr txBox="1">
              <a:spLocks noChangeArrowheads="1"/>
            </p:cNvSpPr>
            <p:nvPr/>
          </p:nvSpPr>
          <p:spPr bwMode="auto">
            <a:xfrm>
              <a:off x="3428" y="1307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257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0" name="Text Box 126"/>
            <p:cNvSpPr txBox="1">
              <a:spLocks noChangeArrowheads="1"/>
            </p:cNvSpPr>
            <p:nvPr/>
          </p:nvSpPr>
          <p:spPr bwMode="auto">
            <a:xfrm>
              <a:off x="3492" y="3643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67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1" name="Text Box 127"/>
            <p:cNvSpPr txBox="1">
              <a:spLocks noChangeArrowheads="1"/>
            </p:cNvSpPr>
            <p:nvPr/>
          </p:nvSpPr>
          <p:spPr bwMode="auto">
            <a:xfrm>
              <a:off x="4268" y="2150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99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2" name="Text Box 128"/>
            <p:cNvSpPr txBox="1">
              <a:spLocks noChangeArrowheads="1"/>
            </p:cNvSpPr>
            <p:nvPr/>
          </p:nvSpPr>
          <p:spPr bwMode="auto">
            <a:xfrm>
              <a:off x="4732" y="3586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145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3" name="Text Box 129"/>
            <p:cNvSpPr txBox="1">
              <a:spLocks noChangeArrowheads="1"/>
            </p:cNvSpPr>
            <p:nvPr/>
          </p:nvSpPr>
          <p:spPr bwMode="auto">
            <a:xfrm>
              <a:off x="4059" y="3620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306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4" name="Text Box 130"/>
            <p:cNvSpPr txBox="1">
              <a:spLocks noChangeArrowheads="1"/>
            </p:cNvSpPr>
            <p:nvPr/>
          </p:nvSpPr>
          <p:spPr bwMode="auto">
            <a:xfrm>
              <a:off x="4492" y="1275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122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9525" name="AutoShape 131"/>
            <p:cNvCxnSpPr>
              <a:cxnSpLocks noChangeShapeType="1"/>
              <a:stCxn id="19509" idx="3"/>
              <a:endCxn id="19512" idx="4"/>
            </p:cNvCxnSpPr>
            <p:nvPr/>
          </p:nvCxnSpPr>
          <p:spPr bwMode="auto">
            <a:xfrm flipH="1" flipV="1">
              <a:off x="4156" y="2324"/>
              <a:ext cx="77" cy="12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26" name="AutoShape 132"/>
            <p:cNvCxnSpPr>
              <a:cxnSpLocks noChangeShapeType="1"/>
              <a:stCxn id="19510" idx="6"/>
              <a:endCxn id="19509" idx="2"/>
            </p:cNvCxnSpPr>
            <p:nvPr/>
          </p:nvCxnSpPr>
          <p:spPr bwMode="auto">
            <a:xfrm flipV="1">
              <a:off x="3660" y="3496"/>
              <a:ext cx="55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8998" name="Text Box 134"/>
          <p:cNvSpPr txBox="1">
            <a:spLocks noChangeArrowheads="1"/>
          </p:cNvSpPr>
          <p:nvPr/>
        </p:nvSpPr>
        <p:spPr bwMode="auto">
          <a:xfrm>
            <a:off x="882650" y="1219200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Same graph</a:t>
            </a:r>
            <a:r>
              <a:rPr kumimoji="0" lang="en-US" altLang="en-US">
                <a:solidFill>
                  <a:srgbClr val="000000"/>
                </a:solidFill>
              </a:rPr>
              <a:t> (different </a:t>
            </a:r>
            <a:r>
              <a:rPr kumimoji="0" lang="en-US" altLang="en-US" i="1">
                <a:solidFill>
                  <a:srgbClr val="000000"/>
                </a:solidFill>
              </a:rPr>
              <a:t>drawings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  <a:endParaRPr kumimoji="0" lang="en-US" altLang="en-US">
              <a:solidFill>
                <a:srgbClr val="000000"/>
              </a:solidFill>
            </a:endParaRPr>
          </a:p>
        </p:txBody>
      </p:sp>
      <p:grpSp>
        <p:nvGrpSpPr>
          <p:cNvPr id="549087" name="Group 223"/>
          <p:cNvGrpSpPr/>
          <p:nvPr/>
        </p:nvGrpSpPr>
        <p:grpSpPr bwMode="auto">
          <a:xfrm>
            <a:off x="1676400" y="4344988"/>
            <a:ext cx="2049463" cy="2325687"/>
            <a:chOff x="204" y="1419"/>
            <a:chExt cx="2376" cy="2457"/>
          </a:xfrm>
        </p:grpSpPr>
        <p:sp>
          <p:nvSpPr>
            <p:cNvPr id="19487" name="Oval 22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8" name="Oval 22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9" name="Oval 22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0" name="Oval 22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1" name="Oval 22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2" name="Oval 22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93" name="AutoShape 230"/>
            <p:cNvCxnSpPr>
              <a:cxnSpLocks noChangeShapeType="1"/>
              <a:stCxn id="19489" idx="6"/>
              <a:endCxn id="19491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4" name="AutoShape 231"/>
            <p:cNvCxnSpPr>
              <a:cxnSpLocks noChangeShapeType="1"/>
              <a:stCxn id="19489" idx="6"/>
              <a:endCxn id="19490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5" name="AutoShape 232"/>
            <p:cNvCxnSpPr>
              <a:cxnSpLocks noChangeShapeType="1"/>
              <a:stCxn id="19487" idx="5"/>
              <a:endCxn id="19488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6" name="AutoShape 233"/>
            <p:cNvCxnSpPr>
              <a:cxnSpLocks noChangeShapeType="1"/>
              <a:stCxn id="19487" idx="4"/>
              <a:endCxn id="19492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7" name="AutoShape 234"/>
            <p:cNvCxnSpPr>
              <a:cxnSpLocks noChangeShapeType="1"/>
              <a:stCxn id="19492" idx="0"/>
              <a:endCxn id="19488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8" name="AutoShape 235"/>
            <p:cNvCxnSpPr>
              <a:cxnSpLocks noChangeShapeType="1"/>
              <a:stCxn id="19492" idx="0"/>
              <a:endCxn id="19491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9" name="AutoShape 236"/>
            <p:cNvCxnSpPr>
              <a:cxnSpLocks noChangeShapeType="1"/>
              <a:stCxn id="19492" idx="7"/>
              <a:endCxn id="19490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00" name="Text Box 237"/>
            <p:cNvSpPr txBox="1">
              <a:spLocks noChangeArrowheads="1"/>
            </p:cNvSpPr>
            <p:nvPr/>
          </p:nvSpPr>
          <p:spPr bwMode="auto">
            <a:xfrm>
              <a:off x="252" y="1521"/>
              <a:ext cx="65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257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1" name="Text Box 238"/>
            <p:cNvSpPr txBox="1">
              <a:spLocks noChangeArrowheads="1"/>
            </p:cNvSpPr>
            <p:nvPr/>
          </p:nvSpPr>
          <p:spPr bwMode="auto">
            <a:xfrm>
              <a:off x="2011" y="2521"/>
              <a:ext cx="50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67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2" name="Text Box 239"/>
            <p:cNvSpPr txBox="1">
              <a:spLocks noChangeArrowheads="1"/>
            </p:cNvSpPr>
            <p:nvPr/>
          </p:nvSpPr>
          <p:spPr bwMode="auto">
            <a:xfrm>
              <a:off x="1260" y="3488"/>
              <a:ext cx="50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99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3" name="Text Box 240"/>
            <p:cNvSpPr txBox="1">
              <a:spLocks noChangeArrowheads="1"/>
            </p:cNvSpPr>
            <p:nvPr/>
          </p:nvSpPr>
          <p:spPr bwMode="auto">
            <a:xfrm>
              <a:off x="1925" y="1461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145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4" name="Text Box 241"/>
            <p:cNvSpPr txBox="1">
              <a:spLocks noChangeArrowheads="1"/>
            </p:cNvSpPr>
            <p:nvPr/>
          </p:nvSpPr>
          <p:spPr bwMode="auto">
            <a:xfrm>
              <a:off x="204" y="2563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306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5" name="Text Box 242"/>
            <p:cNvSpPr txBox="1">
              <a:spLocks noChangeArrowheads="1"/>
            </p:cNvSpPr>
            <p:nvPr/>
          </p:nvSpPr>
          <p:spPr bwMode="auto">
            <a:xfrm>
              <a:off x="1244" y="1419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122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9506" name="AutoShape 243"/>
            <p:cNvCxnSpPr>
              <a:cxnSpLocks noChangeShapeType="1"/>
              <a:stCxn id="19489" idx="6"/>
              <a:endCxn id="19492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9108" name="Group 244"/>
          <p:cNvGrpSpPr/>
          <p:nvPr/>
        </p:nvGrpSpPr>
        <p:grpSpPr bwMode="auto">
          <a:xfrm>
            <a:off x="5334000" y="4357688"/>
            <a:ext cx="2424113" cy="2347912"/>
            <a:chOff x="3076" y="1427"/>
            <a:chExt cx="2810" cy="2481"/>
          </a:xfrm>
        </p:grpSpPr>
        <p:sp>
          <p:nvSpPr>
            <p:cNvPr id="19467" name="Oval 24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8" name="Oval 24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9" name="Oval 24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Oval 24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1" name="Oval 24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2" name="Oval 25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73" name="AutoShape 251"/>
            <p:cNvCxnSpPr>
              <a:cxnSpLocks noChangeShapeType="1"/>
              <a:stCxn id="19469" idx="6"/>
              <a:endCxn id="19471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4" name="AutoShape 252"/>
            <p:cNvCxnSpPr>
              <a:cxnSpLocks noChangeShapeType="1"/>
              <a:stCxn id="19469" idx="6"/>
              <a:endCxn id="19470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AutoShape 253"/>
            <p:cNvCxnSpPr>
              <a:cxnSpLocks noChangeShapeType="1"/>
              <a:stCxn id="19467" idx="6"/>
              <a:endCxn id="19468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6" name="AutoShape 254"/>
            <p:cNvCxnSpPr>
              <a:cxnSpLocks noChangeShapeType="1"/>
              <a:stCxn id="19467" idx="4"/>
              <a:endCxn id="19472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255"/>
            <p:cNvCxnSpPr>
              <a:cxnSpLocks noChangeShapeType="1"/>
              <a:stCxn id="19472" idx="0"/>
              <a:endCxn id="19468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256"/>
            <p:cNvCxnSpPr>
              <a:cxnSpLocks noChangeShapeType="1"/>
              <a:stCxn id="19472" idx="0"/>
              <a:endCxn id="19471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257"/>
            <p:cNvCxnSpPr>
              <a:cxnSpLocks noChangeShapeType="1"/>
              <a:stCxn id="19472" idx="7"/>
              <a:endCxn id="19470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0" name="Text Box 258"/>
            <p:cNvSpPr txBox="1">
              <a:spLocks noChangeArrowheads="1"/>
            </p:cNvSpPr>
            <p:nvPr/>
          </p:nvSpPr>
          <p:spPr bwMode="auto">
            <a:xfrm>
              <a:off x="3076" y="1501"/>
              <a:ext cx="90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Albert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1" name="Text Box 259"/>
            <p:cNvSpPr txBox="1">
              <a:spLocks noChangeArrowheads="1"/>
            </p:cNvSpPr>
            <p:nvPr/>
          </p:nvSpPr>
          <p:spPr bwMode="auto">
            <a:xfrm>
              <a:off x="4701" y="2539"/>
              <a:ext cx="118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Christos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2" name="Text Box 260"/>
            <p:cNvSpPr txBox="1">
              <a:spLocks noChangeArrowheads="1"/>
            </p:cNvSpPr>
            <p:nvPr/>
          </p:nvSpPr>
          <p:spPr bwMode="auto">
            <a:xfrm>
              <a:off x="3998" y="3520"/>
              <a:ext cx="109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Jessica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3" name="Text Box 261"/>
            <p:cNvSpPr txBox="1">
              <a:spLocks noChangeArrowheads="1"/>
            </p:cNvSpPr>
            <p:nvPr/>
          </p:nvSpPr>
          <p:spPr bwMode="auto">
            <a:xfrm>
              <a:off x="4761" y="1469"/>
              <a:ext cx="99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Sharat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4" name="Text Box 262"/>
            <p:cNvSpPr txBox="1">
              <a:spLocks noChangeArrowheads="1"/>
            </p:cNvSpPr>
            <p:nvPr/>
          </p:nvSpPr>
          <p:spPr bwMode="auto">
            <a:xfrm>
              <a:off x="3188" y="2947"/>
              <a:ext cx="9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Sonya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5" name="Text Box 263"/>
            <p:cNvSpPr txBox="1">
              <a:spLocks noChangeArrowheads="1"/>
            </p:cNvSpPr>
            <p:nvPr/>
          </p:nvSpPr>
          <p:spPr bwMode="auto">
            <a:xfrm>
              <a:off x="4084" y="1427"/>
              <a:ext cx="876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Grant</a:t>
              </a:r>
              <a:endParaRPr kumimoji="0"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9486" name="AutoShape 264"/>
            <p:cNvCxnSpPr>
              <a:cxnSpLocks noChangeShapeType="1"/>
              <a:stCxn id="19469" idx="6"/>
              <a:endCxn id="19472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9129" name="AutoShape 265"/>
          <p:cNvSpPr>
            <a:spLocks noChangeArrowheads="1"/>
          </p:cNvSpPr>
          <p:nvPr/>
        </p:nvSpPr>
        <p:spPr bwMode="auto">
          <a:xfrm>
            <a:off x="4267200" y="5572125"/>
            <a:ext cx="658813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130" name="Text Box 266"/>
          <p:cNvSpPr txBox="1">
            <a:spLocks noChangeArrowheads="1"/>
          </p:cNvSpPr>
          <p:nvPr/>
        </p:nvSpPr>
        <p:spPr bwMode="auto">
          <a:xfrm>
            <a:off x="898525" y="3962400"/>
            <a:ext cx="336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Same graph</a:t>
            </a:r>
            <a:r>
              <a:rPr kumimoji="0" lang="en-US" altLang="en-US">
                <a:solidFill>
                  <a:srgbClr val="000000"/>
                </a:solidFill>
              </a:rPr>
              <a:t> (different </a:t>
            </a:r>
            <a:r>
              <a:rPr kumimoji="0" lang="en-US" altLang="en-US" i="1">
                <a:solidFill>
                  <a:srgbClr val="000000"/>
                </a:solidFill>
              </a:rPr>
              <a:t>labels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  <a:endParaRPr kumimoji="0" lang="en-US" altLang="en-US">
              <a:solidFill>
                <a:srgbClr val="000000"/>
              </a:solidFill>
            </a:endParaRPr>
          </a:p>
        </p:txBody>
      </p:sp>
      <p:sp>
        <p:nvSpPr>
          <p:cNvPr id="549131" name="AutoShape 267"/>
          <p:cNvSpPr>
            <a:spLocks noChangeArrowheads="1"/>
          </p:cNvSpPr>
          <p:nvPr/>
        </p:nvSpPr>
        <p:spPr bwMode="auto">
          <a:xfrm>
            <a:off x="4217988" y="2514600"/>
            <a:ext cx="658812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98" grpId="0"/>
      <p:bldP spid="549129" grpId="0" animBg="1"/>
      <p:bldP spid="549130" grpId="0"/>
      <p:bldP spid="5491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6"/>
          <p:cNvSpPr txBox="1">
            <a:spLocks noChangeArrowheads="1"/>
          </p:cNvSpPr>
          <p:nvPr/>
        </p:nvSpPr>
        <p:spPr bwMode="auto">
          <a:xfrm>
            <a:off x="1609725" y="1447800"/>
            <a:ext cx="6010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/>
              <a:t>All that matters is the </a:t>
            </a:r>
            <a:r>
              <a:rPr kumimoji="0" lang="en-US" altLang="en-US" i="1"/>
              <a:t>connections.</a:t>
            </a:r>
            <a:endParaRPr kumimoji="0" lang="en-US" altLang="en-US" i="1"/>
          </a:p>
          <a:p>
            <a:pPr eaLnBrk="1" hangingPunct="1">
              <a:lnSpc>
                <a:spcPct val="200000"/>
              </a:lnSpc>
            </a:pPr>
            <a:r>
              <a:rPr kumimoji="0" lang="en-US" altLang="en-US"/>
              <a:t>Graphs with the same connections are </a:t>
            </a:r>
            <a:r>
              <a:rPr kumimoji="0" lang="en-US" altLang="en-US" i="1">
                <a:solidFill>
                  <a:srgbClr val="0033CC"/>
                </a:solidFill>
              </a:rPr>
              <a:t>isomorphic</a:t>
            </a:r>
            <a:r>
              <a:rPr kumimoji="0" lang="en-US" altLang="en-US" i="1"/>
              <a:t>.</a:t>
            </a:r>
            <a:endParaRPr kumimoji="0" lang="en-US" altLang="en-US" i="1"/>
          </a:p>
        </p:txBody>
      </p:sp>
      <p:sp>
        <p:nvSpPr>
          <p:cNvPr id="20483" name="Text Box 47"/>
          <p:cNvSpPr txBox="1">
            <a:spLocks noChangeArrowheads="1"/>
          </p:cNvSpPr>
          <p:nvPr/>
        </p:nvSpPr>
        <p:spPr bwMode="auto">
          <a:xfrm>
            <a:off x="3048000" y="457200"/>
            <a:ext cx="300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457200" y="2819400"/>
            <a:ext cx="82248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Informally, two graphs are isomorphic if they are the same after </a:t>
            </a:r>
            <a:r>
              <a:rPr lang="en-US" altLang="en-US" i="1">
                <a:solidFill>
                  <a:srgbClr val="CC0000"/>
                </a:solidFill>
              </a:rPr>
              <a:t>renaming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547889" name="Rectangle 49"/>
          <p:cNvSpPr>
            <a:spLocks noChangeArrowheads="1"/>
          </p:cNvSpPr>
          <p:nvPr/>
        </p:nvSpPr>
        <p:spPr bwMode="auto">
          <a:xfrm>
            <a:off x="609600" y="3733800"/>
            <a:ext cx="7953375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latin typeface="Comic Sans MS" panose="030F0702030302020204" pitchFamily="66" charset="0"/>
              </a:rPr>
              <a:t>G</a:t>
            </a:r>
            <a:r>
              <a:rPr lang="en-US" altLang="en-US" sz="1800" baseline="-25000"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isomorphic</a:t>
            </a:r>
            <a:r>
              <a:rPr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to </a:t>
            </a:r>
            <a:r>
              <a:rPr lang="en-US" altLang="en-US" sz="1800" i="1">
                <a:latin typeface="Comic Sans MS" panose="030F0702030302020204" pitchFamily="66" charset="0"/>
              </a:rPr>
              <a:t>G</a:t>
            </a:r>
            <a:r>
              <a:rPr lang="en-US" altLang="en-US" sz="1800" baseline="-25000">
                <a:latin typeface="Comic Sans MS" panose="030F0702030302020204" pitchFamily="66" charset="0"/>
              </a:rPr>
              <a:t>2</a:t>
            </a:r>
            <a:r>
              <a:rPr lang="en-US" altLang="en-US" sz="1800" i="1" baseline="-25000">
                <a:latin typeface="Comic Sans MS" panose="030F0702030302020204" pitchFamily="66" charset="0"/>
              </a:rPr>
              <a:t>  </a:t>
            </a:r>
            <a:r>
              <a:rPr lang="en-US" altLang="en-US" sz="1800">
                <a:latin typeface="Comic Sans MS" panose="030F0702030302020204" pitchFamily="66" charset="0"/>
              </a:rPr>
              <a:t>means there is</a:t>
            </a:r>
            <a:r>
              <a:rPr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an </a:t>
            </a:r>
            <a:r>
              <a:rPr lang="en-US" altLang="en-US" sz="1800" i="1">
                <a:latin typeface="Comic Sans MS" panose="030F0702030302020204" pitchFamily="66" charset="0"/>
              </a:rPr>
              <a:t>edge-preserving vertex matching.</a:t>
            </a:r>
            <a:endParaRPr lang="en-US" altLang="en-US" sz="1800" i="1">
              <a:latin typeface="Comic Sans MS" panose="030F0702030302020204" pitchFamily="66" charset="0"/>
            </a:endParaRPr>
          </a:p>
        </p:txBody>
      </p:sp>
      <p:sp>
        <p:nvSpPr>
          <p:cNvPr id="547890" name="AutoShape 50"/>
          <p:cNvSpPr>
            <a:spLocks noChangeArrowheads="1"/>
          </p:cNvSpPr>
          <p:nvPr/>
        </p:nvSpPr>
        <p:spPr bwMode="auto">
          <a:xfrm>
            <a:off x="3048000" y="4724400"/>
            <a:ext cx="2514600" cy="457200"/>
          </a:xfrm>
          <a:prstGeom prst="wedgeRoundRectCallout">
            <a:avLst>
              <a:gd name="adj1" fmla="val 46718"/>
              <a:gd name="adj2" fmla="val -181250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relation preserving</a:t>
            </a:r>
            <a:endParaRPr lang="en-US" altLang="en-US"/>
          </a:p>
        </p:txBody>
      </p:sp>
      <p:sp>
        <p:nvSpPr>
          <p:cNvPr id="547891" name="AutoShape 51"/>
          <p:cNvSpPr>
            <a:spLocks noChangeArrowheads="1"/>
          </p:cNvSpPr>
          <p:nvPr/>
        </p:nvSpPr>
        <p:spPr bwMode="auto">
          <a:xfrm>
            <a:off x="6248400" y="4724400"/>
            <a:ext cx="2286000" cy="457200"/>
          </a:xfrm>
          <a:prstGeom prst="wedgeRoundRectCallout">
            <a:avLst>
              <a:gd name="adj1" fmla="val -4931"/>
              <a:gd name="adj2" fmla="val -178472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renaming function</a:t>
            </a:r>
            <a:endParaRPr lang="en-US" altLang="en-US"/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28600" y="5791200"/>
            <a:ext cx="875506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Graph isomorphism has applications like checking fingerprint, testing molecules…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88" grpId="0" animBg="1"/>
      <p:bldP spid="547889" grpId="0" animBg="1"/>
      <p:bldP spid="547890" grpId="0" animBg="1"/>
      <p:bldP spid="547891" grpId="0" animBg="1"/>
      <p:bldP spid="54789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8"/>
          <p:cNvGrpSpPr/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1530" name="Oval 39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1" name="Oval 40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2" name="Oval 41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3" name="Oval 42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1534" name="AutoShape 43"/>
            <p:cNvCxnSpPr>
              <a:cxnSpLocks noChangeShapeType="1"/>
              <a:stCxn id="21530" idx="6"/>
              <a:endCxn id="21531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5" name="AutoShape 44"/>
            <p:cNvCxnSpPr>
              <a:cxnSpLocks noChangeShapeType="1"/>
              <a:stCxn id="21533" idx="0"/>
              <a:endCxn id="21531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6" name="AutoShape 45"/>
            <p:cNvCxnSpPr>
              <a:cxnSpLocks noChangeShapeType="1"/>
              <a:stCxn id="21532" idx="6"/>
              <a:endCxn id="21533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7" name="AutoShape 46"/>
            <p:cNvCxnSpPr>
              <a:cxnSpLocks noChangeShapeType="1"/>
              <a:stCxn id="21530" idx="4"/>
              <a:endCxn id="21532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8" name="AutoShape 47"/>
            <p:cNvCxnSpPr>
              <a:cxnSpLocks noChangeShapeType="1"/>
              <a:stCxn id="21530" idx="5"/>
              <a:endCxn id="21533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9" name="Text Box 48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1540" name="Text Box 49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1541" name="Text Box 50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1542" name="Text Box 51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1543" name="Text Box 52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507" name="Group 53"/>
          <p:cNvGrpSpPr/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1517" name="Oval 54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8" name="Oval 55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9" name="Oval 56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0" name="Oval 57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1521" name="AutoShape 58"/>
            <p:cNvCxnSpPr>
              <a:cxnSpLocks noChangeShapeType="1"/>
              <a:stCxn id="21519" idx="6"/>
              <a:endCxn id="21520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2" name="AutoShape 59"/>
            <p:cNvCxnSpPr>
              <a:cxnSpLocks noChangeShapeType="1"/>
              <a:stCxn id="21517" idx="4"/>
              <a:endCxn id="21519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60"/>
            <p:cNvCxnSpPr>
              <a:cxnSpLocks noChangeShapeType="1"/>
              <a:stCxn id="21517" idx="5"/>
              <a:endCxn id="21520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AutoShape 61"/>
            <p:cNvCxnSpPr>
              <a:cxnSpLocks noChangeShapeType="1"/>
              <a:stCxn id="21519" idx="7"/>
              <a:endCxn id="21518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62"/>
            <p:cNvCxnSpPr>
              <a:cxnSpLocks noChangeShapeType="1"/>
              <a:stCxn id="21518" idx="5"/>
              <a:endCxn id="21520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6" name="Text Box 63"/>
            <p:cNvSpPr txBox="1">
              <a:spLocks noChangeArrowheads="1"/>
            </p:cNvSpPr>
            <p:nvPr/>
          </p:nvSpPr>
          <p:spPr bwMode="auto">
            <a:xfrm>
              <a:off x="2894" y="3034"/>
              <a:ext cx="46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Meat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1527" name="Text Box 64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1528" name="Text Box 65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1529" name="Text Box 66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546883" name="AutoShape 67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6884" name="AutoShape 68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6885" name="Group 69"/>
          <p:cNvGrpSpPr/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1515" name="AutoShape 70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71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6888" name="Rectangle 72"/>
          <p:cNvSpPr>
            <a:spLocks noChangeArrowheads="1"/>
          </p:cNvSpPr>
          <p:nvPr/>
        </p:nvSpPr>
        <p:spPr bwMode="auto">
          <a:xfrm>
            <a:off x="1676400" y="5638800"/>
            <a:ext cx="1998663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(Dog)  = Meat</a:t>
            </a:r>
            <a:endParaRPr kumimoji="0"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(Cat)   = Tuna</a:t>
            </a:r>
            <a:endParaRPr kumimoji="0" lang="en-US" altLang="en-US">
              <a:solidFill>
                <a:srgbClr val="000000"/>
              </a:solidFill>
            </a:endParaRPr>
          </a:p>
        </p:txBody>
      </p:sp>
      <p:sp>
        <p:nvSpPr>
          <p:cNvPr id="546889" name="Rectangle 73"/>
          <p:cNvSpPr>
            <a:spLocks noChangeArrowheads="1"/>
          </p:cNvSpPr>
          <p:nvPr/>
        </p:nvSpPr>
        <p:spPr bwMode="auto">
          <a:xfrm>
            <a:off x="5468938" y="5638800"/>
            <a:ext cx="19986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(Cow)  = Hay</a:t>
            </a:r>
            <a:endParaRPr kumimoji="0"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(Pig)   = Corn</a:t>
            </a:r>
            <a:endParaRPr kumimoji="0" lang="en-US" altLang="en-US">
              <a:solidFill>
                <a:srgbClr val="000000"/>
              </a:solidFill>
            </a:endParaRPr>
          </a:p>
        </p:txBody>
      </p:sp>
      <p:sp>
        <p:nvSpPr>
          <p:cNvPr id="21513" name="Text Box 74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2362200" y="457200"/>
            <a:ext cx="439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Seven Bridges of Königsberg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pic>
        <p:nvPicPr>
          <p:cNvPr id="4099" name="Picture 113" descr="Konigsberg_brid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1438"/>
            <a:ext cx="5257800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115"/>
          <p:cNvSpPr txBox="1">
            <a:spLocks noChangeArrowheads="1"/>
          </p:cNvSpPr>
          <p:nvPr/>
        </p:nvSpPr>
        <p:spPr bwMode="auto">
          <a:xfrm>
            <a:off x="533400" y="5872163"/>
            <a:ext cx="80962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Is it possible to walk with a route that crosses each bridge exactly once?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2557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8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9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0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2561" name="AutoShape 7"/>
            <p:cNvCxnSpPr>
              <a:cxnSpLocks noChangeShapeType="1"/>
              <a:stCxn id="22557" idx="6"/>
              <a:endCxn id="22558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2" name="AutoShape 8"/>
            <p:cNvCxnSpPr>
              <a:cxnSpLocks noChangeShapeType="1"/>
              <a:stCxn id="22560" idx="0"/>
              <a:endCxn id="22558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3" name="AutoShape 9"/>
            <p:cNvCxnSpPr>
              <a:cxnSpLocks noChangeShapeType="1"/>
              <a:stCxn id="22559" idx="6"/>
              <a:endCxn id="22560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4" name="AutoShape 10"/>
            <p:cNvCxnSpPr>
              <a:cxnSpLocks noChangeShapeType="1"/>
              <a:stCxn id="22557" idx="4"/>
              <a:endCxn id="22559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5" name="AutoShape 11"/>
            <p:cNvCxnSpPr>
              <a:cxnSpLocks noChangeShapeType="1"/>
              <a:stCxn id="22557" idx="5"/>
              <a:endCxn id="22560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6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67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68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69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2570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31" name="Group 17"/>
          <p:cNvGrpSpPr/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2544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5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6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7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2548" name="AutoShape 22"/>
            <p:cNvCxnSpPr>
              <a:cxnSpLocks noChangeShapeType="1"/>
              <a:stCxn id="22546" idx="6"/>
              <a:endCxn id="22547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3"/>
            <p:cNvCxnSpPr>
              <a:cxnSpLocks noChangeShapeType="1"/>
              <a:stCxn id="22544" idx="4"/>
              <a:endCxn id="22546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4"/>
            <p:cNvCxnSpPr>
              <a:cxnSpLocks noChangeShapeType="1"/>
              <a:stCxn id="22544" idx="5"/>
              <a:endCxn id="22547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5"/>
            <p:cNvCxnSpPr>
              <a:cxnSpLocks noChangeShapeType="1"/>
              <a:stCxn id="22546" idx="7"/>
              <a:endCxn id="22545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26"/>
            <p:cNvCxnSpPr>
              <a:cxnSpLocks noChangeShapeType="1"/>
              <a:stCxn id="22545" idx="5"/>
              <a:endCxn id="22547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6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Meat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54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55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56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2532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3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534" name="Group 33"/>
          <p:cNvGrpSpPr/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2542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35" name="Text Box 38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457200" y="5451475"/>
            <a:ext cx="1979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Edge preserved?</a:t>
            </a:r>
            <a:endParaRPr lang="en-US" altLang="en-US"/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6137275"/>
            <a:ext cx="831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If there is an edge in the original graph, there is an edge after the mapping.</a:t>
            </a:r>
            <a:endParaRPr lang="en-US" altLang="en-US"/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820988" y="5486400"/>
            <a:ext cx="684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8000"/>
                </a:solidFill>
              </a:rPr>
              <a:t>YES!</a:t>
            </a:r>
            <a:endParaRPr lang="en-US" altLang="en-US" b="1">
              <a:solidFill>
                <a:srgbClr val="008000"/>
              </a:solidFill>
            </a:endParaRPr>
          </a:p>
        </p:txBody>
      </p:sp>
      <p:sp>
        <p:nvSpPr>
          <p:cNvPr id="554026" name="Line 42"/>
          <p:cNvSpPr>
            <a:spLocks noChangeShapeType="1"/>
          </p:cNvSpPr>
          <p:nvPr/>
        </p:nvSpPr>
        <p:spPr bwMode="auto">
          <a:xfrm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7" name="Line 43"/>
          <p:cNvSpPr>
            <a:spLocks noChangeShapeType="1"/>
          </p:cNvSpPr>
          <p:nvPr/>
        </p:nvSpPr>
        <p:spPr bwMode="auto">
          <a:xfrm>
            <a:off x="5334000" y="4495800"/>
            <a:ext cx="1752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Text Box 44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3" grpId="0" animBg="1"/>
      <p:bldP spid="554024" grpId="0"/>
      <p:bldP spid="554025" grpId="0"/>
      <p:bldP spid="554026" grpId="0" animBg="1"/>
      <p:bldP spid="5540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/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3581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2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3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4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3585" name="AutoShape 7"/>
            <p:cNvCxnSpPr>
              <a:cxnSpLocks noChangeShapeType="1"/>
              <a:stCxn id="23581" idx="6"/>
              <a:endCxn id="23582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6" name="AutoShape 8"/>
            <p:cNvCxnSpPr>
              <a:cxnSpLocks noChangeShapeType="1"/>
              <a:stCxn id="23584" idx="0"/>
              <a:endCxn id="23582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7" name="AutoShape 9"/>
            <p:cNvCxnSpPr>
              <a:cxnSpLocks noChangeShapeType="1"/>
              <a:stCxn id="23583" idx="6"/>
              <a:endCxn id="23584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8" name="AutoShape 10"/>
            <p:cNvCxnSpPr>
              <a:cxnSpLocks noChangeShapeType="1"/>
              <a:stCxn id="23581" idx="4"/>
              <a:endCxn id="23583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9" name="AutoShape 11"/>
            <p:cNvCxnSpPr>
              <a:cxnSpLocks noChangeShapeType="1"/>
              <a:stCxn id="23581" idx="5"/>
              <a:endCxn id="23584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591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592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593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3594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3555" name="Group 17"/>
          <p:cNvGrpSpPr/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3568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9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0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3572" name="AutoShape 22"/>
            <p:cNvCxnSpPr>
              <a:cxnSpLocks noChangeShapeType="1"/>
              <a:stCxn id="23570" idx="6"/>
              <a:endCxn id="23571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3" name="AutoShape 23"/>
            <p:cNvCxnSpPr>
              <a:cxnSpLocks noChangeShapeType="1"/>
              <a:stCxn id="23568" idx="4"/>
              <a:endCxn id="23570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4" name="AutoShape 24"/>
            <p:cNvCxnSpPr>
              <a:cxnSpLocks noChangeShapeType="1"/>
              <a:stCxn id="23568" idx="5"/>
              <a:endCxn id="23571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5" name="AutoShape 25"/>
            <p:cNvCxnSpPr>
              <a:cxnSpLocks noChangeShapeType="1"/>
              <a:stCxn id="23570" idx="7"/>
              <a:endCxn id="23569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6" name="AutoShape 26"/>
            <p:cNvCxnSpPr>
              <a:cxnSpLocks noChangeShapeType="1"/>
              <a:stCxn id="23569" idx="5"/>
              <a:endCxn id="23571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77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6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Meat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578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579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580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3556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7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58" name="Group 33"/>
          <p:cNvGrpSpPr/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3566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7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59" name="Text Box 36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457200" y="5451475"/>
            <a:ext cx="25003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9933"/>
                </a:solidFill>
              </a:rPr>
              <a:t>Non</a:t>
            </a:r>
            <a:r>
              <a:rPr lang="en-US" altLang="en-US"/>
              <a:t>-Edge preserved?</a:t>
            </a:r>
            <a:endParaRPr lang="en-US" altLang="en-US"/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381000" y="6137275"/>
            <a:ext cx="832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If there is </a:t>
            </a:r>
            <a:r>
              <a:rPr lang="en-US" altLang="en-US" b="1">
                <a:solidFill>
                  <a:srgbClr val="FF9933"/>
                </a:solidFill>
              </a:rPr>
              <a:t>no</a:t>
            </a:r>
            <a:r>
              <a:rPr lang="en-US" altLang="en-US"/>
              <a:t> edge in the original graph, there is </a:t>
            </a:r>
            <a:r>
              <a:rPr lang="en-US" altLang="en-US" b="1">
                <a:solidFill>
                  <a:srgbClr val="FF9933"/>
                </a:solidFill>
              </a:rPr>
              <a:t>no</a:t>
            </a:r>
            <a:r>
              <a:rPr lang="en-US" altLang="en-US"/>
              <a:t> edge after the mapping.</a:t>
            </a:r>
            <a:endParaRPr lang="en-US" altLang="en-US"/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3049588" y="5486400"/>
            <a:ext cx="684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8000"/>
                </a:solidFill>
              </a:rPr>
              <a:t>YES!</a:t>
            </a:r>
            <a:endParaRPr lang="en-US" altLang="en-US" b="1">
              <a:solidFill>
                <a:srgbClr val="008000"/>
              </a:solidFill>
            </a:endParaRPr>
          </a:p>
        </p:txBody>
      </p:sp>
      <p:sp>
        <p:nvSpPr>
          <p:cNvPr id="555050" name="Line 42"/>
          <p:cNvSpPr>
            <a:spLocks noChangeShapeType="1"/>
          </p:cNvSpPr>
          <p:nvPr/>
        </p:nvSpPr>
        <p:spPr bwMode="auto">
          <a:xfrm flipV="1"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051" name="Line 43"/>
          <p:cNvSpPr>
            <a:spLocks noChangeShapeType="1"/>
          </p:cNvSpPr>
          <p:nvPr/>
        </p:nvSpPr>
        <p:spPr bwMode="auto">
          <a:xfrm>
            <a:off x="6172200" y="2819400"/>
            <a:ext cx="76200" cy="9144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Text Box 44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5" grpId="0" animBg="1"/>
      <p:bldP spid="555046" grpId="0"/>
      <p:bldP spid="555047" grpId="0"/>
      <p:bldP spid="555050" grpId="0" animBg="1"/>
      <p:bldP spid="5550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89275" y="457200"/>
            <a:ext cx="300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11163" y="1289050"/>
            <a:ext cx="8448675" cy="387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latin typeface="Comic Sans MS" panose="030F0702030302020204" pitchFamily="66" charset="0"/>
              </a:rPr>
              <a:t>G</a:t>
            </a:r>
            <a:r>
              <a:rPr lang="en-US" altLang="en-US" sz="1800" baseline="-25000"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isomorphic</a:t>
            </a:r>
            <a:r>
              <a:rPr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to </a:t>
            </a:r>
            <a:r>
              <a:rPr lang="en-US" altLang="en-US" sz="1800" i="1">
                <a:latin typeface="Comic Sans MS" panose="030F0702030302020204" pitchFamily="66" charset="0"/>
              </a:rPr>
              <a:t>G</a:t>
            </a:r>
            <a:r>
              <a:rPr lang="en-US" altLang="en-US" sz="1800" baseline="-25000">
                <a:latin typeface="Comic Sans MS" panose="030F0702030302020204" pitchFamily="66" charset="0"/>
              </a:rPr>
              <a:t>2</a:t>
            </a:r>
            <a:r>
              <a:rPr lang="en-US" altLang="en-US" sz="1800" i="1" baseline="-25000">
                <a:latin typeface="Comic Sans MS" panose="030F0702030302020204" pitchFamily="66" charset="0"/>
              </a:rPr>
              <a:t>  </a:t>
            </a:r>
            <a:r>
              <a:rPr lang="en-US" altLang="en-US" sz="1800">
                <a:latin typeface="Comic Sans MS" panose="030F0702030302020204" pitchFamily="66" charset="0"/>
              </a:rPr>
              <a:t>means there is</a:t>
            </a:r>
            <a:r>
              <a:rPr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an </a:t>
            </a:r>
            <a:r>
              <a:rPr lang="en-US" altLang="en-US" sz="1800" i="1">
                <a:latin typeface="Comic Sans MS" panose="030F0702030302020204" pitchFamily="66" charset="0"/>
              </a:rPr>
              <a:t>edge-preserving vertex matching.</a:t>
            </a:r>
            <a:endParaRPr lang="en-US" altLang="en-US" sz="1800" i="1">
              <a:latin typeface="Comic Sans MS" panose="030F0702030302020204" pitchFamily="66" charset="0"/>
            </a:endParaRP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2286000" y="2265363"/>
            <a:ext cx="4572000" cy="706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sym typeface="Euclid Symbol" pitchFamily="18" charset="2"/>
              </a:rPr>
              <a:t></a:t>
            </a:r>
            <a:r>
              <a:rPr lang="en-US" altLang="en-US" b="1"/>
              <a:t> </a:t>
            </a:r>
            <a:r>
              <a:rPr lang="en-US" altLang="en-US" i="1"/>
              <a:t>bijection</a:t>
            </a:r>
            <a:r>
              <a:rPr lang="en-US" altLang="en-US">
                <a:solidFill>
                  <a:srgbClr val="0033CC"/>
                </a:solidFill>
              </a:rPr>
              <a:t>  </a:t>
            </a:r>
            <a:r>
              <a:rPr lang="en-US" altLang="en-US" i="1">
                <a:solidFill>
                  <a:srgbClr val="0033CC"/>
                </a:solidFill>
              </a:rPr>
              <a:t>f:</a:t>
            </a:r>
            <a:r>
              <a:rPr lang="en-US" altLang="en-US" i="1"/>
              <a:t> V</a:t>
            </a:r>
            <a:r>
              <a:rPr lang="en-US" altLang="en-US" i="1" baseline="-25000"/>
              <a:t>1 </a:t>
            </a:r>
            <a:r>
              <a:rPr lang="en-US" altLang="en-US" i="1">
                <a:cs typeface="Times New Roman" panose="02020603050405020304" pitchFamily="18" charset="0"/>
              </a:rPr>
              <a:t>→</a:t>
            </a:r>
            <a:r>
              <a:rPr lang="en-US" altLang="en-US" i="1" baseline="-25000"/>
              <a:t> </a:t>
            </a:r>
            <a:r>
              <a:rPr lang="en-US" altLang="en-US" i="1"/>
              <a:t>V</a:t>
            </a:r>
            <a:r>
              <a:rPr lang="en-US" altLang="en-US" i="1" baseline="-25000"/>
              <a:t>2</a:t>
            </a:r>
            <a:endParaRPr lang="en-US" altLang="en-US"/>
          </a:p>
          <a:p>
            <a:pPr algn="ctr" eaLnBrk="1" hangingPunct="1">
              <a:spcBef>
                <a:spcPct val="20000"/>
              </a:spcBef>
            </a:pPr>
            <a:r>
              <a:rPr lang="en-US" altLang="en-US" i="1">
                <a:solidFill>
                  <a:srgbClr val="FF00FF"/>
                </a:solidFill>
              </a:rPr>
              <a:t>u </a:t>
            </a:r>
            <a:r>
              <a:rPr lang="en-US" altLang="en-US">
                <a:solidFill>
                  <a:srgbClr val="FF00FF"/>
                </a:solidFill>
              </a:rPr>
              <a:t>—</a:t>
            </a:r>
            <a:r>
              <a:rPr lang="en-US" altLang="en-US" i="1">
                <a:solidFill>
                  <a:srgbClr val="FF00FF"/>
                </a:solidFill>
              </a:rPr>
              <a:t>v</a:t>
            </a:r>
            <a:r>
              <a:rPr lang="en-US" altLang="en-US"/>
              <a:t> in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/>
              <a:t>E</a:t>
            </a:r>
            <a:r>
              <a:rPr lang="en-US" altLang="en-US" i="1" baseline="-25000"/>
              <a:t>1</a:t>
            </a:r>
            <a:r>
              <a:rPr lang="en-US" altLang="en-US">
                <a:solidFill>
                  <a:srgbClr val="0033CC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iff </a:t>
            </a:r>
            <a:r>
              <a:rPr lang="en-US" altLang="en-US" i="1">
                <a:solidFill>
                  <a:srgbClr val="0033CC"/>
                </a:solidFill>
              </a:rPr>
              <a:t>f </a:t>
            </a:r>
            <a:r>
              <a:rPr lang="en-US" altLang="en-US"/>
              <a:t>(</a:t>
            </a:r>
            <a:r>
              <a:rPr lang="en-US" altLang="en-US" i="1">
                <a:solidFill>
                  <a:srgbClr val="FF00FF"/>
                </a:solidFill>
              </a:rPr>
              <a:t>u</a:t>
            </a:r>
            <a:r>
              <a:rPr lang="en-US" altLang="en-US"/>
              <a:t>)</a:t>
            </a:r>
            <a:r>
              <a:rPr lang="en-US" altLang="en-US">
                <a:solidFill>
                  <a:srgbClr val="0033CC"/>
                </a:solidFill>
              </a:rPr>
              <a:t>—</a:t>
            </a:r>
            <a:r>
              <a:rPr lang="en-US" altLang="en-US" i="1">
                <a:solidFill>
                  <a:srgbClr val="0033CC"/>
                </a:solidFill>
              </a:rPr>
              <a:t>f </a:t>
            </a:r>
            <a:r>
              <a:rPr lang="en-US" altLang="en-US"/>
              <a:t>(</a:t>
            </a:r>
            <a:r>
              <a:rPr lang="en-US" altLang="en-US" i="1">
                <a:solidFill>
                  <a:srgbClr val="FF00FF"/>
                </a:solidFill>
              </a:rPr>
              <a:t>v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in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/>
              <a:t>E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endParaRPr lang="en-US" altLang="en-US" i="1"/>
          </a:p>
        </p:txBody>
      </p:sp>
      <p:sp>
        <p:nvSpPr>
          <p:cNvPr id="545799" name="AutoShape 7"/>
          <p:cNvSpPr>
            <a:spLocks noChangeArrowheads="1"/>
          </p:cNvSpPr>
          <p:nvPr/>
        </p:nvSpPr>
        <p:spPr bwMode="auto">
          <a:xfrm>
            <a:off x="838200" y="3429000"/>
            <a:ext cx="2514600" cy="381000"/>
          </a:xfrm>
          <a:prstGeom prst="wedgeRoundRectCallout">
            <a:avLst>
              <a:gd name="adj1" fmla="val 42171"/>
              <a:gd name="adj2" fmla="val -148333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uv is an edge in G1</a:t>
            </a:r>
            <a:endParaRPr lang="en-US" altLang="en-US"/>
          </a:p>
        </p:txBody>
      </p:sp>
      <p:sp>
        <p:nvSpPr>
          <p:cNvPr id="545800" name="AutoShape 8"/>
          <p:cNvSpPr>
            <a:spLocks noChangeArrowheads="1"/>
          </p:cNvSpPr>
          <p:nvPr/>
        </p:nvSpPr>
        <p:spPr bwMode="auto">
          <a:xfrm>
            <a:off x="4724400" y="3429000"/>
            <a:ext cx="3352800" cy="381000"/>
          </a:xfrm>
          <a:prstGeom prst="wedgeRoundRectCallout">
            <a:avLst>
              <a:gd name="adj1" fmla="val -40009"/>
              <a:gd name="adj2" fmla="val -15791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f(u)f(v) is an edge in G2</a:t>
            </a:r>
            <a:endParaRPr lang="en-US" altLang="en-US"/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152400" y="4273550"/>
            <a:ext cx="80851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number of vertices?</a:t>
            </a:r>
            <a:endParaRPr lang="en-US" altLang="en-US"/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number of edges?</a:t>
            </a:r>
            <a:endParaRPr lang="en-US" altLang="en-US"/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degree sequence?</a:t>
            </a:r>
            <a:endParaRPr lang="en-US" altLang="en-US"/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have the same degree sequence, are they isomorphic?</a:t>
            </a:r>
            <a:endParaRPr lang="en-US" altLang="en-US"/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8289925" y="4460875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8305800" y="50292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8305800" y="5576888"/>
            <a:ext cx="630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8305800" y="61722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NO</a:t>
            </a:r>
            <a:endParaRPr lang="en-US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 animBg="1"/>
      <p:bldP spid="545799" grpId="0" animBg="1"/>
      <p:bldP spid="545800" grpId="0" animBg="1"/>
      <p:bldP spid="545801" grpId="0"/>
      <p:bldP spid="545802" grpId="0"/>
      <p:bldP spid="545803" grpId="0"/>
      <p:bldP spid="545804" grpId="0"/>
      <p:bldP spid="5458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827463" y="457200"/>
            <a:ext cx="143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grpSp>
        <p:nvGrpSpPr>
          <p:cNvPr id="544795" name="Group 27"/>
          <p:cNvGrpSpPr/>
          <p:nvPr/>
        </p:nvGrpSpPr>
        <p:grpSpPr bwMode="auto">
          <a:xfrm>
            <a:off x="838200" y="4505325"/>
            <a:ext cx="1460500" cy="1514475"/>
            <a:chOff x="1107" y="1374"/>
            <a:chExt cx="1436" cy="1465"/>
          </a:xfrm>
        </p:grpSpPr>
        <p:sp>
          <p:nvSpPr>
            <p:cNvPr id="25624" name="Oval 28"/>
            <p:cNvSpPr>
              <a:spLocks noChangeArrowheads="1"/>
            </p:cNvSpPr>
            <p:nvPr/>
          </p:nvSpPr>
          <p:spPr bwMode="auto">
            <a:xfrm rot="-54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5" name="Oval 29"/>
            <p:cNvSpPr>
              <a:spLocks noChangeArrowheads="1"/>
            </p:cNvSpPr>
            <p:nvPr/>
          </p:nvSpPr>
          <p:spPr bwMode="auto">
            <a:xfrm rot="-54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6" name="Oval 30"/>
            <p:cNvSpPr>
              <a:spLocks noChangeArrowheads="1"/>
            </p:cNvSpPr>
            <p:nvPr/>
          </p:nvSpPr>
          <p:spPr bwMode="auto">
            <a:xfrm rot="-54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Oval 31"/>
            <p:cNvSpPr>
              <a:spLocks noChangeArrowheads="1"/>
            </p:cNvSpPr>
            <p:nvPr/>
          </p:nvSpPr>
          <p:spPr bwMode="auto">
            <a:xfrm rot="-54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8" name="AutoShape 32"/>
            <p:cNvCxnSpPr>
              <a:cxnSpLocks noChangeShapeType="1"/>
              <a:stCxn id="25624" idx="6"/>
              <a:endCxn id="25625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9" name="AutoShape 33"/>
            <p:cNvCxnSpPr>
              <a:cxnSpLocks noChangeShapeType="1"/>
              <a:stCxn id="25627" idx="0"/>
              <a:endCxn id="25625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0" name="AutoShape 34"/>
            <p:cNvCxnSpPr>
              <a:cxnSpLocks noChangeShapeType="1"/>
              <a:stCxn id="25626" idx="6"/>
              <a:endCxn id="25627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1" name="AutoShape 35"/>
            <p:cNvCxnSpPr>
              <a:cxnSpLocks noChangeShapeType="1"/>
            </p:cNvCxnSpPr>
            <p:nvPr/>
          </p:nvCxnSpPr>
          <p:spPr bwMode="auto">
            <a:xfrm rot="-54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2" name="AutoShape 36"/>
            <p:cNvCxnSpPr>
              <a:cxnSpLocks noChangeShapeType="1"/>
              <a:stCxn id="25624" idx="5"/>
              <a:endCxn id="25627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4805" name="Group 37"/>
          <p:cNvGrpSpPr/>
          <p:nvPr/>
        </p:nvGrpSpPr>
        <p:grpSpPr bwMode="auto">
          <a:xfrm>
            <a:off x="3124200" y="4114800"/>
            <a:ext cx="2022475" cy="2271713"/>
            <a:chOff x="2881" y="865"/>
            <a:chExt cx="1746" cy="1959"/>
          </a:xfrm>
        </p:grpSpPr>
        <p:sp>
          <p:nvSpPr>
            <p:cNvPr id="25614" name="Oval 38"/>
            <p:cNvSpPr>
              <a:spLocks noChangeArrowheads="1"/>
            </p:cNvSpPr>
            <p:nvPr/>
          </p:nvSpPr>
          <p:spPr bwMode="auto">
            <a:xfrm rot="-54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5" name="Oval 39"/>
            <p:cNvSpPr>
              <a:spLocks noChangeArrowheads="1"/>
            </p:cNvSpPr>
            <p:nvPr/>
          </p:nvSpPr>
          <p:spPr bwMode="auto">
            <a:xfrm rot="-54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6" name="Oval 40"/>
            <p:cNvSpPr>
              <a:spLocks noChangeArrowheads="1"/>
            </p:cNvSpPr>
            <p:nvPr/>
          </p:nvSpPr>
          <p:spPr bwMode="auto">
            <a:xfrm rot="-54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7" name="Oval 41"/>
            <p:cNvSpPr>
              <a:spLocks noChangeArrowheads="1"/>
            </p:cNvSpPr>
            <p:nvPr/>
          </p:nvSpPr>
          <p:spPr bwMode="auto">
            <a:xfrm rot="-54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8" name="AutoShape 42"/>
            <p:cNvCxnSpPr>
              <a:cxnSpLocks noChangeShapeType="1"/>
              <a:stCxn id="25616" idx="6"/>
              <a:endCxn id="25617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9" name="AutoShape 43"/>
            <p:cNvCxnSpPr>
              <a:cxnSpLocks noChangeShapeType="1"/>
              <a:stCxn id="25614" idx="4"/>
              <a:endCxn id="25616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0" name="AutoShape 44"/>
            <p:cNvCxnSpPr>
              <a:cxnSpLocks noChangeShapeType="1"/>
              <a:stCxn id="25614" idx="5"/>
              <a:endCxn id="25617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1" name="AutoShape 45"/>
            <p:cNvCxnSpPr>
              <a:cxnSpLocks noChangeShapeType="1"/>
              <a:stCxn id="25616" idx="7"/>
              <a:endCxn id="25615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2" name="AutoShape 46"/>
            <p:cNvCxnSpPr>
              <a:cxnSpLocks noChangeShapeType="1"/>
              <a:stCxn id="25615" idx="5"/>
              <a:endCxn id="25617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3" name="AutoShape 47"/>
            <p:cNvCxnSpPr>
              <a:cxnSpLocks noChangeShapeType="1"/>
              <a:stCxn id="25614" idx="4"/>
              <a:endCxn id="25615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4816" name="Oval 48"/>
          <p:cNvSpPr>
            <a:spLocks noChangeArrowheads="1"/>
          </p:cNvSpPr>
          <p:nvPr/>
        </p:nvSpPr>
        <p:spPr bwMode="auto">
          <a:xfrm rot="-5400000">
            <a:off x="2013744" y="5747544"/>
            <a:ext cx="287337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4817" name="Oval 49"/>
          <p:cNvSpPr>
            <a:spLocks noChangeArrowheads="1"/>
          </p:cNvSpPr>
          <p:nvPr/>
        </p:nvSpPr>
        <p:spPr bwMode="auto">
          <a:xfrm rot="-5400000">
            <a:off x="845344" y="4568031"/>
            <a:ext cx="287338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990600" y="62626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degree </a:t>
            </a:r>
            <a:r>
              <a:rPr kumimoji="0" lang="en-US" altLang="en-US">
                <a:solidFill>
                  <a:srgbClr val="CC0000"/>
                </a:solidFill>
              </a:rPr>
              <a:t>2</a:t>
            </a:r>
            <a:endParaRPr kumimoji="0" lang="en-US" altLang="en-US">
              <a:solidFill>
                <a:srgbClr val="CC0000"/>
              </a:solidFill>
            </a:endParaRP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3124200" y="6248400"/>
            <a:ext cx="1443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all degree </a:t>
            </a:r>
            <a:r>
              <a:rPr kumimoji="0" lang="en-US" altLang="en-US">
                <a:solidFill>
                  <a:srgbClr val="0033CC"/>
                </a:solidFill>
              </a:rPr>
              <a:t>3</a:t>
            </a:r>
            <a:endParaRPr kumimoji="0" lang="en-US" altLang="en-US">
              <a:solidFill>
                <a:srgbClr val="0033CC"/>
              </a:solidFill>
            </a:endParaRP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6096000" y="4957763"/>
            <a:ext cx="1849438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Non-isomorphic</a:t>
            </a:r>
            <a:endParaRPr lang="en-US" altLang="en-US"/>
          </a:p>
        </p:txBody>
      </p:sp>
      <p:sp>
        <p:nvSpPr>
          <p:cNvPr id="25610" name="Text Box 55"/>
          <p:cNvSpPr txBox="1">
            <a:spLocks noChangeArrowheads="1"/>
          </p:cNvSpPr>
          <p:nvPr/>
        </p:nvSpPr>
        <p:spPr bwMode="auto">
          <a:xfrm>
            <a:off x="762000" y="1371600"/>
            <a:ext cx="45148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How to show two graphs are isomorphic?</a:t>
            </a:r>
            <a:endParaRPr lang="en-US" altLang="en-US"/>
          </a:p>
        </p:txBody>
      </p:sp>
      <p:sp>
        <p:nvSpPr>
          <p:cNvPr id="544824" name="Text Box 56"/>
          <p:cNvSpPr txBox="1">
            <a:spLocks noChangeArrowheads="1"/>
          </p:cNvSpPr>
          <p:nvPr/>
        </p:nvSpPr>
        <p:spPr bwMode="auto">
          <a:xfrm>
            <a:off x="2743200" y="1919288"/>
            <a:ext cx="562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Find a mapping and show that it is edge-preserving.</a:t>
            </a:r>
            <a:endParaRPr lang="en-US" altLang="en-US"/>
          </a:p>
        </p:txBody>
      </p:sp>
      <p:sp>
        <p:nvSpPr>
          <p:cNvPr id="544825" name="Text Box 57"/>
          <p:cNvSpPr txBox="1">
            <a:spLocks noChangeArrowheads="1"/>
          </p:cNvSpPr>
          <p:nvPr/>
        </p:nvSpPr>
        <p:spPr bwMode="auto">
          <a:xfrm>
            <a:off x="746125" y="2514600"/>
            <a:ext cx="49688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How to show two graphs are non-isomorphic?</a:t>
            </a:r>
            <a:endParaRPr lang="en-US" altLang="en-US"/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2743200" y="3124200"/>
            <a:ext cx="54022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Find some </a:t>
            </a:r>
            <a:r>
              <a:rPr lang="en-US" altLang="en-US">
                <a:solidFill>
                  <a:srgbClr val="A50021"/>
                </a:solidFill>
              </a:rPr>
              <a:t>isomorphic-preserving properties</a:t>
            </a:r>
            <a:endParaRPr lang="en-US" altLang="en-US">
              <a:solidFill>
                <a:srgbClr val="A5002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which is satisfied in one graph but not the other.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16" grpId="0" animBg="1"/>
      <p:bldP spid="544817" grpId="0" animBg="1"/>
      <p:bldP spid="544820" grpId="0"/>
      <p:bldP spid="544821" grpId="0"/>
      <p:bldP spid="544822" grpId="0" animBg="1"/>
      <p:bldP spid="544824" grpId="0"/>
      <p:bldP spid="544825" grpId="0" animBg="1"/>
      <p:bldP spid="5448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7238"/>
            <a:ext cx="8001000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6200" y="457200"/>
            <a:ext cx="143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800225" y="5580063"/>
            <a:ext cx="6699250" cy="1200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 i="1"/>
              <a:t>Testing graph isomorphism is not easy</a:t>
            </a:r>
            <a:r>
              <a:rPr lang="en-US" altLang="en-US"/>
              <a:t> –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No known general method to test graph-ismorphism which is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much more efficient than checking all possibilities.</a:t>
            </a:r>
            <a:endParaRPr lang="en-US" altLang="en-US"/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228600" y="3824288"/>
            <a:ext cx="3068638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Which is isomorphic to G1?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nimBg="1"/>
      <p:bldP spid="5560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Path, cycle, connectedness</a:t>
            </a: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  <a:endParaRPr lang="en-US" altLang="zh-TW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46538" y="457200"/>
            <a:ext cx="98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Paths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27651" name="Rectangle 95"/>
          <p:cNvSpPr>
            <a:spLocks noChangeArrowheads="1"/>
          </p:cNvSpPr>
          <p:nvPr/>
        </p:nvSpPr>
        <p:spPr bwMode="auto">
          <a:xfrm>
            <a:off x="914400" y="4938713"/>
            <a:ext cx="40386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Path</a:t>
            </a: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: sequence of </a:t>
            </a:r>
            <a:r>
              <a:rPr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adjacent</a:t>
            </a: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vertices</a:t>
            </a: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2" name="Oval 96"/>
          <p:cNvSpPr>
            <a:spLocks noChangeArrowheads="1"/>
          </p:cNvSpPr>
          <p:nvPr/>
        </p:nvSpPr>
        <p:spPr bwMode="auto">
          <a:xfrm rot="5400000">
            <a:off x="5562600" y="20320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endParaRPr kumimoji="0" lang="en-US" altLang="en-US">
              <a:solidFill>
                <a:srgbClr val="FF5050"/>
              </a:solidFill>
            </a:endParaRPr>
          </a:p>
        </p:txBody>
      </p:sp>
      <p:sp>
        <p:nvSpPr>
          <p:cNvPr id="27653" name="Oval 97"/>
          <p:cNvSpPr>
            <a:spLocks noChangeArrowheads="1"/>
          </p:cNvSpPr>
          <p:nvPr/>
        </p:nvSpPr>
        <p:spPr bwMode="auto">
          <a:xfrm rot="5400000">
            <a:off x="5480050" y="35560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Oval 98"/>
          <p:cNvSpPr>
            <a:spLocks noChangeArrowheads="1"/>
          </p:cNvSpPr>
          <p:nvPr/>
        </p:nvSpPr>
        <p:spPr bwMode="auto">
          <a:xfrm rot="5400000">
            <a:off x="2540000" y="29845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Oval 99"/>
          <p:cNvSpPr>
            <a:spLocks noChangeArrowheads="1"/>
          </p:cNvSpPr>
          <p:nvPr/>
        </p:nvSpPr>
        <p:spPr bwMode="auto">
          <a:xfrm rot="5400000">
            <a:off x="2527300" y="18796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Oval 100"/>
          <p:cNvSpPr>
            <a:spLocks noChangeArrowheads="1"/>
          </p:cNvSpPr>
          <p:nvPr/>
        </p:nvSpPr>
        <p:spPr bwMode="auto">
          <a:xfrm rot="5400000">
            <a:off x="2565400" y="3886200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Oval 101"/>
          <p:cNvSpPr>
            <a:spLocks noChangeArrowheads="1"/>
          </p:cNvSpPr>
          <p:nvPr/>
        </p:nvSpPr>
        <p:spPr bwMode="auto">
          <a:xfrm rot="5400000">
            <a:off x="4437063" y="28622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7658" name="AutoShape 102"/>
          <p:cNvCxnSpPr>
            <a:cxnSpLocks noChangeShapeType="1"/>
            <a:stCxn id="27654" idx="6"/>
            <a:endCxn id="27656" idx="2"/>
          </p:cNvCxnSpPr>
          <p:nvPr/>
        </p:nvCxnSpPr>
        <p:spPr bwMode="auto">
          <a:xfrm>
            <a:off x="2654300" y="3225800"/>
            <a:ext cx="25400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9" name="AutoShape 103"/>
          <p:cNvCxnSpPr>
            <a:cxnSpLocks noChangeShapeType="1"/>
            <a:stCxn id="27652" idx="5"/>
            <a:endCxn id="27653" idx="2"/>
          </p:cNvCxnSpPr>
          <p:nvPr/>
        </p:nvCxnSpPr>
        <p:spPr bwMode="auto">
          <a:xfrm>
            <a:off x="5583238" y="2225675"/>
            <a:ext cx="11112" cy="131762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104"/>
          <p:cNvCxnSpPr>
            <a:cxnSpLocks noChangeShapeType="1"/>
            <a:stCxn id="27652" idx="4"/>
            <a:endCxn id="27657" idx="0"/>
          </p:cNvCxnSpPr>
          <p:nvPr/>
        </p:nvCxnSpPr>
        <p:spPr bwMode="auto">
          <a:xfrm flipH="1">
            <a:off x="4678363" y="2146300"/>
            <a:ext cx="871537" cy="8302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AutoShape 105"/>
          <p:cNvCxnSpPr>
            <a:cxnSpLocks noChangeShapeType="1"/>
            <a:stCxn id="27657" idx="0"/>
            <a:endCxn id="27653" idx="4"/>
          </p:cNvCxnSpPr>
          <p:nvPr/>
        </p:nvCxnSpPr>
        <p:spPr bwMode="auto">
          <a:xfrm>
            <a:off x="4678363" y="2976563"/>
            <a:ext cx="788987" cy="693737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AutoShape 106"/>
          <p:cNvCxnSpPr>
            <a:cxnSpLocks noChangeShapeType="1"/>
            <a:stCxn id="27657" idx="4"/>
            <a:endCxn id="27656" idx="1"/>
          </p:cNvCxnSpPr>
          <p:nvPr/>
        </p:nvCxnSpPr>
        <p:spPr bwMode="auto">
          <a:xfrm flipH="1">
            <a:off x="2771775" y="2976563"/>
            <a:ext cx="1652588" cy="94297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07"/>
          <p:cNvCxnSpPr>
            <a:cxnSpLocks noChangeShapeType="1"/>
            <a:stCxn id="27657" idx="4"/>
            <a:endCxn id="27655" idx="2"/>
          </p:cNvCxnSpPr>
          <p:nvPr/>
        </p:nvCxnSpPr>
        <p:spPr bwMode="auto">
          <a:xfrm flipH="1" flipV="1">
            <a:off x="2641600" y="1866900"/>
            <a:ext cx="1782763" cy="11096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08"/>
          <p:cNvCxnSpPr>
            <a:cxnSpLocks noChangeShapeType="1"/>
            <a:stCxn id="27654" idx="1"/>
            <a:endCxn id="27657" idx="4"/>
          </p:cNvCxnSpPr>
          <p:nvPr/>
        </p:nvCxnSpPr>
        <p:spPr bwMode="auto">
          <a:xfrm flipV="1">
            <a:off x="2746375" y="2976563"/>
            <a:ext cx="1677988" cy="412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09"/>
          <p:cNvCxnSpPr>
            <a:cxnSpLocks noChangeShapeType="1"/>
            <a:stCxn id="27655" idx="6"/>
            <a:endCxn id="27654" idx="2"/>
          </p:cNvCxnSpPr>
          <p:nvPr/>
        </p:nvCxnSpPr>
        <p:spPr bwMode="auto">
          <a:xfrm>
            <a:off x="2641600" y="2120900"/>
            <a:ext cx="12700" cy="850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6" name="Oval 110"/>
          <p:cNvSpPr>
            <a:spLocks noChangeArrowheads="1"/>
          </p:cNvSpPr>
          <p:nvPr/>
        </p:nvSpPr>
        <p:spPr bwMode="auto">
          <a:xfrm rot="5400000">
            <a:off x="5730875" y="4967288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7" name="Oval 111"/>
          <p:cNvSpPr>
            <a:spLocks noChangeArrowheads="1"/>
          </p:cNvSpPr>
          <p:nvPr/>
        </p:nvSpPr>
        <p:spPr bwMode="auto">
          <a:xfrm rot="5400000">
            <a:off x="6254750" y="49704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8" name="Text Box 112"/>
          <p:cNvSpPr txBox="1">
            <a:spLocks noChangeArrowheads="1"/>
          </p:cNvSpPr>
          <p:nvPr/>
        </p:nvSpPr>
        <p:spPr bwMode="auto">
          <a:xfrm>
            <a:off x="5257800" y="4938713"/>
            <a:ext cx="26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(</a:t>
            </a:r>
            <a:endParaRPr kumimoji="0" lang="en-US" altLang="en-US">
              <a:solidFill>
                <a:srgbClr val="000000"/>
              </a:solidFill>
            </a:endParaRPr>
          </a:p>
        </p:txBody>
      </p:sp>
      <p:sp>
        <p:nvSpPr>
          <p:cNvPr id="27669" name="Text Box 113"/>
          <p:cNvSpPr txBox="1">
            <a:spLocks noChangeArrowheads="1"/>
          </p:cNvSpPr>
          <p:nvPr/>
        </p:nvSpPr>
        <p:spPr bwMode="auto">
          <a:xfrm>
            <a:off x="8494713" y="4954588"/>
            <a:ext cx="26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)</a:t>
            </a:r>
            <a:endParaRPr kumimoji="0" lang="en-US" altLang="en-US">
              <a:solidFill>
                <a:srgbClr val="000000"/>
              </a:solidFill>
            </a:endParaRPr>
          </a:p>
        </p:txBody>
      </p:sp>
      <p:sp>
        <p:nvSpPr>
          <p:cNvPr id="27670" name="Oval 114"/>
          <p:cNvSpPr>
            <a:spLocks noChangeArrowheads="1"/>
          </p:cNvSpPr>
          <p:nvPr/>
        </p:nvSpPr>
        <p:spPr bwMode="auto">
          <a:xfrm rot="5400000">
            <a:off x="6759575" y="4970463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1" name="Oval 115"/>
          <p:cNvSpPr>
            <a:spLocks noChangeArrowheads="1"/>
          </p:cNvSpPr>
          <p:nvPr/>
        </p:nvSpPr>
        <p:spPr bwMode="auto">
          <a:xfrm rot="5400000">
            <a:off x="7226300" y="497205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endParaRPr kumimoji="0" lang="en-US" altLang="en-US">
              <a:solidFill>
                <a:srgbClr val="FF5050"/>
              </a:solidFill>
            </a:endParaRPr>
          </a:p>
        </p:txBody>
      </p:sp>
      <p:sp>
        <p:nvSpPr>
          <p:cNvPr id="27672" name="Oval 116"/>
          <p:cNvSpPr>
            <a:spLocks noChangeArrowheads="1"/>
          </p:cNvSpPr>
          <p:nvPr/>
        </p:nvSpPr>
        <p:spPr bwMode="auto">
          <a:xfrm rot="5400000">
            <a:off x="7661275" y="4986338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3" name="Oval 117"/>
          <p:cNvSpPr>
            <a:spLocks noChangeArrowheads="1"/>
          </p:cNvSpPr>
          <p:nvPr/>
        </p:nvSpPr>
        <p:spPr bwMode="auto">
          <a:xfrm rot="5400000">
            <a:off x="8102600" y="4987925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65188" y="4938713"/>
            <a:ext cx="39354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Simple Path</a:t>
            </a: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: all vertices different</a:t>
            </a: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8675" name="Group 3"/>
          <p:cNvGrpSpPr/>
          <p:nvPr/>
        </p:nvGrpSpPr>
        <p:grpSpPr bwMode="auto">
          <a:xfrm>
            <a:off x="5243513" y="4962525"/>
            <a:ext cx="3062287" cy="371475"/>
            <a:chOff x="2084" y="3254"/>
            <a:chExt cx="1929" cy="234"/>
          </a:xfrm>
        </p:grpSpPr>
        <p:sp>
          <p:nvSpPr>
            <p:cNvPr id="28692" name="Oval 4"/>
            <p:cNvSpPr>
              <a:spLocks noChangeArrowheads="1"/>
            </p:cNvSpPr>
            <p:nvPr/>
          </p:nvSpPr>
          <p:spPr bwMode="auto">
            <a:xfrm rot="5400000">
              <a:off x="2687" y="3275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3" name="Oval 5"/>
            <p:cNvSpPr>
              <a:spLocks noChangeArrowheads="1"/>
            </p:cNvSpPr>
            <p:nvPr/>
          </p:nvSpPr>
          <p:spPr bwMode="auto">
            <a:xfrm rot="5400000">
              <a:off x="3017" y="3277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4" name="Text Box 6"/>
            <p:cNvSpPr txBox="1">
              <a:spLocks noChangeArrowheads="1"/>
            </p:cNvSpPr>
            <p:nvPr/>
          </p:nvSpPr>
          <p:spPr bwMode="auto">
            <a:xfrm>
              <a:off x="2084" y="3257"/>
              <a:ext cx="1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(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695" name="Text Box 7"/>
            <p:cNvSpPr txBox="1">
              <a:spLocks noChangeArrowheads="1"/>
            </p:cNvSpPr>
            <p:nvPr/>
          </p:nvSpPr>
          <p:spPr bwMode="auto">
            <a:xfrm>
              <a:off x="3844" y="3254"/>
              <a:ext cx="1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)</a:t>
              </a:r>
              <a:endParaRPr kumimoji="0"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696" name="Oval 8"/>
            <p:cNvSpPr>
              <a:spLocks noChangeArrowheads="1"/>
            </p:cNvSpPr>
            <p:nvPr/>
          </p:nvSpPr>
          <p:spPr bwMode="auto">
            <a:xfrm rot="5400000">
              <a:off x="3335" y="3277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7" name="Oval 9"/>
            <p:cNvSpPr>
              <a:spLocks noChangeArrowheads="1"/>
            </p:cNvSpPr>
            <p:nvPr/>
          </p:nvSpPr>
          <p:spPr bwMode="auto">
            <a:xfrm rot="5400000">
              <a:off x="3629" y="3278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en-US" altLang="en-US">
                <a:solidFill>
                  <a:srgbClr val="FF5050"/>
                </a:solidFill>
              </a:endParaRPr>
            </a:p>
          </p:txBody>
        </p:sp>
        <p:sp>
          <p:nvSpPr>
            <p:cNvPr id="28698" name="Oval 10"/>
            <p:cNvSpPr>
              <a:spLocks noChangeArrowheads="1"/>
            </p:cNvSpPr>
            <p:nvPr/>
          </p:nvSpPr>
          <p:spPr bwMode="auto">
            <a:xfrm rot="5400000">
              <a:off x="2363" y="3269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8676" name="Group 26"/>
          <p:cNvGrpSpPr/>
          <p:nvPr/>
        </p:nvGrpSpPr>
        <p:grpSpPr bwMode="auto">
          <a:xfrm>
            <a:off x="2527300" y="1866900"/>
            <a:ext cx="3263900" cy="2247900"/>
            <a:chOff x="1863" y="1349"/>
            <a:chExt cx="2056" cy="1416"/>
          </a:xfrm>
        </p:grpSpPr>
        <p:sp>
          <p:nvSpPr>
            <p:cNvPr id="28678" name="Oval 27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en-US" altLang="en-US" sz="4000">
                <a:solidFill>
                  <a:srgbClr val="FF505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79" name="Oval 28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0" name="Oval 29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1" name="Oval 30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2" name="Oval 31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3" name="Oval 32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8684" name="AutoShape 33"/>
            <p:cNvCxnSpPr>
              <a:cxnSpLocks noChangeShapeType="1"/>
              <a:stCxn id="28680" idx="6"/>
              <a:endCxn id="28682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5" name="AutoShape 34"/>
            <p:cNvCxnSpPr>
              <a:cxnSpLocks noChangeShapeType="1"/>
              <a:stCxn id="28678" idx="5"/>
              <a:endCxn id="28679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6" name="AutoShape 35"/>
            <p:cNvCxnSpPr>
              <a:cxnSpLocks noChangeShapeType="1"/>
              <a:stCxn id="28678" idx="4"/>
              <a:endCxn id="28683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7" name="AutoShape 36"/>
            <p:cNvCxnSpPr>
              <a:cxnSpLocks noChangeShapeType="1"/>
              <a:stCxn id="28683" idx="0"/>
              <a:endCxn id="28679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8" name="AutoShape 37"/>
            <p:cNvCxnSpPr>
              <a:cxnSpLocks noChangeShapeType="1"/>
              <a:stCxn id="28683" idx="4"/>
              <a:endCxn id="28682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9" name="AutoShape 38"/>
            <p:cNvCxnSpPr>
              <a:cxnSpLocks noChangeShapeType="1"/>
              <a:stCxn id="28683" idx="4"/>
              <a:endCxn id="28681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0" name="AutoShape 39"/>
            <p:cNvCxnSpPr>
              <a:cxnSpLocks noChangeShapeType="1"/>
              <a:stCxn id="28680" idx="1"/>
              <a:endCxn id="28683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1" name="AutoShape 40"/>
            <p:cNvCxnSpPr>
              <a:cxnSpLocks noChangeShapeType="1"/>
              <a:stCxn id="28681" idx="6"/>
              <a:endCxn id="28680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677" name="Text Box 41"/>
          <p:cNvSpPr txBox="1">
            <a:spLocks noChangeArrowheads="1"/>
          </p:cNvSpPr>
          <p:nvPr/>
        </p:nvSpPr>
        <p:spPr bwMode="auto">
          <a:xfrm>
            <a:off x="3573463" y="457200"/>
            <a:ext cx="206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Paths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Connectedness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914400" y="1219200"/>
            <a:ext cx="7315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800">
                <a:latin typeface="Comic Sans MS" panose="030F0702030302020204" pitchFamily="66" charset="0"/>
              </a:rPr>
              <a:t>Vertices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1800" i="1">
                <a:latin typeface="Comic Sans MS" panose="030F0702030302020204" pitchFamily="66" charset="0"/>
              </a:rPr>
              <a:t>,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1800" i="1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are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connected</a:t>
            </a:r>
            <a:r>
              <a:rPr lang="en-US" altLang="en-US" sz="1800">
                <a:latin typeface="Comic Sans MS" panose="030F0702030302020204" pitchFamily="66" charset="0"/>
              </a:rPr>
              <a:t> if and only if </a:t>
            </a:r>
            <a:endParaRPr lang="en-US" altLang="en-US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there is a path starting at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1800">
                <a:latin typeface="Comic Sans MS" panose="030F0702030302020204" pitchFamily="66" charset="0"/>
              </a:rPr>
              <a:t>  and ending at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1800" i="1">
                <a:latin typeface="Comic Sans MS" panose="030F0702030302020204" pitchFamily="66" charset="0"/>
              </a:rPr>
              <a:t>.</a:t>
            </a:r>
            <a:endParaRPr lang="en-US" altLang="en-US" sz="1800" i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800">
                <a:latin typeface="Comic Sans MS" panose="030F0702030302020204" pitchFamily="66" charset="0"/>
              </a:rPr>
              <a:t>A </a:t>
            </a:r>
            <a:r>
              <a:rPr lang="en-US" altLang="en-US" sz="1800" i="1">
                <a:latin typeface="Comic Sans MS" panose="030F0702030302020204" pitchFamily="66" charset="0"/>
              </a:rPr>
              <a:t>graph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is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connected</a:t>
            </a:r>
            <a:r>
              <a:rPr lang="en-US" altLang="en-US" sz="1800">
                <a:latin typeface="Comic Sans MS" panose="030F0702030302020204" pitchFamily="66" charset="0"/>
              </a:rPr>
              <a:t>  iff every pair of vertices are connected.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541721" name="Rectangle 3"/>
          <p:cNvSpPr>
            <a:spLocks noChangeArrowheads="1"/>
          </p:cNvSpPr>
          <p:nvPr/>
        </p:nvSpPr>
        <p:spPr bwMode="auto">
          <a:xfrm>
            <a:off x="152400" y="2895600"/>
            <a:ext cx="883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Every graph consists of separate connected pieces called </a:t>
            </a:r>
            <a:r>
              <a:rPr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connected components</a:t>
            </a:r>
            <a:endParaRPr lang="en-US" altLang="en-US" sz="1800" i="1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919538" y="4895850"/>
            <a:ext cx="1195387" cy="547688"/>
            <a:chOff x="2672" y="3232"/>
            <a:chExt cx="488" cy="205"/>
          </a:xfrm>
        </p:grpSpPr>
        <p:sp>
          <p:nvSpPr>
            <p:cNvPr id="29738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39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7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223000" y="3859213"/>
            <a:ext cx="1546225" cy="1589087"/>
            <a:chOff x="3920" y="2039"/>
            <a:chExt cx="974" cy="1001"/>
          </a:xfrm>
        </p:grpSpPr>
        <p:sp>
          <p:nvSpPr>
            <p:cNvPr id="29729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30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31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32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33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3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E25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34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3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E17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9735" name="AutoShape 14"/>
            <p:cNvCxnSpPr>
              <a:cxnSpLocks noChangeShapeType="1"/>
              <a:stCxn id="29730" idx="4"/>
              <a:endCxn id="29729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6" name="AutoShape 15"/>
            <p:cNvCxnSpPr>
              <a:cxnSpLocks noChangeShapeType="1"/>
              <a:stCxn id="29729" idx="6"/>
              <a:endCxn id="29731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7" name="AutoShape 16"/>
            <p:cNvCxnSpPr>
              <a:cxnSpLocks noChangeShapeType="1"/>
              <a:stCxn id="29731" idx="4"/>
              <a:endCxn id="29732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1735" name="Group 17"/>
          <p:cNvGrpSpPr/>
          <p:nvPr/>
        </p:nvGrpSpPr>
        <p:grpSpPr bwMode="auto">
          <a:xfrm>
            <a:off x="111125" y="3657600"/>
            <a:ext cx="4425950" cy="1879600"/>
            <a:chOff x="280" y="2055"/>
            <a:chExt cx="2341" cy="1024"/>
          </a:xfrm>
        </p:grpSpPr>
        <p:sp>
          <p:nvSpPr>
            <p:cNvPr id="29706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07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08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09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10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11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12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4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13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13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14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4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10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15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12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16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4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26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17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7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8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18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19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29720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16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21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66</a:t>
              </a:r>
              <a:endParaRPr kumimoji="0"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9722" name="AutoShape 34"/>
            <p:cNvCxnSpPr>
              <a:cxnSpLocks noChangeShapeType="1"/>
              <a:stCxn id="29718" idx="6"/>
              <a:endCxn id="29719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35"/>
            <p:cNvCxnSpPr>
              <a:cxnSpLocks noChangeShapeType="1"/>
              <a:stCxn id="29718" idx="2"/>
              <a:endCxn id="29710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36"/>
            <p:cNvCxnSpPr>
              <a:cxnSpLocks noChangeShapeType="1"/>
              <a:stCxn id="29710" idx="4"/>
              <a:endCxn id="29711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37"/>
            <p:cNvCxnSpPr>
              <a:cxnSpLocks noChangeShapeType="1"/>
              <a:stCxn id="29711" idx="2"/>
              <a:endCxn id="29707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38"/>
            <p:cNvCxnSpPr>
              <a:cxnSpLocks noChangeShapeType="1"/>
              <a:stCxn id="29707" idx="0"/>
              <a:endCxn id="29708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AutoShape 39"/>
            <p:cNvCxnSpPr>
              <a:cxnSpLocks noChangeShapeType="1"/>
              <a:stCxn id="29709" idx="4"/>
              <a:endCxn id="29706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8" name="AutoShape 40"/>
            <p:cNvCxnSpPr>
              <a:cxnSpLocks noChangeShapeType="1"/>
              <a:stCxn id="29706" idx="6"/>
              <a:endCxn id="29707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3200400" y="5653088"/>
            <a:ext cx="2789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3 connected components</a:t>
            </a:r>
            <a:endParaRPr kumimoji="0" lang="en-US" altLang="en-US" sz="180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541760" name="Rectangle 3"/>
          <p:cNvSpPr>
            <a:spLocks noChangeArrowheads="1"/>
          </p:cNvSpPr>
          <p:nvPr/>
        </p:nvSpPr>
        <p:spPr bwMode="auto">
          <a:xfrm>
            <a:off x="533400" y="6324600"/>
            <a:ext cx="8120063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So a graph is </a:t>
            </a:r>
            <a:r>
              <a:rPr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connected </a:t>
            </a:r>
            <a:r>
              <a:rPr lang="en-US" altLang="en-US" sz="1800">
                <a:latin typeface="Comic Sans MS" panose="030F0702030302020204" pitchFamily="66" charset="0"/>
              </a:rPr>
              <a:t>if and only if it has only </a:t>
            </a:r>
            <a:r>
              <a:rPr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connected component.</a:t>
            </a:r>
            <a:endParaRPr lang="en-US" altLang="en-US" sz="180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21" grpId="0"/>
      <p:bldP spid="767017" grpId="0"/>
      <p:bldP spid="5417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69" name="Group 47"/>
          <p:cNvGrpSpPr/>
          <p:nvPr/>
        </p:nvGrpSpPr>
        <p:grpSpPr bwMode="auto">
          <a:xfrm>
            <a:off x="1149350" y="2846388"/>
            <a:ext cx="4195763" cy="2159000"/>
            <a:chOff x="1763" y="1807"/>
            <a:chExt cx="2643" cy="1360"/>
          </a:xfrm>
        </p:grpSpPr>
        <p:grpSp>
          <p:nvGrpSpPr>
            <p:cNvPr id="30732" name="Group 46"/>
            <p:cNvGrpSpPr/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30734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w</a:t>
                </a:r>
                <a:endParaRPr kumimoji="0" lang="en-US" altLang="en-US" sz="1800" i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0735" name="Freeform 22"/>
              <p:cNvSpPr/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24"/>
              <p:cNvSpPr/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37" name="Group 37"/>
              <p:cNvGrpSpPr/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3073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800" i="1">
                      <a:solidFill>
                        <a:srgbClr val="000000"/>
                      </a:solidFill>
                      <a:latin typeface="Comic Sans MS" panose="030F0702030302020204" pitchFamily="66" charset="0"/>
                    </a:rPr>
                    <a:t>v</a:t>
                  </a:r>
                  <a:endParaRPr kumimoji="0" lang="en-US" altLang="en-US" sz="1800" i="1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0740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0741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30738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a</a:t>
                </a:r>
                <a:endParaRPr kumimoji="0"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0733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30723" name="Text Box 14"/>
          <p:cNvSpPr txBox="1">
            <a:spLocks noChangeArrowheads="1"/>
          </p:cNvSpPr>
          <p:nvPr/>
        </p:nvSpPr>
        <p:spPr bwMode="auto">
          <a:xfrm>
            <a:off x="1428750" y="1462088"/>
            <a:ext cx="624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kumimoji="0"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cycle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is a path that begins and ends with same vertex. </a:t>
            </a:r>
            <a:endParaRPr kumimoji="0"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" name="Group 45"/>
          <p:cNvGrpSpPr/>
          <p:nvPr/>
        </p:nvGrpSpPr>
        <p:grpSpPr bwMode="auto">
          <a:xfrm>
            <a:off x="1230313" y="2678113"/>
            <a:ext cx="4478337" cy="2525712"/>
            <a:chOff x="1814" y="1701"/>
            <a:chExt cx="2821" cy="1591"/>
          </a:xfrm>
        </p:grpSpPr>
        <p:sp>
          <p:nvSpPr>
            <p:cNvPr id="30730" name="Freeform 29"/>
            <p:cNvSpPr/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Freeform 32"/>
            <p:cNvSpPr/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519488" y="4997450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cycle: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 v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b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endParaRPr kumimoji="0" lang="en-US" altLang="en-US" sz="1800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39685" name="Text Box 48"/>
          <p:cNvSpPr txBox="1">
            <a:spLocks noChangeArrowheads="1"/>
          </p:cNvSpPr>
          <p:nvPr/>
        </p:nvSpPr>
        <p:spPr bwMode="auto">
          <a:xfrm>
            <a:off x="1922463" y="4281488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endParaRPr kumimoji="0" lang="en-US" altLang="en-US" sz="1800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39686" name="Oval 49"/>
          <p:cNvSpPr>
            <a:spLocks noChangeArrowheads="1"/>
          </p:cNvSpPr>
          <p:nvPr/>
        </p:nvSpPr>
        <p:spPr bwMode="auto">
          <a:xfrm>
            <a:off x="1751013" y="4779963"/>
            <a:ext cx="169862" cy="177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527425" y="5781675"/>
            <a:ext cx="279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CC"/>
                </a:solidFill>
                <a:latin typeface="Comic Sans MS" panose="030F0702030302020204" pitchFamily="66" charset="0"/>
              </a:rPr>
              <a:t>also: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v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b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endParaRPr kumimoji="0" lang="en-US" altLang="en-US" sz="1800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9" name="Text Box 40"/>
          <p:cNvSpPr txBox="1">
            <a:spLocks noChangeArrowheads="1"/>
          </p:cNvSpPr>
          <p:nvPr/>
        </p:nvSpPr>
        <p:spPr bwMode="auto">
          <a:xfrm>
            <a:off x="4005263" y="457200"/>
            <a:ext cx="110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0"/>
      <p:bldP spid="539685" grpId="0"/>
      <p:bldP spid="539686" grpId="0" animBg="1"/>
      <p:bldP spid="730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362200" y="457200"/>
            <a:ext cx="439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Seven Bridges of Königsberg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pic>
        <p:nvPicPr>
          <p:cNvPr id="5123" name="Picture 5" descr="Konigsberg_brid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251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6646" name="Picture 6" descr="600px-7_bridges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6647" name="Picture 7" descr="500px-Konigsburg_graph_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23622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48" name="Line 8"/>
          <p:cNvSpPr>
            <a:spLocks noChangeShapeType="1"/>
          </p:cNvSpPr>
          <p:nvPr/>
        </p:nvSpPr>
        <p:spPr bwMode="auto">
          <a:xfrm>
            <a:off x="28194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1236663" y="4814888"/>
            <a:ext cx="31162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Forget unimportant details.</a:t>
            </a:r>
            <a:endParaRPr lang="en-US" alt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5191125" y="4800600"/>
            <a:ext cx="212407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Forget even more.</a:t>
            </a:r>
            <a:endParaRPr lang="en-US" altLang="en-US"/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>
            <a:off x="6019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animBg="1"/>
      <p:bldP spid="496649" grpId="0" animBg="1"/>
      <p:bldP spid="496650" grpId="0" animBg="1"/>
      <p:bldP spid="4966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905000" y="1309688"/>
            <a:ext cx="538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A simple </a:t>
            </a:r>
            <a:r>
              <a:rPr kumimoji="0" lang="en-US" altLang="en-US" sz="1800" i="1">
                <a:solidFill>
                  <a:srgbClr val="0033CC"/>
                </a:solidFill>
                <a:latin typeface="Comic Sans MS" panose="030F0702030302020204" pitchFamily="66" charset="0"/>
              </a:rPr>
              <a:t>cycle</a:t>
            </a:r>
            <a:r>
              <a:rPr kumimoji="0" lang="en-US" altLang="en-US" sz="1800">
                <a:latin typeface="Comic Sans MS" panose="030F0702030302020204" pitchFamily="66" charset="0"/>
              </a:rPr>
              <a:t> is a cycle that doesn’t cross itself</a:t>
            </a: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2514600" y="57150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cycle:</a:t>
            </a:r>
            <a:r>
              <a:rPr kumimoji="0" lang="en-US" altLang="en-US" sz="1800" i="1">
                <a:latin typeface="Comic Sans MS" panose="030F0702030302020204" pitchFamily="66" charset="0"/>
              </a:rPr>
              <a:t> v</a:t>
            </a:r>
            <a:r>
              <a:rPr kumimoji="0" lang="en-US" altLang="en-US" sz="1800">
                <a:latin typeface="Comic Sans MS" panose="030F0702030302020204" pitchFamily="66" charset="0"/>
              </a:rPr>
              <a:t> ···</a:t>
            </a:r>
            <a:r>
              <a:rPr kumimoji="0" lang="en-US" altLang="en-US" sz="1800" i="1">
                <a:latin typeface="Comic Sans MS" panose="030F0702030302020204" pitchFamily="66" charset="0"/>
              </a:rPr>
              <a:t>w </a:t>
            </a:r>
            <a:r>
              <a:rPr kumimoji="0" lang="en-US" altLang="en-US" sz="1800"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latin typeface="Comic Sans MS" panose="030F0702030302020204" pitchFamily="66" charset="0"/>
              </a:rPr>
              <a:t>v</a:t>
            </a:r>
            <a:endParaRPr kumimoji="0" lang="en-US" altLang="en-US" sz="1800" i="1">
              <a:latin typeface="Comic Sans MS" panose="030F0702030302020204" pitchFamily="66" charset="0"/>
            </a:endParaRPr>
          </a:p>
        </p:txBody>
      </p:sp>
      <p:sp>
        <p:nvSpPr>
          <p:cNvPr id="538628" name="Freeform 6"/>
          <p:cNvSpPr/>
          <p:nvPr/>
        </p:nvSpPr>
        <p:spPr bwMode="auto">
          <a:xfrm rot="-812617">
            <a:off x="3035300" y="2974975"/>
            <a:ext cx="2306638" cy="2052638"/>
          </a:xfrm>
          <a:custGeom>
            <a:avLst/>
            <a:gdLst>
              <a:gd name="T0" fmla="*/ 84138 w 1453"/>
              <a:gd name="T1" fmla="*/ 1016000 h 1293"/>
              <a:gd name="T2" fmla="*/ 909638 w 1453"/>
              <a:gd name="T3" fmla="*/ 101600 h 1293"/>
              <a:gd name="T4" fmla="*/ 1817688 w 1453"/>
              <a:gd name="T5" fmla="*/ 411163 h 1293"/>
              <a:gd name="T6" fmla="*/ 2216150 w 1453"/>
              <a:gd name="T7" fmla="*/ 1495425 h 1293"/>
              <a:gd name="T8" fmla="*/ 1271588 w 1453"/>
              <a:gd name="T9" fmla="*/ 1989138 h 1293"/>
              <a:gd name="T10" fmla="*/ 401638 w 1453"/>
              <a:gd name="T11" fmla="*/ 1878013 h 1293"/>
              <a:gd name="T12" fmla="*/ 84138 w 1453"/>
              <a:gd name="T13" fmla="*/ 1016000 h 1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3"/>
              <a:gd name="T22" fmla="*/ 0 h 1293"/>
              <a:gd name="T23" fmla="*/ 1453 w 1453"/>
              <a:gd name="T24" fmla="*/ 1293 h 1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3" h="1293">
                <a:moveTo>
                  <a:pt x="53" y="640"/>
                </a:moveTo>
                <a:cubicBezTo>
                  <a:pt x="106" y="453"/>
                  <a:pt x="391" y="128"/>
                  <a:pt x="573" y="64"/>
                </a:cubicBezTo>
                <a:cubicBezTo>
                  <a:pt x="755" y="0"/>
                  <a:pt x="1008" y="113"/>
                  <a:pt x="1145" y="259"/>
                </a:cubicBezTo>
                <a:cubicBezTo>
                  <a:pt x="1282" y="405"/>
                  <a:pt x="1453" y="776"/>
                  <a:pt x="1396" y="942"/>
                </a:cubicBezTo>
                <a:cubicBezTo>
                  <a:pt x="1339" y="1108"/>
                  <a:pt x="991" y="1213"/>
                  <a:pt x="801" y="1253"/>
                </a:cubicBezTo>
                <a:cubicBezTo>
                  <a:pt x="611" y="1293"/>
                  <a:pt x="379" y="1286"/>
                  <a:pt x="253" y="1183"/>
                </a:cubicBezTo>
                <a:cubicBezTo>
                  <a:pt x="127" y="1080"/>
                  <a:pt x="0" y="827"/>
                  <a:pt x="53" y="64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8629" name="Group 9"/>
          <p:cNvGrpSpPr/>
          <p:nvPr/>
        </p:nvGrpSpPr>
        <p:grpSpPr bwMode="auto">
          <a:xfrm rot="-812617">
            <a:off x="2790825" y="3106738"/>
            <a:ext cx="2528888" cy="1308100"/>
            <a:chOff x="1954" y="2337"/>
            <a:chExt cx="1593" cy="824"/>
          </a:xfrm>
        </p:grpSpPr>
        <p:sp>
          <p:nvSpPr>
            <p:cNvPr id="31755" name="Text Box 10"/>
            <p:cNvSpPr txBox="1">
              <a:spLocks noChangeArrowheads="1"/>
            </p:cNvSpPr>
            <p:nvPr/>
          </p:nvSpPr>
          <p:spPr bwMode="auto">
            <a:xfrm>
              <a:off x="1954" y="2337"/>
              <a:ext cx="1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i="1">
                  <a:latin typeface="Comic Sans MS" panose="030F0702030302020204" pitchFamily="66" charset="0"/>
                </a:rPr>
                <a:t>v</a:t>
              </a:r>
              <a:endParaRPr kumimoji="0" lang="en-US" altLang="en-US" sz="1800" i="1">
                <a:latin typeface="Comic Sans MS" panose="030F0702030302020204" pitchFamily="66" charset="0"/>
              </a:endParaRPr>
            </a:p>
          </p:txBody>
        </p:sp>
        <p:sp>
          <p:nvSpPr>
            <p:cNvPr id="31756" name="Oval 11"/>
            <p:cNvSpPr>
              <a:spLocks noChangeArrowheads="1"/>
            </p:cNvSpPr>
            <p:nvPr/>
          </p:nvSpPr>
          <p:spPr bwMode="auto">
            <a:xfrm>
              <a:off x="3440" y="3049"/>
              <a:ext cx="107" cy="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1757" name="Oval 12"/>
            <p:cNvSpPr>
              <a:spLocks noChangeArrowheads="1"/>
            </p:cNvSpPr>
            <p:nvPr/>
          </p:nvSpPr>
          <p:spPr bwMode="auto">
            <a:xfrm>
              <a:off x="2170" y="2634"/>
              <a:ext cx="107" cy="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538633" name="Freeform 14"/>
          <p:cNvSpPr/>
          <p:nvPr/>
        </p:nvSpPr>
        <p:spPr bwMode="auto">
          <a:xfrm rot="-811902">
            <a:off x="3286125" y="2700338"/>
            <a:ext cx="1822450" cy="1106487"/>
          </a:xfrm>
          <a:custGeom>
            <a:avLst/>
            <a:gdLst>
              <a:gd name="T0" fmla="*/ 1822450 w 1148"/>
              <a:gd name="T1" fmla="*/ 1106487 h 697"/>
              <a:gd name="T2" fmla="*/ 1711325 w 1148"/>
              <a:gd name="T3" fmla="*/ 715962 h 697"/>
              <a:gd name="T4" fmla="*/ 1482725 w 1148"/>
              <a:gd name="T5" fmla="*/ 347662 h 697"/>
              <a:gd name="T6" fmla="*/ 1158875 w 1148"/>
              <a:gd name="T7" fmla="*/ 52387 h 697"/>
              <a:gd name="T8" fmla="*/ 849313 w 1148"/>
              <a:gd name="T9" fmla="*/ 30162 h 697"/>
              <a:gd name="T10" fmla="*/ 200025 w 1148"/>
              <a:gd name="T11" fmla="*/ 155575 h 697"/>
              <a:gd name="T12" fmla="*/ 0 w 1148"/>
              <a:gd name="T13" fmla="*/ 369887 h 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8"/>
              <a:gd name="T22" fmla="*/ 0 h 697"/>
              <a:gd name="T23" fmla="*/ 1148 w 1148"/>
              <a:gd name="T24" fmla="*/ 697 h 6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8" h="697">
                <a:moveTo>
                  <a:pt x="1148" y="697"/>
                </a:moveTo>
                <a:cubicBezTo>
                  <a:pt x="1131" y="614"/>
                  <a:pt x="1114" y="531"/>
                  <a:pt x="1078" y="451"/>
                </a:cubicBezTo>
                <a:cubicBezTo>
                  <a:pt x="1042" y="371"/>
                  <a:pt x="992" y="289"/>
                  <a:pt x="934" y="219"/>
                </a:cubicBezTo>
                <a:cubicBezTo>
                  <a:pt x="876" y="149"/>
                  <a:pt x="796" y="66"/>
                  <a:pt x="730" y="33"/>
                </a:cubicBezTo>
                <a:cubicBezTo>
                  <a:pt x="664" y="0"/>
                  <a:pt x="636" y="8"/>
                  <a:pt x="535" y="19"/>
                </a:cubicBezTo>
                <a:cubicBezTo>
                  <a:pt x="434" y="30"/>
                  <a:pt x="215" y="62"/>
                  <a:pt x="126" y="98"/>
                </a:cubicBezTo>
                <a:cubicBezTo>
                  <a:pt x="37" y="134"/>
                  <a:pt x="18" y="183"/>
                  <a:pt x="0" y="233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4" name="Text Box 19"/>
          <p:cNvSpPr txBox="1">
            <a:spLocks noChangeArrowheads="1"/>
          </p:cNvSpPr>
          <p:nvPr/>
        </p:nvSpPr>
        <p:spPr bwMode="auto">
          <a:xfrm>
            <a:off x="5403850" y="3629025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</a:rPr>
              <a:t>w</a:t>
            </a:r>
            <a:endParaRPr kumimoji="0" lang="en-US" altLang="en-US" sz="1800" i="1">
              <a:latin typeface="Comic Sans MS" panose="030F0702030302020204" pitchFamily="66" charset="0"/>
            </a:endParaRPr>
          </a:p>
        </p:txBody>
      </p:sp>
      <p:sp>
        <p:nvSpPr>
          <p:cNvPr id="801812" name="Text Box 20"/>
          <p:cNvSpPr txBox="1">
            <a:spLocks noChangeArrowheads="1"/>
          </p:cNvSpPr>
          <p:nvPr/>
        </p:nvSpPr>
        <p:spPr bwMode="auto">
          <a:xfrm>
            <a:off x="4935538" y="5684838"/>
            <a:ext cx="163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also:</a:t>
            </a:r>
            <a:r>
              <a:rPr kumimoji="0" lang="en-US" altLang="en-US" sz="1800" i="1">
                <a:latin typeface="Comic Sans MS" panose="030F0702030302020204" pitchFamily="66" charset="0"/>
              </a:rPr>
              <a:t> w</a:t>
            </a:r>
            <a:r>
              <a:rPr kumimoji="0" lang="en-US" altLang="en-US" sz="1800">
                <a:latin typeface="Comic Sans MS" panose="030F0702030302020204" pitchFamily="66" charset="0"/>
              </a:rPr>
              <a:t> ···</a:t>
            </a:r>
            <a:r>
              <a:rPr kumimoji="0" lang="en-US" altLang="en-US" sz="1800" i="1">
                <a:latin typeface="Comic Sans MS" panose="030F0702030302020204" pitchFamily="66" charset="0"/>
              </a:rPr>
              <a:t>v </a:t>
            </a:r>
            <a:r>
              <a:rPr kumimoji="0" lang="en-US" altLang="en-US" sz="1800">
                <a:latin typeface="Comic Sans MS" panose="030F0702030302020204" pitchFamily="66" charset="0"/>
              </a:rPr>
              <a:t>···</a:t>
            </a:r>
            <a:r>
              <a:rPr kumimoji="0" lang="en-US" altLang="en-US" sz="1800" i="1">
                <a:latin typeface="Comic Sans MS" panose="030F0702030302020204" pitchFamily="66" charset="0"/>
              </a:rPr>
              <a:t>w</a:t>
            </a:r>
            <a:endParaRPr kumimoji="0" lang="en-US" altLang="en-US" sz="1800" i="1">
              <a:latin typeface="Comic Sans MS" panose="030F0702030302020204" pitchFamily="66" charset="0"/>
            </a:endParaRPr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3455988" y="457200"/>
            <a:ext cx="218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1905000" y="2022475"/>
            <a:ext cx="593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In a simple cycle, every vertex is of degree exactly 2.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38628" grpId="0" animBg="1"/>
      <p:bldP spid="538633" grpId="0" animBg="1"/>
      <p:bldP spid="538634" grpId="0"/>
      <p:bldP spid="801812" grpId="0"/>
      <p:bldP spid="5386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33" name="Rectangle 3"/>
          <p:cNvSpPr>
            <a:spLocks noChangeArrowheads="1"/>
          </p:cNvSpPr>
          <p:nvPr/>
        </p:nvSpPr>
        <p:spPr bwMode="auto">
          <a:xfrm>
            <a:off x="1371600" y="2590800"/>
            <a:ext cx="6118225" cy="323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Is a shortest path between two vertices always simple?</a:t>
            </a:r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757238" y="4232275"/>
            <a:ext cx="6586537" cy="2043113"/>
            <a:chOff x="477" y="2666"/>
            <a:chExt cx="4149" cy="1287"/>
          </a:xfrm>
        </p:grpSpPr>
        <p:sp>
          <p:nvSpPr>
            <p:cNvPr id="32777" name="Oval 5"/>
            <p:cNvSpPr>
              <a:spLocks noChangeArrowheads="1"/>
            </p:cNvSpPr>
            <p:nvPr/>
          </p:nvSpPr>
          <p:spPr bwMode="auto">
            <a:xfrm>
              <a:off x="738" y="3228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2778" name="Oval 6"/>
            <p:cNvSpPr>
              <a:spLocks noChangeArrowheads="1"/>
            </p:cNvSpPr>
            <p:nvPr/>
          </p:nvSpPr>
          <p:spPr bwMode="auto">
            <a:xfrm>
              <a:off x="2534" y="3212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2779" name="Oval 7"/>
            <p:cNvSpPr>
              <a:spLocks noChangeArrowheads="1"/>
            </p:cNvSpPr>
            <p:nvPr/>
          </p:nvSpPr>
          <p:spPr bwMode="auto">
            <a:xfrm>
              <a:off x="4298" y="3197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grpSp>
          <p:nvGrpSpPr>
            <p:cNvPr id="32780" name="Group 12"/>
            <p:cNvGrpSpPr/>
            <p:nvPr/>
          </p:nvGrpSpPr>
          <p:grpSpPr bwMode="auto">
            <a:xfrm>
              <a:off x="829" y="3266"/>
              <a:ext cx="1707" cy="593"/>
              <a:chOff x="829" y="3266"/>
              <a:chExt cx="1707" cy="593"/>
            </a:xfrm>
          </p:grpSpPr>
          <p:cxnSp>
            <p:nvCxnSpPr>
              <p:cNvPr id="32788" name="AutoShape 9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89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781" name="Group 13"/>
            <p:cNvGrpSpPr/>
            <p:nvPr/>
          </p:nvGrpSpPr>
          <p:grpSpPr bwMode="auto">
            <a:xfrm rot="10800000">
              <a:off x="2635" y="2666"/>
              <a:ext cx="1707" cy="593"/>
              <a:chOff x="829" y="3266"/>
              <a:chExt cx="1707" cy="593"/>
            </a:xfrm>
          </p:grpSpPr>
          <p:cxnSp>
            <p:nvCxnSpPr>
              <p:cNvPr id="32786" name="AutoShape 14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87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782" name="Freeform 17"/>
            <p:cNvSpPr/>
            <p:nvPr/>
          </p:nvSpPr>
          <p:spPr bwMode="auto">
            <a:xfrm>
              <a:off x="2411" y="3286"/>
              <a:ext cx="729" cy="667"/>
            </a:xfrm>
            <a:custGeom>
              <a:avLst/>
              <a:gdLst>
                <a:gd name="T0" fmla="*/ 172 w 729"/>
                <a:gd name="T1" fmla="*/ 26 h 667"/>
                <a:gd name="T2" fmla="*/ 632 w 729"/>
                <a:gd name="T3" fmla="*/ 137 h 667"/>
                <a:gd name="T4" fmla="*/ 683 w 729"/>
                <a:gd name="T5" fmla="*/ 430 h 667"/>
                <a:gd name="T6" fmla="*/ 353 w 729"/>
                <a:gd name="T7" fmla="*/ 648 h 667"/>
                <a:gd name="T8" fmla="*/ 116 w 729"/>
                <a:gd name="T9" fmla="*/ 542 h 667"/>
                <a:gd name="T10" fmla="*/ 9 w 729"/>
                <a:gd name="T11" fmla="*/ 291 h 667"/>
                <a:gd name="T12" fmla="*/ 172 w 729"/>
                <a:gd name="T13" fmla="*/ 26 h 6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9"/>
                <a:gd name="T22" fmla="*/ 0 h 667"/>
                <a:gd name="T23" fmla="*/ 729 w 729"/>
                <a:gd name="T24" fmla="*/ 667 h 6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9" h="667">
                  <a:moveTo>
                    <a:pt x="172" y="26"/>
                  </a:moveTo>
                  <a:cubicBezTo>
                    <a:pt x="276" y="0"/>
                    <a:pt x="547" y="70"/>
                    <a:pt x="632" y="137"/>
                  </a:cubicBezTo>
                  <a:cubicBezTo>
                    <a:pt x="717" y="204"/>
                    <a:pt x="729" y="345"/>
                    <a:pt x="683" y="430"/>
                  </a:cubicBezTo>
                  <a:cubicBezTo>
                    <a:pt x="637" y="515"/>
                    <a:pt x="447" y="629"/>
                    <a:pt x="353" y="648"/>
                  </a:cubicBezTo>
                  <a:cubicBezTo>
                    <a:pt x="259" y="667"/>
                    <a:pt x="173" y="601"/>
                    <a:pt x="116" y="542"/>
                  </a:cubicBezTo>
                  <a:cubicBezTo>
                    <a:pt x="59" y="483"/>
                    <a:pt x="0" y="376"/>
                    <a:pt x="9" y="291"/>
                  </a:cubicBezTo>
                  <a:cubicBezTo>
                    <a:pt x="18" y="206"/>
                    <a:pt x="68" y="52"/>
                    <a:pt x="172" y="26"/>
                  </a:cubicBez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477" y="3239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u</a:t>
              </a:r>
              <a:endPara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784" name="Text Box 19"/>
            <p:cNvSpPr txBox="1">
              <a:spLocks noChangeArrowheads="1"/>
            </p:cNvSpPr>
            <p:nvPr/>
          </p:nvSpPr>
          <p:spPr bwMode="auto">
            <a:xfrm>
              <a:off x="4312" y="3214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v</a:t>
              </a:r>
              <a:endPara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785" name="Text Box 20"/>
            <p:cNvSpPr txBox="1">
              <a:spLocks noChangeArrowheads="1"/>
            </p:cNvSpPr>
            <p:nvPr/>
          </p:nvSpPr>
          <p:spPr bwMode="auto">
            <a:xfrm>
              <a:off x="2371" y="2770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c</a:t>
              </a:r>
              <a:endPara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2772" name="Text Box 49"/>
          <p:cNvSpPr txBox="1">
            <a:spLocks noChangeArrowheads="1"/>
          </p:cNvSpPr>
          <p:nvPr/>
        </p:nvSpPr>
        <p:spPr bwMode="auto">
          <a:xfrm>
            <a:off x="3352800" y="4572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Shortest Paths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32773" name="Text Box 50"/>
          <p:cNvSpPr txBox="1">
            <a:spLocks noChangeArrowheads="1"/>
          </p:cNvSpPr>
          <p:nvPr/>
        </p:nvSpPr>
        <p:spPr bwMode="auto">
          <a:xfrm>
            <a:off x="1295400" y="1336675"/>
            <a:ext cx="65262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A path between u and v is a </a:t>
            </a:r>
            <a:r>
              <a:rPr lang="en-US" altLang="en-US" b="1" i="1">
                <a:solidFill>
                  <a:srgbClr val="008000"/>
                </a:solidFill>
              </a:rPr>
              <a:t>shortest path</a:t>
            </a:r>
            <a:endParaRPr lang="en-US" altLang="en-US" b="1" i="1">
              <a:solidFill>
                <a:srgbClr val="008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if among all u-v paths it uses the minimum number of edges.</a:t>
            </a:r>
            <a:endParaRPr lang="en-US" altLang="en-US"/>
          </a:p>
        </p:txBody>
      </p:sp>
      <p:sp>
        <p:nvSpPr>
          <p:cNvPr id="537651" name="Line 51"/>
          <p:cNvSpPr>
            <a:spLocks noChangeShapeType="1"/>
          </p:cNvSpPr>
          <p:nvPr/>
        </p:nvSpPr>
        <p:spPr bwMode="auto">
          <a:xfrm flipV="1">
            <a:off x="3733800" y="5105400"/>
            <a:ext cx="1295400" cy="1295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52" name="Line 52"/>
          <p:cNvSpPr>
            <a:spLocks noChangeShapeType="1"/>
          </p:cNvSpPr>
          <p:nvPr/>
        </p:nvSpPr>
        <p:spPr bwMode="auto">
          <a:xfrm>
            <a:off x="3733800" y="5486400"/>
            <a:ext cx="1676400" cy="685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53" name="Text Box 53"/>
          <p:cNvSpPr txBox="1">
            <a:spLocks noChangeArrowheads="1"/>
          </p:cNvSpPr>
          <p:nvPr/>
        </p:nvSpPr>
        <p:spPr bwMode="auto">
          <a:xfrm>
            <a:off x="1752600" y="3429000"/>
            <a:ext cx="559435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Idea: remove the cycle will make the path shorter.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33" grpId="0" animBg="1"/>
      <p:bldP spid="537651" grpId="0" animBg="1"/>
      <p:bldP spid="537652" grpId="0" animBg="1"/>
      <p:bldP spid="5376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1501775" y="1447800"/>
            <a:ext cx="6270625" cy="323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Lemma.</a:t>
            </a: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  A shortest path between two vertices is simple.</a:t>
            </a:r>
            <a:endParaRPr lang="en-US" altLang="en-US" sz="1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3795" name="Group 21"/>
          <p:cNvGrpSpPr/>
          <p:nvPr/>
        </p:nvGrpSpPr>
        <p:grpSpPr bwMode="auto">
          <a:xfrm>
            <a:off x="76200" y="4613275"/>
            <a:ext cx="6586538" cy="2043113"/>
            <a:chOff x="477" y="2666"/>
            <a:chExt cx="4149" cy="1287"/>
          </a:xfrm>
        </p:grpSpPr>
        <p:sp>
          <p:nvSpPr>
            <p:cNvPr id="33805" name="Oval 5"/>
            <p:cNvSpPr>
              <a:spLocks noChangeArrowheads="1"/>
            </p:cNvSpPr>
            <p:nvPr/>
          </p:nvSpPr>
          <p:spPr bwMode="auto">
            <a:xfrm>
              <a:off x="738" y="3228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3806" name="Oval 6"/>
            <p:cNvSpPr>
              <a:spLocks noChangeArrowheads="1"/>
            </p:cNvSpPr>
            <p:nvPr/>
          </p:nvSpPr>
          <p:spPr bwMode="auto">
            <a:xfrm>
              <a:off x="2534" y="3212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3807" name="Oval 7"/>
            <p:cNvSpPr>
              <a:spLocks noChangeArrowheads="1"/>
            </p:cNvSpPr>
            <p:nvPr/>
          </p:nvSpPr>
          <p:spPr bwMode="auto">
            <a:xfrm>
              <a:off x="4298" y="3197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anose="030F0702030302020204" pitchFamily="66" charset="0"/>
              </a:endParaRPr>
            </a:p>
          </p:txBody>
        </p:sp>
        <p:grpSp>
          <p:nvGrpSpPr>
            <p:cNvPr id="33808" name="Group 12"/>
            <p:cNvGrpSpPr/>
            <p:nvPr/>
          </p:nvGrpSpPr>
          <p:grpSpPr bwMode="auto">
            <a:xfrm>
              <a:off x="829" y="3266"/>
              <a:ext cx="1707" cy="593"/>
              <a:chOff x="829" y="3266"/>
              <a:chExt cx="1707" cy="593"/>
            </a:xfrm>
          </p:grpSpPr>
          <p:cxnSp>
            <p:nvCxnSpPr>
              <p:cNvPr id="33816" name="AutoShape 9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7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09" name="Group 13"/>
            <p:cNvGrpSpPr/>
            <p:nvPr/>
          </p:nvGrpSpPr>
          <p:grpSpPr bwMode="auto">
            <a:xfrm rot="10800000">
              <a:off x="2635" y="2666"/>
              <a:ext cx="1707" cy="593"/>
              <a:chOff x="829" y="3266"/>
              <a:chExt cx="1707" cy="593"/>
            </a:xfrm>
          </p:grpSpPr>
          <p:cxnSp>
            <p:nvCxnSpPr>
              <p:cNvPr id="33814" name="AutoShape 14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5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10" name="Freeform 17"/>
            <p:cNvSpPr/>
            <p:nvPr/>
          </p:nvSpPr>
          <p:spPr bwMode="auto">
            <a:xfrm>
              <a:off x="2411" y="3286"/>
              <a:ext cx="729" cy="667"/>
            </a:xfrm>
            <a:custGeom>
              <a:avLst/>
              <a:gdLst>
                <a:gd name="T0" fmla="*/ 172 w 729"/>
                <a:gd name="T1" fmla="*/ 26 h 667"/>
                <a:gd name="T2" fmla="*/ 632 w 729"/>
                <a:gd name="T3" fmla="*/ 137 h 667"/>
                <a:gd name="T4" fmla="*/ 683 w 729"/>
                <a:gd name="T5" fmla="*/ 430 h 667"/>
                <a:gd name="T6" fmla="*/ 353 w 729"/>
                <a:gd name="T7" fmla="*/ 648 h 667"/>
                <a:gd name="T8" fmla="*/ 116 w 729"/>
                <a:gd name="T9" fmla="*/ 542 h 667"/>
                <a:gd name="T10" fmla="*/ 9 w 729"/>
                <a:gd name="T11" fmla="*/ 291 h 667"/>
                <a:gd name="T12" fmla="*/ 172 w 729"/>
                <a:gd name="T13" fmla="*/ 26 h 6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9"/>
                <a:gd name="T22" fmla="*/ 0 h 667"/>
                <a:gd name="T23" fmla="*/ 729 w 729"/>
                <a:gd name="T24" fmla="*/ 667 h 6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9" h="667">
                  <a:moveTo>
                    <a:pt x="172" y="26"/>
                  </a:moveTo>
                  <a:cubicBezTo>
                    <a:pt x="276" y="0"/>
                    <a:pt x="547" y="70"/>
                    <a:pt x="632" y="137"/>
                  </a:cubicBezTo>
                  <a:cubicBezTo>
                    <a:pt x="717" y="204"/>
                    <a:pt x="729" y="345"/>
                    <a:pt x="683" y="430"/>
                  </a:cubicBezTo>
                  <a:cubicBezTo>
                    <a:pt x="637" y="515"/>
                    <a:pt x="447" y="629"/>
                    <a:pt x="353" y="648"/>
                  </a:cubicBezTo>
                  <a:cubicBezTo>
                    <a:pt x="259" y="667"/>
                    <a:pt x="173" y="601"/>
                    <a:pt x="116" y="542"/>
                  </a:cubicBezTo>
                  <a:cubicBezTo>
                    <a:pt x="59" y="483"/>
                    <a:pt x="0" y="376"/>
                    <a:pt x="9" y="291"/>
                  </a:cubicBezTo>
                  <a:cubicBezTo>
                    <a:pt x="18" y="206"/>
                    <a:pt x="68" y="52"/>
                    <a:pt x="172" y="26"/>
                  </a:cubicBez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Text Box 18"/>
            <p:cNvSpPr txBox="1">
              <a:spLocks noChangeArrowheads="1"/>
            </p:cNvSpPr>
            <p:nvPr/>
          </p:nvSpPr>
          <p:spPr bwMode="auto">
            <a:xfrm>
              <a:off x="477" y="3239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u</a:t>
              </a:r>
              <a:endPara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4312" y="3214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v</a:t>
              </a:r>
              <a:endPara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2371" y="2770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rPr>
                <a:t>c</a:t>
              </a:r>
              <a:endParaRPr kumimoji="0"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3796" name="Text Box 17"/>
          <p:cNvSpPr txBox="1">
            <a:spLocks noChangeArrowheads="1"/>
          </p:cNvSpPr>
          <p:nvPr/>
        </p:nvSpPr>
        <p:spPr bwMode="auto">
          <a:xfrm>
            <a:off x="3352800" y="4572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Shortest Paths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33797" name="Line 19"/>
          <p:cNvSpPr>
            <a:spLocks noChangeShapeType="1"/>
          </p:cNvSpPr>
          <p:nvPr/>
        </p:nvSpPr>
        <p:spPr bwMode="auto">
          <a:xfrm flipV="1">
            <a:off x="3052763" y="5486400"/>
            <a:ext cx="1295400" cy="1295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20"/>
          <p:cNvSpPr>
            <a:spLocks noChangeShapeType="1"/>
          </p:cNvSpPr>
          <p:nvPr/>
        </p:nvSpPr>
        <p:spPr bwMode="auto">
          <a:xfrm>
            <a:off x="3052763" y="5867400"/>
            <a:ext cx="1676400" cy="685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1447800" y="2133600"/>
            <a:ext cx="281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Proof (by contradiction):</a:t>
            </a:r>
            <a:endParaRPr lang="en-US" altLang="en-US"/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1447800" y="2590800"/>
            <a:ext cx="6211888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Clr>
                <a:srgbClr val="008000"/>
              </a:buClr>
              <a:buFontTx/>
              <a:buAutoNum type="arabicPeriod"/>
            </a:pPr>
            <a:r>
              <a:rPr lang="en-US" altLang="en-US"/>
              <a:t>Suppose there is a non-simple shortest path P=(u,…,v)</a:t>
            </a:r>
            <a:endParaRPr lang="en-US" altLang="en-US"/>
          </a:p>
          <a:p>
            <a:pPr eaLnBrk="1" hangingPunct="1">
              <a:lnSpc>
                <a:spcPct val="150000"/>
              </a:lnSpc>
              <a:buClr>
                <a:srgbClr val="008000"/>
              </a:buClr>
              <a:buFontTx/>
              <a:buAutoNum type="arabicPeriod"/>
            </a:pPr>
            <a:r>
              <a:rPr lang="en-US" altLang="en-US"/>
              <a:t>Let c be the first vertex that is visited </a:t>
            </a:r>
            <a:r>
              <a:rPr lang="en-US" altLang="en-US">
                <a:solidFill>
                  <a:srgbClr val="A50021"/>
                </a:solidFill>
              </a:rPr>
              <a:t>twice</a:t>
            </a:r>
            <a:r>
              <a:rPr lang="en-US" altLang="en-US"/>
              <a:t>.</a:t>
            </a:r>
            <a:endParaRPr lang="en-US" altLang="en-US"/>
          </a:p>
          <a:p>
            <a:pPr eaLnBrk="1" hangingPunct="1">
              <a:lnSpc>
                <a:spcPct val="150000"/>
              </a:lnSpc>
              <a:buClr>
                <a:srgbClr val="008000"/>
              </a:buClr>
              <a:buFontTx/>
              <a:buAutoNum type="arabicPeriod"/>
            </a:pPr>
            <a:r>
              <a:rPr lang="en-US" altLang="en-US"/>
              <a:t>Then P=(u,P1,c,P2,c,P3,v).</a:t>
            </a:r>
            <a:endParaRPr lang="en-US" altLang="en-US"/>
          </a:p>
          <a:p>
            <a:pPr eaLnBrk="1" hangingPunct="1">
              <a:lnSpc>
                <a:spcPct val="150000"/>
              </a:lnSpc>
              <a:buClr>
                <a:srgbClr val="008000"/>
              </a:buClr>
              <a:buFontTx/>
              <a:buAutoNum type="arabicPeriod"/>
            </a:pPr>
            <a:r>
              <a:rPr lang="en-US" altLang="en-US"/>
              <a:t>But P’=(u,P1,c,P3,v) is shorter, a contradiction.</a:t>
            </a:r>
            <a:endParaRPr lang="en-US" altLang="en-US"/>
          </a:p>
        </p:txBody>
      </p:sp>
      <p:sp>
        <p:nvSpPr>
          <p:cNvPr id="33801" name="Text Box 26"/>
          <p:cNvSpPr txBox="1">
            <a:spLocks noChangeArrowheads="1"/>
          </p:cNvSpPr>
          <p:nvPr/>
        </p:nvSpPr>
        <p:spPr bwMode="auto">
          <a:xfrm>
            <a:off x="1436688" y="5894388"/>
            <a:ext cx="40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P1</a:t>
            </a:r>
            <a:endParaRPr lang="en-US" altLang="en-US"/>
          </a:p>
        </p:txBody>
      </p:sp>
      <p:sp>
        <p:nvSpPr>
          <p:cNvPr id="33802" name="Text Box 27"/>
          <p:cNvSpPr txBox="1">
            <a:spLocks noChangeArrowheads="1"/>
          </p:cNvSpPr>
          <p:nvPr/>
        </p:nvSpPr>
        <p:spPr bwMode="auto">
          <a:xfrm>
            <a:off x="4314825" y="5894388"/>
            <a:ext cx="442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P2</a:t>
            </a:r>
            <a:endParaRPr lang="en-US" altLang="en-US"/>
          </a:p>
        </p:txBody>
      </p:sp>
      <p:sp>
        <p:nvSpPr>
          <p:cNvPr id="33803" name="Text Box 28"/>
          <p:cNvSpPr txBox="1">
            <a:spLocks noChangeArrowheads="1"/>
          </p:cNvSpPr>
          <p:nvPr/>
        </p:nvSpPr>
        <p:spPr bwMode="auto">
          <a:xfrm>
            <a:off x="5170488" y="4918075"/>
            <a:ext cx="442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P3</a:t>
            </a:r>
            <a:endParaRPr lang="en-US" altLang="en-US"/>
          </a:p>
        </p:txBody>
      </p:sp>
      <p:sp>
        <p:nvSpPr>
          <p:cNvPr id="558110" name="AutoShape 30"/>
          <p:cNvSpPr>
            <a:spLocks noChangeArrowheads="1"/>
          </p:cNvSpPr>
          <p:nvPr/>
        </p:nvSpPr>
        <p:spPr bwMode="auto">
          <a:xfrm>
            <a:off x="5334000" y="5867400"/>
            <a:ext cx="3581400" cy="838200"/>
          </a:xfrm>
          <a:prstGeom prst="wedgeRoundRectCallout">
            <a:avLst>
              <a:gd name="adj1" fmla="val -74778"/>
              <a:gd name="adj2" fmla="val -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This is a simple cycle</a:t>
            </a:r>
            <a:endParaRPr lang="en-US" altLang="en-US"/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without using vertices in P1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8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02" grpId="0"/>
      <p:bldP spid="5581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Tree</a:t>
            </a: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  <a:endParaRPr lang="en-US" altLang="zh-TW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4146550" y="457200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2344738" y="1371600"/>
            <a:ext cx="26177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Graphs with no cycles?</a:t>
            </a:r>
            <a:endParaRPr lang="en-US" altLang="en-US"/>
          </a:p>
        </p:txBody>
      </p:sp>
      <p:grpSp>
        <p:nvGrpSpPr>
          <p:cNvPr id="575492" name="Group 3"/>
          <p:cNvGrpSpPr/>
          <p:nvPr/>
        </p:nvGrpSpPr>
        <p:grpSpPr bwMode="auto">
          <a:xfrm>
            <a:off x="1600200" y="2057400"/>
            <a:ext cx="4884738" cy="1752600"/>
            <a:chOff x="488" y="2358"/>
            <a:chExt cx="4037" cy="1672"/>
          </a:xfrm>
        </p:grpSpPr>
        <p:sp>
          <p:nvSpPr>
            <p:cNvPr id="575493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4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5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6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7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8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9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0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1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2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3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4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5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6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7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08" name="AutoShape 19"/>
            <p:cNvCxnSpPr>
              <a:cxnSpLocks noChangeShapeType="1"/>
              <a:stCxn id="575503" idx="0"/>
              <a:endCxn id="575506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09" name="AutoShape 20"/>
            <p:cNvCxnSpPr>
              <a:cxnSpLocks noChangeShapeType="1"/>
              <a:stCxn id="575506" idx="4"/>
              <a:endCxn id="575505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0" name="AutoShape 21"/>
            <p:cNvCxnSpPr>
              <a:cxnSpLocks noChangeShapeType="1"/>
              <a:stCxn id="575505" idx="4"/>
              <a:endCxn id="575507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1" name="AutoShape 22"/>
            <p:cNvCxnSpPr>
              <a:cxnSpLocks noChangeShapeType="1"/>
              <a:stCxn id="575506" idx="4"/>
              <a:endCxn id="575504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2" name="AutoShape 23"/>
            <p:cNvCxnSpPr>
              <a:cxnSpLocks noChangeShapeType="1"/>
              <a:stCxn id="575499" idx="3"/>
              <a:endCxn id="575501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3" name="AutoShape 24"/>
            <p:cNvCxnSpPr>
              <a:cxnSpLocks noChangeShapeType="1"/>
              <a:stCxn id="575499" idx="6"/>
              <a:endCxn id="575502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4" name="AutoShape 25"/>
            <p:cNvCxnSpPr>
              <a:cxnSpLocks noChangeShapeType="1"/>
              <a:stCxn id="575498" idx="6"/>
              <a:endCxn id="575499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5" name="AutoShape 26"/>
            <p:cNvCxnSpPr>
              <a:cxnSpLocks noChangeShapeType="1"/>
              <a:stCxn id="575500" idx="3"/>
              <a:endCxn id="575499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6" name="AutoShape 27"/>
            <p:cNvCxnSpPr>
              <a:cxnSpLocks noChangeShapeType="1"/>
              <a:stCxn id="575493" idx="6"/>
              <a:endCxn id="575496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7" name="AutoShape 28"/>
            <p:cNvCxnSpPr>
              <a:cxnSpLocks noChangeShapeType="1"/>
              <a:stCxn id="575496" idx="6"/>
              <a:endCxn id="575494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8" name="AutoShape 29"/>
            <p:cNvCxnSpPr>
              <a:cxnSpLocks noChangeShapeType="1"/>
              <a:stCxn id="575494" idx="6"/>
              <a:endCxn id="575495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9" name="AutoShape 30"/>
            <p:cNvCxnSpPr>
              <a:cxnSpLocks noChangeShapeType="1"/>
              <a:stCxn id="575495" idx="6"/>
              <a:endCxn id="575497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5520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21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22" name="AutoShape 33"/>
            <p:cNvCxnSpPr>
              <a:cxnSpLocks noChangeShapeType="1"/>
              <a:stCxn id="575503" idx="4"/>
              <a:endCxn id="575521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5523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24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25" name="AutoShape 36"/>
            <p:cNvCxnSpPr>
              <a:cxnSpLocks noChangeShapeType="1"/>
              <a:stCxn id="575499" idx="4"/>
              <a:endCxn id="575524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26" name="AutoShape 37"/>
            <p:cNvCxnSpPr>
              <a:cxnSpLocks noChangeShapeType="1"/>
              <a:stCxn id="575523" idx="4"/>
              <a:endCxn id="575499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5527" name="Text Box 39"/>
          <p:cNvSpPr txBox="1">
            <a:spLocks noChangeArrowheads="1"/>
          </p:cNvSpPr>
          <p:nvPr/>
        </p:nvSpPr>
        <p:spPr bwMode="auto">
          <a:xfrm>
            <a:off x="5715000" y="1371600"/>
            <a:ext cx="11763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forest.</a:t>
            </a:r>
            <a:endParaRPr lang="en-US" altLang="en-US"/>
          </a:p>
        </p:txBody>
      </p:sp>
      <p:sp>
        <p:nvSpPr>
          <p:cNvPr id="575528" name="Text Box 40"/>
          <p:cNvSpPr txBox="1">
            <a:spLocks noChangeArrowheads="1"/>
          </p:cNvSpPr>
          <p:nvPr/>
        </p:nvSpPr>
        <p:spPr bwMode="auto">
          <a:xfrm>
            <a:off x="1295400" y="4191000"/>
            <a:ext cx="37592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Connected graphs with no cycles?</a:t>
            </a:r>
            <a:endParaRPr lang="en-US" altLang="en-US"/>
          </a:p>
        </p:txBody>
      </p:sp>
      <p:sp>
        <p:nvSpPr>
          <p:cNvPr id="575529" name="Text Box 41"/>
          <p:cNvSpPr txBox="1">
            <a:spLocks noChangeArrowheads="1"/>
          </p:cNvSpPr>
          <p:nvPr/>
        </p:nvSpPr>
        <p:spPr bwMode="auto">
          <a:xfrm>
            <a:off x="5757863" y="4191000"/>
            <a:ext cx="9540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tree.</a:t>
            </a:r>
            <a:endParaRPr lang="en-US" altLang="en-US"/>
          </a:p>
        </p:txBody>
      </p:sp>
      <p:grpSp>
        <p:nvGrpSpPr>
          <p:cNvPr id="2" name="Group 4"/>
          <p:cNvGrpSpPr/>
          <p:nvPr/>
        </p:nvGrpSpPr>
        <p:grpSpPr bwMode="auto">
          <a:xfrm rot="10800000">
            <a:off x="2438400" y="4953000"/>
            <a:ext cx="1776413" cy="1670050"/>
            <a:chOff x="1905" y="2116"/>
            <a:chExt cx="1689" cy="1469"/>
          </a:xfrm>
        </p:grpSpPr>
        <p:sp>
          <p:nvSpPr>
            <p:cNvPr id="575531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2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3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4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5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6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37" name="AutoShape 11"/>
            <p:cNvCxnSpPr>
              <a:cxnSpLocks noChangeShapeType="1"/>
              <a:stCxn id="575532" idx="3"/>
              <a:endCxn id="575534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38" name="AutoShape 12"/>
            <p:cNvCxnSpPr>
              <a:cxnSpLocks noChangeShapeType="1"/>
              <a:stCxn id="575532" idx="4"/>
              <a:endCxn id="575531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39" name="AutoShape 13"/>
            <p:cNvCxnSpPr>
              <a:cxnSpLocks noChangeShapeType="1"/>
              <a:stCxn id="575532" idx="5"/>
              <a:endCxn id="575533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40" name="AutoShape 14"/>
            <p:cNvCxnSpPr>
              <a:cxnSpLocks noChangeShapeType="1"/>
              <a:stCxn id="575531" idx="4"/>
              <a:endCxn id="575535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41" name="AutoShape 15"/>
            <p:cNvCxnSpPr>
              <a:cxnSpLocks noChangeShapeType="1"/>
              <a:stCxn id="575533" idx="5"/>
              <a:endCxn id="575536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75542" name="Picture 54" descr="tre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95800"/>
            <a:ext cx="157321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7" grpId="0" animBg="1"/>
      <p:bldP spid="575528" grpId="0" animBg="1"/>
      <p:bldP spid="5755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0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Trees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7543800" y="21336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leaf</a:t>
            </a:r>
            <a:endParaRPr lang="en-US" altLang="en-US"/>
          </a:p>
        </p:txBody>
      </p:sp>
      <p:sp>
        <p:nvSpPr>
          <p:cNvPr id="576516" name="Oval 4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Oval 5"/>
          <p:cNvSpPr>
            <a:spLocks noChangeArrowheads="1"/>
          </p:cNvSpPr>
          <p:nvPr/>
        </p:nvSpPr>
        <p:spPr bwMode="auto">
          <a:xfrm>
            <a:off x="2743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8" name="Oval 6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9" name="Oval 7"/>
          <p:cNvSpPr>
            <a:spLocks noChangeArrowheads="1"/>
          </p:cNvSpPr>
          <p:nvPr/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0" name="Oval 8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1" name="Oval 9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2" name="Line 10"/>
          <p:cNvSpPr>
            <a:spLocks noChangeShapeType="1"/>
          </p:cNvSpPr>
          <p:nvPr/>
        </p:nvSpPr>
        <p:spPr bwMode="auto">
          <a:xfrm flipV="1">
            <a:off x="22098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3" name="Line 11"/>
          <p:cNvSpPr>
            <a:spLocks noChangeShapeType="1"/>
          </p:cNvSpPr>
          <p:nvPr/>
        </p:nvSpPr>
        <p:spPr bwMode="auto">
          <a:xfrm>
            <a:off x="2819400" y="213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4" name="Line 12"/>
          <p:cNvSpPr>
            <a:spLocks noChangeShapeType="1"/>
          </p:cNvSpPr>
          <p:nvPr/>
        </p:nvSpPr>
        <p:spPr bwMode="auto">
          <a:xfrm flipV="1">
            <a:off x="3429000" y="2209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5" name="Line 13"/>
          <p:cNvSpPr>
            <a:spLocks noChangeShapeType="1"/>
          </p:cNvSpPr>
          <p:nvPr/>
        </p:nvSpPr>
        <p:spPr bwMode="auto">
          <a:xfrm>
            <a:off x="4343400" y="2209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6" name="Line 14"/>
          <p:cNvSpPr>
            <a:spLocks noChangeShapeType="1"/>
          </p:cNvSpPr>
          <p:nvPr/>
        </p:nvSpPr>
        <p:spPr bwMode="auto">
          <a:xfrm flipV="1">
            <a:off x="5029200" y="2209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7" name="Line 15"/>
          <p:cNvSpPr>
            <a:spLocks noChangeShapeType="1"/>
          </p:cNvSpPr>
          <p:nvPr/>
        </p:nvSpPr>
        <p:spPr bwMode="auto">
          <a:xfrm flipH="1" flipV="1">
            <a:off x="6629400" y="2286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8" name="Text Box 16"/>
          <p:cNvSpPr txBox="1">
            <a:spLocks noChangeArrowheads="1"/>
          </p:cNvSpPr>
          <p:nvPr/>
        </p:nvSpPr>
        <p:spPr bwMode="auto">
          <a:xfrm>
            <a:off x="533400" y="22860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leaf</a:t>
            </a:r>
            <a:endParaRPr lang="en-US" altLang="en-US"/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 flipV="1">
            <a:off x="1143000" y="2362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2854325" y="3124200"/>
            <a:ext cx="3403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leaf is a vertex of degree 1.</a:t>
            </a:r>
            <a:endParaRPr lang="en-US" altLang="en-US"/>
          </a:p>
        </p:txBody>
      </p:sp>
      <p:sp>
        <p:nvSpPr>
          <p:cNvPr id="576531" name="Oval 19"/>
          <p:cNvSpPr>
            <a:spLocks noChangeArrowheads="1"/>
          </p:cNvSpPr>
          <p:nvPr/>
        </p:nvSpPr>
        <p:spPr bwMode="auto">
          <a:xfrm>
            <a:off x="6234113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Oval 20"/>
          <p:cNvSpPr>
            <a:spLocks noChangeArrowheads="1"/>
          </p:cNvSpPr>
          <p:nvPr/>
        </p:nvSpPr>
        <p:spPr bwMode="auto">
          <a:xfrm>
            <a:off x="5472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Oval 21"/>
          <p:cNvSpPr>
            <a:spLocks noChangeArrowheads="1"/>
          </p:cNvSpPr>
          <p:nvPr/>
        </p:nvSpPr>
        <p:spPr bwMode="auto">
          <a:xfrm>
            <a:off x="5472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Oval 22"/>
          <p:cNvSpPr>
            <a:spLocks noChangeArrowheads="1"/>
          </p:cNvSpPr>
          <p:nvPr/>
        </p:nvSpPr>
        <p:spPr bwMode="auto">
          <a:xfrm>
            <a:off x="6234113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Oval 23"/>
          <p:cNvSpPr>
            <a:spLocks noChangeArrowheads="1"/>
          </p:cNvSpPr>
          <p:nvPr/>
        </p:nvSpPr>
        <p:spPr bwMode="auto">
          <a:xfrm>
            <a:off x="6996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Oval 24"/>
          <p:cNvSpPr>
            <a:spLocks noChangeArrowheads="1"/>
          </p:cNvSpPr>
          <p:nvPr/>
        </p:nvSpPr>
        <p:spPr bwMode="auto">
          <a:xfrm>
            <a:off x="6996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7" name="Line 25"/>
          <p:cNvSpPr>
            <a:spLocks noChangeShapeType="1"/>
          </p:cNvSpPr>
          <p:nvPr/>
        </p:nvSpPr>
        <p:spPr bwMode="auto">
          <a:xfrm>
            <a:off x="5548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8" name="Line 26"/>
          <p:cNvSpPr>
            <a:spLocks noChangeShapeType="1"/>
          </p:cNvSpPr>
          <p:nvPr/>
        </p:nvSpPr>
        <p:spPr bwMode="auto">
          <a:xfrm flipV="1">
            <a:off x="6310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9" name="Line 27"/>
          <p:cNvSpPr>
            <a:spLocks noChangeShapeType="1"/>
          </p:cNvSpPr>
          <p:nvPr/>
        </p:nvSpPr>
        <p:spPr bwMode="auto">
          <a:xfrm flipH="1">
            <a:off x="5548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0" name="Line 28"/>
          <p:cNvSpPr>
            <a:spLocks noChangeShapeType="1"/>
          </p:cNvSpPr>
          <p:nvPr/>
        </p:nvSpPr>
        <p:spPr bwMode="auto">
          <a:xfrm>
            <a:off x="6310313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1" name="Line 29"/>
          <p:cNvSpPr>
            <a:spLocks noChangeShapeType="1"/>
          </p:cNvSpPr>
          <p:nvPr/>
        </p:nvSpPr>
        <p:spPr bwMode="auto">
          <a:xfrm>
            <a:off x="6310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2" name="Oval 30"/>
          <p:cNvSpPr>
            <a:spLocks noChangeArrowheads="1"/>
          </p:cNvSpPr>
          <p:nvPr/>
        </p:nvSpPr>
        <p:spPr bwMode="auto">
          <a:xfrm>
            <a:off x="297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3" name="Oval 31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4" name="Oval 32"/>
          <p:cNvSpPr>
            <a:spLocks noChangeArrowheads="1"/>
          </p:cNvSpPr>
          <p:nvPr/>
        </p:nvSpPr>
        <p:spPr bwMode="auto">
          <a:xfrm>
            <a:off x="190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5" name="Oval 33"/>
          <p:cNvSpPr>
            <a:spLocks noChangeArrowheads="1"/>
          </p:cNvSpPr>
          <p:nvPr/>
        </p:nvSpPr>
        <p:spPr bwMode="auto">
          <a:xfrm>
            <a:off x="25908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6" name="Oval 34"/>
          <p:cNvSpPr>
            <a:spLocks noChangeArrowheads="1"/>
          </p:cNvSpPr>
          <p:nvPr/>
        </p:nvSpPr>
        <p:spPr bwMode="auto">
          <a:xfrm>
            <a:off x="32004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7" name="Oval 35"/>
          <p:cNvSpPr>
            <a:spLocks noChangeArrowheads="1"/>
          </p:cNvSpPr>
          <p:nvPr/>
        </p:nvSpPr>
        <p:spPr bwMode="auto">
          <a:xfrm>
            <a:off x="38862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8" name="Oval 36"/>
          <p:cNvSpPr>
            <a:spLocks noChangeArrowheads="1"/>
          </p:cNvSpPr>
          <p:nvPr/>
        </p:nvSpPr>
        <p:spPr bwMode="auto">
          <a:xfrm>
            <a:off x="2286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9" name="Line 37"/>
          <p:cNvSpPr>
            <a:spLocks noChangeShapeType="1"/>
          </p:cNvSpPr>
          <p:nvPr/>
        </p:nvSpPr>
        <p:spPr bwMode="auto">
          <a:xfrm flipH="1">
            <a:off x="2362200" y="419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0" name="Line 38"/>
          <p:cNvSpPr>
            <a:spLocks noChangeShapeType="1"/>
          </p:cNvSpPr>
          <p:nvPr/>
        </p:nvSpPr>
        <p:spPr bwMode="auto">
          <a:xfrm flipH="1">
            <a:off x="19812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1" name="Line 39"/>
          <p:cNvSpPr>
            <a:spLocks noChangeShapeType="1"/>
          </p:cNvSpPr>
          <p:nvPr/>
        </p:nvSpPr>
        <p:spPr bwMode="auto">
          <a:xfrm>
            <a:off x="23622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2" name="Line 40"/>
          <p:cNvSpPr>
            <a:spLocks noChangeShapeType="1"/>
          </p:cNvSpPr>
          <p:nvPr/>
        </p:nvSpPr>
        <p:spPr bwMode="auto">
          <a:xfrm>
            <a:off x="3048000" y="4191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3" name="Line 41"/>
          <p:cNvSpPr>
            <a:spLocks noChangeShapeType="1"/>
          </p:cNvSpPr>
          <p:nvPr/>
        </p:nvSpPr>
        <p:spPr bwMode="auto">
          <a:xfrm flipH="1">
            <a:off x="32766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4" name="Line 42"/>
          <p:cNvSpPr>
            <a:spLocks noChangeShapeType="1"/>
          </p:cNvSpPr>
          <p:nvPr/>
        </p:nvSpPr>
        <p:spPr bwMode="auto">
          <a:xfrm>
            <a:off x="35814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5" name="Text Box 43"/>
          <p:cNvSpPr txBox="1">
            <a:spLocks noChangeArrowheads="1"/>
          </p:cNvSpPr>
          <p:nvPr/>
        </p:nvSpPr>
        <p:spPr bwMode="auto">
          <a:xfrm>
            <a:off x="2270125" y="6213475"/>
            <a:ext cx="1528763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More leaves.</a:t>
            </a:r>
            <a:endParaRPr lang="en-US" altLang="en-US"/>
          </a:p>
        </p:txBody>
      </p:sp>
      <p:sp>
        <p:nvSpPr>
          <p:cNvPr id="576556" name="Text Box 44"/>
          <p:cNvSpPr txBox="1">
            <a:spLocks noChangeArrowheads="1"/>
          </p:cNvSpPr>
          <p:nvPr/>
        </p:nvSpPr>
        <p:spPr bwMode="auto">
          <a:xfrm>
            <a:off x="5319713" y="6172200"/>
            <a:ext cx="20716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Even more leaves.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/>
      <p:bldP spid="576527" grpId="0" animBg="1"/>
      <p:bldP spid="576528" grpId="0" animBg="1"/>
      <p:bldP spid="576529" grpId="0" animBg="1"/>
      <p:bldP spid="576530" grpId="0" animBg="1"/>
      <p:bldP spid="576531" grpId="0" animBg="1"/>
      <p:bldP spid="576532" grpId="0" animBg="1"/>
      <p:bldP spid="576533" grpId="0" animBg="1"/>
      <p:bldP spid="576534" grpId="0" animBg="1"/>
      <p:bldP spid="576535" grpId="0" animBg="1"/>
      <p:bldP spid="576536" grpId="0" animBg="1"/>
      <p:bldP spid="576537" grpId="0" animBg="1"/>
      <p:bldP spid="576538" grpId="0" animBg="1"/>
      <p:bldP spid="576539" grpId="0" animBg="1"/>
      <p:bldP spid="576540" grpId="0" animBg="1"/>
      <p:bldP spid="576541" grpId="0" animBg="1"/>
      <p:bldP spid="576542" grpId="0" animBg="1"/>
      <p:bldP spid="576543" grpId="0" animBg="1"/>
      <p:bldP spid="576544" grpId="0" animBg="1"/>
      <p:bldP spid="576545" grpId="0" animBg="1"/>
      <p:bldP spid="576546" grpId="0" animBg="1"/>
      <p:bldP spid="576547" grpId="0" animBg="1"/>
      <p:bldP spid="576548" grpId="0" animBg="1"/>
      <p:bldP spid="576549" grpId="0" animBg="1"/>
      <p:bldP spid="576550" grpId="0" animBg="1"/>
      <p:bldP spid="576551" grpId="0" animBg="1"/>
      <p:bldP spid="576552" grpId="0" animBg="1"/>
      <p:bldP spid="576553" grpId="0" animBg="1"/>
      <p:bldP spid="576554" grpId="0" animBg="1"/>
      <p:bldP spid="576555" grpId="0" animBg="1"/>
      <p:bldP spid="57655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71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Path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1530350" y="1336675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  <a:endParaRPr lang="en-US" altLang="en-US"/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1871663" y="2057400"/>
            <a:ext cx="43100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there be no path between u and v?</a:t>
            </a:r>
            <a:endParaRPr lang="en-US" altLang="en-US"/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1371600" y="2667000"/>
            <a:ext cx="63119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there be more than one simple path between u and v?</a:t>
            </a:r>
            <a:endParaRPr lang="en-US" altLang="en-US"/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64611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577543" name="Oval 7"/>
          <p:cNvSpPr>
            <a:spLocks noChangeArrowheads="1"/>
          </p:cNvSpPr>
          <p:nvPr/>
        </p:nvSpPr>
        <p:spPr bwMode="auto">
          <a:xfrm>
            <a:off x="6858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4" name="Oval 8"/>
          <p:cNvSpPr>
            <a:spLocks noChangeArrowheads="1"/>
          </p:cNvSpPr>
          <p:nvPr/>
        </p:nvSpPr>
        <p:spPr bwMode="auto">
          <a:xfrm>
            <a:off x="54102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5" name="Oval 9"/>
          <p:cNvSpPr>
            <a:spLocks noChangeArrowheads="1"/>
          </p:cNvSpPr>
          <p:nvPr/>
        </p:nvSpPr>
        <p:spPr bwMode="auto">
          <a:xfrm>
            <a:off x="16002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6" name="Oval 10"/>
          <p:cNvSpPr>
            <a:spLocks noChangeArrowheads="1"/>
          </p:cNvSpPr>
          <p:nvPr/>
        </p:nvSpPr>
        <p:spPr bwMode="auto">
          <a:xfrm>
            <a:off x="25146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7" name="Oval 11"/>
          <p:cNvSpPr>
            <a:spLocks noChangeArrowheads="1"/>
          </p:cNvSpPr>
          <p:nvPr/>
        </p:nvSpPr>
        <p:spPr bwMode="auto">
          <a:xfrm>
            <a:off x="3505200" y="4254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8" name="Oval 12"/>
          <p:cNvSpPr>
            <a:spLocks noChangeArrowheads="1"/>
          </p:cNvSpPr>
          <p:nvPr/>
        </p:nvSpPr>
        <p:spPr bwMode="auto">
          <a:xfrm>
            <a:off x="4343400" y="4102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>
            <a:off x="762000" y="42545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0" name="Line 14"/>
          <p:cNvSpPr>
            <a:spLocks noChangeShapeType="1"/>
          </p:cNvSpPr>
          <p:nvPr/>
        </p:nvSpPr>
        <p:spPr bwMode="auto">
          <a:xfrm>
            <a:off x="1676400" y="440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1" name="Line 15"/>
          <p:cNvSpPr>
            <a:spLocks noChangeShapeType="1"/>
          </p:cNvSpPr>
          <p:nvPr/>
        </p:nvSpPr>
        <p:spPr bwMode="auto">
          <a:xfrm flipV="1">
            <a:off x="2590800" y="43307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2" name="Line 16"/>
          <p:cNvSpPr>
            <a:spLocks noChangeShapeType="1"/>
          </p:cNvSpPr>
          <p:nvPr/>
        </p:nvSpPr>
        <p:spPr bwMode="auto">
          <a:xfrm flipV="1">
            <a:off x="3581400" y="41783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3" name="Line 17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4" name="Freeform 18"/>
          <p:cNvSpPr/>
          <p:nvPr/>
        </p:nvSpPr>
        <p:spPr bwMode="auto">
          <a:xfrm>
            <a:off x="762000" y="4254500"/>
            <a:ext cx="914400" cy="152400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96">
                <a:moveTo>
                  <a:pt x="0" y="0"/>
                </a:moveTo>
                <a:cubicBezTo>
                  <a:pt x="0" y="0"/>
                  <a:pt x="288" y="48"/>
                  <a:pt x="576" y="96"/>
                </a:cubicBezTo>
              </a:path>
            </a:pathLst>
          </a:custGeom>
          <a:solidFill>
            <a:srgbClr val="A50021"/>
          </a:solidFill>
          <a:ln w="9525">
            <a:solidFill>
              <a:srgbClr val="A5002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5" name="Freeform 19"/>
          <p:cNvSpPr/>
          <p:nvPr/>
        </p:nvSpPr>
        <p:spPr bwMode="auto">
          <a:xfrm>
            <a:off x="1663700" y="4330700"/>
            <a:ext cx="2349500" cy="1498600"/>
          </a:xfrm>
          <a:custGeom>
            <a:avLst/>
            <a:gdLst>
              <a:gd name="T0" fmla="*/ 8 w 1480"/>
              <a:gd name="T1" fmla="*/ 48 h 944"/>
              <a:gd name="T2" fmla="*/ 344 w 1480"/>
              <a:gd name="T3" fmla="*/ 480 h 944"/>
              <a:gd name="T4" fmla="*/ 776 w 1480"/>
              <a:gd name="T5" fmla="*/ 288 h 944"/>
              <a:gd name="T6" fmla="*/ 872 w 1480"/>
              <a:gd name="T7" fmla="*/ 432 h 944"/>
              <a:gd name="T8" fmla="*/ 392 w 1480"/>
              <a:gd name="T9" fmla="*/ 912 h 944"/>
              <a:gd name="T10" fmla="*/ 152 w 1480"/>
              <a:gd name="T11" fmla="*/ 624 h 944"/>
              <a:gd name="T12" fmla="*/ 1304 w 1480"/>
              <a:gd name="T13" fmla="*/ 720 h 944"/>
              <a:gd name="T14" fmla="*/ 1208 w 1480"/>
              <a:gd name="T15" fmla="*/ 336 h 944"/>
              <a:gd name="T16" fmla="*/ 1208 w 1480"/>
              <a:gd name="T17" fmla="*/ 0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944">
                <a:moveTo>
                  <a:pt x="8" y="48"/>
                </a:moveTo>
                <a:cubicBezTo>
                  <a:pt x="112" y="244"/>
                  <a:pt x="216" y="440"/>
                  <a:pt x="344" y="480"/>
                </a:cubicBezTo>
                <a:cubicBezTo>
                  <a:pt x="472" y="520"/>
                  <a:pt x="688" y="296"/>
                  <a:pt x="776" y="288"/>
                </a:cubicBezTo>
                <a:cubicBezTo>
                  <a:pt x="864" y="280"/>
                  <a:pt x="936" y="328"/>
                  <a:pt x="872" y="432"/>
                </a:cubicBezTo>
                <a:cubicBezTo>
                  <a:pt x="808" y="536"/>
                  <a:pt x="512" y="880"/>
                  <a:pt x="392" y="912"/>
                </a:cubicBezTo>
                <a:cubicBezTo>
                  <a:pt x="272" y="944"/>
                  <a:pt x="0" y="656"/>
                  <a:pt x="152" y="624"/>
                </a:cubicBezTo>
                <a:cubicBezTo>
                  <a:pt x="304" y="592"/>
                  <a:pt x="1128" y="768"/>
                  <a:pt x="1304" y="720"/>
                </a:cubicBezTo>
                <a:cubicBezTo>
                  <a:pt x="1480" y="672"/>
                  <a:pt x="1224" y="456"/>
                  <a:pt x="1208" y="336"/>
                </a:cubicBezTo>
                <a:cubicBezTo>
                  <a:pt x="1192" y="216"/>
                  <a:pt x="1200" y="108"/>
                  <a:pt x="1208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6" name="Freeform 20"/>
          <p:cNvSpPr/>
          <p:nvPr/>
        </p:nvSpPr>
        <p:spPr bwMode="auto">
          <a:xfrm>
            <a:off x="2209800" y="3124200"/>
            <a:ext cx="2374900" cy="1282700"/>
          </a:xfrm>
          <a:custGeom>
            <a:avLst/>
            <a:gdLst>
              <a:gd name="T0" fmla="*/ 864 w 1496"/>
              <a:gd name="T1" fmla="*/ 760 h 808"/>
              <a:gd name="T2" fmla="*/ 1488 w 1496"/>
              <a:gd name="T3" fmla="*/ 280 h 808"/>
              <a:gd name="T4" fmla="*/ 816 w 1496"/>
              <a:gd name="T5" fmla="*/ 328 h 808"/>
              <a:gd name="T6" fmla="*/ 240 w 1496"/>
              <a:gd name="T7" fmla="*/ 280 h 808"/>
              <a:gd name="T8" fmla="*/ 0 w 1496"/>
              <a:gd name="T9" fmla="*/ 88 h 808"/>
              <a:gd name="T10" fmla="*/ 240 w 1496"/>
              <a:gd name="T11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6" h="808">
                <a:moveTo>
                  <a:pt x="864" y="760"/>
                </a:moveTo>
                <a:cubicBezTo>
                  <a:pt x="1180" y="556"/>
                  <a:pt x="1496" y="352"/>
                  <a:pt x="1488" y="280"/>
                </a:cubicBezTo>
                <a:cubicBezTo>
                  <a:pt x="1480" y="208"/>
                  <a:pt x="1024" y="328"/>
                  <a:pt x="816" y="328"/>
                </a:cubicBezTo>
                <a:cubicBezTo>
                  <a:pt x="608" y="328"/>
                  <a:pt x="376" y="320"/>
                  <a:pt x="240" y="280"/>
                </a:cubicBezTo>
                <a:cubicBezTo>
                  <a:pt x="104" y="240"/>
                  <a:pt x="0" y="0"/>
                  <a:pt x="0" y="88"/>
                </a:cubicBezTo>
                <a:cubicBezTo>
                  <a:pt x="0" y="176"/>
                  <a:pt x="120" y="492"/>
                  <a:pt x="240" y="808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7" name="Freeform 21"/>
          <p:cNvSpPr/>
          <p:nvPr/>
        </p:nvSpPr>
        <p:spPr bwMode="auto">
          <a:xfrm>
            <a:off x="2590800" y="4178300"/>
            <a:ext cx="1828800" cy="723900"/>
          </a:xfrm>
          <a:custGeom>
            <a:avLst/>
            <a:gdLst>
              <a:gd name="T0" fmla="*/ 0 w 1152"/>
              <a:gd name="T1" fmla="*/ 144 h 456"/>
              <a:gd name="T2" fmla="*/ 960 w 1152"/>
              <a:gd name="T3" fmla="*/ 432 h 456"/>
              <a:gd name="T4" fmla="*/ 1152 w 1152"/>
              <a:gd name="T5" fmla="*/ 288 h 456"/>
              <a:gd name="T6" fmla="*/ 960 w 1152"/>
              <a:gd name="T7" fmla="*/ 144 h 456"/>
              <a:gd name="T8" fmla="*/ 1152 w 1152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456">
                <a:moveTo>
                  <a:pt x="0" y="144"/>
                </a:moveTo>
                <a:cubicBezTo>
                  <a:pt x="384" y="276"/>
                  <a:pt x="768" y="408"/>
                  <a:pt x="960" y="432"/>
                </a:cubicBezTo>
                <a:cubicBezTo>
                  <a:pt x="1152" y="456"/>
                  <a:pt x="1152" y="336"/>
                  <a:pt x="1152" y="288"/>
                </a:cubicBezTo>
                <a:cubicBezTo>
                  <a:pt x="1152" y="240"/>
                  <a:pt x="960" y="192"/>
                  <a:pt x="960" y="144"/>
                </a:cubicBezTo>
                <a:cubicBezTo>
                  <a:pt x="960" y="96"/>
                  <a:pt x="1056" y="48"/>
                  <a:pt x="1152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8" name="Line 22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6154738" y="4191000"/>
            <a:ext cx="2617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will create cycles.</a:t>
            </a:r>
            <a:endParaRPr lang="en-US" altLang="en-US"/>
          </a:p>
        </p:txBody>
      </p:sp>
      <p:sp>
        <p:nvSpPr>
          <p:cNvPr id="577560" name="Text Box 24"/>
          <p:cNvSpPr txBox="1">
            <a:spLocks noChangeArrowheads="1"/>
          </p:cNvSpPr>
          <p:nvPr/>
        </p:nvSpPr>
        <p:spPr bwMode="auto">
          <a:xfrm>
            <a:off x="7908925" y="26670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577562" name="Text Box 26"/>
          <p:cNvSpPr txBox="1">
            <a:spLocks noChangeArrowheads="1"/>
          </p:cNvSpPr>
          <p:nvPr/>
        </p:nvSpPr>
        <p:spPr bwMode="auto">
          <a:xfrm>
            <a:off x="304800" y="6096000"/>
            <a:ext cx="85439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Claim.</a:t>
            </a:r>
            <a:r>
              <a:rPr lang="en-US" altLang="zh-TW"/>
              <a:t>  In a tree, there is a unique simple path between every pair of vertices.</a:t>
            </a:r>
            <a:endParaRPr lang="en-US" altLang="zh-TW"/>
          </a:p>
        </p:txBody>
      </p:sp>
      <p:sp>
        <p:nvSpPr>
          <p:cNvPr id="577563" name="Text Box 27"/>
          <p:cNvSpPr txBox="1">
            <a:spLocks noChangeArrowheads="1"/>
          </p:cNvSpPr>
          <p:nvPr/>
        </p:nvSpPr>
        <p:spPr bwMode="auto">
          <a:xfrm>
            <a:off x="517525" y="4460875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u</a:t>
            </a:r>
            <a:endParaRPr lang="en-US" altLang="zh-TW"/>
          </a:p>
        </p:txBody>
      </p:sp>
      <p:sp>
        <p:nvSpPr>
          <p:cNvPr id="577564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animBg="1"/>
      <p:bldP spid="577541" grpId="0" animBg="1"/>
      <p:bldP spid="577542" grpId="0"/>
      <p:bldP spid="577554" grpId="0" animBg="1"/>
      <p:bldP spid="577555" grpId="0" animBg="1"/>
      <p:bldP spid="577556" grpId="0" animBg="1"/>
      <p:bldP spid="577557" grpId="0" animBg="1"/>
      <p:bldP spid="577558" grpId="0" animBg="1"/>
      <p:bldP spid="577559" grpId="0" animBg="1"/>
      <p:bldP spid="577560" grpId="0"/>
      <p:bldP spid="5775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  <a:endParaRPr lang="en-US" altLang="en-US"/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tree has no leaves?</a:t>
            </a:r>
            <a:endParaRPr lang="en-US" altLang="en-US"/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454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Then every vertex has degree at least 2.</a:t>
            </a:r>
            <a:endParaRPr lang="en-US" altLang="zh-TW"/>
          </a:p>
        </p:txBody>
      </p:sp>
      <p:sp>
        <p:nvSpPr>
          <p:cNvPr id="579590" name="Oval 6"/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1" name="Oval 7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2" name="Oval 8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3" name="Oval 9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4" name="Oval 10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5" name="Oval 11"/>
          <p:cNvSpPr>
            <a:spLocks noChangeArrowheads="1"/>
          </p:cNvSpPr>
          <p:nvPr/>
        </p:nvSpPr>
        <p:spPr bwMode="auto">
          <a:xfrm>
            <a:off x="3429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6" name="Oval 12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7" name="Oval 13"/>
          <p:cNvSpPr>
            <a:spLocks noChangeArrowheads="1"/>
          </p:cNvSpPr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8" name="Line 14"/>
          <p:cNvSpPr>
            <a:spLocks noChangeShapeType="1"/>
          </p:cNvSpPr>
          <p:nvPr/>
        </p:nvSpPr>
        <p:spPr bwMode="auto">
          <a:xfrm>
            <a:off x="12192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>
            <a:off x="14478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0" name="Line 16"/>
          <p:cNvSpPr>
            <a:spLocks noChangeShapeType="1"/>
          </p:cNvSpPr>
          <p:nvPr/>
        </p:nvSpPr>
        <p:spPr bwMode="auto">
          <a:xfrm>
            <a:off x="17526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1" name="Line 17"/>
          <p:cNvSpPr>
            <a:spLocks noChangeShapeType="1"/>
          </p:cNvSpPr>
          <p:nvPr/>
        </p:nvSpPr>
        <p:spPr bwMode="auto">
          <a:xfrm>
            <a:off x="22098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2" name="Line 18"/>
          <p:cNvSpPr>
            <a:spLocks noChangeShapeType="1"/>
          </p:cNvSpPr>
          <p:nvPr/>
        </p:nvSpPr>
        <p:spPr bwMode="auto">
          <a:xfrm>
            <a:off x="2743200" y="5791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3" name="Text Box 19"/>
          <p:cNvSpPr txBox="1">
            <a:spLocks noChangeArrowheads="1"/>
          </p:cNvSpPr>
          <p:nvPr/>
        </p:nvSpPr>
        <p:spPr bwMode="auto">
          <a:xfrm>
            <a:off x="4343400" y="3927475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Go to unvisited edges as long as possible.</a:t>
            </a:r>
            <a:endParaRPr lang="en-US" altLang="zh-TW"/>
          </a:p>
        </p:txBody>
      </p:sp>
      <p:sp>
        <p:nvSpPr>
          <p:cNvPr id="579604" name="Text Box 20"/>
          <p:cNvSpPr txBox="1">
            <a:spLocks noChangeArrowheads="1"/>
          </p:cNvSpPr>
          <p:nvPr/>
        </p:nvSpPr>
        <p:spPr bwMode="auto">
          <a:xfrm>
            <a:off x="4419600" y="4841875"/>
            <a:ext cx="25955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Cannot get stuck,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unless there is a cycle.</a:t>
            </a:r>
            <a:endParaRPr lang="en-US" altLang="zh-TW"/>
          </a:p>
        </p:txBody>
      </p:sp>
      <p:sp>
        <p:nvSpPr>
          <p:cNvPr id="579605" name="Line 21"/>
          <p:cNvSpPr>
            <a:spLocks noChangeShapeType="1"/>
          </p:cNvSpPr>
          <p:nvPr/>
        </p:nvSpPr>
        <p:spPr bwMode="auto">
          <a:xfrm flipH="1" flipV="1">
            <a:off x="3429000" y="50292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6" name="Line 22"/>
          <p:cNvSpPr>
            <a:spLocks noChangeShapeType="1"/>
          </p:cNvSpPr>
          <p:nvPr/>
        </p:nvSpPr>
        <p:spPr bwMode="auto">
          <a:xfrm flipH="1" flipV="1">
            <a:off x="2590800" y="4495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7" name="Line 23"/>
          <p:cNvSpPr>
            <a:spLocks noChangeShapeType="1"/>
          </p:cNvSpPr>
          <p:nvPr/>
        </p:nvSpPr>
        <p:spPr bwMode="auto">
          <a:xfrm flipH="1">
            <a:off x="1752600" y="4495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8" name="Oval 24"/>
          <p:cNvSpPr>
            <a:spLocks noChangeArrowheads="1"/>
          </p:cNvSpPr>
          <p:nvPr/>
        </p:nvSpPr>
        <p:spPr bwMode="auto">
          <a:xfrm>
            <a:off x="1219200" y="41910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9" name="Text Box 25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  <a:endParaRPr lang="en-US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/>
      <p:bldP spid="579589" grpId="0"/>
      <p:bldP spid="579590" grpId="0" animBg="1"/>
      <p:bldP spid="579591" grpId="0" animBg="1"/>
      <p:bldP spid="579592" grpId="0" animBg="1"/>
      <p:bldP spid="579593" grpId="0" animBg="1"/>
      <p:bldP spid="579594" grpId="0" animBg="1"/>
      <p:bldP spid="579595" grpId="0" animBg="1"/>
      <p:bldP spid="579596" grpId="0" animBg="1"/>
      <p:bldP spid="579597" grpId="0" animBg="1"/>
      <p:bldP spid="579598" grpId="0" animBg="1"/>
      <p:bldP spid="579599" grpId="0" animBg="1"/>
      <p:bldP spid="579600" grpId="0" animBg="1"/>
      <p:bldP spid="579601" grpId="0" animBg="1"/>
      <p:bldP spid="579602" grpId="0" animBg="1"/>
      <p:bldP spid="579603" grpId="0"/>
      <p:bldP spid="579605" grpId="0" animBg="1"/>
      <p:bldP spid="579606" grpId="0" animBg="1"/>
      <p:bldP spid="579607" grpId="0" animBg="1"/>
      <p:bldP spid="579608" grpId="0" animBg="1"/>
      <p:bldP spid="5796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  <a:endParaRPr lang="en-US" altLang="en-US"/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tree has no leaves?</a:t>
            </a:r>
            <a:endParaRPr lang="en-US" altLang="en-US"/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  <a:endParaRPr lang="en-US" altLang="zh-TW"/>
          </a:p>
        </p:txBody>
      </p:sp>
      <p:grpSp>
        <p:nvGrpSpPr>
          <p:cNvPr id="580614" name="Group 3"/>
          <p:cNvGrpSpPr/>
          <p:nvPr/>
        </p:nvGrpSpPr>
        <p:grpSpPr bwMode="auto">
          <a:xfrm>
            <a:off x="1828800" y="3733800"/>
            <a:ext cx="4884738" cy="1752600"/>
            <a:chOff x="488" y="2358"/>
            <a:chExt cx="4037" cy="1672"/>
          </a:xfrm>
        </p:grpSpPr>
        <p:sp>
          <p:nvSpPr>
            <p:cNvPr id="580615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6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7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8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9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0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1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2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3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4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5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6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7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8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9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30" name="AutoShape 19"/>
            <p:cNvCxnSpPr>
              <a:cxnSpLocks noChangeShapeType="1"/>
              <a:stCxn id="580625" idx="0"/>
              <a:endCxn id="580628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1" name="AutoShape 20"/>
            <p:cNvCxnSpPr>
              <a:cxnSpLocks noChangeShapeType="1"/>
              <a:stCxn id="580628" idx="4"/>
              <a:endCxn id="580627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2" name="AutoShape 21"/>
            <p:cNvCxnSpPr>
              <a:cxnSpLocks noChangeShapeType="1"/>
              <a:stCxn id="580627" idx="4"/>
              <a:endCxn id="580629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3" name="AutoShape 22"/>
            <p:cNvCxnSpPr>
              <a:cxnSpLocks noChangeShapeType="1"/>
              <a:stCxn id="580628" idx="4"/>
              <a:endCxn id="580626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4" name="AutoShape 23"/>
            <p:cNvCxnSpPr>
              <a:cxnSpLocks noChangeShapeType="1"/>
              <a:stCxn id="580621" idx="3"/>
              <a:endCxn id="580623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5" name="AutoShape 24"/>
            <p:cNvCxnSpPr>
              <a:cxnSpLocks noChangeShapeType="1"/>
              <a:stCxn id="580621" idx="6"/>
              <a:endCxn id="580624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6" name="AutoShape 25"/>
            <p:cNvCxnSpPr>
              <a:cxnSpLocks noChangeShapeType="1"/>
              <a:stCxn id="580620" idx="6"/>
              <a:endCxn id="580621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7" name="AutoShape 26"/>
            <p:cNvCxnSpPr>
              <a:cxnSpLocks noChangeShapeType="1"/>
              <a:stCxn id="580622" idx="3"/>
              <a:endCxn id="580621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8" name="AutoShape 27"/>
            <p:cNvCxnSpPr>
              <a:cxnSpLocks noChangeShapeType="1"/>
              <a:stCxn id="580615" idx="6"/>
              <a:endCxn id="580618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9" name="AutoShape 28"/>
            <p:cNvCxnSpPr>
              <a:cxnSpLocks noChangeShapeType="1"/>
              <a:stCxn id="580618" idx="6"/>
              <a:endCxn id="580616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0" name="AutoShape 29"/>
            <p:cNvCxnSpPr>
              <a:cxnSpLocks noChangeShapeType="1"/>
              <a:stCxn id="580616" idx="6"/>
              <a:endCxn id="580617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1" name="AutoShape 30"/>
            <p:cNvCxnSpPr>
              <a:cxnSpLocks noChangeShapeType="1"/>
              <a:stCxn id="580617" idx="6"/>
              <a:endCxn id="580619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0642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43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44" name="AutoShape 33"/>
            <p:cNvCxnSpPr>
              <a:cxnSpLocks noChangeShapeType="1"/>
              <a:stCxn id="580625" idx="4"/>
              <a:endCxn id="580643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0645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46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47" name="AutoShape 36"/>
            <p:cNvCxnSpPr>
              <a:cxnSpLocks noChangeShapeType="1"/>
              <a:stCxn id="580621" idx="4"/>
              <a:endCxn id="580646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8" name="AutoShape 37"/>
            <p:cNvCxnSpPr>
              <a:cxnSpLocks noChangeShapeType="1"/>
              <a:stCxn id="580645" idx="4"/>
              <a:endCxn id="580621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0649" name="Text Box 41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  <a:endParaRPr lang="en-US" altLang="zh-TW"/>
          </a:p>
        </p:txBody>
      </p:sp>
      <p:sp>
        <p:nvSpPr>
          <p:cNvPr id="580650" name="Text Box 42"/>
          <p:cNvSpPr txBox="1">
            <a:spLocks noChangeArrowheads="1"/>
          </p:cNvSpPr>
          <p:nvPr/>
        </p:nvSpPr>
        <p:spPr bwMode="auto">
          <a:xfrm>
            <a:off x="1689100" y="5867400"/>
            <a:ext cx="5765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usually use n to denote the number of vertices,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and use m to denote the number of edges in a graph.</a:t>
            </a:r>
            <a:endParaRPr lang="en-US" altLang="zh-TW"/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3" grpId="0" animBg="1"/>
      <p:bldP spid="580649" grpId="0"/>
      <p:bldP spid="58065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  <a:endParaRPr lang="en-US" altLang="en-US"/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tree has no leaves?</a:t>
            </a:r>
            <a:endParaRPr lang="en-US" altLang="en-US"/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  <a:endParaRPr lang="en-US" altLang="zh-TW"/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  <a:endParaRPr lang="en-US" altLang="zh-TW"/>
          </a:p>
        </p:txBody>
      </p:sp>
      <p:sp>
        <p:nvSpPr>
          <p:cNvPr id="581639" name="Oval 7"/>
          <p:cNvSpPr>
            <a:spLocks noChangeArrowheads="1"/>
          </p:cNvSpPr>
          <p:nvPr/>
        </p:nvSpPr>
        <p:spPr bwMode="auto">
          <a:xfrm>
            <a:off x="21336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4267200" y="3505200"/>
            <a:ext cx="187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Look at a leaf v.</a:t>
            </a:r>
            <a:endParaRPr lang="en-US" altLang="zh-TW"/>
          </a:p>
        </p:txBody>
      </p:sp>
      <p:sp>
        <p:nvSpPr>
          <p:cNvPr id="581641" name="Line 9"/>
          <p:cNvSpPr>
            <a:spLocks noChangeShapeType="1"/>
          </p:cNvSpPr>
          <p:nvPr/>
        </p:nvSpPr>
        <p:spPr bwMode="auto">
          <a:xfrm>
            <a:off x="22098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642" name="Oval 10"/>
          <p:cNvSpPr>
            <a:spLocks noChangeArrowheads="1"/>
          </p:cNvSpPr>
          <p:nvPr/>
        </p:nvSpPr>
        <p:spPr bwMode="auto">
          <a:xfrm>
            <a:off x="762000" y="40386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3" name="Text Box 11"/>
          <p:cNvSpPr txBox="1">
            <a:spLocks noChangeArrowheads="1"/>
          </p:cNvSpPr>
          <p:nvPr/>
        </p:nvSpPr>
        <p:spPr bwMode="auto">
          <a:xfrm>
            <a:off x="4327525" y="4079875"/>
            <a:ext cx="17018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T-v a tree?</a:t>
            </a:r>
            <a:endParaRPr lang="en-US" altLang="zh-TW"/>
          </a:p>
        </p:txBody>
      </p: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724400" y="4648200"/>
            <a:ext cx="267493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>
                <a:latin typeface="Comic Sans MS" panose="030F0702030302020204" pitchFamily="66" charset="0"/>
              </a:rPr>
              <a:t>Can T-v has a cycle?</a:t>
            </a:r>
            <a:endParaRPr lang="en-US" altLang="zh-TW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zh-TW">
                <a:latin typeface="Comic Sans MS" panose="030F0702030302020204" pitchFamily="66" charset="0"/>
              </a:rPr>
              <a:t>Is T-v connected?</a:t>
            </a:r>
            <a:endParaRPr lang="en-US" altLang="zh-TW">
              <a:latin typeface="Comic Sans MS" panose="030F0702030302020204" pitchFamily="66" charset="0"/>
            </a:endParaRPr>
          </a:p>
        </p:txBody>
      </p:sp>
      <p:sp>
        <p:nvSpPr>
          <p:cNvPr id="581645" name="Oval 13"/>
          <p:cNvSpPr>
            <a:spLocks noChangeArrowheads="1"/>
          </p:cNvSpPr>
          <p:nvPr/>
        </p:nvSpPr>
        <p:spPr bwMode="auto">
          <a:xfrm>
            <a:off x="914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6" name="Oval 14"/>
          <p:cNvSpPr>
            <a:spLocks noChangeArrowheads="1"/>
          </p:cNvSpPr>
          <p:nvPr/>
        </p:nvSpPr>
        <p:spPr bwMode="auto">
          <a:xfrm>
            <a:off x="3200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Freeform 15"/>
          <p:cNvSpPr/>
          <p:nvPr/>
        </p:nvSpPr>
        <p:spPr bwMode="auto">
          <a:xfrm>
            <a:off x="990600" y="4165600"/>
            <a:ext cx="2286000" cy="1270000"/>
          </a:xfrm>
          <a:custGeom>
            <a:avLst/>
            <a:gdLst>
              <a:gd name="T0" fmla="*/ 0 w 1440"/>
              <a:gd name="T1" fmla="*/ 736 h 800"/>
              <a:gd name="T2" fmla="*/ 336 w 1440"/>
              <a:gd name="T3" fmla="*/ 592 h 800"/>
              <a:gd name="T4" fmla="*/ 528 w 1440"/>
              <a:gd name="T5" fmla="*/ 784 h 800"/>
              <a:gd name="T6" fmla="*/ 864 w 1440"/>
              <a:gd name="T7" fmla="*/ 496 h 800"/>
              <a:gd name="T8" fmla="*/ 576 w 1440"/>
              <a:gd name="T9" fmla="*/ 208 h 800"/>
              <a:gd name="T10" fmla="*/ 768 w 1440"/>
              <a:gd name="T11" fmla="*/ 16 h 800"/>
              <a:gd name="T12" fmla="*/ 1056 w 1440"/>
              <a:gd name="T13" fmla="*/ 304 h 800"/>
              <a:gd name="T14" fmla="*/ 1296 w 1440"/>
              <a:gd name="T15" fmla="*/ 304 h 800"/>
              <a:gd name="T16" fmla="*/ 1248 w 1440"/>
              <a:gd name="T17" fmla="*/ 592 h 800"/>
              <a:gd name="T18" fmla="*/ 1440 w 1440"/>
              <a:gd name="T19" fmla="*/ 784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0" h="800">
                <a:moveTo>
                  <a:pt x="0" y="736"/>
                </a:moveTo>
                <a:cubicBezTo>
                  <a:pt x="124" y="660"/>
                  <a:pt x="248" y="584"/>
                  <a:pt x="336" y="592"/>
                </a:cubicBezTo>
                <a:cubicBezTo>
                  <a:pt x="424" y="600"/>
                  <a:pt x="440" y="800"/>
                  <a:pt x="528" y="784"/>
                </a:cubicBezTo>
                <a:cubicBezTo>
                  <a:pt x="616" y="768"/>
                  <a:pt x="856" y="592"/>
                  <a:pt x="864" y="496"/>
                </a:cubicBezTo>
                <a:cubicBezTo>
                  <a:pt x="872" y="400"/>
                  <a:pt x="592" y="288"/>
                  <a:pt x="576" y="208"/>
                </a:cubicBezTo>
                <a:cubicBezTo>
                  <a:pt x="560" y="128"/>
                  <a:pt x="688" y="0"/>
                  <a:pt x="768" y="16"/>
                </a:cubicBezTo>
                <a:cubicBezTo>
                  <a:pt x="848" y="32"/>
                  <a:pt x="968" y="256"/>
                  <a:pt x="1056" y="304"/>
                </a:cubicBezTo>
                <a:cubicBezTo>
                  <a:pt x="1144" y="352"/>
                  <a:pt x="1264" y="256"/>
                  <a:pt x="1296" y="304"/>
                </a:cubicBezTo>
                <a:cubicBezTo>
                  <a:pt x="1328" y="352"/>
                  <a:pt x="1224" y="512"/>
                  <a:pt x="1248" y="592"/>
                </a:cubicBezTo>
                <a:cubicBezTo>
                  <a:pt x="1272" y="672"/>
                  <a:pt x="1356" y="728"/>
                  <a:pt x="1440" y="784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7467600" y="46482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7467600" y="50292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  <a:endParaRPr lang="en-US" altLang="zh-TW">
              <a:solidFill>
                <a:srgbClr val="008000"/>
              </a:solidFill>
            </a:endParaRPr>
          </a:p>
        </p:txBody>
      </p:sp>
      <p:sp>
        <p:nvSpPr>
          <p:cNvPr id="581650" name="Text Box 18"/>
          <p:cNvSpPr txBox="1">
            <a:spLocks noChangeArrowheads="1"/>
          </p:cNvSpPr>
          <p:nvPr/>
        </p:nvSpPr>
        <p:spPr bwMode="auto">
          <a:xfrm>
            <a:off x="6248400" y="41148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  <a:endParaRPr lang="en-US" altLang="zh-TW">
              <a:solidFill>
                <a:srgbClr val="008000"/>
              </a:solidFill>
            </a:endParaRPr>
          </a:p>
        </p:txBody>
      </p:sp>
      <p:sp>
        <p:nvSpPr>
          <p:cNvPr id="581651" name="Text Box 19"/>
          <p:cNvSpPr txBox="1">
            <a:spLocks noChangeArrowheads="1"/>
          </p:cNvSpPr>
          <p:nvPr/>
        </p:nvSpPr>
        <p:spPr bwMode="auto">
          <a:xfrm>
            <a:off x="4267200" y="5576888"/>
            <a:ext cx="436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By induction, T-v has </a:t>
            </a:r>
            <a:r>
              <a:rPr lang="en-US" altLang="zh-TW">
                <a:solidFill>
                  <a:schemeClr val="accent2"/>
                </a:solidFill>
              </a:rPr>
              <a:t>(n-1)-1=n-2</a:t>
            </a:r>
            <a:r>
              <a:rPr lang="en-US" altLang="zh-TW"/>
              <a:t> edges.</a:t>
            </a:r>
            <a:endParaRPr lang="en-US" altLang="zh-TW"/>
          </a:p>
        </p:txBody>
      </p:sp>
      <p:sp>
        <p:nvSpPr>
          <p:cNvPr id="581652" name="Text Box 20"/>
          <p:cNvSpPr txBox="1">
            <a:spLocks noChangeArrowheads="1"/>
          </p:cNvSpPr>
          <p:nvPr/>
        </p:nvSpPr>
        <p:spPr bwMode="auto">
          <a:xfrm>
            <a:off x="4343400" y="6248400"/>
            <a:ext cx="22542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T has </a:t>
            </a:r>
            <a:r>
              <a:rPr lang="en-US" altLang="zh-TW">
                <a:solidFill>
                  <a:schemeClr val="accent2"/>
                </a:solidFill>
              </a:rPr>
              <a:t>n-1 </a:t>
            </a:r>
            <a:r>
              <a:rPr lang="en-US" altLang="zh-TW"/>
              <a:t>edges.</a:t>
            </a:r>
            <a:endParaRPr lang="en-US" altLang="zh-TW"/>
          </a:p>
        </p:txBody>
      </p:sp>
      <p:sp>
        <p:nvSpPr>
          <p:cNvPr id="581653" name="Text Box 21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81654" name="Text Box 22"/>
          <p:cNvSpPr txBox="1">
            <a:spLocks noChangeArrowheads="1"/>
          </p:cNvSpPr>
          <p:nvPr/>
        </p:nvSpPr>
        <p:spPr bwMode="auto">
          <a:xfrm>
            <a:off x="1736725" y="34702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 animBg="1"/>
      <p:bldP spid="581640" grpId="0"/>
      <p:bldP spid="581641" grpId="0" animBg="1"/>
      <p:bldP spid="581642" grpId="0" animBg="1"/>
      <p:bldP spid="581643" grpId="0" animBg="1"/>
      <p:bldP spid="581645" grpId="0" animBg="1"/>
      <p:bldP spid="581646" grpId="0" animBg="1"/>
      <p:bldP spid="581647" grpId="0" animBg="1"/>
      <p:bldP spid="581648" grpId="0"/>
      <p:bldP spid="581649" grpId="0"/>
      <p:bldP spid="581650" grpId="0"/>
      <p:bldP spid="581651" grpId="0"/>
      <p:bldP spid="581652" grpId="0" animBg="1"/>
      <p:bldP spid="5816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56038" y="457200"/>
            <a:ext cx="140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Graph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pic>
        <p:nvPicPr>
          <p:cNvPr id="6147" name="Picture 3" descr="500px-Konigsburg_graph_sv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33528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1066800" y="1295400"/>
            <a:ext cx="1828800" cy="1066800"/>
          </a:xfrm>
          <a:prstGeom prst="wedgeRectCallout">
            <a:avLst>
              <a:gd name="adj1" fmla="val 42102"/>
              <a:gd name="adj2" fmla="val 955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A </a:t>
            </a:r>
            <a:r>
              <a:rPr lang="en-US" altLang="en-US" b="1"/>
              <a:t>vertex</a:t>
            </a:r>
            <a:r>
              <a:rPr lang="en-US" altLang="en-US"/>
              <a:t> </a:t>
            </a:r>
            <a:endParaRPr lang="en-US" altLang="en-US"/>
          </a:p>
          <a:p>
            <a:pPr algn="ctr" eaLnBrk="1" hangingPunct="1">
              <a:lnSpc>
                <a:spcPct val="120000"/>
              </a:lnSpc>
            </a:pPr>
            <a:r>
              <a:rPr lang="en-US" altLang="en-US"/>
              <a:t>(or a node, </a:t>
            </a:r>
            <a:endParaRPr lang="en-US" altLang="en-US"/>
          </a:p>
          <a:p>
            <a:pPr algn="ctr" eaLnBrk="1" hangingPunct="1">
              <a:lnSpc>
                <a:spcPct val="120000"/>
              </a:lnSpc>
            </a:pPr>
            <a:r>
              <a:rPr lang="en-US" altLang="en-US"/>
              <a:t>or a point)</a:t>
            </a:r>
            <a:endParaRPr lang="en-US" altLang="en-US"/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667000" y="30622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4876800" y="137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497671" name="Text Box 7"/>
          <p:cNvSpPr txBox="1">
            <a:spLocks noChangeArrowheads="1"/>
          </p:cNvSpPr>
          <p:nvPr/>
        </p:nvSpPr>
        <p:spPr bwMode="auto">
          <a:xfrm>
            <a:off x="6248400" y="27432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  <a:endParaRPr lang="en-US" altLang="en-US"/>
          </a:p>
        </p:txBody>
      </p:sp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4800600" y="4114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497673" name="AutoShape 9"/>
          <p:cNvSpPr>
            <a:spLocks noChangeArrowheads="1"/>
          </p:cNvSpPr>
          <p:nvPr/>
        </p:nvSpPr>
        <p:spPr bwMode="auto">
          <a:xfrm>
            <a:off x="5943600" y="1066800"/>
            <a:ext cx="1600200" cy="762000"/>
          </a:xfrm>
          <a:prstGeom prst="wedgeRectCallout">
            <a:avLst>
              <a:gd name="adj1" fmla="val -55954"/>
              <a:gd name="adj2" fmla="val 136042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An </a:t>
            </a:r>
            <a:r>
              <a:rPr lang="en-US" altLang="en-US" b="1"/>
              <a:t>edge</a:t>
            </a:r>
            <a:endParaRPr lang="en-US" altLang="en-US" b="1"/>
          </a:p>
          <a:p>
            <a:pPr algn="ctr" eaLnBrk="1" hangingPunct="1">
              <a:lnSpc>
                <a:spcPct val="120000"/>
              </a:lnSpc>
            </a:pPr>
            <a:r>
              <a:rPr lang="en-US" altLang="en-US"/>
              <a:t>(or a line)</a:t>
            </a:r>
            <a:endParaRPr lang="en-US" altLang="en-US"/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3397250" y="3671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e1</a:t>
            </a:r>
            <a:endParaRPr lang="en-US" altLang="en-US"/>
          </a:p>
        </p:txBody>
      </p:sp>
      <p:sp>
        <p:nvSpPr>
          <p:cNvPr id="497678" name="Text Box 14"/>
          <p:cNvSpPr txBox="1">
            <a:spLocks noChangeArrowheads="1"/>
          </p:cNvSpPr>
          <p:nvPr/>
        </p:nvSpPr>
        <p:spPr bwMode="auto">
          <a:xfrm>
            <a:off x="4114800" y="32146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e3</a:t>
            </a:r>
            <a:endParaRPr lang="en-US" altLang="en-US"/>
          </a:p>
        </p:txBody>
      </p:sp>
      <p:sp>
        <p:nvSpPr>
          <p:cNvPr id="497679" name="Text Box 15"/>
          <p:cNvSpPr txBox="1">
            <a:spLocks noChangeArrowheads="1"/>
          </p:cNvSpPr>
          <p:nvPr/>
        </p:nvSpPr>
        <p:spPr bwMode="auto">
          <a:xfrm>
            <a:off x="5334000" y="34290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e2</a:t>
            </a:r>
            <a:endParaRPr lang="en-US" altLang="en-US"/>
          </a:p>
        </p:txBody>
      </p:sp>
      <p:sp>
        <p:nvSpPr>
          <p:cNvPr id="497680" name="Text Box 16"/>
          <p:cNvSpPr txBox="1">
            <a:spLocks noChangeArrowheads="1"/>
          </p:cNvSpPr>
          <p:nvPr/>
        </p:nvSpPr>
        <p:spPr bwMode="auto">
          <a:xfrm>
            <a:off x="4464050" y="2590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e4</a:t>
            </a:r>
            <a:endParaRPr lang="en-US" altLang="en-US"/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3352800" y="13716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e6</a:t>
            </a:r>
            <a:endParaRPr lang="en-US" altLang="en-US"/>
          </a:p>
        </p:txBody>
      </p:sp>
      <p:sp>
        <p:nvSpPr>
          <p:cNvPr id="497682" name="Text Box 18"/>
          <p:cNvSpPr txBox="1">
            <a:spLocks noChangeArrowheads="1"/>
          </p:cNvSpPr>
          <p:nvPr/>
        </p:nvSpPr>
        <p:spPr bwMode="auto">
          <a:xfrm>
            <a:off x="3657600" y="21478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e5</a:t>
            </a:r>
            <a:endParaRPr lang="en-US" altLang="en-US"/>
          </a:p>
        </p:txBody>
      </p:sp>
      <p:sp>
        <p:nvSpPr>
          <p:cNvPr id="497684" name="Text Box 20"/>
          <p:cNvSpPr txBox="1">
            <a:spLocks noChangeArrowheads="1"/>
          </p:cNvSpPr>
          <p:nvPr/>
        </p:nvSpPr>
        <p:spPr bwMode="auto">
          <a:xfrm>
            <a:off x="5302250" y="19812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e7</a:t>
            </a:r>
            <a:endParaRPr lang="en-US" altLang="en-US"/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200150" y="5033963"/>
            <a:ext cx="672465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So, what is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problem now?</a:t>
            </a:r>
            <a:endParaRPr lang="en-US" altLang="en-US"/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804988" y="5756275"/>
            <a:ext cx="55197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To find a walk that visits each edge exactly once.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  <p:bldP spid="497669" grpId="0"/>
      <p:bldP spid="497670" grpId="0"/>
      <p:bldP spid="497671" grpId="0"/>
      <p:bldP spid="497672" grpId="0"/>
      <p:bldP spid="497673" grpId="0" animBg="1"/>
      <p:bldP spid="497677" grpId="0"/>
      <p:bldP spid="497678" grpId="0"/>
      <p:bldP spid="497679" grpId="0"/>
      <p:bldP spid="497680" grpId="0"/>
      <p:bldP spid="497681" grpId="0"/>
      <p:bldP spid="497682" grpId="0"/>
      <p:bldP spid="497684" grpId="0"/>
      <p:bldP spid="497685" grpId="0" animBg="1"/>
      <p:bldP spid="4976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  <a:endParaRPr lang="en-US" altLang="en-US"/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2971800" y="2305050"/>
            <a:ext cx="31750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Characterization by paths:</a:t>
            </a:r>
            <a:endParaRPr lang="en-US" altLang="zh-TW" b="1"/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685800" y="2838450"/>
            <a:ext cx="69024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graph is a tree if and only if 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    there is a unique simple path between every pair of vertices.</a:t>
            </a:r>
            <a:endParaRPr lang="en-US" altLang="zh-TW"/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2360613" y="4133850"/>
            <a:ext cx="44211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Characterization by number of edges:</a:t>
            </a:r>
            <a:endParaRPr lang="en-US" altLang="zh-TW" b="1"/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685800" y="4662488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A graph is a tree if and only if it is connected and has n-1 edges.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/>
      <p:bldP spid="587781" grpId="0"/>
      <p:bldP spid="587782" grpId="0" animBg="1"/>
      <p:bldP spid="58778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Eulerian cycle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8975" y="1573213"/>
            <a:ext cx="7616825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/>
              <a:t>Euler’s theorem:</a:t>
            </a:r>
            <a:r>
              <a:rPr lang="en-US" altLang="en-US"/>
              <a:t> A graph has an Eulerian path if and only if it is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connected and has at most two vertices with an odd number of edges.</a:t>
            </a:r>
            <a:endParaRPr lang="en-US" alt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9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Eulerian Graphs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143000" y="4545013"/>
            <a:ext cx="6867525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/>
              <a:t>Euler’s theorem:</a:t>
            </a:r>
            <a:r>
              <a:rPr lang="en-US" altLang="en-US"/>
              <a:t> A graph has an Eulerian path if and only if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	              it has zero or two vertices with odd degrees.</a:t>
            </a:r>
            <a:endParaRPr lang="en-US" altLang="en-US"/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1524000" y="2971800"/>
            <a:ext cx="3200400" cy="838200"/>
          </a:xfrm>
          <a:prstGeom prst="wedgeRoundRectCallout">
            <a:avLst>
              <a:gd name="adj1" fmla="val 17111"/>
              <a:gd name="adj2" fmla="val -107199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Can a graph have only 1 </a:t>
            </a:r>
            <a:endParaRPr lang="en-US" altLang="en-US"/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odd degree vertex?</a:t>
            </a:r>
            <a:endParaRPr lang="en-US" altLang="en-US"/>
          </a:p>
        </p:txBody>
      </p:sp>
      <p:sp>
        <p:nvSpPr>
          <p:cNvPr id="536582" name="AutoShape 6"/>
          <p:cNvSpPr>
            <a:spLocks noChangeArrowheads="1"/>
          </p:cNvSpPr>
          <p:nvPr/>
        </p:nvSpPr>
        <p:spPr bwMode="auto">
          <a:xfrm>
            <a:off x="5334000" y="2895600"/>
            <a:ext cx="3200400" cy="457200"/>
          </a:xfrm>
          <a:prstGeom prst="wedgeRoundRectCallout">
            <a:avLst>
              <a:gd name="adj1" fmla="val -31745"/>
              <a:gd name="adj2" fmla="val -1489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/>
              <a:t>Odd degree vertices.</a:t>
            </a:r>
            <a:endParaRPr lang="en-US" altLang="en-US"/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3455988" y="5867400"/>
            <a:ext cx="21923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Proof by induction.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/>
      <p:bldP spid="536581" grpId="0" animBg="1"/>
      <p:bldP spid="536582" grpId="0" animBg="1"/>
      <p:bldP spid="53658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1647825" y="2438400"/>
            <a:ext cx="581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we find an Eulerian cycle in the below example. </a:t>
            </a:r>
            <a:endParaRPr lang="en-US" altLang="en-US"/>
          </a:p>
        </p:txBody>
      </p:sp>
      <p:sp>
        <p:nvSpPr>
          <p:cNvPr id="598025" name="Text Box 9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  <p:sp>
        <p:nvSpPr>
          <p:cNvPr id="598026" name="Oval 10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7" name="Oval 11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8" name="Oval 12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Oval 13"/>
          <p:cNvSpPr>
            <a:spLocks noChangeArrowheads="1"/>
          </p:cNvSpPr>
          <p:nvPr/>
        </p:nvSpPr>
        <p:spPr bwMode="auto">
          <a:xfrm>
            <a:off x="47244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0" name="Oval 14"/>
          <p:cNvSpPr>
            <a:spLocks noChangeArrowheads="1"/>
          </p:cNvSpPr>
          <p:nvPr/>
        </p:nvSpPr>
        <p:spPr bwMode="auto">
          <a:xfrm>
            <a:off x="5638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1" name="Oval 15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2" name="Oval 16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3" name="Oval 17"/>
          <p:cNvSpPr>
            <a:spLocks noChangeArrowheads="1"/>
          </p:cNvSpPr>
          <p:nvPr/>
        </p:nvSpPr>
        <p:spPr bwMode="auto">
          <a:xfrm>
            <a:off x="3429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4" name="Oval 18"/>
          <p:cNvSpPr>
            <a:spLocks noChangeArrowheads="1"/>
          </p:cNvSpPr>
          <p:nvPr/>
        </p:nvSpPr>
        <p:spPr bwMode="auto">
          <a:xfrm>
            <a:off x="281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5" name="Oval 19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6" name="Oval 20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7" name="Oval 21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8" name="Oval 22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Oval 23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0" name="Oval 24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4" grpId="0"/>
      <p:bldP spid="598026" grpId="0" animBg="1"/>
      <p:bldP spid="598027" grpId="0" animBg="1"/>
      <p:bldP spid="598028" grpId="0" animBg="1"/>
      <p:bldP spid="598029" grpId="0" animBg="1"/>
      <p:bldP spid="598030" grpId="0" animBg="1"/>
      <p:bldP spid="598031" grpId="0" animBg="1"/>
      <p:bldP spid="598032" grpId="0" animBg="1"/>
      <p:bldP spid="598033" grpId="0" animBg="1"/>
      <p:bldP spid="598034" grpId="0" animBg="1"/>
      <p:bldP spid="598035" grpId="0" animBg="1"/>
      <p:bldP spid="598036" grpId="0" animBg="1"/>
      <p:bldP spid="598037" grpId="0" animBg="1"/>
      <p:bldP spid="598038" grpId="0" animBg="1"/>
      <p:bldP spid="598039" grpId="0" animBg="1"/>
      <p:bldP spid="5980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143000" y="2438400"/>
            <a:ext cx="685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 the edges can be partitioned into five simple cycles.</a:t>
            </a:r>
            <a:endParaRPr lang="en-US" altLang="en-US"/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Oval 11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2" name="Oval 12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3" name="Oval 13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4" name="Oval 14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5" name="Oval 15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6" name="Oval 1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7" name="Oval 17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8" name="Oval 18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Oval 19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0" name="Oval 20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Oval 21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Oval 22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3" name="Oval 23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599064" name="Oval 24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5" name="Oval 25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6" name="Oval 26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7" name="Oval 27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8" name="Oval 28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9" name="Oval 29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0" name="Text Box 30"/>
          <p:cNvSpPr txBox="1">
            <a:spLocks noChangeArrowheads="1"/>
          </p:cNvSpPr>
          <p:nvPr/>
        </p:nvSpPr>
        <p:spPr bwMode="auto">
          <a:xfrm>
            <a:off x="1447800" y="5908675"/>
            <a:ext cx="618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Vertices of the same color represent the same vertices.</a:t>
            </a:r>
            <a:endParaRPr lang="en-US" altLang="en-US"/>
          </a:p>
        </p:txBody>
      </p: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/>
      <p:bldP spid="599046" grpId="0" animBg="1"/>
      <p:bldP spid="599047" grpId="0" animBg="1"/>
      <p:bldP spid="599048" grpId="0" animBg="1"/>
      <p:bldP spid="599049" grpId="0" animBg="1"/>
      <p:bldP spid="599051" grpId="0" animBg="1"/>
      <p:bldP spid="599052" grpId="0" animBg="1"/>
      <p:bldP spid="599053" grpId="0" animBg="1"/>
      <p:bldP spid="599054" grpId="0" animBg="1"/>
      <p:bldP spid="599055" grpId="0" animBg="1"/>
      <p:bldP spid="599056" grpId="0" animBg="1"/>
      <p:bldP spid="599057" grpId="0" animBg="1"/>
      <p:bldP spid="599058" grpId="0" animBg="1"/>
      <p:bldP spid="599059" grpId="0" animBg="1"/>
      <p:bldP spid="599060" grpId="0" animBg="1"/>
      <p:bldP spid="599061" grpId="0" animBg="1"/>
      <p:bldP spid="599062" grpId="0" animBg="1"/>
      <p:bldP spid="599063" grpId="0" animBg="1"/>
      <p:bldP spid="599064" grpId="0" animBg="1"/>
      <p:bldP spid="599065" grpId="0" animBg="1"/>
      <p:bldP spid="599066" grpId="0" animBg="1"/>
      <p:bldP spid="599067" grpId="0" animBg="1"/>
      <p:bldP spid="599068" grpId="0" animBg="1"/>
      <p:bldP spid="599069" grpId="0" animBg="1"/>
      <p:bldP spid="59907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0069" name="Oval 5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0" name="Oval 6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2" name="Oval 8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3" name="Oval 9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4" name="Oval 10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5" name="Oval 11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7" name="Oval 13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8" name="Oval 14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9" name="Oval 15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0" name="Oval 16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1" name="Oval 17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2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3" name="Oval 19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4" name="Oval 20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Oval 21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0086" name="Oval 22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7" name="Oval 23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8" name="Oval 24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9" name="Oval 25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0" name="Oval 26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1" name="Oval 27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3" name="Text Box 29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idea is that we can construct an Eulerian cycle by adding cycle one by one.</a:t>
            </a:r>
            <a:endParaRPr lang="en-US" altLang="en-US"/>
          </a:p>
        </p:txBody>
      </p:sp>
      <p:sp>
        <p:nvSpPr>
          <p:cNvPr id="600094" name="Text Box 30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2743200" y="5984875"/>
            <a:ext cx="360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transverse the first cycle.</a:t>
            </a:r>
            <a:endParaRPr lang="en-US" altLang="en-US"/>
          </a:p>
        </p:txBody>
      </p:sp>
      <p:sp>
        <p:nvSpPr>
          <p:cNvPr id="600097" name="Text Box 3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93" grpId="0" animBg="1"/>
      <p:bldP spid="600094" grpId="0"/>
      <p:bldP spid="600095" grpId="0"/>
      <p:bldP spid="6000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1092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3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4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5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6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7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8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9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0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1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2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3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4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5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6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7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8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1109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0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1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2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3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4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5" name="Text Box 27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idea is that we can construct an Eulerian cycle by adding cycle one by one.</a:t>
            </a:r>
            <a:endParaRPr lang="en-US" altLang="en-US"/>
          </a:p>
        </p:txBody>
      </p:sp>
      <p:sp>
        <p:nvSpPr>
          <p:cNvPr id="601116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601117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601118" name="Text Box 30"/>
          <p:cNvSpPr txBox="1">
            <a:spLocks noChangeArrowheads="1"/>
          </p:cNvSpPr>
          <p:nvPr/>
        </p:nvSpPr>
        <p:spPr bwMode="auto">
          <a:xfrm>
            <a:off x="2667000" y="5984875"/>
            <a:ext cx="382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 transverse the second cycle.</a:t>
            </a:r>
            <a:endParaRPr lang="en-US" altLang="en-US"/>
          </a:p>
        </p:txBody>
      </p: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601120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601121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601122" name="Text Box 34"/>
          <p:cNvSpPr txBox="1">
            <a:spLocks noChangeArrowheads="1"/>
          </p:cNvSpPr>
          <p:nvPr/>
        </p:nvSpPr>
        <p:spPr bwMode="auto">
          <a:xfrm>
            <a:off x="2876550" y="3519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601123" name="Text Box 35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8" grpId="0"/>
      <p:bldP spid="601119" grpId="0"/>
      <p:bldP spid="601120" grpId="0"/>
      <p:bldP spid="601121" grpId="0"/>
      <p:bldP spid="6011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2116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8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9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0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1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2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3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4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5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6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7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8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9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0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1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2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2133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4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602141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602142" name="Text Box 30"/>
          <p:cNvSpPr txBox="1">
            <a:spLocks noChangeArrowheads="1"/>
          </p:cNvSpPr>
          <p:nvPr/>
        </p:nvSpPr>
        <p:spPr bwMode="auto">
          <a:xfrm>
            <a:off x="762000" y="5943600"/>
            <a:ext cx="756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“detour” to the third cycle before finishing the second cycle.</a:t>
            </a:r>
            <a:endParaRPr lang="en-US" altLang="en-US"/>
          </a:p>
        </p:txBody>
      </p:sp>
      <p:sp>
        <p:nvSpPr>
          <p:cNvPr id="602143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602144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602145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602147" name="Text Box 35"/>
          <p:cNvSpPr txBox="1">
            <a:spLocks noChangeArrowheads="1"/>
          </p:cNvSpPr>
          <p:nvPr/>
        </p:nvSpPr>
        <p:spPr bwMode="auto">
          <a:xfrm>
            <a:off x="2717800" y="2438400"/>
            <a:ext cx="375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deal with the third cycle?</a:t>
            </a:r>
            <a:endParaRPr lang="en-US" altLang="en-US"/>
          </a:p>
        </p:txBody>
      </p:sp>
      <p:sp>
        <p:nvSpPr>
          <p:cNvPr id="602148" name="Text Box 36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602149" name="Text Box 37"/>
          <p:cNvSpPr txBox="1">
            <a:spLocks noChangeArrowheads="1"/>
          </p:cNvSpPr>
          <p:nvPr/>
        </p:nvSpPr>
        <p:spPr bwMode="auto">
          <a:xfrm>
            <a:off x="478155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4400550" y="3276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602151" name="Text Box 39"/>
          <p:cNvSpPr txBox="1">
            <a:spLocks noChangeArrowheads="1"/>
          </p:cNvSpPr>
          <p:nvPr/>
        </p:nvSpPr>
        <p:spPr bwMode="auto">
          <a:xfrm>
            <a:off x="2819400" y="34290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602152" name="Text Box 40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2" grpId="0"/>
      <p:bldP spid="602146" grpId="0"/>
      <p:bldP spid="602147" grpId="0" animBg="1"/>
      <p:bldP spid="602148" grpId="0"/>
      <p:bldP spid="602149" grpId="0"/>
      <p:bldP spid="602150" grpId="0"/>
      <p:bldP spid="6021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3140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1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2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3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4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5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6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7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9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0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1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2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3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4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5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6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3157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8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9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0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1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2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3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603164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603165" name="Text Box 29"/>
          <p:cNvSpPr txBox="1">
            <a:spLocks noChangeArrowheads="1"/>
          </p:cNvSpPr>
          <p:nvPr/>
        </p:nvSpPr>
        <p:spPr bwMode="auto">
          <a:xfrm>
            <a:off x="1154113" y="5943600"/>
            <a:ext cx="6846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“detour” to the fourth cycle at an “intersection point”.</a:t>
            </a:r>
            <a:endParaRPr lang="en-US" altLang="en-US"/>
          </a:p>
        </p:txBody>
      </p:sp>
      <p:sp>
        <p:nvSpPr>
          <p:cNvPr id="603166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603167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603168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603169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603170" name="Text Box 34"/>
          <p:cNvSpPr txBox="1">
            <a:spLocks noChangeArrowheads="1"/>
          </p:cNvSpPr>
          <p:nvPr/>
        </p:nvSpPr>
        <p:spPr bwMode="auto">
          <a:xfrm>
            <a:off x="1752600" y="2438400"/>
            <a:ext cx="5673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use the same idea to deal with the fourth cycle</a:t>
            </a:r>
            <a:endParaRPr lang="en-US" altLang="en-US"/>
          </a:p>
        </p:txBody>
      </p:sp>
      <p:sp>
        <p:nvSpPr>
          <p:cNvPr id="603171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603172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603173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603174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603175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  <a:endParaRPr lang="en-US" altLang="en-US"/>
          </a:p>
        </p:txBody>
      </p:sp>
      <p:sp>
        <p:nvSpPr>
          <p:cNvPr id="603176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  <a:endParaRPr lang="en-US" altLang="en-US"/>
          </a:p>
        </p:txBody>
      </p:sp>
      <p:sp>
        <p:nvSpPr>
          <p:cNvPr id="603177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  <a:endParaRPr lang="en-US" altLang="en-US"/>
          </a:p>
        </p:txBody>
      </p:sp>
      <p:sp>
        <p:nvSpPr>
          <p:cNvPr id="603178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  <a:endParaRPr lang="en-US" altLang="en-US"/>
          </a:p>
        </p:txBody>
      </p:sp>
      <p:sp>
        <p:nvSpPr>
          <p:cNvPr id="603179" name="Text Box 4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/>
      <p:bldP spid="603170" grpId="0" animBg="1"/>
      <p:bldP spid="603172" grpId="0"/>
      <p:bldP spid="603173" grpId="0"/>
      <p:bldP spid="603174" grpId="0"/>
      <p:bldP spid="603175" grpId="0"/>
      <p:bldP spid="603176" grpId="0"/>
      <p:bldP spid="603177" grpId="0"/>
      <p:bldP spid="6031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4164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5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6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7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9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1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3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4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5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6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7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8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9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4181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2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3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4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5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6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7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604189" name="Text Box 29"/>
          <p:cNvSpPr txBox="1">
            <a:spLocks noChangeArrowheads="1"/>
          </p:cNvSpPr>
          <p:nvPr/>
        </p:nvSpPr>
        <p:spPr bwMode="auto">
          <a:xfrm>
            <a:off x="1447800" y="5943600"/>
            <a:ext cx="629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“insert” the fifth cycle at an “intersection point”.</a:t>
            </a:r>
            <a:endParaRPr lang="en-US" altLang="en-US"/>
          </a:p>
        </p:txBody>
      </p:sp>
      <p:sp>
        <p:nvSpPr>
          <p:cNvPr id="604190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604191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604192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604193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604195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604196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604197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604198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604199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  <a:endParaRPr lang="en-US" altLang="en-US"/>
          </a:p>
        </p:txBody>
      </p:sp>
      <p:sp>
        <p:nvSpPr>
          <p:cNvPr id="604200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  <a:endParaRPr lang="en-US" altLang="en-US"/>
          </a:p>
        </p:txBody>
      </p:sp>
      <p:sp>
        <p:nvSpPr>
          <p:cNvPr id="604201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  <a:endParaRPr lang="en-US" altLang="en-US"/>
          </a:p>
        </p:txBody>
      </p:sp>
      <p:sp>
        <p:nvSpPr>
          <p:cNvPr id="604202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  <a:endParaRPr lang="en-US" altLang="en-US"/>
          </a:p>
        </p:txBody>
      </p: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604205" name="Text Box 45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604206" name="Line 46"/>
          <p:cNvSpPr>
            <a:spLocks noChangeShapeType="1"/>
          </p:cNvSpPr>
          <p:nvPr/>
        </p:nvSpPr>
        <p:spPr bwMode="auto">
          <a:xfrm flipV="1">
            <a:off x="64008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7" name="Text Box 47"/>
          <p:cNvSpPr txBox="1">
            <a:spLocks noChangeArrowheads="1"/>
          </p:cNvSpPr>
          <p:nvPr/>
        </p:nvSpPr>
        <p:spPr bwMode="auto">
          <a:xfrm>
            <a:off x="6308725" y="4537075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  <a:endParaRPr lang="en-US" altLang="en-US"/>
          </a:p>
        </p:txBody>
      </p:sp>
      <p:sp>
        <p:nvSpPr>
          <p:cNvPr id="604208" name="Line 48"/>
          <p:cNvSpPr>
            <a:spLocks noChangeShapeType="1"/>
          </p:cNvSpPr>
          <p:nvPr/>
        </p:nvSpPr>
        <p:spPr bwMode="auto">
          <a:xfrm flipV="1">
            <a:off x="59436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9" name="Text Box 49"/>
          <p:cNvSpPr txBox="1">
            <a:spLocks noChangeArrowheads="1"/>
          </p:cNvSpPr>
          <p:nvPr/>
        </p:nvSpPr>
        <p:spPr bwMode="auto">
          <a:xfrm>
            <a:off x="6010275" y="30480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  <a:endParaRPr lang="en-US" altLang="en-US"/>
          </a:p>
        </p:txBody>
      </p:sp>
      <p:sp>
        <p:nvSpPr>
          <p:cNvPr id="604210" name="Line 50"/>
          <p:cNvSpPr>
            <a:spLocks noChangeShapeType="1"/>
          </p:cNvSpPr>
          <p:nvPr/>
        </p:nvSpPr>
        <p:spPr bwMode="auto">
          <a:xfrm flipV="1">
            <a:off x="5562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1" name="Text Box 51"/>
          <p:cNvSpPr txBox="1">
            <a:spLocks noChangeArrowheads="1"/>
          </p:cNvSpPr>
          <p:nvPr/>
        </p:nvSpPr>
        <p:spPr bwMode="auto">
          <a:xfrm>
            <a:off x="5705475" y="4510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  <a:endParaRPr lang="en-US" altLang="en-US"/>
          </a:p>
        </p:txBody>
      </p:sp>
      <p:sp>
        <p:nvSpPr>
          <p:cNvPr id="604212" name="Line 52"/>
          <p:cNvSpPr>
            <a:spLocks noChangeShapeType="1"/>
          </p:cNvSpPr>
          <p:nvPr/>
        </p:nvSpPr>
        <p:spPr bwMode="auto">
          <a:xfrm flipV="1">
            <a:off x="4724400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3" name="Text Box 53"/>
          <p:cNvSpPr txBox="1">
            <a:spLocks noChangeArrowheads="1"/>
          </p:cNvSpPr>
          <p:nvPr/>
        </p:nvSpPr>
        <p:spPr bwMode="auto">
          <a:xfrm>
            <a:off x="4648200" y="37338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  <a:endParaRPr lang="en-US" altLang="en-US"/>
          </a:p>
        </p:txBody>
      </p:sp>
      <p:sp>
        <p:nvSpPr>
          <p:cNvPr id="604214" name="Line 54"/>
          <p:cNvSpPr>
            <a:spLocks noChangeShapeType="1"/>
          </p:cNvSpPr>
          <p:nvPr/>
        </p:nvSpPr>
        <p:spPr bwMode="auto">
          <a:xfrm flipV="1">
            <a:off x="4343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5" name="Text Box 55"/>
          <p:cNvSpPr txBox="1">
            <a:spLocks noChangeArrowheads="1"/>
          </p:cNvSpPr>
          <p:nvPr/>
        </p:nvSpPr>
        <p:spPr bwMode="auto">
          <a:xfrm>
            <a:off x="4343400" y="2743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</a:t>
            </a:r>
            <a:endParaRPr lang="en-US" altLang="en-US"/>
          </a:p>
        </p:txBody>
      </p:sp>
      <p:sp>
        <p:nvSpPr>
          <p:cNvPr id="604216" name="Line 56"/>
          <p:cNvSpPr>
            <a:spLocks noChangeShapeType="1"/>
          </p:cNvSpPr>
          <p:nvPr/>
        </p:nvSpPr>
        <p:spPr bwMode="auto">
          <a:xfrm flipV="1">
            <a:off x="28194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7" name="Text Box 57"/>
          <p:cNvSpPr txBox="1">
            <a:spLocks noChangeArrowheads="1"/>
          </p:cNvSpPr>
          <p:nvPr/>
        </p:nvSpPr>
        <p:spPr bwMode="auto">
          <a:xfrm>
            <a:off x="2819400" y="30622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</a:t>
            </a:r>
            <a:endParaRPr lang="en-US" altLang="en-US"/>
          </a:p>
        </p:txBody>
      </p:sp>
      <p:sp>
        <p:nvSpPr>
          <p:cNvPr id="604218" name="Text Box 58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9" grpId="0"/>
      <p:bldP spid="604204" grpId="0"/>
      <p:bldP spid="604205" grpId="0"/>
      <p:bldP spid="604206" grpId="0" animBg="1"/>
      <p:bldP spid="604207" grpId="0"/>
      <p:bldP spid="604208" grpId="0" animBg="1"/>
      <p:bldP spid="604209" grpId="0"/>
      <p:bldP spid="604210" grpId="0" animBg="1"/>
      <p:bldP spid="604211" grpId="0"/>
      <p:bldP spid="604212" grpId="0" animBg="1"/>
      <p:bldP spid="604213" grpId="0"/>
      <p:bldP spid="604214" grpId="0" animBg="1"/>
      <p:bldP spid="604215" grpId="0"/>
      <p:bldP spid="604216" grpId="0" animBg="1"/>
      <p:bldP spid="604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pic>
        <p:nvPicPr>
          <p:cNvPr id="7171" name="Picture 4" descr="500px-Konigsburg_graph_sv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3528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743200" y="1828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191000" y="31242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  <a:endParaRPr lang="en-US" alt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743200" y="4495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339850" y="4052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e1</a:t>
            </a:r>
            <a:endParaRPr lang="en-US" alt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2057400" y="35956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e3</a:t>
            </a:r>
            <a:endParaRPr lang="en-US" altLang="en-US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3276600" y="38100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e2</a:t>
            </a:r>
            <a:endParaRPr lang="en-US" altLang="en-US"/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2406650" y="2971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e4</a:t>
            </a:r>
            <a:endParaRPr lang="en-US" altLang="en-US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1219200" y="1828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e6</a:t>
            </a:r>
            <a:endParaRPr lang="en-US" altLang="en-US"/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1600200" y="25288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e5</a:t>
            </a:r>
            <a:endParaRPr lang="en-US" altLang="en-US"/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3244850" y="23622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e7</a:t>
            </a:r>
            <a:endParaRPr lang="en-US" altLang="en-US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533400" y="1223963"/>
            <a:ext cx="80391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Question:</a:t>
            </a:r>
            <a:r>
              <a:rPr lang="en-US" altLang="en-US"/>
              <a:t> Is it possible to find a walk that visits each edge exactly once. </a:t>
            </a:r>
            <a:endParaRPr lang="en-US" altLang="en-US"/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620713" y="5116513"/>
            <a:ext cx="7743825" cy="368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If there is such a walk, there is a starting point and an endpoint point.</a:t>
            </a:r>
            <a:endParaRPr lang="en-US" altLang="en-US"/>
          </a:p>
        </p:txBody>
      </p:sp>
      <p:sp>
        <p:nvSpPr>
          <p:cNvPr id="498706" name="Text Box 18"/>
          <p:cNvSpPr txBox="1">
            <a:spLocks noChangeArrowheads="1"/>
          </p:cNvSpPr>
          <p:nvPr/>
        </p:nvSpPr>
        <p:spPr bwMode="auto">
          <a:xfrm>
            <a:off x="457200" y="5743575"/>
            <a:ext cx="8164513" cy="733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For every “intermediate” point v, there must be the same number of </a:t>
            </a:r>
            <a:endParaRPr lang="en-US" altLang="en-US"/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incoming and outgoing edges, and so v must have an </a:t>
            </a:r>
            <a:r>
              <a:rPr lang="en-US" altLang="en-US" b="1"/>
              <a:t>even number of edges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498708" name="Line 20"/>
          <p:cNvSpPr>
            <a:spLocks noChangeShapeType="1"/>
          </p:cNvSpPr>
          <p:nvPr/>
        </p:nvSpPr>
        <p:spPr bwMode="auto">
          <a:xfrm>
            <a:off x="5562600" y="21336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09" name="Line 21"/>
          <p:cNvSpPr>
            <a:spLocks noChangeShapeType="1"/>
          </p:cNvSpPr>
          <p:nvPr/>
        </p:nvSpPr>
        <p:spPr bwMode="auto">
          <a:xfrm flipV="1">
            <a:off x="6858000" y="22098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0" name="Line 22"/>
          <p:cNvSpPr>
            <a:spLocks noChangeShapeType="1"/>
          </p:cNvSpPr>
          <p:nvPr/>
        </p:nvSpPr>
        <p:spPr bwMode="auto">
          <a:xfrm flipH="1">
            <a:off x="5257800" y="35052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1" name="Line 23"/>
          <p:cNvSpPr>
            <a:spLocks noChangeShapeType="1"/>
          </p:cNvSpPr>
          <p:nvPr/>
        </p:nvSpPr>
        <p:spPr bwMode="auto">
          <a:xfrm>
            <a:off x="6705600" y="35814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858000" y="34290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3" name="Line 25"/>
          <p:cNvSpPr>
            <a:spLocks noChangeShapeType="1"/>
          </p:cNvSpPr>
          <p:nvPr/>
        </p:nvSpPr>
        <p:spPr bwMode="auto">
          <a:xfrm flipH="1">
            <a:off x="52578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07" name="Oval 19"/>
          <p:cNvSpPr>
            <a:spLocks noChangeArrowheads="1"/>
          </p:cNvSpPr>
          <p:nvPr/>
        </p:nvSpPr>
        <p:spPr bwMode="auto">
          <a:xfrm>
            <a:off x="6553200" y="3276600"/>
            <a:ext cx="304800" cy="3048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 flipV="1">
            <a:off x="6858000" y="2209800"/>
            <a:ext cx="838200" cy="1143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 flipH="1">
            <a:off x="5257800" y="3429000"/>
            <a:ext cx="1295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6" name="Line 28"/>
          <p:cNvSpPr>
            <a:spLocks noChangeShapeType="1"/>
          </p:cNvSpPr>
          <p:nvPr/>
        </p:nvSpPr>
        <p:spPr bwMode="auto">
          <a:xfrm flipH="1">
            <a:off x="5257800" y="3505200"/>
            <a:ext cx="1371600" cy="1143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6553200" y="29718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v</a:t>
            </a:r>
            <a:endParaRPr lang="en-US" altLang="en-US"/>
          </a:p>
        </p:txBody>
      </p:sp>
      <p:sp>
        <p:nvSpPr>
          <p:cNvPr id="498718" name="Line 30"/>
          <p:cNvSpPr>
            <a:spLocks noChangeShapeType="1"/>
          </p:cNvSpPr>
          <p:nvPr/>
        </p:nvSpPr>
        <p:spPr bwMode="auto">
          <a:xfrm>
            <a:off x="6705600" y="3581400"/>
            <a:ext cx="304800" cy="1066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9" name="Line 31"/>
          <p:cNvSpPr>
            <a:spLocks noChangeShapeType="1"/>
          </p:cNvSpPr>
          <p:nvPr/>
        </p:nvSpPr>
        <p:spPr bwMode="auto">
          <a:xfrm>
            <a:off x="6858000" y="3429000"/>
            <a:ext cx="13716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20" name="Line 32"/>
          <p:cNvSpPr>
            <a:spLocks noChangeShapeType="1"/>
          </p:cNvSpPr>
          <p:nvPr/>
        </p:nvSpPr>
        <p:spPr bwMode="auto">
          <a:xfrm>
            <a:off x="5562600" y="2133600"/>
            <a:ext cx="1066800" cy="1143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5" grpId="0" animBg="1"/>
      <p:bldP spid="498706" grpId="0" animBg="1"/>
      <p:bldP spid="498708" grpId="0" animBg="1"/>
      <p:bldP spid="498709" grpId="0" animBg="1"/>
      <p:bldP spid="498710" grpId="0" animBg="1"/>
      <p:bldP spid="498711" grpId="0" animBg="1"/>
      <p:bldP spid="498712" grpId="0" animBg="1"/>
      <p:bldP spid="498713" grpId="0" animBg="1"/>
      <p:bldP spid="498707" grpId="0" animBg="1"/>
      <p:bldP spid="498714" grpId="0" animBg="1"/>
      <p:bldP spid="498715" grpId="0" animBg="1"/>
      <p:bldP spid="498716" grpId="0" animBg="1"/>
      <p:bldP spid="498717" grpId="0"/>
      <p:bldP spid="498718" grpId="0" animBg="1"/>
      <p:bldP spid="498719" grpId="0" animBg="1"/>
      <p:bldP spid="4987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6212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3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5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6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8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0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1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2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4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5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6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7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8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6229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0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1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2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3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4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5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606237" name="Text Box 29"/>
          <p:cNvSpPr txBox="1">
            <a:spLocks noChangeArrowheads="1"/>
          </p:cNvSpPr>
          <p:nvPr/>
        </p:nvSpPr>
        <p:spPr bwMode="auto">
          <a:xfrm>
            <a:off x="2057400" y="5943600"/>
            <a:ext cx="4930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we have an Eulerian cycle of this example</a:t>
            </a:r>
            <a:endParaRPr lang="en-US" altLang="en-US"/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606239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606240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606241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606242" name="Text Box 34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606243" name="Text Box 35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606244" name="Text Box 36"/>
          <p:cNvSpPr txBox="1">
            <a:spLocks noChangeArrowheads="1"/>
          </p:cNvSpPr>
          <p:nvPr/>
        </p:nvSpPr>
        <p:spPr bwMode="auto">
          <a:xfrm>
            <a:off x="6457950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  <a:endParaRPr lang="en-US" altLang="en-US"/>
          </a:p>
        </p:txBody>
      </p:sp>
      <p:sp>
        <p:nvSpPr>
          <p:cNvPr id="606245" name="Text Box 37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  <a:endParaRPr lang="en-US" altLang="en-US"/>
          </a:p>
        </p:txBody>
      </p:sp>
      <p:sp>
        <p:nvSpPr>
          <p:cNvPr id="606246" name="Text Box 38"/>
          <p:cNvSpPr txBox="1">
            <a:spLocks noChangeArrowheads="1"/>
          </p:cNvSpPr>
          <p:nvPr/>
        </p:nvSpPr>
        <p:spPr bwMode="auto">
          <a:xfrm>
            <a:off x="5553075" y="42052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  <a:endParaRPr lang="en-US" altLang="en-US"/>
          </a:p>
        </p:txBody>
      </p:sp>
      <p:sp>
        <p:nvSpPr>
          <p:cNvPr id="606247" name="Text Box 39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  <a:endParaRPr lang="en-US" altLang="en-US"/>
          </a:p>
        </p:txBody>
      </p:sp>
      <p:sp>
        <p:nvSpPr>
          <p:cNvPr id="606248" name="Text Box 40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</a:t>
            </a:r>
            <a:endParaRPr lang="en-US" altLang="en-US"/>
          </a:p>
        </p:txBody>
      </p:sp>
      <p:sp>
        <p:nvSpPr>
          <p:cNvPr id="606249" name="Text Box 41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</a:t>
            </a:r>
            <a:endParaRPr lang="en-US" altLang="en-US"/>
          </a:p>
        </p:txBody>
      </p:sp>
      <p:sp>
        <p:nvSpPr>
          <p:cNvPr id="606250" name="Text Box 42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606251" name="Text Box 43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  <a:endParaRPr lang="en-US" altLang="en-US"/>
          </a:p>
        </p:txBody>
      </p:sp>
      <p:sp>
        <p:nvSpPr>
          <p:cNvPr id="606264" name="Text Box 56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Idea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1619250" y="1371600"/>
            <a:ext cx="59245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general, if we have a “partial” Eulerian cycle C*,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and it intersects with a cycle C on a vertex v,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then we can extend the Eulerian cycle C* to include C.</a:t>
            </a:r>
            <a:endParaRPr lang="en-US" altLang="en-US"/>
          </a:p>
        </p:txBody>
      </p:sp>
      <p:sp>
        <p:nvSpPr>
          <p:cNvPr id="605241" name="Oval 57"/>
          <p:cNvSpPr>
            <a:spLocks noChangeArrowheads="1"/>
          </p:cNvSpPr>
          <p:nvPr/>
        </p:nvSpPr>
        <p:spPr bwMode="auto">
          <a:xfrm>
            <a:off x="1676400" y="2743200"/>
            <a:ext cx="3352800" cy="2743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05242" name="Freeform 58"/>
          <p:cNvSpPr/>
          <p:nvPr/>
        </p:nvSpPr>
        <p:spPr bwMode="auto">
          <a:xfrm>
            <a:off x="1930400" y="3124200"/>
            <a:ext cx="3098800" cy="2133600"/>
          </a:xfrm>
          <a:custGeom>
            <a:avLst/>
            <a:gdLst>
              <a:gd name="T0" fmla="*/ 1568 w 1952"/>
              <a:gd name="T1" fmla="*/ 672 h 1344"/>
              <a:gd name="T2" fmla="*/ 1280 w 1952"/>
              <a:gd name="T3" fmla="*/ 192 h 1344"/>
              <a:gd name="T4" fmla="*/ 752 w 1952"/>
              <a:gd name="T5" fmla="*/ 96 h 1344"/>
              <a:gd name="T6" fmla="*/ 800 w 1952"/>
              <a:gd name="T7" fmla="*/ 528 h 1344"/>
              <a:gd name="T8" fmla="*/ 1184 w 1952"/>
              <a:gd name="T9" fmla="*/ 480 h 1344"/>
              <a:gd name="T10" fmla="*/ 1280 w 1952"/>
              <a:gd name="T11" fmla="*/ 672 h 1344"/>
              <a:gd name="T12" fmla="*/ 704 w 1952"/>
              <a:gd name="T13" fmla="*/ 912 h 1344"/>
              <a:gd name="T14" fmla="*/ 368 w 1952"/>
              <a:gd name="T15" fmla="*/ 432 h 1344"/>
              <a:gd name="T16" fmla="*/ 704 w 1952"/>
              <a:gd name="T17" fmla="*/ 240 h 1344"/>
              <a:gd name="T18" fmla="*/ 272 w 1952"/>
              <a:gd name="T19" fmla="*/ 48 h 1344"/>
              <a:gd name="T20" fmla="*/ 32 w 1952"/>
              <a:gd name="T21" fmla="*/ 528 h 1344"/>
              <a:gd name="T22" fmla="*/ 464 w 1952"/>
              <a:gd name="T23" fmla="*/ 912 h 1344"/>
              <a:gd name="T24" fmla="*/ 272 w 1952"/>
              <a:gd name="T25" fmla="*/ 1152 h 1344"/>
              <a:gd name="T26" fmla="*/ 1136 w 1952"/>
              <a:gd name="T27" fmla="*/ 1296 h 1344"/>
              <a:gd name="T28" fmla="*/ 944 w 1952"/>
              <a:gd name="T29" fmla="*/ 864 h 1344"/>
              <a:gd name="T30" fmla="*/ 944 w 1952"/>
              <a:gd name="T31" fmla="*/ 528 h 1344"/>
              <a:gd name="T32" fmla="*/ 1376 w 1952"/>
              <a:gd name="T33" fmla="*/ 336 h 1344"/>
              <a:gd name="T34" fmla="*/ 1904 w 1952"/>
              <a:gd name="T35" fmla="*/ 528 h 1344"/>
              <a:gd name="T36" fmla="*/ 1664 w 1952"/>
              <a:gd name="T37" fmla="*/ 1056 h 1344"/>
              <a:gd name="T38" fmla="*/ 1184 w 1952"/>
              <a:gd name="T39" fmla="*/ 720 h 1344"/>
              <a:gd name="T40" fmla="*/ 1232 w 1952"/>
              <a:gd name="T41" fmla="*/ 480 h 1344"/>
              <a:gd name="T42" fmla="*/ 1568 w 1952"/>
              <a:gd name="T43" fmla="*/ 672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2" h="1344">
                <a:moveTo>
                  <a:pt x="1568" y="672"/>
                </a:moveTo>
                <a:cubicBezTo>
                  <a:pt x="1576" y="624"/>
                  <a:pt x="1416" y="288"/>
                  <a:pt x="1280" y="192"/>
                </a:cubicBezTo>
                <a:cubicBezTo>
                  <a:pt x="1144" y="96"/>
                  <a:pt x="832" y="40"/>
                  <a:pt x="752" y="96"/>
                </a:cubicBezTo>
                <a:cubicBezTo>
                  <a:pt x="672" y="152"/>
                  <a:pt x="728" y="464"/>
                  <a:pt x="800" y="528"/>
                </a:cubicBezTo>
                <a:cubicBezTo>
                  <a:pt x="872" y="592"/>
                  <a:pt x="1104" y="456"/>
                  <a:pt x="1184" y="480"/>
                </a:cubicBezTo>
                <a:cubicBezTo>
                  <a:pt x="1264" y="504"/>
                  <a:pt x="1360" y="600"/>
                  <a:pt x="1280" y="672"/>
                </a:cubicBezTo>
                <a:cubicBezTo>
                  <a:pt x="1200" y="744"/>
                  <a:pt x="856" y="952"/>
                  <a:pt x="704" y="912"/>
                </a:cubicBezTo>
                <a:cubicBezTo>
                  <a:pt x="552" y="872"/>
                  <a:pt x="368" y="544"/>
                  <a:pt x="368" y="432"/>
                </a:cubicBezTo>
                <a:cubicBezTo>
                  <a:pt x="368" y="320"/>
                  <a:pt x="720" y="304"/>
                  <a:pt x="704" y="240"/>
                </a:cubicBezTo>
                <a:cubicBezTo>
                  <a:pt x="688" y="176"/>
                  <a:pt x="384" y="0"/>
                  <a:pt x="272" y="48"/>
                </a:cubicBezTo>
                <a:cubicBezTo>
                  <a:pt x="160" y="96"/>
                  <a:pt x="0" y="384"/>
                  <a:pt x="32" y="528"/>
                </a:cubicBezTo>
                <a:cubicBezTo>
                  <a:pt x="64" y="672"/>
                  <a:pt x="424" y="808"/>
                  <a:pt x="464" y="912"/>
                </a:cubicBezTo>
                <a:cubicBezTo>
                  <a:pt x="504" y="1016"/>
                  <a:pt x="160" y="1088"/>
                  <a:pt x="272" y="1152"/>
                </a:cubicBezTo>
                <a:cubicBezTo>
                  <a:pt x="384" y="1216"/>
                  <a:pt x="1024" y="1344"/>
                  <a:pt x="1136" y="1296"/>
                </a:cubicBezTo>
                <a:cubicBezTo>
                  <a:pt x="1248" y="1248"/>
                  <a:pt x="976" y="992"/>
                  <a:pt x="944" y="864"/>
                </a:cubicBezTo>
                <a:cubicBezTo>
                  <a:pt x="912" y="736"/>
                  <a:pt x="872" y="616"/>
                  <a:pt x="944" y="528"/>
                </a:cubicBezTo>
                <a:cubicBezTo>
                  <a:pt x="1016" y="440"/>
                  <a:pt x="1216" y="336"/>
                  <a:pt x="1376" y="336"/>
                </a:cubicBezTo>
                <a:cubicBezTo>
                  <a:pt x="1536" y="336"/>
                  <a:pt x="1856" y="408"/>
                  <a:pt x="1904" y="528"/>
                </a:cubicBezTo>
                <a:cubicBezTo>
                  <a:pt x="1952" y="648"/>
                  <a:pt x="1784" y="1024"/>
                  <a:pt x="1664" y="1056"/>
                </a:cubicBezTo>
                <a:cubicBezTo>
                  <a:pt x="1544" y="1088"/>
                  <a:pt x="1256" y="816"/>
                  <a:pt x="1184" y="720"/>
                </a:cubicBezTo>
                <a:cubicBezTo>
                  <a:pt x="1112" y="624"/>
                  <a:pt x="1168" y="488"/>
                  <a:pt x="1232" y="480"/>
                </a:cubicBezTo>
                <a:cubicBezTo>
                  <a:pt x="1296" y="472"/>
                  <a:pt x="1560" y="720"/>
                  <a:pt x="1568" y="67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3" name="Oval 59"/>
          <p:cNvSpPr>
            <a:spLocks noChangeArrowheads="1"/>
          </p:cNvSpPr>
          <p:nvPr/>
        </p:nvSpPr>
        <p:spPr bwMode="auto">
          <a:xfrm>
            <a:off x="4953000" y="3200400"/>
            <a:ext cx="1905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Oval 60"/>
          <p:cNvSpPr>
            <a:spLocks noChangeArrowheads="1"/>
          </p:cNvSpPr>
          <p:nvPr/>
        </p:nvSpPr>
        <p:spPr bwMode="auto">
          <a:xfrm>
            <a:off x="4876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4572000" y="38862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</a:t>
            </a:r>
            <a:endParaRPr lang="en-US" altLang="en-US"/>
          </a:p>
        </p:txBody>
      </p:sp>
      <p:sp>
        <p:nvSpPr>
          <p:cNvPr id="605247" name="Text Box 63"/>
          <p:cNvSpPr txBox="1">
            <a:spLocks noChangeArrowheads="1"/>
          </p:cNvSpPr>
          <p:nvPr/>
        </p:nvSpPr>
        <p:spPr bwMode="auto">
          <a:xfrm>
            <a:off x="1050925" y="5756275"/>
            <a:ext cx="71739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follow C* until we visit v, then follow C until we go back to v,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and then follow C* from v to the end.</a:t>
            </a:r>
            <a:endParaRPr lang="en-US" altLang="en-US"/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3048000" y="2819400"/>
            <a:ext cx="44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C*</a:t>
            </a:r>
            <a:endParaRPr lang="en-US" altLang="en-US"/>
          </a:p>
        </p:txBody>
      </p:sp>
      <p:sp>
        <p:nvSpPr>
          <p:cNvPr id="605249" name="Rectangle 65"/>
          <p:cNvSpPr>
            <a:spLocks noChangeArrowheads="1"/>
          </p:cNvSpPr>
          <p:nvPr/>
        </p:nvSpPr>
        <p:spPr bwMode="auto">
          <a:xfrm>
            <a:off x="6400800" y="289560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4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96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7466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1</a:t>
            </a:r>
            <a:r>
              <a:rPr lang="en-US" altLang="en-US"/>
              <a:t>.  If the edges of a connected graph can be partitioned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   into simple cycles, then we can construct an Eulerian cycle.</a:t>
            </a:r>
            <a:endParaRPr lang="en-US" altLang="en-US"/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838200" y="5410200"/>
            <a:ext cx="6335713" cy="788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    the edges can be partitioned into simple cycles.</a:t>
            </a:r>
            <a:endParaRPr lang="en-US" altLang="en-US"/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838200" y="1295400"/>
            <a:ext cx="7446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have informally proved the following claim in the previous slides.</a:t>
            </a:r>
            <a:endParaRPr lang="en-US" altLang="en-US"/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822325" y="4689475"/>
            <a:ext cx="7158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prove Euler’s theorem if we can prove the following claim.</a:t>
            </a:r>
            <a:endParaRPr lang="en-US" altLang="en-US"/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685800" y="3249613"/>
            <a:ext cx="7775575" cy="78898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3" grpId="0" animBg="1"/>
      <p:bldP spid="607247" grpId="0"/>
      <p:bldP spid="60724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584325" y="2632075"/>
            <a:ext cx="605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we can find one cycle by the same idea as before.</a:t>
            </a:r>
            <a:endParaRPr lang="en-US" altLang="en-US"/>
          </a:p>
        </p:txBody>
      </p:sp>
      <p:sp>
        <p:nvSpPr>
          <p:cNvPr id="608265" name="Oval 9"/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6" name="Oval 10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7" name="Oval 11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8" name="Oval 12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9" name="Oval 13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70" name="Oval 14"/>
          <p:cNvSpPr>
            <a:spLocks noChangeArrowheads="1"/>
          </p:cNvSpPr>
          <p:nvPr/>
        </p:nvSpPr>
        <p:spPr bwMode="auto">
          <a:xfrm>
            <a:off x="3429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71" name="Oval 15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72" name="Oval 16"/>
          <p:cNvSpPr>
            <a:spLocks noChangeArrowheads="1"/>
          </p:cNvSpPr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73" name="Line 17"/>
          <p:cNvSpPr>
            <a:spLocks noChangeShapeType="1"/>
          </p:cNvSpPr>
          <p:nvPr/>
        </p:nvSpPr>
        <p:spPr bwMode="auto">
          <a:xfrm>
            <a:off x="12192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4" name="Line 18"/>
          <p:cNvSpPr>
            <a:spLocks noChangeShapeType="1"/>
          </p:cNvSpPr>
          <p:nvPr/>
        </p:nvSpPr>
        <p:spPr bwMode="auto">
          <a:xfrm>
            <a:off x="14478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5" name="Line 19"/>
          <p:cNvSpPr>
            <a:spLocks noChangeShapeType="1"/>
          </p:cNvSpPr>
          <p:nvPr/>
        </p:nvSpPr>
        <p:spPr bwMode="auto">
          <a:xfrm>
            <a:off x="17526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6" name="Line 20"/>
          <p:cNvSpPr>
            <a:spLocks noChangeShapeType="1"/>
          </p:cNvSpPr>
          <p:nvPr/>
        </p:nvSpPr>
        <p:spPr bwMode="auto">
          <a:xfrm>
            <a:off x="22098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7" name="Line 21"/>
          <p:cNvSpPr>
            <a:spLocks noChangeShapeType="1"/>
          </p:cNvSpPr>
          <p:nvPr/>
        </p:nvSpPr>
        <p:spPr bwMode="auto">
          <a:xfrm>
            <a:off x="2743200" y="5791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8" name="Text Box 22"/>
          <p:cNvSpPr txBox="1">
            <a:spLocks noChangeArrowheads="1"/>
          </p:cNvSpPr>
          <p:nvPr/>
        </p:nvSpPr>
        <p:spPr bwMode="auto">
          <a:xfrm>
            <a:off x="4419600" y="4876800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Go to unvisited edges as long as possible.</a:t>
            </a:r>
            <a:endParaRPr lang="en-US" altLang="zh-TW"/>
          </a:p>
        </p:txBody>
      </p:sp>
      <p:sp>
        <p:nvSpPr>
          <p:cNvPr id="608279" name="Text Box 23"/>
          <p:cNvSpPr txBox="1">
            <a:spLocks noChangeArrowheads="1"/>
          </p:cNvSpPr>
          <p:nvPr/>
        </p:nvSpPr>
        <p:spPr bwMode="auto">
          <a:xfrm>
            <a:off x="4419600" y="5638800"/>
            <a:ext cx="448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Cannot get stuck before we find a cycle.</a:t>
            </a:r>
            <a:endParaRPr lang="en-US" altLang="zh-TW"/>
          </a:p>
        </p:txBody>
      </p:sp>
      <p:sp>
        <p:nvSpPr>
          <p:cNvPr id="608280" name="Line 24"/>
          <p:cNvSpPr>
            <a:spLocks noChangeShapeType="1"/>
          </p:cNvSpPr>
          <p:nvPr/>
        </p:nvSpPr>
        <p:spPr bwMode="auto">
          <a:xfrm flipH="1" flipV="1">
            <a:off x="3429000" y="50292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81" name="Line 25"/>
          <p:cNvSpPr>
            <a:spLocks noChangeShapeType="1"/>
          </p:cNvSpPr>
          <p:nvPr/>
        </p:nvSpPr>
        <p:spPr bwMode="auto">
          <a:xfrm flipH="1" flipV="1">
            <a:off x="2590800" y="4495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82" name="Line 26"/>
          <p:cNvSpPr>
            <a:spLocks noChangeShapeType="1"/>
          </p:cNvSpPr>
          <p:nvPr/>
        </p:nvSpPr>
        <p:spPr bwMode="auto">
          <a:xfrm flipH="1">
            <a:off x="1752600" y="4495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83" name="Oval 27"/>
          <p:cNvSpPr>
            <a:spLocks noChangeArrowheads="1"/>
          </p:cNvSpPr>
          <p:nvPr/>
        </p:nvSpPr>
        <p:spPr bwMode="auto">
          <a:xfrm>
            <a:off x="1219200" y="41910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84" name="Text Box 28"/>
          <p:cNvSpPr txBox="1">
            <a:spLocks noChangeArrowheads="1"/>
          </p:cNvSpPr>
          <p:nvPr/>
        </p:nvSpPr>
        <p:spPr bwMode="auto">
          <a:xfrm>
            <a:off x="4419600" y="41148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Start from any vertex.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/>
      <p:bldP spid="608265" grpId="0" animBg="1"/>
      <p:bldP spid="608266" grpId="0" animBg="1"/>
      <p:bldP spid="608267" grpId="0" animBg="1"/>
      <p:bldP spid="608268" grpId="0" animBg="1"/>
      <p:bldP spid="608269" grpId="0" animBg="1"/>
      <p:bldP spid="608270" grpId="0" animBg="1"/>
      <p:bldP spid="608271" grpId="0" animBg="1"/>
      <p:bldP spid="608272" grpId="0" animBg="1"/>
      <p:bldP spid="608273" grpId="0" animBg="1"/>
      <p:bldP spid="608274" grpId="0" animBg="1"/>
      <p:bldP spid="608275" grpId="0" animBg="1"/>
      <p:bldP spid="608276" grpId="0" animBg="1"/>
      <p:bldP spid="608277" grpId="0" animBg="1"/>
      <p:bldP spid="608278" grpId="0"/>
      <p:bldP spid="608280" grpId="0" animBg="1"/>
      <p:bldP spid="608281" grpId="0" animBg="1"/>
      <p:bldP spid="608282" grpId="0" animBg="1"/>
      <p:bldP spid="608283" grpId="0" animBg="1"/>
      <p:bldP spid="60828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0329" name="Oval 25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0" name="Oval 26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1" name="Oval 27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2" name="Oval 28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3" name="Oval 29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4" name="Oval 30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5" name="Oval 31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6" name="Oval 32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7" name="Oval 33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8" name="Oval 34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9" name="Line 35"/>
          <p:cNvSpPr>
            <a:spLocks noChangeShapeType="1"/>
          </p:cNvSpPr>
          <p:nvPr/>
        </p:nvSpPr>
        <p:spPr bwMode="auto">
          <a:xfrm>
            <a:off x="3429000" y="4724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0" name="Line 36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1" name="Line 37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2" name="Line 38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3" name="Line 39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4" name="Line 40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5" name="Line 41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6" name="Line 42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7" name="Line 43"/>
          <p:cNvSpPr>
            <a:spLocks noChangeShapeType="1"/>
          </p:cNvSpPr>
          <p:nvPr/>
        </p:nvSpPr>
        <p:spPr bwMode="auto">
          <a:xfrm flipH="1">
            <a:off x="3429000" y="3352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8" name="Line 44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9" name="Line 45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0" name="Line 46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1" name="Line 47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2" name="Line 48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3" name="Line 49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4" name="Line 50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 flipV="1">
            <a:off x="3810000" y="2895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6" name="Line 52"/>
          <p:cNvSpPr>
            <a:spLocks noChangeShapeType="1"/>
          </p:cNvSpPr>
          <p:nvPr/>
        </p:nvSpPr>
        <p:spPr bwMode="auto">
          <a:xfrm>
            <a:off x="45720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7" name="Line 53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8" name="Line 54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9" name="Line 55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60" name="Line 56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61" name="Line 57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1332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3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4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5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6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7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8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0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2" name="Line 14"/>
          <p:cNvSpPr>
            <a:spLocks noChangeShapeType="1"/>
          </p:cNvSpPr>
          <p:nvPr/>
        </p:nvSpPr>
        <p:spPr bwMode="auto">
          <a:xfrm>
            <a:off x="34290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3" name="Line 15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4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5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6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8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9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0" name="Line 22"/>
          <p:cNvSpPr>
            <a:spLocks noChangeShapeType="1"/>
          </p:cNvSpPr>
          <p:nvPr/>
        </p:nvSpPr>
        <p:spPr bwMode="auto">
          <a:xfrm flipH="1">
            <a:off x="34290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1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3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4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5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6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7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8" name="Line 30"/>
          <p:cNvSpPr>
            <a:spLocks noChangeShapeType="1"/>
          </p:cNvSpPr>
          <p:nvPr/>
        </p:nvSpPr>
        <p:spPr bwMode="auto">
          <a:xfrm flipV="1">
            <a:off x="38100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9" name="Line 31"/>
          <p:cNvSpPr>
            <a:spLocks noChangeShapeType="1"/>
          </p:cNvSpPr>
          <p:nvPr/>
        </p:nvSpPr>
        <p:spPr bwMode="auto">
          <a:xfrm>
            <a:off x="45720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0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1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2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3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4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2356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7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8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9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0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1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2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3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4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5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6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67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68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69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0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2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3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4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5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7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2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3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4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5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6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7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8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3380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1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2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3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4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5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6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7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8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9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90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1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2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3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4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5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6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7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8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9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0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1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2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3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4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5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6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7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8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9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10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11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1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4404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8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9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0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1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2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3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6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8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9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0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1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2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5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8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2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4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5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6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5428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29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0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1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2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3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4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5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6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7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8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39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0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1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2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3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4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5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6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7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8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9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0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1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2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3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4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5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6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7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8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9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60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pic>
        <p:nvPicPr>
          <p:cNvPr id="8195" name="Picture 3" descr="500px-Konigsburg_graph_sv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3528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34432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743200" y="1828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  <a:endParaRPr lang="en-US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743200" y="4495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339850" y="4052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e1</a:t>
            </a:r>
            <a:endParaRPr lang="en-US" alt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057400" y="35956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e3</a:t>
            </a:r>
            <a:endParaRPr lang="en-US" alt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76600" y="38100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e2</a:t>
            </a:r>
            <a:endParaRPr lang="en-US" alt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406650" y="2971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e4</a:t>
            </a:r>
            <a:endParaRPr lang="en-US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219200" y="1828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e6</a:t>
            </a:r>
            <a:endParaRPr lang="en-US" alt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600200" y="25288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e5</a:t>
            </a:r>
            <a:endParaRPr lang="en-US" alt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244850" y="23622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e7</a:t>
            </a:r>
            <a:endParaRPr lang="en-US" alt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33400" y="1223963"/>
            <a:ext cx="80391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Question:</a:t>
            </a:r>
            <a:r>
              <a:rPr lang="en-US" altLang="en-US"/>
              <a:t> Is it possible to find a walk that visits each edge exactly once. </a:t>
            </a:r>
            <a:endParaRPr lang="en-US" alt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81000" y="5043488"/>
            <a:ext cx="83185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Suppose there is such a walk, there is a starting point and an endpoint point.</a:t>
            </a:r>
            <a:endParaRPr lang="en-US" alt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57200" y="5743575"/>
            <a:ext cx="8164513" cy="733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For every “intermediate” point v, there must be the same number of </a:t>
            </a:r>
            <a:endParaRPr lang="en-US" altLang="en-US"/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incoming and outgoing edges, and so v must have an </a:t>
            </a:r>
            <a:r>
              <a:rPr lang="en-US" altLang="en-US" b="1"/>
              <a:t>even number of edges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501792" name="Text Box 32"/>
          <p:cNvSpPr txBox="1">
            <a:spLocks noChangeArrowheads="1"/>
          </p:cNvSpPr>
          <p:nvPr/>
        </p:nvSpPr>
        <p:spPr bwMode="auto">
          <a:xfrm>
            <a:off x="4953000" y="3048000"/>
            <a:ext cx="3673475" cy="1530350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/>
              <a:t>In this graph, every vertex has  an odd number of edges,</a:t>
            </a:r>
            <a:endParaRPr lang="en-US" altLang="en-US"/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and so there is no walk which visits each edge exactly one.</a:t>
            </a:r>
            <a:endParaRPr lang="en-US" altLang="en-US"/>
          </a:p>
        </p:txBody>
      </p:sp>
      <p:sp>
        <p:nvSpPr>
          <p:cNvPr id="501793" name="Text Box 33"/>
          <p:cNvSpPr txBox="1">
            <a:spLocks noChangeArrowheads="1"/>
          </p:cNvSpPr>
          <p:nvPr/>
        </p:nvSpPr>
        <p:spPr bwMode="auto">
          <a:xfrm>
            <a:off x="4953000" y="2057400"/>
            <a:ext cx="3232150" cy="7334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So, at most </a:t>
            </a:r>
            <a:r>
              <a:rPr lang="en-US" altLang="en-US" b="1">
                <a:solidFill>
                  <a:srgbClr val="A50021"/>
                </a:solidFill>
              </a:rPr>
              <a:t>two</a:t>
            </a:r>
            <a:r>
              <a:rPr lang="en-US" altLang="en-US"/>
              <a:t> vertices can</a:t>
            </a:r>
            <a:endParaRPr lang="en-US" altLang="en-US"/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have odd number of edges.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2" grpId="0" animBg="1"/>
      <p:bldP spid="50179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6452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3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4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5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6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7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8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9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60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61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62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3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4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5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6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7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8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9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0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1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2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3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4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5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6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7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8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9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0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1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2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3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4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7476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7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8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9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0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1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2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3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4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5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6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87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88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89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0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1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2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3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4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5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6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7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8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9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0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1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2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3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4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8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8500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1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2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3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4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5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6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7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8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9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10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1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2" name="Line 16"/>
          <p:cNvSpPr>
            <a:spLocks noChangeShapeType="1"/>
          </p:cNvSpPr>
          <p:nvPr/>
        </p:nvSpPr>
        <p:spPr bwMode="auto">
          <a:xfrm flipH="1">
            <a:off x="2057400" y="5562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3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4" name="Line 18"/>
          <p:cNvSpPr>
            <a:spLocks noChangeShapeType="1"/>
          </p:cNvSpPr>
          <p:nvPr/>
        </p:nvSpPr>
        <p:spPr bwMode="auto">
          <a:xfrm>
            <a:off x="2057400" y="63246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5" name="Line 19"/>
          <p:cNvSpPr>
            <a:spLocks noChangeShapeType="1"/>
          </p:cNvSpPr>
          <p:nvPr/>
        </p:nvSpPr>
        <p:spPr bwMode="auto">
          <a:xfrm flipV="1">
            <a:off x="3200400" y="63246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6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7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8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9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0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1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2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3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4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5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6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7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8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9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30" name="Line 34"/>
          <p:cNvSpPr>
            <a:spLocks noChangeShapeType="1"/>
          </p:cNvSpPr>
          <p:nvPr/>
        </p:nvSpPr>
        <p:spPr bwMode="auto">
          <a:xfrm flipH="1" flipV="1">
            <a:off x="2743200" y="556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31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3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19524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5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6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7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8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9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0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1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2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3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5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6" name="Line 16"/>
          <p:cNvSpPr>
            <a:spLocks noChangeShapeType="1"/>
          </p:cNvSpPr>
          <p:nvPr/>
        </p:nvSpPr>
        <p:spPr bwMode="auto">
          <a:xfrm flipH="1">
            <a:off x="2057400" y="5562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7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>
            <a:off x="2057400" y="63246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Line 19"/>
          <p:cNvSpPr>
            <a:spLocks noChangeShapeType="1"/>
          </p:cNvSpPr>
          <p:nvPr/>
        </p:nvSpPr>
        <p:spPr bwMode="auto">
          <a:xfrm flipV="1">
            <a:off x="3200400" y="63246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0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1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2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3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4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5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6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7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8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9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1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2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3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4" name="Line 34"/>
          <p:cNvSpPr>
            <a:spLocks noChangeShapeType="1"/>
          </p:cNvSpPr>
          <p:nvPr/>
        </p:nvSpPr>
        <p:spPr bwMode="auto">
          <a:xfrm flipH="1" flipV="1">
            <a:off x="2743200" y="556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5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6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43888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Proof.</a:t>
            </a:r>
            <a:r>
              <a:rPr lang="en-US" altLang="en-US"/>
              <a:t>  Let C be a simple cycle.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Remove the edges in C from the graph G and call the new graph G’.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So the degree of each vertex is either unchanged or decreased by two.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So every vertex of the graph G’ is still of even degree.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Note that G’ has fewer edges than G.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By induction, G’ can be partitioned into simple cycles C</a:t>
            </a:r>
            <a:r>
              <a:rPr lang="en-US" altLang="en-US" baseline="-25000"/>
              <a:t>1</a:t>
            </a:r>
            <a:r>
              <a:rPr lang="en-US" altLang="en-US"/>
              <a:t>, C</a:t>
            </a:r>
            <a:r>
              <a:rPr lang="en-US" altLang="en-US" baseline="-25000"/>
              <a:t>2</a:t>
            </a:r>
            <a:r>
              <a:rPr lang="en-US" altLang="en-US"/>
              <a:t>, …, C</a:t>
            </a:r>
            <a:r>
              <a:rPr lang="en-US" altLang="en-US" baseline="-25000"/>
              <a:t>k</a:t>
            </a:r>
            <a:r>
              <a:rPr lang="en-US" altLang="en-US"/>
              <a:t>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So the original graph G can be partitioned into simple cycles, C, C</a:t>
            </a:r>
            <a:r>
              <a:rPr lang="en-US" altLang="en-US" baseline="-25000"/>
              <a:t>1</a:t>
            </a:r>
            <a:r>
              <a:rPr lang="en-US" altLang="en-US"/>
              <a:t>, C</a:t>
            </a:r>
            <a:r>
              <a:rPr lang="en-US" altLang="en-US" baseline="-25000"/>
              <a:t>2</a:t>
            </a:r>
            <a:r>
              <a:rPr lang="en-US" altLang="en-US"/>
              <a:t>, …, C</a:t>
            </a:r>
            <a:r>
              <a:rPr lang="en-US" altLang="en-US" baseline="-25000"/>
              <a:t>k</a:t>
            </a:r>
            <a:r>
              <a:rPr lang="en-US" altLang="en-US"/>
              <a:t>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96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466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1</a:t>
            </a:r>
            <a:r>
              <a:rPr lang="en-US" altLang="en-US"/>
              <a:t>.  If the edges of a connected graph can be partitioned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   into simple cycles, then we can construct an Eulerian cycle.</a:t>
            </a:r>
            <a:endParaRPr lang="en-US" altLang="en-US"/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838200" y="3657600"/>
            <a:ext cx="6062663" cy="788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  <a:endParaRPr lang="en-US" altLang="en-US"/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7446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have informally proved the following claim in the previous slides.</a:t>
            </a:r>
            <a:endParaRPr lang="en-US" altLang="en-US"/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914400" y="54102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  <a:endParaRPr lang="en-US" altLang="en-US"/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838200" y="3048000"/>
            <a:ext cx="4802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proved the following claim by induction.</a:t>
            </a:r>
            <a:endParaRPr lang="en-US" altLang="en-US"/>
          </a:p>
        </p:txBody>
      </p:sp>
      <p:sp>
        <p:nvSpPr>
          <p:cNvPr id="620552" name="Text Box 8"/>
          <p:cNvSpPr txBox="1">
            <a:spLocks noChangeArrowheads="1"/>
          </p:cNvSpPr>
          <p:nvPr/>
        </p:nvSpPr>
        <p:spPr bwMode="auto">
          <a:xfrm>
            <a:off x="904875" y="4814888"/>
            <a:ext cx="4429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now we have proved Euler’s theorem.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7791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So Euler showed that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is unsolvable.</a:t>
            </a:r>
            <a:endParaRPr lang="en-US" altLang="en-US"/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When is it possible to have a walk that visits every edge exactly once?</a:t>
            </a:r>
            <a:endParaRPr lang="en-US" altLang="en-US"/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5783263" cy="7842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Is it always possible to find such a walk if there are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at most two</a:t>
            </a:r>
            <a:r>
              <a:rPr lang="en-US" altLang="zh-TW"/>
              <a:t> vertices with odd number of edges?</a:t>
            </a:r>
            <a:endParaRPr lang="en-US" altLang="zh-TW"/>
          </a:p>
        </p:txBody>
      </p:sp>
      <p:sp>
        <p:nvSpPr>
          <p:cNvPr id="502791" name="Oval 7"/>
          <p:cNvSpPr>
            <a:spLocks noChangeArrowheads="1"/>
          </p:cNvSpPr>
          <p:nvPr/>
        </p:nvSpPr>
        <p:spPr bwMode="auto">
          <a:xfrm>
            <a:off x="19812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792" name="Oval 8"/>
          <p:cNvSpPr>
            <a:spLocks noChangeArrowheads="1"/>
          </p:cNvSpPr>
          <p:nvPr/>
        </p:nvSpPr>
        <p:spPr bwMode="auto">
          <a:xfrm>
            <a:off x="28956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793" name="Oval 9"/>
          <p:cNvSpPr>
            <a:spLocks noChangeArrowheads="1"/>
          </p:cNvSpPr>
          <p:nvPr/>
        </p:nvSpPr>
        <p:spPr bwMode="auto">
          <a:xfrm>
            <a:off x="38100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794" name="Oval 10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795" name="Oval 11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nimBg="1"/>
      <p:bldP spid="502790" grpId="0" animBg="1"/>
      <p:bldP spid="502791" grpId="0" animBg="1"/>
      <p:bldP spid="502792" grpId="0" animBg="1"/>
      <p:bldP spid="502793" grpId="0" animBg="1"/>
      <p:bldP spid="502794" grpId="0" animBg="1"/>
      <p:bldP spid="5027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  <a:endParaRPr lang="en-US" altLang="zh-TW" sz="2400" b="1">
              <a:solidFill>
                <a:srgbClr val="003366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7791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So Euler showed that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is unsolvable.</a:t>
            </a:r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When is it possible to have a walk that visits every edge exactly once?</a:t>
            </a:r>
            <a:endParaRPr lang="en-US" altLang="en-US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5561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Is it always possible to find such a walk if there is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at most two</a:t>
            </a:r>
            <a:r>
              <a:rPr lang="en-US" altLang="zh-TW"/>
              <a:t> vertices with odd number of edges?</a:t>
            </a:r>
            <a:endParaRPr lang="en-US" altLang="zh-TW"/>
          </a:p>
        </p:txBody>
      </p:sp>
      <p:sp>
        <p:nvSpPr>
          <p:cNvPr id="503815" name="Oval 7"/>
          <p:cNvSpPr>
            <a:spLocks noChangeArrowheads="1"/>
          </p:cNvSpPr>
          <p:nvPr/>
        </p:nvSpPr>
        <p:spPr bwMode="auto">
          <a:xfrm>
            <a:off x="10668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16" name="Oval 8"/>
          <p:cNvSpPr>
            <a:spLocks noChangeArrowheads="1"/>
          </p:cNvSpPr>
          <p:nvPr/>
        </p:nvSpPr>
        <p:spPr bwMode="auto">
          <a:xfrm>
            <a:off x="19812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17" name="Oval 9"/>
          <p:cNvSpPr>
            <a:spLocks noChangeArrowheads="1"/>
          </p:cNvSpPr>
          <p:nvPr/>
        </p:nvSpPr>
        <p:spPr bwMode="auto">
          <a:xfrm>
            <a:off x="28956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18" name="Oval 10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19" name="Oval 11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20" name="Text Box 12"/>
          <p:cNvSpPr txBox="1">
            <a:spLocks noChangeArrowheads="1"/>
          </p:cNvSpPr>
          <p:nvPr/>
        </p:nvSpPr>
        <p:spPr bwMode="auto">
          <a:xfrm>
            <a:off x="7016750" y="5908675"/>
            <a:ext cx="61595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b="1"/>
              <a:t>NO!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5" grpId="0" animBg="1"/>
      <p:bldP spid="503816" grpId="0" animBg="1"/>
      <p:bldP spid="503817" grpId="0" animBg="1"/>
      <p:bldP spid="503818" grpId="0" animBg="1"/>
      <p:bldP spid="503819" grpId="0" animBg="1"/>
      <p:bldP spid="503820" grpId="0" animBg="1"/>
    </p:bldLst>
  </p:timing>
</p:sld>
</file>

<file path=ppt/tags/tag1.xml><?xml version="1.0" encoding="utf-8"?>
<p:tagLst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15970</Words>
  <Application>WPS Presentation</Application>
  <PresentationFormat>On-screen Show (4:3)</PresentationFormat>
  <Paragraphs>1210</Paragraphs>
  <Slides>75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75</vt:i4>
      </vt:variant>
    </vt:vector>
  </HeadingPairs>
  <TitlesOfParts>
    <vt:vector size="95" baseType="lpstr">
      <vt:lpstr>Arial</vt:lpstr>
      <vt:lpstr>SimSun</vt:lpstr>
      <vt:lpstr>Wingdings</vt:lpstr>
      <vt:lpstr>Comic Sans MS</vt:lpstr>
      <vt:lpstr>PMingLiU</vt:lpstr>
      <vt:lpstr>Microsoft YaHei</vt:lpstr>
      <vt:lpstr>Arial Unicode MS</vt:lpstr>
      <vt:lpstr>Euclid Symbol</vt:lpstr>
      <vt:lpstr>Symbol</vt:lpstr>
      <vt:lpstr>Times New Roman</vt:lpstr>
      <vt:lpstr>Symbol</vt:lpstr>
      <vt:lpstr>Default Design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Introduction to Graphs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Sujoy-RGUKT</cp:lastModifiedBy>
  <cp:revision>135</cp:revision>
  <dcterms:created xsi:type="dcterms:W3CDTF">2007-08-29T04:27:00Z</dcterms:created>
  <dcterms:modified xsi:type="dcterms:W3CDTF">2022-12-29T03:09:06Z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41625AC7CC2F477883F049CD3DA7DF3B</vt:lpwstr>
  </property>
  <property fmtid="{D5CDD505-2E9C-101B-9397-08002B2CF9AE}" pid="3" name="KSOProductBuildVer">
    <vt:lpwstr>1033-11.2.0.11440</vt:lpwstr>
  </property>
</Properties>
</file>