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307" r:id="rId7"/>
    <p:sldId id="306" r:id="rId8"/>
    <p:sldId id="305" r:id="rId9"/>
    <p:sldId id="304" r:id="rId10"/>
    <p:sldId id="303" r:id="rId11"/>
    <p:sldId id="302" r:id="rId12"/>
    <p:sldId id="301" r:id="rId13"/>
    <p:sldId id="300" r:id="rId14"/>
    <p:sldId id="299" r:id="rId15"/>
    <p:sldId id="298" r:id="rId16"/>
    <p:sldId id="297" r:id="rId17"/>
    <p:sldId id="315" r:id="rId18"/>
    <p:sldId id="314" r:id="rId19"/>
    <p:sldId id="313" r:id="rId20"/>
    <p:sldId id="312" r:id="rId21"/>
    <p:sldId id="311" r:id="rId22"/>
    <p:sldId id="310" r:id="rId23"/>
    <p:sldId id="309" r:id="rId24"/>
    <p:sldId id="308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F331-7A1A-4B40-B317-DB11401AFB87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3631-430E-489C-B2D3-655C293070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14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</a:t>
            </a:r>
            <a:r>
              <a:rPr lang="en-US" b="1" dirty="0" err="1"/>
              <a:t>TypeScript</a:t>
            </a:r>
            <a:r>
              <a:rPr lang="en-US" b="1" dirty="0"/>
              <a:t>?</a:t>
            </a:r>
            <a:endParaRPr lang="en-US" dirty="0"/>
          </a:p>
          <a:p>
            <a:pPr fontAlgn="base"/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algn="just" fontAlgn="base"/>
            <a:r>
              <a:rPr lang="en-US" dirty="0" err="1"/>
              <a:t>TypeScript</a:t>
            </a:r>
            <a:r>
              <a:rPr lang="en-US" dirty="0"/>
              <a:t> is a strongly typed, object oriented and compiled language and </a:t>
            </a:r>
            <a:r>
              <a:rPr lang="en-US" dirty="0" smtClean="0"/>
              <a:t>this </a:t>
            </a:r>
            <a:r>
              <a:rPr lang="en-US" dirty="0"/>
              <a:t>language developed and maintained by Microsoft. It was designed by “Anders Hejlsberg” </a:t>
            </a:r>
            <a:r>
              <a:rPr lang="en-US" dirty="0" smtClean="0"/>
              <a:t>at </a:t>
            </a:r>
            <a:r>
              <a:rPr lang="en-US" dirty="0"/>
              <a:t>Microsoft.</a:t>
            </a:r>
          </a:p>
          <a:p>
            <a:pPr algn="just"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 fontAlgn="base"/>
            <a:r>
              <a:rPr lang="en-US" dirty="0"/>
              <a:t>It is a superset of JavaScript.  The </a:t>
            </a:r>
            <a:r>
              <a:rPr lang="en-US" dirty="0" err="1"/>
              <a:t>TypeScript</a:t>
            </a:r>
            <a:r>
              <a:rPr lang="en-US" dirty="0"/>
              <a:t> is JavaScript and also has some additional features </a:t>
            </a:r>
            <a:r>
              <a:rPr lang="en-US" dirty="0" smtClean="0"/>
              <a:t>like </a:t>
            </a:r>
            <a:r>
              <a:rPr lang="en-US" dirty="0"/>
              <a:t>static typing and class-based object-oriented programming, automatic assignment </a:t>
            </a:r>
            <a:r>
              <a:rPr lang="en-US" dirty="0" smtClean="0"/>
              <a:t>of constructor </a:t>
            </a:r>
            <a:r>
              <a:rPr lang="en-US" dirty="0"/>
              <a:t>parameters and assigned null values and so 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3343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/>
              <a:t>Optional Properties in </a:t>
            </a:r>
            <a:r>
              <a:rPr lang="en-US" b="1" dirty="0" err="1"/>
              <a:t>TypeScript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394692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 specify optional properties on interfaces and the property may be present or missing in the object.</a:t>
            </a:r>
          </a:p>
          <a:p>
            <a:endParaRPr lang="en-US" dirty="0" smtClean="0"/>
          </a:p>
          <a:p>
            <a:r>
              <a:rPr lang="en-US" dirty="0" smtClean="0"/>
              <a:t>//USER INTERFACE </a:t>
            </a:r>
          </a:p>
          <a:p>
            <a:r>
              <a:rPr lang="en-US" dirty="0" smtClean="0"/>
              <a:t>interface User {</a:t>
            </a:r>
          </a:p>
          <a:p>
            <a:r>
              <a:rPr lang="en-US" dirty="0" smtClean="0"/>
              <a:t>    name: string;</a:t>
            </a:r>
          </a:p>
          <a:p>
            <a:r>
              <a:rPr lang="en-US" dirty="0" smtClean="0"/>
              <a:t>    age: number;</a:t>
            </a:r>
          </a:p>
          <a:p>
            <a:r>
              <a:rPr lang="en-US" dirty="0" smtClean="0"/>
              <a:t>    address?: string //Optional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userInfo</a:t>
            </a:r>
            <a:r>
              <a:rPr lang="en-US" dirty="0" smtClean="0"/>
              <a:t> = function(user: User) {</a:t>
            </a:r>
          </a:p>
          <a:p>
            <a:r>
              <a:rPr lang="en-US" dirty="0" smtClean="0"/>
              <a:t>   let info = "Hello, " + user.name + " Your Age is - " + </a:t>
            </a:r>
            <a:r>
              <a:rPr lang="en-US" dirty="0" err="1" smtClean="0"/>
              <a:t>user.age</a:t>
            </a:r>
            <a:r>
              <a:rPr lang="en-US" dirty="0" smtClean="0"/>
              <a:t> + " and Address is -" + </a:t>
            </a:r>
            <a:r>
              <a:rPr lang="en-US" dirty="0" err="1" smtClean="0"/>
              <a:t>user.address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return info;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//USER INFO JSON OBJECT</a:t>
            </a:r>
          </a:p>
          <a:p>
            <a:r>
              <a:rPr lang="en-US" dirty="0" smtClean="0"/>
              <a:t>let info = {</a:t>
            </a:r>
          </a:p>
          <a:p>
            <a:r>
              <a:rPr lang="en-US" dirty="0" smtClean="0"/>
              <a:t>    name: "Anil",</a:t>
            </a:r>
          </a:p>
          <a:p>
            <a:r>
              <a:rPr lang="en-US" dirty="0" smtClean="0"/>
              <a:t>    age: 30</a:t>
            </a:r>
          </a:p>
          <a:p>
            <a:r>
              <a:rPr lang="en-US" dirty="0" smtClean="0"/>
              <a:t>};                      //RESULT    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userInfo</a:t>
            </a:r>
            <a:r>
              <a:rPr lang="en-US" dirty="0" smtClean="0"/>
              <a:t>(info));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Constructor Parameters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Parameter Property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TypeScript</a:t>
            </a:r>
            <a:r>
              <a:rPr lang="en-US" dirty="0" smtClean="0"/>
              <a:t> has so many useful features which not have in other programming languages. The </a:t>
            </a:r>
            <a:r>
              <a:rPr lang="en-US" dirty="0" err="1" smtClean="0"/>
              <a:t>TypeScript</a:t>
            </a:r>
            <a:r>
              <a:rPr lang="en-US" dirty="0" smtClean="0"/>
              <a:t> has an automatic assignment of constructor parameters that is called “Parameter Property”.</a:t>
            </a:r>
          </a:p>
          <a:p>
            <a:r>
              <a:rPr lang="en-US" dirty="0" smtClean="0"/>
              <a:t>It is automatic assignment of constructor parameters to the relevant property. It is great but it is different to other languages.</a:t>
            </a:r>
          </a:p>
          <a:p>
            <a:endParaRPr lang="en-US" dirty="0" smtClean="0"/>
          </a:p>
          <a:p>
            <a:r>
              <a:rPr lang="en-US" dirty="0" smtClean="0"/>
              <a:t>Declaring a class with constructor arguments in </a:t>
            </a:r>
            <a:r>
              <a:rPr lang="en-US" dirty="0" err="1" smtClean="0"/>
              <a:t>TypeScript</a:t>
            </a:r>
            <a:r>
              <a:rPr lang="en-US" dirty="0" smtClean="0"/>
              <a:t> –that is called automatic parameter assignment as,</a:t>
            </a:r>
          </a:p>
          <a:p>
            <a:endParaRPr lang="en-US" dirty="0" smtClean="0"/>
          </a:p>
          <a:p>
            <a:r>
              <a:rPr lang="en-US" dirty="0" smtClean="0"/>
              <a:t>export class Customer {</a:t>
            </a:r>
          </a:p>
          <a:p>
            <a:r>
              <a:rPr lang="en-US" dirty="0" smtClean="0"/>
              <a:t>    constructor(private name: string, age: number, private </a:t>
            </a:r>
            <a:r>
              <a:rPr lang="en-US" dirty="0" err="1" smtClean="0"/>
              <a:t>adrress</a:t>
            </a:r>
            <a:r>
              <a:rPr lang="en-US" dirty="0" smtClean="0"/>
              <a:t>: string) {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Public, Private, and Protected modifiers as</a:t>
            </a:r>
          </a:p>
          <a:p>
            <a:r>
              <a:rPr lang="en-US" dirty="0" smtClean="0"/>
              <a:t>1.     Public - accessible outside of the class</a:t>
            </a:r>
          </a:p>
          <a:p>
            <a:r>
              <a:rPr lang="en-US" dirty="0" smtClean="0"/>
              <a:t>2.     Private - only accessible in the class only</a:t>
            </a:r>
          </a:p>
          <a:p>
            <a:r>
              <a:rPr lang="en-US" dirty="0" smtClean="0"/>
              <a:t>3.     Protected - accessible in the class and the derived classes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function is a set of statements that perform a specific task and used to create readable, maintainable and re-usable code.</a:t>
            </a:r>
          </a:p>
          <a:p>
            <a:endParaRPr lang="en-US" dirty="0" smtClean="0"/>
          </a:p>
          <a:p>
            <a:r>
              <a:rPr lang="en-US" dirty="0" smtClean="0"/>
              <a:t>A function declaration tells to compiler about a function name, return type, and parameters.</a:t>
            </a:r>
          </a:p>
          <a:p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functions are almost similar to JavaScript functions but there are different ways of writing functions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types of functions are available in the </a:t>
            </a:r>
            <a:r>
              <a:rPr lang="en-US" dirty="0" err="1" smtClean="0"/>
              <a:t>TypeScript</a:t>
            </a:r>
            <a:r>
              <a:rPr lang="en-US" dirty="0" smtClean="0"/>
              <a:t> i.e.</a:t>
            </a:r>
          </a:p>
          <a:p>
            <a:endParaRPr lang="en-US" dirty="0" smtClean="0"/>
          </a:p>
          <a:p>
            <a:r>
              <a:rPr lang="en-US" dirty="0" smtClean="0"/>
              <a:t>1.     Normal function</a:t>
            </a:r>
          </a:p>
          <a:p>
            <a:r>
              <a:rPr lang="en-US" dirty="0" smtClean="0"/>
              <a:t>2.     Anonymous Function</a:t>
            </a:r>
          </a:p>
          <a:p>
            <a:r>
              <a:rPr lang="en-US" dirty="0" smtClean="0"/>
              <a:t>3.     Named Function</a:t>
            </a:r>
          </a:p>
          <a:p>
            <a:r>
              <a:rPr lang="en-US" dirty="0" smtClean="0"/>
              <a:t>4.     Lambda Function/Arrow Function</a:t>
            </a:r>
          </a:p>
          <a:p>
            <a:r>
              <a:rPr lang="en-US" dirty="0" smtClean="0"/>
              <a:t>5.     Class Function</a:t>
            </a:r>
          </a:p>
          <a:p>
            <a:r>
              <a:rPr lang="en-US" dirty="0" smtClean="0"/>
              <a:t>6.     Optional Parameters</a:t>
            </a:r>
          </a:p>
          <a:p>
            <a:r>
              <a:rPr lang="en-US" dirty="0" smtClean="0"/>
              <a:t>7.     Rest Parameters</a:t>
            </a:r>
          </a:p>
          <a:p>
            <a:r>
              <a:rPr lang="en-US" dirty="0" smtClean="0"/>
              <a:t>8.     Default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038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Normal function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printHello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console.log('Hello Anil!');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printHello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Anonymous function</a:t>
            </a:r>
          </a:p>
          <a:p>
            <a:r>
              <a:rPr lang="en-US" b="1" dirty="0" smtClean="0"/>
              <a:t>JavaScript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hello = function () {</a:t>
            </a:r>
          </a:p>
          <a:p>
            <a:r>
              <a:rPr lang="en-US" dirty="0" smtClean="0"/>
              <a:t>    console.log('Hello Team!, I am Anonymous.');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hello();//Return - Hello UI Team!, I am Anonymous.</a:t>
            </a:r>
          </a:p>
          <a:p>
            <a:endParaRPr lang="en-US" dirty="0" smtClean="0"/>
          </a:p>
          <a:p>
            <a:r>
              <a:rPr lang="en-US" dirty="0" smtClean="0"/>
              <a:t>OR </a:t>
            </a:r>
          </a:p>
          <a:p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(function () {</a:t>
            </a:r>
          </a:p>
          <a:p>
            <a:r>
              <a:rPr lang="en-US" dirty="0" smtClean="0"/>
              <a:t>    console.log('Hello Team!, I am Anonymous.');</a:t>
            </a:r>
          </a:p>
          <a:p>
            <a:r>
              <a:rPr lang="en-US" dirty="0" smtClean="0"/>
              <a:t>}, 2000); //Return - Hello Team!, I am Anonymous.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2133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TypeScript</a:t>
            </a:r>
            <a:endParaRPr lang="en-US" b="1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anonymousFunc</a:t>
            </a:r>
            <a:r>
              <a:rPr lang="en-US" dirty="0" smtClean="0"/>
              <a:t> = function (num1: number, num2: number): number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anonymousFunc</a:t>
            </a:r>
            <a:r>
              <a:rPr lang="en-US" dirty="0" smtClean="0"/>
              <a:t>(10, 20)); //Return is 30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anonymousFunc</a:t>
            </a:r>
            <a:r>
              <a:rPr lang="en-US" dirty="0" smtClean="0"/>
              <a:t>(10, "xyz")); </a:t>
            </a:r>
          </a:p>
          <a:p>
            <a:r>
              <a:rPr lang="en-US" dirty="0" smtClean="0"/>
              <a:t>// error: Argument of type 'number' is not assignable to parameter of type 'string'.</a:t>
            </a:r>
          </a:p>
          <a:p>
            <a:r>
              <a:rPr lang="en-US" dirty="0" smtClean="0"/>
              <a:t>//because return type is number for anonymous function).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66843"/>
            <a:ext cx="792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Named Function </a:t>
            </a:r>
            <a:r>
              <a:rPr lang="en-US" dirty="0" smtClean="0"/>
              <a:t>-</a:t>
            </a:r>
          </a:p>
          <a:p>
            <a:r>
              <a:rPr lang="en-US" dirty="0" smtClean="0"/>
              <a:t>The named function is very similar to the JavaScript function and only one difference - we must declare the type on the passed parameters.</a:t>
            </a:r>
          </a:p>
          <a:p>
            <a:endParaRPr lang="en-US" dirty="0" smtClean="0"/>
          </a:p>
          <a:p>
            <a:r>
              <a:rPr lang="en-US" dirty="0" smtClean="0"/>
              <a:t>Example – JavaScript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addTwoNumer</a:t>
            </a:r>
            <a:r>
              <a:rPr lang="en-US" dirty="0" smtClean="0"/>
              <a:t>(num1, num2)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 –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addTwoNumer</a:t>
            </a:r>
            <a:r>
              <a:rPr lang="en-US" dirty="0" smtClean="0"/>
              <a:t>(num1: number, num2: number): number {</a:t>
            </a:r>
          </a:p>
          <a:p>
            <a:r>
              <a:rPr lang="en-US" dirty="0" smtClean="0"/>
              <a:t>    return num1 + num2;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Lambda Function/Arrow Function -</a:t>
            </a:r>
          </a:p>
          <a:p>
            <a:r>
              <a:rPr lang="en-US" dirty="0" smtClean="0"/>
              <a:t>The arrow function is additional feature in typescript and it is also known as a lambda function.</a:t>
            </a:r>
          </a:p>
          <a:p>
            <a:r>
              <a:rPr lang="en-US" dirty="0" smtClean="0"/>
              <a:t>A lambda function is a function without a name.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addNum</a:t>
            </a:r>
            <a:r>
              <a:rPr lang="en-US" dirty="0" smtClean="0"/>
              <a:t> = (n1: number, n2: number) =&gt; n1 + n2;</a:t>
            </a:r>
          </a:p>
          <a:p>
            <a:endParaRPr lang="en-US" dirty="0" smtClean="0"/>
          </a:p>
          <a:p>
            <a:r>
              <a:rPr lang="en-US" dirty="0" smtClean="0"/>
              <a:t>In the above, the “=&gt;” is a lambda operator and (n1 + n2) is the body of the function and (n1: number, n2: number) are inline parameters.</a:t>
            </a:r>
          </a:p>
          <a:p>
            <a:endParaRPr lang="en-US" dirty="0" smtClean="0"/>
          </a:p>
          <a:p>
            <a:r>
              <a:rPr lang="en-US" dirty="0" smtClean="0"/>
              <a:t>For example –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addNum</a:t>
            </a:r>
            <a:r>
              <a:rPr lang="en-US" dirty="0" smtClean="0"/>
              <a:t> = (n1: number, n2: number): number =&gt; { return n1 + n2; 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multiNum</a:t>
            </a:r>
            <a:r>
              <a:rPr lang="en-US" dirty="0" smtClean="0"/>
              <a:t> = (n1: number, n2: number): number =&gt; { return n1 * n2; 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dividNum</a:t>
            </a:r>
            <a:r>
              <a:rPr lang="en-US" dirty="0" smtClean="0"/>
              <a:t> = (n1: number, n2: number): number =&gt; { return n1 / n2; }</a:t>
            </a:r>
          </a:p>
          <a:p>
            <a:endParaRPr lang="en-US" dirty="0" smtClean="0"/>
          </a:p>
          <a:p>
            <a:r>
              <a:rPr lang="en-US" dirty="0" err="1" smtClean="0"/>
              <a:t>addNum</a:t>
            </a:r>
            <a:r>
              <a:rPr lang="en-US" dirty="0" smtClean="0"/>
              <a:t>(10, 2);// Result - 12</a:t>
            </a:r>
          </a:p>
          <a:p>
            <a:r>
              <a:rPr lang="en-US" dirty="0" err="1" smtClean="0"/>
              <a:t>multiNum</a:t>
            </a:r>
            <a:r>
              <a:rPr lang="en-US" dirty="0" smtClean="0"/>
              <a:t>(10, 2);// Result - 20</a:t>
            </a:r>
          </a:p>
          <a:p>
            <a:r>
              <a:rPr lang="en-US" dirty="0" err="1" smtClean="0"/>
              <a:t>multiNum</a:t>
            </a:r>
            <a:r>
              <a:rPr lang="en-US" dirty="0" smtClean="0"/>
              <a:t>(10, 2);// Result - 5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868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Optional Parameters Function -</a:t>
            </a:r>
          </a:p>
          <a:p>
            <a:r>
              <a:rPr lang="en-US" dirty="0" smtClean="0"/>
              <a:t>We can specify optional properties on interfaces and the property may be present or missing in the object.</a:t>
            </a:r>
          </a:p>
          <a:p>
            <a:endParaRPr lang="en-US" dirty="0" smtClean="0"/>
          </a:p>
          <a:p>
            <a:r>
              <a:rPr lang="en-US" dirty="0" smtClean="0"/>
              <a:t>In the below example, the address property is optional on the following “User” interface.</a:t>
            </a:r>
          </a:p>
          <a:p>
            <a:r>
              <a:rPr lang="en-US" dirty="0" smtClean="0"/>
              <a:t>For Example as,</a:t>
            </a:r>
          </a:p>
          <a:p>
            <a:r>
              <a:rPr lang="en-US" dirty="0" smtClean="0"/>
              <a:t>//USER INTERFACE </a:t>
            </a:r>
          </a:p>
          <a:p>
            <a:r>
              <a:rPr lang="en-US" sz="1400" dirty="0" smtClean="0"/>
              <a:t>interface User {</a:t>
            </a:r>
          </a:p>
          <a:p>
            <a:r>
              <a:rPr lang="en-US" sz="1400" dirty="0" smtClean="0"/>
              <a:t>    name: string;</a:t>
            </a:r>
          </a:p>
          <a:p>
            <a:r>
              <a:rPr lang="en-US" sz="1400" dirty="0" smtClean="0"/>
              <a:t>    age: number;</a:t>
            </a:r>
          </a:p>
          <a:p>
            <a:r>
              <a:rPr lang="en-US" sz="1400" dirty="0" smtClean="0"/>
              <a:t>    address?: string //Optional</a:t>
            </a:r>
          </a:p>
          <a:p>
            <a:r>
              <a:rPr lang="en-US" sz="1400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userInfo</a:t>
            </a:r>
            <a:r>
              <a:rPr lang="en-US" sz="1400" dirty="0" smtClean="0"/>
              <a:t> = function(user: User) {</a:t>
            </a:r>
          </a:p>
          <a:p>
            <a:r>
              <a:rPr lang="en-US" sz="1400" dirty="0" smtClean="0"/>
              <a:t>   let info = "Hello, " + user.name + " Your Age is - " + </a:t>
            </a:r>
            <a:r>
              <a:rPr lang="en-US" sz="1400" dirty="0" err="1" smtClean="0"/>
              <a:t>user.age</a:t>
            </a:r>
            <a:r>
              <a:rPr lang="en-US" sz="1400" dirty="0" smtClean="0"/>
              <a:t> + " and Address is -" + </a:t>
            </a:r>
            <a:r>
              <a:rPr lang="en-US" sz="1400" dirty="0" err="1" smtClean="0"/>
              <a:t>user.address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return info;</a:t>
            </a:r>
          </a:p>
          <a:p>
            <a:r>
              <a:rPr lang="en-US" sz="1400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//USER INFO JSON OBJECT</a:t>
            </a:r>
          </a:p>
          <a:p>
            <a:r>
              <a:rPr lang="en-US" sz="1400" dirty="0" smtClean="0"/>
              <a:t>let info = {</a:t>
            </a:r>
          </a:p>
          <a:p>
            <a:r>
              <a:rPr lang="en-US" sz="1400" dirty="0" smtClean="0"/>
              <a:t>    name: "</a:t>
            </a:r>
            <a:r>
              <a:rPr lang="en-US" sz="1400" dirty="0" err="1" smtClean="0"/>
              <a:t>Jhonny</a:t>
            </a:r>
            <a:r>
              <a:rPr lang="en-US" sz="1400" dirty="0" smtClean="0"/>
              <a:t>",</a:t>
            </a:r>
          </a:p>
          <a:p>
            <a:r>
              <a:rPr lang="en-US" sz="1400" dirty="0" smtClean="0"/>
              <a:t>    age: 28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  <a:p>
            <a:r>
              <a:rPr lang="en-US" sz="1400" dirty="0" smtClean="0"/>
              <a:t>//RESULT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userInfo</a:t>
            </a:r>
            <a:r>
              <a:rPr lang="en-US" sz="1400" dirty="0" smtClean="0"/>
              <a:t>(info));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Rest Parameters: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The rest parameter syntax allows us to represent an indefinite number of arguments as an array.</a:t>
            </a:r>
          </a:p>
          <a:p>
            <a:r>
              <a:rPr lang="en-US" dirty="0" smtClean="0"/>
              <a:t>The Rest parameters do not restrict the number of values that we can pass to a function and the passed values must be the same type otherwise throw the error.</a:t>
            </a:r>
          </a:p>
          <a:p>
            <a:endParaRPr lang="en-US" dirty="0" smtClean="0"/>
          </a:p>
          <a:p>
            <a:r>
              <a:rPr lang="en-US" dirty="0" smtClean="0"/>
              <a:t>For Example as,</a:t>
            </a:r>
          </a:p>
          <a:p>
            <a:r>
              <a:rPr lang="en-US" dirty="0" smtClean="0"/>
              <a:t>//Rest Parameters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addNumbers</a:t>
            </a:r>
            <a:r>
              <a:rPr lang="en-US" dirty="0" smtClean="0"/>
              <a:t> = function(...</a:t>
            </a:r>
            <a:r>
              <a:rPr lang="en-US" dirty="0" err="1" smtClean="0"/>
              <a:t>nums</a:t>
            </a:r>
            <a:r>
              <a:rPr lang="en-US" dirty="0" smtClean="0"/>
              <a:t>: number[]) {</a:t>
            </a:r>
          </a:p>
          <a:p>
            <a:r>
              <a:rPr lang="en-US" dirty="0" smtClean="0"/>
              <a:t>    let p;</a:t>
            </a:r>
          </a:p>
          <a:p>
            <a:r>
              <a:rPr lang="en-US" dirty="0" smtClean="0"/>
              <a:t>    let sum: number = 0;</a:t>
            </a:r>
          </a:p>
          <a:p>
            <a:r>
              <a:rPr lang="en-US" dirty="0" smtClean="0"/>
              <a:t>    for (p = 0; p &lt; </a:t>
            </a:r>
            <a:r>
              <a:rPr lang="en-US" dirty="0" err="1" smtClean="0"/>
              <a:t>nums.length</a:t>
            </a:r>
            <a:r>
              <a:rPr lang="en-US" dirty="0" smtClean="0"/>
              <a:t>; p++) {</a:t>
            </a:r>
          </a:p>
          <a:p>
            <a:r>
              <a:rPr lang="en-US" dirty="0" smtClean="0"/>
              <a:t>        sum = sum + </a:t>
            </a:r>
            <a:r>
              <a:rPr lang="en-US" dirty="0" err="1" smtClean="0"/>
              <a:t>nums</a:t>
            </a:r>
            <a:r>
              <a:rPr lang="en-US" dirty="0" smtClean="0"/>
              <a:t>[p];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sum;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//The Result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2);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2, 3);</a:t>
            </a:r>
          </a:p>
          <a:p>
            <a:r>
              <a:rPr lang="en-US" dirty="0" err="1" smtClean="0"/>
              <a:t>addNumbers</a:t>
            </a:r>
            <a:r>
              <a:rPr lang="en-US" dirty="0" smtClean="0"/>
              <a:t>(1, 12, 10, 18, 17);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85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Default Parameters -</a:t>
            </a:r>
          </a:p>
          <a:p>
            <a:r>
              <a:rPr lang="en-US" dirty="0" smtClean="0"/>
              <a:t>Function parameters can also be assigned values by default.</a:t>
            </a:r>
          </a:p>
          <a:p>
            <a:r>
              <a:rPr lang="en-US" dirty="0" smtClean="0"/>
              <a:t>A parameter can't be declared as optional and default both at the same time.</a:t>
            </a:r>
          </a:p>
          <a:p>
            <a:endParaRPr lang="en-US" dirty="0" smtClean="0"/>
          </a:p>
          <a:p>
            <a:r>
              <a:rPr lang="en-US" dirty="0" smtClean="0"/>
              <a:t>For Example as,</a:t>
            </a:r>
          </a:p>
          <a:p>
            <a:endParaRPr lang="en-US" dirty="0" smtClean="0"/>
          </a:p>
          <a:p>
            <a:r>
              <a:rPr lang="en-US" dirty="0" smtClean="0"/>
              <a:t>let discount = function (price: number, rate: number = 0.40) {</a:t>
            </a:r>
          </a:p>
          <a:p>
            <a:r>
              <a:rPr lang="en-US" dirty="0" smtClean="0"/>
              <a:t>    return price * rate;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//CALCULATE DISCOUNT</a:t>
            </a:r>
          </a:p>
          <a:p>
            <a:r>
              <a:rPr lang="en-US" dirty="0" smtClean="0"/>
              <a:t>discount(500); // Result - 200</a:t>
            </a:r>
          </a:p>
          <a:p>
            <a:endParaRPr lang="en-US" dirty="0" smtClean="0"/>
          </a:p>
          <a:p>
            <a:r>
              <a:rPr lang="en-US" dirty="0" smtClean="0"/>
              <a:t>//CALCULATE DISCOUNT</a:t>
            </a:r>
          </a:p>
          <a:p>
            <a:r>
              <a:rPr lang="en-US" dirty="0" smtClean="0"/>
              <a:t>discount(500, 0.45); // Result - 225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TypeScript</a:t>
            </a:r>
            <a:r>
              <a:rPr lang="en-US" b="1" dirty="0" smtClean="0">
                <a:solidFill>
                  <a:srgbClr val="0070C0"/>
                </a:solidFill>
              </a:rPr>
              <a:t> Public, Private, Protected and </a:t>
            </a:r>
            <a:r>
              <a:rPr lang="en-US" b="1" dirty="0" err="1" smtClean="0">
                <a:solidFill>
                  <a:srgbClr val="0070C0"/>
                </a:solidFill>
              </a:rPr>
              <a:t>Readonly</a:t>
            </a:r>
            <a:r>
              <a:rPr lang="en-US" b="1" dirty="0" smtClean="0">
                <a:solidFill>
                  <a:srgbClr val="0070C0"/>
                </a:solidFill>
              </a:rPr>
              <a:t> Modifiers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TypeScript</a:t>
            </a:r>
            <a:r>
              <a:rPr lang="en-US" dirty="0" smtClean="0"/>
              <a:t> supports to multiple modifiers and it is by default public.</a:t>
            </a:r>
          </a:p>
          <a:p>
            <a:r>
              <a:rPr lang="en-US" dirty="0" smtClean="0"/>
              <a:t>1.     Public,</a:t>
            </a:r>
          </a:p>
          <a:p>
            <a:r>
              <a:rPr lang="en-US" dirty="0" smtClean="0"/>
              <a:t>2.     Private,</a:t>
            </a:r>
          </a:p>
          <a:p>
            <a:r>
              <a:rPr lang="en-US" dirty="0" smtClean="0"/>
              <a:t>3.     Protected and</a:t>
            </a:r>
          </a:p>
          <a:p>
            <a:r>
              <a:rPr lang="en-US" dirty="0" smtClean="0"/>
              <a:t>4.     Read-only</a:t>
            </a:r>
          </a:p>
          <a:p>
            <a:endParaRPr lang="en-US" dirty="0" smtClean="0"/>
          </a:p>
          <a:p>
            <a:r>
              <a:rPr lang="en-US" dirty="0" smtClean="0"/>
              <a:t>Public by default!</a:t>
            </a:r>
          </a:p>
          <a:p>
            <a:r>
              <a:rPr lang="en-US" dirty="0" smtClean="0"/>
              <a:t>Public Modifier – Public by default! It is freely access anywhere.</a:t>
            </a:r>
          </a:p>
          <a:p>
            <a:r>
              <a:rPr lang="en-US" dirty="0" smtClean="0"/>
              <a:t>In the below example, the class Employee and its members are by default public and we are freely access it.</a:t>
            </a:r>
          </a:p>
          <a:p>
            <a:r>
              <a:rPr lang="en-US" dirty="0" smtClean="0"/>
              <a:t>Example –</a:t>
            </a:r>
          </a:p>
          <a:p>
            <a:r>
              <a:rPr lang="en-US" sz="1400" dirty="0" smtClean="0"/>
              <a:t>class Employee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string;</a:t>
            </a:r>
          </a:p>
          <a:p>
            <a:r>
              <a:rPr lang="en-US" sz="1400" dirty="0" smtClean="0"/>
              <a:t>    constructor(name: string)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name;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salary(salary: number = 10000) {</a:t>
            </a:r>
          </a:p>
          <a:p>
            <a:r>
              <a:rPr lang="en-US" sz="1400" dirty="0" smtClean="0"/>
              <a:t>        console.log('Hello, ' +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+ ' Your Salary -' + 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empSal</a:t>
            </a:r>
            <a:r>
              <a:rPr lang="en-US" sz="1400" dirty="0" smtClean="0"/>
              <a:t> = new Employee("Anil");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(40000));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4572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entire JavaScript program is valid for </a:t>
            </a:r>
            <a:r>
              <a:rPr lang="en-US" dirty="0" err="1" smtClean="0"/>
              <a:t>TypeScript</a:t>
            </a:r>
            <a:r>
              <a:rPr lang="en-US" dirty="0" smtClean="0"/>
              <a:t> because the entire </a:t>
            </a:r>
            <a:r>
              <a:rPr lang="en-US" dirty="0" err="1" smtClean="0"/>
              <a:t>TypeScript</a:t>
            </a:r>
            <a:r>
              <a:rPr lang="en-US" dirty="0" smtClean="0"/>
              <a:t> (.</a:t>
            </a:r>
            <a:r>
              <a:rPr lang="en-US" dirty="0" err="1" smtClean="0"/>
              <a:t>ts</a:t>
            </a:r>
            <a:r>
              <a:rPr lang="en-US" dirty="0" smtClean="0"/>
              <a:t>) file converted to JavaScript (.</a:t>
            </a:r>
            <a:r>
              <a:rPr lang="en-US" dirty="0" err="1" smtClean="0"/>
              <a:t>js</a:t>
            </a:r>
            <a:r>
              <a:rPr lang="en-US" dirty="0" smtClean="0"/>
              <a:t>) file after compiled source compiled and this process is automatic.</a:t>
            </a:r>
          </a:p>
          <a:p>
            <a:r>
              <a:rPr lang="en-US" dirty="0" smtClean="0"/>
              <a:t>See in the below compiled project </a:t>
            </a:r>
            <a:r>
              <a:rPr lang="en-US" dirty="0" err="1" smtClean="0"/>
              <a:t>pic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 descr="https://4.bp.blogspot.com/-9X3yG37C9VE/WTj3yX5YnJI/AAAAAAAAPWc/5xv8xaSUfjwVbuOEMTlXxMDAYL-N6kWwQCLcB/s1600/TypeScript%2Bcompiler%2BAngular%2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593481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2845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Private Modifier -When using private modifier, we can’t be accessed from outside of its containing class.</a:t>
            </a:r>
          </a:p>
          <a:p>
            <a:endParaRPr lang="en-US" dirty="0" smtClean="0"/>
          </a:p>
          <a:p>
            <a:r>
              <a:rPr lang="en-US" dirty="0" smtClean="0"/>
              <a:t>Example as,</a:t>
            </a:r>
          </a:p>
          <a:p>
            <a:r>
              <a:rPr lang="en-US" dirty="0" smtClean="0"/>
              <a:t>class Employee {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empName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constructor(name: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salary(salary: number = 10000) {</a:t>
            </a:r>
          </a:p>
          <a:p>
            <a:r>
              <a:rPr lang="en-US" dirty="0" smtClean="0"/>
              <a:t>        console.log('Hello, ' + </a:t>
            </a:r>
            <a:r>
              <a:rPr lang="en-US" dirty="0" err="1" smtClean="0"/>
              <a:t>this.empName</a:t>
            </a:r>
            <a:r>
              <a:rPr lang="en-US" dirty="0" smtClean="0"/>
              <a:t> + ' Your Salary -' + 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emp</a:t>
            </a:r>
            <a:r>
              <a:rPr lang="en-US" dirty="0" smtClean="0"/>
              <a:t> = new Employee("Anil").</a:t>
            </a:r>
            <a:r>
              <a:rPr lang="en-US" dirty="0" err="1" smtClean="0"/>
              <a:t>empName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//error: property '</a:t>
            </a:r>
            <a:r>
              <a:rPr lang="en-US" dirty="0" err="1" smtClean="0"/>
              <a:t>empName</a:t>
            </a:r>
            <a:r>
              <a:rPr lang="en-US" dirty="0" smtClean="0"/>
              <a:t>' is private and only </a:t>
            </a:r>
            <a:r>
              <a:rPr lang="en-US" dirty="0" err="1" smtClean="0"/>
              <a:t>accesible</a:t>
            </a:r>
            <a:r>
              <a:rPr lang="en-US" dirty="0" smtClean="0"/>
              <a:t> in the class 'Employee'.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Protected Modifier </a:t>
            </a:r>
            <a:r>
              <a:rPr lang="en-US" dirty="0" smtClean="0"/>
              <a:t>- The protected modifier is very similar to private but only one difference that can be accessed by instances of deriving classes.</a:t>
            </a:r>
          </a:p>
          <a:p>
            <a:r>
              <a:rPr lang="en-US" dirty="0" smtClean="0"/>
              <a:t>Example as,</a:t>
            </a:r>
          </a:p>
          <a:p>
            <a:r>
              <a:rPr lang="en-US" sz="1400" dirty="0" smtClean="0"/>
              <a:t>class Employee {</a:t>
            </a:r>
          </a:p>
          <a:p>
            <a:r>
              <a:rPr lang="en-US" sz="1400" dirty="0" smtClean="0"/>
              <a:t>    protected 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string;</a:t>
            </a:r>
          </a:p>
          <a:p>
            <a:r>
              <a:rPr lang="en-US" sz="1400" dirty="0" smtClean="0"/>
              <a:t>    constructor(name: string)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name;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salary(salary: number = 10000) {</a:t>
            </a:r>
          </a:p>
          <a:p>
            <a:r>
              <a:rPr lang="en-US" sz="1400" dirty="0" smtClean="0"/>
              <a:t>        console.log('Hello, ' +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+ ' Your Salary -' + 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class Employer extends Employee {</a:t>
            </a:r>
          </a:p>
          <a:p>
            <a:r>
              <a:rPr lang="en-US" sz="1400" dirty="0" smtClean="0"/>
              <a:t>    private department: string;</a:t>
            </a:r>
          </a:p>
          <a:p>
            <a:endParaRPr lang="en-US" sz="1400" dirty="0" smtClean="0"/>
          </a:p>
          <a:p>
            <a:r>
              <a:rPr lang="en-US" sz="1400" dirty="0" smtClean="0"/>
              <a:t>    constructor(</a:t>
            </a:r>
            <a:r>
              <a:rPr lang="en-US" sz="1400" dirty="0" err="1" smtClean="0"/>
              <a:t>empName</a:t>
            </a:r>
            <a:r>
              <a:rPr lang="en-US" sz="1400" dirty="0" smtClean="0"/>
              <a:t>: string, department: string) {</a:t>
            </a:r>
          </a:p>
          <a:p>
            <a:r>
              <a:rPr lang="en-US" sz="1400" dirty="0" smtClean="0"/>
              <a:t>        super(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this.department</a:t>
            </a:r>
            <a:r>
              <a:rPr lang="en-US" sz="1400" dirty="0" smtClean="0"/>
              <a:t> = department;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salary(salary = 20000)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super.salary</a:t>
            </a:r>
            <a:r>
              <a:rPr lang="en-US" sz="1400" dirty="0" smtClean="0"/>
              <a:t>(salary);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empSal</a:t>
            </a:r>
            <a:r>
              <a:rPr lang="en-US" sz="1400" dirty="0" smtClean="0"/>
              <a:t> = new Employer("Anil", "IT");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empSal.salary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console.log(</a:t>
            </a:r>
            <a:r>
              <a:rPr lang="en-US" sz="1400" dirty="0" err="1" smtClean="0"/>
              <a:t>empSal.empName</a:t>
            </a:r>
            <a:r>
              <a:rPr lang="en-US" sz="1400" dirty="0" smtClean="0"/>
              <a:t>); //error- the property '</a:t>
            </a:r>
            <a:r>
              <a:rPr lang="en-US" sz="1400" dirty="0" err="1" smtClean="0"/>
              <a:t>empName</a:t>
            </a:r>
            <a:r>
              <a:rPr lang="en-US" sz="1400" dirty="0" smtClean="0"/>
              <a:t>' is protected and only </a:t>
            </a:r>
            <a:r>
              <a:rPr lang="en-US" sz="1400" dirty="0" err="1" smtClean="0"/>
              <a:t>accesible</a:t>
            </a:r>
            <a:r>
              <a:rPr lang="en-US" sz="1400" dirty="0" smtClean="0"/>
              <a:t> within the class 'Employee' and its child class.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97346"/>
            <a:ext cx="807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TypeScript</a:t>
            </a:r>
            <a:r>
              <a:rPr lang="en-US" b="1" dirty="0" smtClean="0">
                <a:solidFill>
                  <a:srgbClr val="0070C0"/>
                </a:solidFill>
              </a:rPr>
              <a:t> Method Overriding</a:t>
            </a:r>
          </a:p>
          <a:p>
            <a:endParaRPr lang="en-US" dirty="0" smtClean="0"/>
          </a:p>
          <a:p>
            <a:r>
              <a:rPr lang="en-US" dirty="0" smtClean="0"/>
              <a:t>Method Overriding -</a:t>
            </a:r>
          </a:p>
          <a:p>
            <a:r>
              <a:rPr lang="en-US" dirty="0" smtClean="0"/>
              <a:t>In Method Overriding, redefined the base class methods in the derive class or child class.</a:t>
            </a:r>
          </a:p>
          <a:p>
            <a:endParaRPr lang="en-US" dirty="0" smtClean="0"/>
          </a:p>
          <a:p>
            <a:r>
              <a:rPr lang="en-US" dirty="0" smtClean="0"/>
              <a:t>Example as,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NewPrinter</a:t>
            </a:r>
            <a:r>
              <a:rPr lang="en-US" dirty="0" smtClean="0"/>
              <a:t> extends Printer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doPrint</a:t>
            </a:r>
            <a:r>
              <a:rPr lang="en-US" dirty="0" smtClean="0"/>
              <a:t>(): any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super.doPrint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console.log("Called Child class.");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doInkJetPrint</a:t>
            </a:r>
            <a:r>
              <a:rPr lang="en-US" dirty="0" smtClean="0"/>
              <a:t>(): any {</a:t>
            </a:r>
          </a:p>
          <a:p>
            <a:r>
              <a:rPr lang="en-US" dirty="0" smtClean="0"/>
              <a:t>        console.log("Called </a:t>
            </a:r>
            <a:r>
              <a:rPr lang="en-US" dirty="0" err="1" smtClean="0"/>
              <a:t>doInkJetPrint</a:t>
            </a:r>
            <a:r>
              <a:rPr lang="en-US" dirty="0" smtClean="0"/>
              <a:t>().");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printer: new () =&gt; </a:t>
            </a:r>
            <a:r>
              <a:rPr lang="en-US" dirty="0" err="1" smtClean="0"/>
              <a:t>NewPrinter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printer.doPrint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printer.doInkJetPrint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- Inheritance</a:t>
            </a:r>
          </a:p>
          <a:p>
            <a:endParaRPr lang="en-US" dirty="0" smtClean="0"/>
          </a:p>
          <a:p>
            <a:r>
              <a:rPr lang="en-US" dirty="0" smtClean="0"/>
              <a:t>Inheritance - </a:t>
            </a:r>
            <a:r>
              <a:rPr lang="en-US" dirty="0" err="1" smtClean="0"/>
              <a:t>TypeScript</a:t>
            </a:r>
            <a:r>
              <a:rPr lang="en-US" dirty="0" smtClean="0"/>
              <a:t> is supports the concept of Inheritance.</a:t>
            </a:r>
          </a:p>
          <a:p>
            <a:r>
              <a:rPr lang="en-US" dirty="0" smtClean="0"/>
              <a:t>Inheritance has ability of a program to extend existing classes to create new ones.</a:t>
            </a:r>
          </a:p>
          <a:p>
            <a:r>
              <a:rPr lang="en-US" dirty="0" smtClean="0"/>
              <a:t>The extended class is called parent class or super class and the newly created classes are called child class or sub class.</a:t>
            </a:r>
          </a:p>
          <a:p>
            <a:endParaRPr lang="en-US" dirty="0" smtClean="0"/>
          </a:p>
          <a:p>
            <a:r>
              <a:rPr lang="en-US" dirty="0" smtClean="0"/>
              <a:t>Inheritance can be classified as -</a:t>
            </a:r>
          </a:p>
          <a:p>
            <a:r>
              <a:rPr lang="en-US" dirty="0" smtClean="0"/>
              <a:t>1.     Single - every class can at the most extend from one parent class</a:t>
            </a:r>
          </a:p>
          <a:p>
            <a:r>
              <a:rPr lang="en-US" dirty="0" smtClean="0"/>
              <a:t>2.     Multiple - doesn’t support multiple inheritances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3"/>
            </a:pPr>
            <a:r>
              <a:rPr lang="en-US" dirty="0" smtClean="0"/>
              <a:t>Multi-level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7693"/>
            <a:ext cx="8153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Employee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empName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constructor(name: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this.empName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salary(salary: number = 10000) {</a:t>
            </a:r>
          </a:p>
          <a:p>
            <a:r>
              <a:rPr lang="en-US" dirty="0" smtClean="0"/>
              <a:t>        console.log('Hello, ' + </a:t>
            </a:r>
            <a:r>
              <a:rPr lang="en-US" dirty="0" err="1" smtClean="0"/>
              <a:t>this.empName</a:t>
            </a:r>
            <a:r>
              <a:rPr lang="en-US" dirty="0" smtClean="0"/>
              <a:t> + ' Your Salary -' + 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Employer extends Employee {</a:t>
            </a:r>
          </a:p>
          <a:p>
            <a:r>
              <a:rPr lang="en-US" dirty="0" smtClean="0"/>
              <a:t>    constructor(</a:t>
            </a:r>
            <a:r>
              <a:rPr lang="en-US" dirty="0" err="1" smtClean="0"/>
              <a:t>empName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        super(</a:t>
            </a:r>
            <a:r>
              <a:rPr lang="en-US" dirty="0" err="1" smtClean="0"/>
              <a:t>empName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salary(salary = 20000)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super.salary</a:t>
            </a:r>
            <a:r>
              <a:rPr lang="en-US" dirty="0" smtClean="0"/>
              <a:t>(salary);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empSal</a:t>
            </a:r>
            <a:r>
              <a:rPr lang="en-US" dirty="0" smtClean="0"/>
              <a:t> = new Employee("Anil");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empSal.salary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empSal.salary</a:t>
            </a:r>
            <a:r>
              <a:rPr lang="en-US" dirty="0" smtClean="0"/>
              <a:t>(40000));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1534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fields, constructor and function in </a:t>
            </a:r>
            <a:r>
              <a:rPr lang="en-US" b="1" dirty="0" err="1" smtClean="0">
                <a:solidFill>
                  <a:srgbClr val="0070C0"/>
                </a:solidFill>
              </a:rPr>
              <a:t>TypeScript</a:t>
            </a:r>
            <a:r>
              <a:rPr lang="en-US" b="1" dirty="0" smtClean="0">
                <a:solidFill>
                  <a:srgbClr val="0070C0"/>
                </a:solidFill>
              </a:rPr>
              <a:t> Class</a:t>
            </a:r>
          </a:p>
          <a:p>
            <a:pPr algn="just"/>
            <a:r>
              <a:rPr lang="en-US" dirty="0" smtClean="0"/>
              <a:t>A class is a template definition of the methods and variables in a particular kind of object. It is extensible program, code and template for creating objects.</a:t>
            </a:r>
          </a:p>
          <a:p>
            <a:pPr algn="just"/>
            <a:r>
              <a:rPr lang="en-US" dirty="0" smtClean="0"/>
              <a:t>A class captains the Public, Private, Protected and Read-only modifiers and Public by default.</a:t>
            </a:r>
          </a:p>
          <a:p>
            <a:endParaRPr lang="en-US" dirty="0" smtClean="0"/>
          </a:p>
          <a:p>
            <a:r>
              <a:rPr lang="en-US" dirty="0" smtClean="0"/>
              <a:t>A class definition can contains the following –</a:t>
            </a:r>
          </a:p>
          <a:p>
            <a:r>
              <a:rPr lang="en-US" dirty="0" smtClean="0"/>
              <a:t>1.     Fields</a:t>
            </a:r>
          </a:p>
          <a:p>
            <a:r>
              <a:rPr lang="en-US" dirty="0" smtClean="0"/>
              <a:t>2.     Constructors</a:t>
            </a:r>
          </a:p>
          <a:p>
            <a:r>
              <a:rPr lang="en-US" dirty="0" smtClean="0"/>
              <a:t>3.     Functions</a:t>
            </a:r>
          </a:p>
          <a:p>
            <a:endParaRPr lang="en-US" dirty="0" smtClean="0"/>
          </a:p>
          <a:p>
            <a:r>
              <a:rPr lang="en-US" dirty="0" smtClean="0"/>
              <a:t>Use of class field, constructor and function i.e.</a:t>
            </a:r>
          </a:p>
          <a:p>
            <a:r>
              <a:rPr lang="en-US" dirty="0" smtClean="0"/>
              <a:t>//Example 1- A simple class based example.</a:t>
            </a:r>
          </a:p>
          <a:p>
            <a:r>
              <a:rPr lang="en-US" sz="1600" dirty="0" smtClean="0"/>
              <a:t>class User { // Class</a:t>
            </a:r>
          </a:p>
          <a:p>
            <a:r>
              <a:rPr lang="en-US" sz="1600" dirty="0" smtClean="0"/>
              <a:t>    name: string; //field</a:t>
            </a:r>
          </a:p>
          <a:p>
            <a:r>
              <a:rPr lang="en-US" sz="1600" dirty="0" smtClean="0"/>
              <a:t>    constructor(</a:t>
            </a:r>
            <a:r>
              <a:rPr lang="en-US" sz="1600" dirty="0" err="1" smtClean="0"/>
              <a:t>nameTxt</a:t>
            </a:r>
            <a:r>
              <a:rPr lang="en-US" sz="1600" dirty="0" smtClean="0"/>
              <a:t>: string) { //constructor</a:t>
            </a:r>
          </a:p>
          <a:p>
            <a:r>
              <a:rPr lang="en-US" sz="1600" dirty="0" smtClean="0"/>
              <a:t>        this.name = </a:t>
            </a:r>
            <a:r>
              <a:rPr lang="en-US" sz="1600" dirty="0" err="1" smtClean="0"/>
              <a:t>nameTxt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getName</a:t>
            </a:r>
            <a:r>
              <a:rPr lang="en-US" sz="1600" dirty="0" smtClean="0"/>
              <a:t>() {//function</a:t>
            </a:r>
          </a:p>
          <a:p>
            <a:r>
              <a:rPr lang="en-US" sz="1600" dirty="0" smtClean="0"/>
              <a:t>        return "Hello, " + this.name;</a:t>
            </a:r>
          </a:p>
          <a:p>
            <a:r>
              <a:rPr lang="en-US" sz="1600" dirty="0" smtClean="0"/>
              <a:t>    }}</a:t>
            </a:r>
          </a:p>
          <a:p>
            <a:endParaRPr lang="en-US" sz="1600" dirty="0" smtClean="0"/>
          </a:p>
          <a:p>
            <a:r>
              <a:rPr lang="en-US" sz="1600" dirty="0" smtClean="0"/>
              <a:t>let user = new User("Anil");//Creating Instance objects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716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Why should I use Typescript?  What are the Benefits of Using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1.     Supports Object Oriented Programming.</a:t>
            </a:r>
          </a:p>
          <a:p>
            <a:r>
              <a:rPr lang="en-US" dirty="0" smtClean="0"/>
              <a:t>2.     Typescript adds static typing to JavaScript. Having static typing makes easier to develop and maintain complex apps.</a:t>
            </a:r>
          </a:p>
          <a:p>
            <a:r>
              <a:rPr lang="en-US" dirty="0" smtClean="0"/>
              <a:t>3.     Angular uses </a:t>
            </a:r>
            <a:r>
              <a:rPr lang="en-US" dirty="0" err="1" smtClean="0"/>
              <a:t>TypeScript</a:t>
            </a:r>
            <a:r>
              <a:rPr lang="en-US" dirty="0" smtClean="0"/>
              <a:t> a lot to simplify relations between various components and how the framework is built in general.</a:t>
            </a:r>
          </a:p>
          <a:p>
            <a:r>
              <a:rPr lang="en-US" dirty="0" smtClean="0"/>
              <a:t>4.     Provide an optional type system for JavaScript.</a:t>
            </a:r>
          </a:p>
          <a:p>
            <a:r>
              <a:rPr lang="en-US" dirty="0" smtClean="0"/>
              <a:t>5.     Provide planned features from future JavaScript editions to current JavaScript engines.</a:t>
            </a:r>
          </a:p>
          <a:p>
            <a:r>
              <a:rPr lang="en-US" dirty="0" smtClean="0"/>
              <a:t>6.     Supports type definitions.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 and Install Typescript NPM </a:t>
            </a:r>
          </a:p>
          <a:p>
            <a:r>
              <a:rPr lang="en-US" dirty="0" smtClean="0"/>
              <a:t>   Installing using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install -g typescript</a:t>
            </a:r>
          </a:p>
          <a:p>
            <a:endParaRPr lang="en-US" dirty="0" smtClean="0"/>
          </a:p>
          <a:p>
            <a:r>
              <a:rPr lang="en-US" dirty="0" smtClean="0"/>
              <a:t>Example1:</a:t>
            </a:r>
          </a:p>
          <a:p>
            <a:r>
              <a:rPr lang="en-US" dirty="0" smtClean="0"/>
              <a:t>class Users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userName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constructor (name: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this.userName</a:t>
            </a:r>
            <a:r>
              <a:rPr lang="en-US" dirty="0" smtClean="0"/>
              <a:t> = name;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return "Hello, " + </a:t>
            </a:r>
            <a:r>
              <a:rPr lang="en-US" dirty="0" err="1" smtClean="0"/>
              <a:t>this.userName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14478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Example2:</a:t>
            </a:r>
          </a:p>
          <a:p>
            <a:r>
              <a:rPr lang="en-US" dirty="0" smtClean="0"/>
              <a:t>class Users {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firstName</a:t>
            </a:r>
            <a:r>
              <a:rPr lang="en-US" dirty="0" smtClean="0"/>
              <a:t>: string;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lastName</a:t>
            </a:r>
            <a:r>
              <a:rPr lang="en-US" dirty="0" smtClean="0"/>
              <a:t>: string;</a:t>
            </a:r>
          </a:p>
          <a:p>
            <a:endParaRPr lang="en-US" dirty="0" smtClean="0"/>
          </a:p>
          <a:p>
            <a:r>
              <a:rPr lang="en-US" dirty="0" smtClean="0"/>
              <a:t>    //Constructor            </a:t>
            </a:r>
          </a:p>
          <a:p>
            <a:r>
              <a:rPr lang="en-US" dirty="0" smtClean="0"/>
              <a:t>    constructor(</a:t>
            </a:r>
            <a:r>
              <a:rPr lang="en-US" dirty="0" err="1" smtClean="0"/>
              <a:t>firstName</a:t>
            </a:r>
            <a:r>
              <a:rPr lang="en-US" dirty="0" smtClean="0"/>
              <a:t>: string, </a:t>
            </a:r>
            <a:r>
              <a:rPr lang="en-US" dirty="0" err="1" smtClean="0"/>
              <a:t>lastName</a:t>
            </a:r>
            <a:r>
              <a:rPr lang="en-US" dirty="0" smtClean="0"/>
              <a:t>: string)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//Function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studentFullName</a:t>
            </a:r>
            <a:r>
              <a:rPr lang="en-US" dirty="0" smtClean="0"/>
              <a:t>(): void {</a:t>
            </a:r>
          </a:p>
          <a:p>
            <a:r>
              <a:rPr lang="en-US" dirty="0" smtClean="0"/>
              <a:t>        alert(</a:t>
            </a:r>
            <a:r>
              <a:rPr lang="en-US" dirty="0" err="1" smtClean="0"/>
              <a:t>this.firstName</a:t>
            </a:r>
            <a:r>
              <a:rPr lang="en-US" dirty="0" smtClean="0"/>
              <a:t> + ' ' + </a:t>
            </a:r>
            <a:r>
              <a:rPr lang="en-US" dirty="0" err="1" smtClean="0"/>
              <a:t>this.lastName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Variable declaration:</a:t>
            </a:r>
          </a:p>
          <a:p>
            <a:pPr algn="just"/>
            <a:r>
              <a:rPr lang="en-US" dirty="0" smtClean="0"/>
              <a:t>The variable is simply a name of storage location and all variables must be identified with unique names and these unique names are called identifiers.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variable contains values such as "Hi" or 22. When you use the variable, you refer to the data it represents. For example –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let name: string = "</a:t>
            </a:r>
            <a:r>
              <a:rPr lang="en-US" dirty="0" err="1" smtClean="0"/>
              <a:t>Jhonny</a:t>
            </a:r>
            <a:r>
              <a:rPr lang="en-US" dirty="0" smtClean="0"/>
              <a:t>"; //</a:t>
            </a:r>
            <a:r>
              <a:rPr lang="en-US" dirty="0" err="1" smtClean="0"/>
              <a:t>var</a:t>
            </a:r>
            <a:r>
              <a:rPr lang="en-US" dirty="0" smtClean="0"/>
              <a:t> name: string = "</a:t>
            </a:r>
            <a:r>
              <a:rPr lang="en-US" dirty="0" err="1" smtClean="0"/>
              <a:t>Jhonny</a:t>
            </a:r>
            <a:r>
              <a:rPr lang="en-US" dirty="0" smtClean="0"/>
              <a:t>";</a:t>
            </a:r>
          </a:p>
          <a:p>
            <a:pPr algn="just"/>
            <a:r>
              <a:rPr lang="en-US" dirty="0" smtClean="0"/>
              <a:t>let num: number = 22; //</a:t>
            </a:r>
            <a:r>
              <a:rPr lang="en-US" dirty="0" err="1" smtClean="0"/>
              <a:t>var</a:t>
            </a:r>
            <a:r>
              <a:rPr lang="en-US" dirty="0" smtClean="0"/>
              <a:t> num: number = 22;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some rules while declaring variables i.e.</a:t>
            </a:r>
          </a:p>
          <a:p>
            <a:pPr algn="just"/>
            <a:r>
              <a:rPr lang="en-US" dirty="0" smtClean="0"/>
              <a:t>1.     The variable names must begin with a letter</a:t>
            </a:r>
          </a:p>
          <a:p>
            <a:pPr algn="just"/>
            <a:r>
              <a:rPr lang="en-US" dirty="0" smtClean="0"/>
              <a:t>2.     The variable names can contain letters, digits, underscores, and dollar signs.</a:t>
            </a:r>
          </a:p>
          <a:p>
            <a:pPr algn="just"/>
            <a:r>
              <a:rPr lang="en-US" dirty="0" smtClean="0"/>
              <a:t>3.     The variable names can also begin with “$” and “_”</a:t>
            </a:r>
          </a:p>
          <a:p>
            <a:pPr algn="just"/>
            <a:r>
              <a:rPr lang="en-US" dirty="0" smtClean="0"/>
              <a:t>4.     The variable names are case sensitive that means “a” and “A” are different variables.</a:t>
            </a:r>
          </a:p>
          <a:p>
            <a:pPr algn="just"/>
            <a:r>
              <a:rPr lang="en-US" dirty="0" smtClean="0"/>
              <a:t>5.     The variable reserved words can’t be used as names.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51344"/>
            <a:ext cx="7848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isActive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let decimal: number = 6;</a:t>
            </a:r>
          </a:p>
          <a:p>
            <a:r>
              <a:rPr lang="en-US" dirty="0" smtClean="0"/>
              <a:t>let hex: number = 0xf00d;</a:t>
            </a:r>
          </a:p>
          <a:p>
            <a:r>
              <a:rPr lang="en-US" dirty="0" smtClean="0"/>
              <a:t>let name: string = "Anil Singh";</a:t>
            </a:r>
          </a:p>
          <a:p>
            <a:r>
              <a:rPr lang="en-US" dirty="0" smtClean="0"/>
              <a:t>let binary: number = 0b1010;</a:t>
            </a:r>
          </a:p>
          <a:p>
            <a:r>
              <a:rPr lang="en-US" dirty="0" smtClean="0"/>
              <a:t>let octal: number = 0o744;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numlist</a:t>
            </a:r>
            <a:r>
              <a:rPr lang="en-US" dirty="0" smtClean="0"/>
              <a:t>: number[] = [1, 2, 3];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arrlist</a:t>
            </a:r>
            <a:r>
              <a:rPr lang="en-US" dirty="0" smtClean="0"/>
              <a:t>: Array&lt;number&gt; = [1, 2, 3];</a:t>
            </a:r>
          </a:p>
          <a:p>
            <a:endParaRPr lang="en-US" dirty="0" smtClean="0"/>
          </a:p>
          <a:p>
            <a:r>
              <a:rPr lang="en-US" dirty="0" smtClean="0"/>
              <a:t>//Any Keyword</a:t>
            </a:r>
          </a:p>
          <a:p>
            <a:r>
              <a:rPr lang="en-US" dirty="0" smtClean="0"/>
              <a:t>let list: any[] = [1, true, "free"];</a:t>
            </a:r>
          </a:p>
          <a:p>
            <a:r>
              <a:rPr lang="en-US" dirty="0" smtClean="0"/>
              <a:t>list[1] = 100;</a:t>
            </a:r>
          </a:p>
          <a:p>
            <a:endParaRPr lang="en-US" dirty="0" smtClean="0"/>
          </a:p>
          <a:p>
            <a:r>
              <a:rPr lang="en-US" dirty="0" smtClean="0"/>
              <a:t>//Any Keyword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notSureType</a:t>
            </a:r>
            <a:r>
              <a:rPr lang="en-US" dirty="0" smtClean="0"/>
              <a:t>: any = 10;</a:t>
            </a:r>
          </a:p>
          <a:p>
            <a:r>
              <a:rPr lang="en-US" dirty="0" err="1" smtClean="0"/>
              <a:t>notSureType</a:t>
            </a:r>
            <a:r>
              <a:rPr lang="en-US" dirty="0" smtClean="0"/>
              <a:t> = "maybe a string instead";</a:t>
            </a:r>
          </a:p>
          <a:p>
            <a:r>
              <a:rPr lang="en-US" dirty="0" err="1" smtClean="0"/>
              <a:t>notSureType</a:t>
            </a:r>
            <a:r>
              <a:rPr lang="en-US" dirty="0" smtClean="0"/>
              <a:t> = false; // definitely a Boolean</a:t>
            </a:r>
            <a:endParaRPr lang="en-US" dirty="0"/>
          </a:p>
        </p:txBody>
      </p:sp>
      <p:pic>
        <p:nvPicPr>
          <p:cNvPr id="17410" name="Picture 2" descr="https://2.bp.blogspot.com/-4XOpVvuPw6s/WTphgylIGAI/AAAAAAAAPXA/K_82H2ho16EeeG6ExT22ynt9PawBTSwwQCLcB/s320/TypeScript%2BVariable%2BDeclara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57600"/>
            <a:ext cx="4807670" cy="145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2359"/>
            <a:ext cx="8534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scope variable?</a:t>
            </a:r>
          </a:p>
          <a:p>
            <a:r>
              <a:rPr lang="en-US" dirty="0" smtClean="0"/>
              <a:t>The scope is set of objects, variables and function and the JavaScript can have global scope variable and local scope variable.</a:t>
            </a:r>
          </a:p>
          <a:p>
            <a:endParaRPr lang="en-US" dirty="0" smtClean="0"/>
          </a:p>
          <a:p>
            <a:r>
              <a:rPr lang="en-US" dirty="0" smtClean="0"/>
              <a:t>Example for global and local variable (</a:t>
            </a:r>
            <a:r>
              <a:rPr lang="en-US" dirty="0" err="1" smtClean="0"/>
              <a:t>var</a:t>
            </a:r>
            <a:r>
              <a:rPr lang="en-US" dirty="0" smtClean="0"/>
              <a:t>/let) declarations –</a:t>
            </a:r>
          </a:p>
          <a:p>
            <a:r>
              <a:rPr lang="en-US" dirty="0" smtClean="0"/>
              <a:t>//DECLARED A VARIABLE NAMED NUM WITH THE VALUE 20.</a:t>
            </a:r>
          </a:p>
          <a:p>
            <a:r>
              <a:rPr lang="en-US" dirty="0" smtClean="0"/>
              <a:t>let num = 20; </a:t>
            </a:r>
          </a:p>
          <a:p>
            <a:endParaRPr lang="en-US" dirty="0" smtClean="0"/>
          </a:p>
          <a:p>
            <a:r>
              <a:rPr lang="en-US" dirty="0" smtClean="0"/>
              <a:t>//DECLARE A VARIABLE INSIDE OF A FUNCTION</a:t>
            </a:r>
          </a:p>
          <a:p>
            <a:r>
              <a:rPr lang="en-US" sz="1400" dirty="0" smtClean="0"/>
              <a:t>let </a:t>
            </a:r>
            <a:r>
              <a:rPr lang="en-US" sz="1400" dirty="0" err="1" smtClean="0"/>
              <a:t>getUser</a:t>
            </a:r>
            <a:r>
              <a:rPr lang="en-US" sz="1400" dirty="0" smtClean="0"/>
              <a:t> = function () {</a:t>
            </a:r>
          </a:p>
          <a:p>
            <a:r>
              <a:rPr lang="en-US" sz="1400" dirty="0" smtClean="0"/>
              <a:t>    let name = '</a:t>
            </a:r>
            <a:r>
              <a:rPr lang="en-US" sz="1400" dirty="0" err="1" smtClean="0"/>
              <a:t>Jhonny</a:t>
            </a:r>
            <a:r>
              <a:rPr lang="en-US" sz="1400" dirty="0" smtClean="0"/>
              <a:t>';</a:t>
            </a:r>
          </a:p>
          <a:p>
            <a:r>
              <a:rPr lang="en-US" sz="1400" dirty="0" smtClean="0"/>
              <a:t>    return name;</a:t>
            </a:r>
          </a:p>
          <a:p>
            <a:r>
              <a:rPr lang="en-US" sz="1400" dirty="0" smtClean="0"/>
              <a:t>}   </a:t>
            </a:r>
            <a:r>
              <a:rPr lang="en-US" dirty="0" smtClean="0"/>
              <a:t>//RESULTS</a:t>
            </a:r>
          </a:p>
          <a:p>
            <a:r>
              <a:rPr lang="en-US" dirty="0" err="1" smtClean="0"/>
              <a:t>getUser</a:t>
            </a:r>
            <a:r>
              <a:rPr lang="en-US" dirty="0" smtClean="0"/>
              <a:t>(); // returns '</a:t>
            </a:r>
            <a:r>
              <a:rPr lang="en-US" dirty="0" err="1" smtClean="0"/>
              <a:t>Jhonny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/>
              <a:t>//ACCESS THOSE SAME VARIABLES WITHIN OTHER FUNCTIONS</a:t>
            </a:r>
          </a:p>
          <a:p>
            <a:r>
              <a:rPr lang="en-US" dirty="0" smtClean="0"/>
              <a:t>let sum = function() {</a:t>
            </a:r>
          </a:p>
          <a:p>
            <a:r>
              <a:rPr lang="en-US" dirty="0" smtClean="0"/>
              <a:t>    let num = 20;</a:t>
            </a:r>
          </a:p>
          <a:p>
            <a:r>
              <a:rPr lang="en-US" dirty="0" smtClean="0"/>
              <a:t>    return function </a:t>
            </a:r>
            <a:r>
              <a:rPr lang="en-US" dirty="0" err="1" smtClean="0"/>
              <a:t>subNum</a:t>
            </a:r>
            <a:r>
              <a:rPr lang="en-US" dirty="0" smtClean="0"/>
              <a:t> () {</a:t>
            </a:r>
          </a:p>
          <a:p>
            <a:r>
              <a:rPr lang="en-US" dirty="0" smtClean="0"/>
              <a:t>        return num + 10;</a:t>
            </a:r>
          </a:p>
          <a:p>
            <a:r>
              <a:rPr lang="en-US" dirty="0" smtClean="0"/>
              <a:t>    }}</a:t>
            </a:r>
          </a:p>
          <a:p>
            <a:r>
              <a:rPr lang="en-US" dirty="0" smtClean="0"/>
              <a:t>//RESULTS</a:t>
            </a:r>
          </a:p>
          <a:p>
            <a:r>
              <a:rPr lang="en-US" dirty="0" smtClean="0"/>
              <a:t>sum(); // returns 30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an Interface in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 interface in </a:t>
            </a:r>
            <a:r>
              <a:rPr lang="en-US" dirty="0" err="1" smtClean="0"/>
              <a:t>TypeScript</a:t>
            </a:r>
            <a:r>
              <a:rPr lang="en-US" dirty="0" smtClean="0"/>
              <a:t> is similar to other object oriented programming languages interfaces.</a:t>
            </a:r>
          </a:p>
          <a:p>
            <a:r>
              <a:rPr lang="en-US" dirty="0" smtClean="0"/>
              <a:t>An interface is a way to define a contract on a function with respect to the arguments.</a:t>
            </a:r>
          </a:p>
          <a:p>
            <a:endParaRPr lang="en-US" dirty="0" smtClean="0"/>
          </a:p>
          <a:p>
            <a:r>
              <a:rPr lang="en-US" dirty="0" smtClean="0"/>
              <a:t>In the below example, I am using an interface that describes objects that have a “name”, “age” and “address” fields and the following code defines an interface and a function that takes a parameter that adheres to that interface.</a:t>
            </a:r>
          </a:p>
          <a:p>
            <a:endParaRPr lang="en-US" dirty="0" smtClean="0"/>
          </a:p>
          <a:p>
            <a:r>
              <a:rPr lang="en-US" dirty="0" smtClean="0"/>
              <a:t>//USER INTERFACE </a:t>
            </a:r>
          </a:p>
          <a:p>
            <a:r>
              <a:rPr lang="en-US" dirty="0" smtClean="0"/>
              <a:t>interface User {</a:t>
            </a:r>
          </a:p>
          <a:p>
            <a:r>
              <a:rPr lang="en-US" dirty="0" smtClean="0"/>
              <a:t>    name: string;</a:t>
            </a:r>
          </a:p>
          <a:p>
            <a:r>
              <a:rPr lang="en-US" dirty="0" smtClean="0"/>
              <a:t>    age: number;</a:t>
            </a:r>
          </a:p>
          <a:p>
            <a:r>
              <a:rPr lang="en-US" dirty="0" smtClean="0"/>
              <a:t>    address: string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//FUNCTION USING USER INTERFACE 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userInfo</a:t>
            </a:r>
            <a:r>
              <a:rPr lang="en-US" dirty="0" smtClean="0"/>
              <a:t> = function(user: User) {</a:t>
            </a:r>
          </a:p>
          <a:p>
            <a:r>
              <a:rPr lang="en-US" dirty="0" smtClean="0"/>
              <a:t>   let info = "Hello, " + user.name + " Your Age is - " + </a:t>
            </a:r>
            <a:r>
              <a:rPr lang="en-US" dirty="0" err="1" smtClean="0"/>
              <a:t>user.age</a:t>
            </a:r>
            <a:r>
              <a:rPr lang="en-US" dirty="0" smtClean="0"/>
              <a:t> + " and Address is -" + </a:t>
            </a:r>
            <a:r>
              <a:rPr lang="en-US" dirty="0" err="1" smtClean="0"/>
              <a:t>user.address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return info;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//USER INFO JSON OBJECT</a:t>
            </a:r>
          </a:p>
          <a:p>
            <a:r>
              <a:rPr lang="en-US" dirty="0" smtClean="0"/>
              <a:t>let info = {</a:t>
            </a:r>
          </a:p>
          <a:p>
            <a:r>
              <a:rPr lang="en-US" dirty="0" smtClean="0"/>
              <a:t>    name: "</a:t>
            </a:r>
            <a:r>
              <a:rPr lang="en-US" dirty="0" err="1" smtClean="0"/>
              <a:t>Jhonny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age: 30,</a:t>
            </a:r>
          </a:p>
          <a:p>
            <a:r>
              <a:rPr lang="en-US" dirty="0" smtClean="0"/>
              <a:t>    address: "Hyderabad, India."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//RESULT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userInfo</a:t>
            </a:r>
            <a:r>
              <a:rPr lang="en-US" dirty="0" smtClean="0"/>
              <a:t>(info));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2729</Words>
  <Application>Microsoft Office PowerPoint</Application>
  <PresentationFormat>On-screen Show (4:3)</PresentationFormat>
  <Paragraphs>447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27</cp:revision>
  <dcterms:created xsi:type="dcterms:W3CDTF">2018-12-16T12:54:04Z</dcterms:created>
  <dcterms:modified xsi:type="dcterms:W3CDTF">2018-12-16T13:54:40Z</dcterms:modified>
</cp:coreProperties>
</file>