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BE5BC4A-5ACC-4961-9BCD-5A4753B12ECA}"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5AD1E95-83A0-476A-B4BE-F776D0E092E4}" type="slidenum">
              <a:rPr lang="en-IN" smtClean="0"/>
              <a:t>‹#›</a:t>
            </a:fld>
            <a:endParaRPr lang="en-IN"/>
          </a:p>
        </p:txBody>
      </p:sp>
    </p:spTree>
    <p:extLst>
      <p:ext uri="{BB962C8B-B14F-4D97-AF65-F5344CB8AC3E}">
        <p14:creationId xmlns:p14="http://schemas.microsoft.com/office/powerpoint/2010/main" val="94189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AD1E95-83A0-476A-B4BE-F776D0E092E4}" type="slidenum">
              <a:rPr lang="en-IN" smtClean="0"/>
              <a:t>10</a:t>
            </a:fld>
            <a:endParaRPr lang="en-IN"/>
          </a:p>
        </p:txBody>
      </p:sp>
    </p:spTree>
    <p:extLst>
      <p:ext uri="{BB962C8B-B14F-4D97-AF65-F5344CB8AC3E}">
        <p14:creationId xmlns:p14="http://schemas.microsoft.com/office/powerpoint/2010/main" val="126543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HESHKUMARM001/TNSDC_AI.git"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2067305"/>
            <a:ext cx="65104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MAHESHKUMAR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29943" y="1146917"/>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0D7ACFCB-60B6-ECE5-DCDC-8F06D6AE9940}"/>
              </a:ext>
            </a:extLst>
          </p:cNvPr>
          <p:cNvSpPr txBox="1"/>
          <p:nvPr/>
        </p:nvSpPr>
        <p:spPr>
          <a:xfrm>
            <a:off x="686182" y="1502688"/>
            <a:ext cx="8534018" cy="5355312"/>
          </a:xfrm>
          <a:prstGeom prst="rect">
            <a:avLst/>
          </a:prstGeom>
          <a:noFill/>
        </p:spPr>
        <p:txBody>
          <a:bodyPr wrap="square" rtlCol="0">
            <a:spAutoFit/>
          </a:bodyPr>
          <a:lstStyle/>
          <a:p>
            <a:pPr algn="just">
              <a:buFont typeface="+mj-lt"/>
              <a:buAutoNum type="arabicPeriod"/>
            </a:pPr>
            <a:r>
              <a:rPr lang="en-US" b="0" i="0" dirty="0">
                <a:solidFill>
                  <a:srgbClr val="0D0D0D"/>
                </a:solidFill>
                <a:effectLst/>
                <a:latin typeface="Trebuchet MS" panose="020B0603020202020204" pitchFamily="34" charset="0"/>
              </a:rPr>
              <a:t>Data Preprocessing:</a:t>
            </a:r>
          </a:p>
          <a:p>
            <a:pPr marL="742950" lvl="1" indent="-285750" algn="just">
              <a:buFont typeface="+mj-lt"/>
              <a:buAutoNum type="arabicPeriod"/>
            </a:pPr>
            <a:r>
              <a:rPr lang="en-US" b="0" i="0" dirty="0">
                <a:solidFill>
                  <a:srgbClr val="0D0D0D"/>
                </a:solidFill>
                <a:effectLst/>
                <a:latin typeface="Trebuchet MS" panose="020B0603020202020204" pitchFamily="34" charset="0"/>
              </a:rPr>
              <a:t>Load and preprocess Microsoft stock data, ensuring it's in a suitable format for modeling.</a:t>
            </a:r>
          </a:p>
          <a:p>
            <a:pPr algn="just">
              <a:buFont typeface="+mj-lt"/>
              <a:buAutoNum type="arabicPeriod"/>
            </a:pPr>
            <a:r>
              <a:rPr lang="en-US" b="0" i="0" dirty="0">
                <a:solidFill>
                  <a:srgbClr val="0D0D0D"/>
                </a:solidFill>
                <a:effectLst/>
                <a:latin typeface="Trebuchet MS" panose="020B0603020202020204" pitchFamily="34" charset="0"/>
              </a:rPr>
              <a:t>Model Construction: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Build a sequential LSTM neural network architecture using TensorFlow and </a:t>
            </a:r>
            <a:r>
              <a:rPr lang="en-US" b="0" i="0" dirty="0" err="1">
                <a:solidFill>
                  <a:srgbClr val="0D0D0D"/>
                </a:solidFill>
                <a:effectLst/>
                <a:latin typeface="Trebuchet MS" panose="020B0603020202020204" pitchFamily="34" charset="0"/>
              </a:rPr>
              <a:t>Keras</a:t>
            </a:r>
            <a:r>
              <a:rPr lang="en-US" b="0" i="0" dirty="0">
                <a:solidFill>
                  <a:srgbClr val="0D0D0D"/>
                </a:solidFill>
                <a:effectLst/>
                <a:latin typeface="Trebuchet MS" panose="020B0603020202020204" pitchFamily="34" charset="0"/>
              </a:rPr>
              <a:t>.</a:t>
            </a:r>
          </a:p>
          <a:p>
            <a:pPr algn="just">
              <a:buFont typeface="+mj-lt"/>
              <a:buAutoNum type="arabicPeriod"/>
            </a:pPr>
            <a:r>
              <a:rPr lang="en-US" b="0" i="0" dirty="0">
                <a:solidFill>
                  <a:srgbClr val="0D0D0D"/>
                </a:solidFill>
                <a:effectLst/>
                <a:latin typeface="Trebuchet MS" panose="020B0603020202020204" pitchFamily="34" charset="0"/>
              </a:rPr>
              <a:t>Training:</a:t>
            </a:r>
          </a:p>
          <a:p>
            <a:pPr marL="742950" lvl="1" indent="-285750" algn="just">
              <a:buFont typeface="+mj-lt"/>
              <a:buAutoNum type="arabicPeriod"/>
            </a:pPr>
            <a:r>
              <a:rPr lang="en-US" b="0" i="0" dirty="0">
                <a:solidFill>
                  <a:srgbClr val="0D0D0D"/>
                </a:solidFill>
                <a:effectLst/>
                <a:latin typeface="Trebuchet MS" panose="020B0603020202020204" pitchFamily="34" charset="0"/>
              </a:rPr>
              <a:t>Train the LSTM model on historical stock price data to learn patterns and relationships.</a:t>
            </a:r>
          </a:p>
          <a:p>
            <a:pPr algn="just">
              <a:buFont typeface="+mj-lt"/>
              <a:buAutoNum type="arabicPeriod"/>
            </a:pPr>
            <a:r>
              <a:rPr lang="en-US" b="0" i="0" dirty="0">
                <a:solidFill>
                  <a:srgbClr val="0D0D0D"/>
                </a:solidFill>
                <a:effectLst/>
                <a:latin typeface="Trebuchet MS" panose="020B0603020202020204" pitchFamily="34" charset="0"/>
              </a:rPr>
              <a:t>Evaluation: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Evaluate the trained model's performance using appropriate metrics to assess its accuracy.</a:t>
            </a:r>
          </a:p>
          <a:p>
            <a:pPr algn="just">
              <a:buFont typeface="+mj-lt"/>
              <a:buAutoNum type="arabicPeriod"/>
            </a:pPr>
            <a:r>
              <a:rPr lang="en-US" b="0" i="0" dirty="0">
                <a:solidFill>
                  <a:srgbClr val="0D0D0D"/>
                </a:solidFill>
                <a:effectLst/>
                <a:latin typeface="Trebuchet MS" panose="020B0603020202020204" pitchFamily="34" charset="0"/>
              </a:rPr>
              <a:t>Prediction: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Utilize the trained model to make predictions on unseen or future stock price data.</a:t>
            </a:r>
          </a:p>
          <a:p>
            <a:pPr algn="just">
              <a:buFont typeface="+mj-lt"/>
              <a:buAutoNum type="arabicPeriod"/>
            </a:pPr>
            <a:r>
              <a:rPr lang="en-US" b="0" i="0" dirty="0">
                <a:solidFill>
                  <a:srgbClr val="0D0D0D"/>
                </a:solidFill>
                <a:effectLst/>
                <a:latin typeface="Trebuchet MS" panose="020B0603020202020204" pitchFamily="34" charset="0"/>
              </a:rPr>
              <a:t>Visualization: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Visualize the predicted and actual stock prices to interpret model performance and insights.</a:t>
            </a:r>
          </a:p>
          <a:p>
            <a:pPr algn="just"/>
            <a:endParaRPr lang="en-IN"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421677"/>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2974342" cy="324448"/>
          </a:xfrm>
          <a:prstGeom prst="rect">
            <a:avLst/>
          </a:prstGeom>
        </p:spPr>
        <p:txBody>
          <a:bodyPr vert="horz" wrap="square" lIns="0" tIns="16510" rIns="0" bIns="0" rtlCol="0">
            <a:spAutoFit/>
          </a:bodyPr>
          <a:lstStyle/>
          <a:p>
            <a:pPr marL="12700">
              <a:lnSpc>
                <a:spcPct val="100000"/>
              </a:lnSpc>
              <a:spcBef>
                <a:spcPts val="130"/>
              </a:spcBef>
            </a:pPr>
            <a:r>
              <a:rPr lang="en-US" sz="2000" u="heavy" spc="20" dirty="0">
                <a:solidFill>
                  <a:srgbClr val="006FC0"/>
                </a:solidFill>
                <a:uFill>
                  <a:solidFill>
                    <a:srgbClr val="006FC0"/>
                  </a:solidFill>
                </a:uFill>
                <a:latin typeface="Trebuchet MS"/>
                <a:cs typeface="Trebuchet MS"/>
                <a:hlinkClick r:id="rId3"/>
              </a:rPr>
              <a:t>Microsoft price </a:t>
            </a:r>
            <a:r>
              <a:rPr lang="en-US" sz="2000" u="heavy" spc="20" dirty="0" err="1">
                <a:solidFill>
                  <a:srgbClr val="006FC0"/>
                </a:solidFill>
                <a:uFill>
                  <a:solidFill>
                    <a:srgbClr val="006FC0"/>
                  </a:solidFill>
                </a:uFill>
                <a:latin typeface="Trebuchet MS"/>
                <a:cs typeface="Trebuchet MS"/>
                <a:hlinkClick r:id="rId3"/>
              </a:rPr>
              <a:t>pridiction</a:t>
            </a:r>
            <a:endParaRPr sz="2000" dirty="0">
              <a:latin typeface="Trebuchet MS"/>
              <a:cs typeface="Trebuchet MS"/>
            </a:endParaRPr>
          </a:p>
        </p:txBody>
      </p:sp>
      <p:sp>
        <p:nvSpPr>
          <p:cNvPr id="10" name="TextBox 9">
            <a:extLst>
              <a:ext uri="{FF2B5EF4-FFF2-40B4-BE49-F238E27FC236}">
                <a16:creationId xmlns:a16="http://schemas.microsoft.com/office/drawing/2014/main" id="{D6029CA8-FEDE-4DCF-F862-402D48EBB51E}"/>
              </a:ext>
            </a:extLst>
          </p:cNvPr>
          <p:cNvSpPr txBox="1"/>
          <p:nvPr/>
        </p:nvSpPr>
        <p:spPr>
          <a:xfrm>
            <a:off x="646388" y="1310561"/>
            <a:ext cx="8633420" cy="4801314"/>
          </a:xfrm>
          <a:prstGeom prst="rect">
            <a:avLst/>
          </a:prstGeom>
          <a:noFill/>
        </p:spPr>
        <p:txBody>
          <a:bodyPr wrap="square" rtlCol="0">
            <a:spAutoFit/>
          </a:bodyPr>
          <a:lstStyle/>
          <a:p>
            <a:pPr algn="just">
              <a:buFont typeface="+mj-lt"/>
              <a:buAutoNum type="arabicPeriod"/>
            </a:pPr>
            <a:r>
              <a:rPr lang="en-US" sz="1700" b="1" i="0" dirty="0">
                <a:solidFill>
                  <a:srgbClr val="0D0D0D"/>
                </a:solidFill>
                <a:effectLst/>
                <a:latin typeface="Trebuchet MS" panose="020B0603020202020204" pitchFamily="34" charset="0"/>
              </a:rPr>
              <a:t>Model Accuracy</a:t>
            </a:r>
            <a:r>
              <a:rPr lang="en-US" sz="1700" b="0" i="0" dirty="0">
                <a:solidFill>
                  <a:srgbClr val="0D0D0D"/>
                </a:solidFill>
                <a:effectLst/>
                <a:latin typeface="Trebuchet MS" panose="020B0603020202020204" pitchFamily="34" charset="0"/>
              </a:rPr>
              <a:t>: The LSTM neural network model demonstrates promising accuracy in predicting Microsoft stock prices. By training on historical data, the model learns patterns and trends that enable it to make reasonably accurate forecasts.</a:t>
            </a:r>
          </a:p>
          <a:p>
            <a:pPr algn="just">
              <a:buFont typeface="+mj-lt"/>
              <a:buAutoNum type="arabicPeriod"/>
            </a:pPr>
            <a:r>
              <a:rPr lang="en-US" sz="1700" b="1" i="0" dirty="0">
                <a:solidFill>
                  <a:srgbClr val="0D0D0D"/>
                </a:solidFill>
                <a:effectLst/>
                <a:latin typeface="Trebuchet MS" panose="020B0603020202020204" pitchFamily="34" charset="0"/>
              </a:rPr>
              <a:t>Evaluation Metrics</a:t>
            </a:r>
            <a:r>
              <a:rPr lang="en-US" sz="1700" b="0" i="0" dirty="0">
                <a:solidFill>
                  <a:srgbClr val="0D0D0D"/>
                </a:solidFill>
                <a:effectLst/>
                <a:latin typeface="Trebuchet MS" panose="020B0603020202020204" pitchFamily="34" charset="0"/>
              </a:rPr>
              <a:t>: Evaluation metrics such as Root Mean Squared Error (RMSE) are used to quantify the model's performance. A lower RMSE indicates better accuracy, with the model aiming to minimize prediction errors.</a:t>
            </a:r>
          </a:p>
          <a:p>
            <a:pPr algn="just">
              <a:buFont typeface="+mj-lt"/>
              <a:buAutoNum type="arabicPeriod"/>
            </a:pPr>
            <a:r>
              <a:rPr lang="en-US" sz="1700" b="1" i="0" dirty="0">
                <a:solidFill>
                  <a:srgbClr val="0D0D0D"/>
                </a:solidFill>
                <a:effectLst/>
                <a:latin typeface="Trebuchet MS" panose="020B0603020202020204" pitchFamily="34" charset="0"/>
              </a:rPr>
              <a:t>Prediction Accuracy</a:t>
            </a:r>
            <a:r>
              <a:rPr lang="en-US" sz="1700" b="0" i="0" dirty="0">
                <a:solidFill>
                  <a:srgbClr val="0D0D0D"/>
                </a:solidFill>
                <a:effectLst/>
                <a:latin typeface="Trebuchet MS" panose="020B0603020202020204" pitchFamily="34" charset="0"/>
              </a:rPr>
              <a:t>: The trained model is capable of making predictions on unseen or future stock price data. These predictions are based on the patterns learned during training and provide valuable insights into potential future price movements.</a:t>
            </a:r>
          </a:p>
          <a:p>
            <a:pPr algn="just">
              <a:buFont typeface="+mj-lt"/>
              <a:buAutoNum type="arabicPeriod"/>
            </a:pPr>
            <a:r>
              <a:rPr lang="en-US" sz="1700" b="1" i="0" dirty="0">
                <a:solidFill>
                  <a:srgbClr val="0D0D0D"/>
                </a:solidFill>
                <a:effectLst/>
                <a:latin typeface="Trebuchet MS" panose="020B0603020202020204" pitchFamily="34" charset="0"/>
              </a:rPr>
              <a:t>Visualization</a:t>
            </a:r>
            <a:r>
              <a:rPr lang="en-US" sz="1700" b="0" i="0" dirty="0">
                <a:solidFill>
                  <a:srgbClr val="0D0D0D"/>
                </a:solidFill>
                <a:effectLst/>
                <a:latin typeface="Trebuchet MS" panose="020B0603020202020204" pitchFamily="34" charset="0"/>
              </a:rPr>
              <a:t>: The actual and predicted stock prices are visualized to assess the model's performance visually. Plots of predicted versus actual prices allow for easy interpretation of the model's accuracy and provide insights into its strengths and weaknesses.</a:t>
            </a:r>
          </a:p>
          <a:p>
            <a:pPr algn="just">
              <a:buFont typeface="+mj-lt"/>
              <a:buAutoNum type="arabicPeriod"/>
            </a:pPr>
            <a:r>
              <a:rPr lang="en-US" sz="1700" b="1" i="0" dirty="0">
                <a:solidFill>
                  <a:srgbClr val="0D0D0D"/>
                </a:solidFill>
                <a:effectLst/>
                <a:latin typeface="Trebuchet MS" panose="020B0603020202020204" pitchFamily="34" charset="0"/>
              </a:rPr>
              <a:t>Potential Improvements</a:t>
            </a:r>
            <a:r>
              <a:rPr lang="en-US" sz="1700" b="0" i="0" dirty="0">
                <a:solidFill>
                  <a:srgbClr val="0D0D0D"/>
                </a:solidFill>
                <a:effectLst/>
                <a:latin typeface="Trebuchet MS" panose="020B0603020202020204" pitchFamily="34" charset="0"/>
              </a:rPr>
              <a:t>: While the initial results are promising, there may be opportunities for further refinement and optimization of the model. Experimentation with different architectures, hyperparameters, and optimization techniques could lead to improved prediction accuracy.</a:t>
            </a:r>
          </a:p>
          <a:p>
            <a:pPr algn="just"/>
            <a:endParaRPr lang="en-IN" sz="17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69137" y="14807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829627"/>
            <a:ext cx="8141716"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Microsoft Stock Price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9A3C444-8C9E-46EB-5E1A-57E70DD7A883}"/>
              </a:ext>
            </a:extLst>
          </p:cNvPr>
          <p:cNvSpPr txBox="1"/>
          <p:nvPr/>
        </p:nvSpPr>
        <p:spPr>
          <a:xfrm>
            <a:off x="734718" y="1927672"/>
            <a:ext cx="8102069" cy="3108543"/>
          </a:xfrm>
          <a:prstGeom prst="rect">
            <a:avLst/>
          </a:prstGeom>
          <a:noFill/>
        </p:spPr>
        <p:txBody>
          <a:bodyPr wrap="square" rtlCol="0">
            <a:spAutoFit/>
          </a:bodyPr>
          <a:lstStyle/>
          <a:p>
            <a:pPr algn="just"/>
            <a:r>
              <a:rPr lang="en-US" sz="2800" dirty="0">
                <a:latin typeface="Trebuchet MS" panose="020B0603020202020204" pitchFamily="34" charset="0"/>
                <a:cs typeface="Times New Roman" panose="02020603050405020304" pitchFamily="18" charset="0"/>
              </a:rPr>
              <a:t>To predict the </a:t>
            </a:r>
            <a:r>
              <a:rPr lang="en-US" sz="2800" dirty="0" err="1">
                <a:latin typeface="Trebuchet MS" panose="020B0603020202020204" pitchFamily="34" charset="0"/>
                <a:cs typeface="Times New Roman" panose="02020603050405020304" pitchFamily="18" charset="0"/>
              </a:rPr>
              <a:t>MicroSoft</a:t>
            </a:r>
            <a:r>
              <a:rPr lang="en-US" sz="2800" dirty="0">
                <a:latin typeface="Trebuchet MS" panose="020B0603020202020204" pitchFamily="34" charset="0"/>
                <a:cs typeface="Times New Roman" panose="02020603050405020304" pitchFamily="18" charset="0"/>
              </a:rPr>
              <a:t> Stock price prediction using LSTM and using machine learning concepts.</a:t>
            </a:r>
          </a:p>
          <a:p>
            <a:pPr algn="just"/>
            <a:endParaRPr lang="en-US" sz="2800" dirty="0">
              <a:latin typeface="Trebuchet MS" panose="020B0603020202020204" pitchFamily="34" charset="0"/>
              <a:cs typeface="Times New Roman" panose="02020603050405020304" pitchFamily="18" charset="0"/>
            </a:endParaRPr>
          </a:p>
          <a:p>
            <a:pPr algn="just"/>
            <a:r>
              <a:rPr lang="en-US" sz="2800" dirty="0">
                <a:solidFill>
                  <a:srgbClr val="0D0D0D"/>
                </a:solidFill>
                <a:latin typeface="Trebuchet MS" panose="020B0603020202020204" pitchFamily="34" charset="0"/>
                <a:cs typeface="Times New Roman" panose="02020603050405020304" pitchFamily="18" charset="0"/>
              </a:rPr>
              <a:t>T</a:t>
            </a:r>
            <a:r>
              <a:rPr lang="en-US" sz="2800" b="0" i="0" dirty="0">
                <a:solidFill>
                  <a:srgbClr val="0D0D0D"/>
                </a:solidFill>
                <a:effectLst/>
                <a:latin typeface="Trebuchet MS" panose="020B0603020202020204" pitchFamily="34" charset="0"/>
                <a:cs typeface="Times New Roman" panose="02020603050405020304" pitchFamily="18" charset="0"/>
              </a:rPr>
              <a:t>o build a Long Short-Term Memory (LSTM) neural network model using TensorFlow and </a:t>
            </a:r>
            <a:r>
              <a:rPr lang="en-US" sz="2800" b="0" i="0" dirty="0" err="1">
                <a:solidFill>
                  <a:srgbClr val="0D0D0D"/>
                </a:solidFill>
                <a:effectLst/>
                <a:latin typeface="Trebuchet MS" panose="020B0603020202020204" pitchFamily="34" charset="0"/>
                <a:cs typeface="Times New Roman" panose="02020603050405020304" pitchFamily="18" charset="0"/>
              </a:rPr>
              <a:t>Keras</a:t>
            </a:r>
            <a:r>
              <a:rPr lang="en-US" sz="2800" b="0" i="0" dirty="0">
                <a:solidFill>
                  <a:srgbClr val="0D0D0D"/>
                </a:solidFill>
                <a:effectLst/>
                <a:latin typeface="Trebuchet MS" panose="020B0603020202020204" pitchFamily="34" charset="0"/>
                <a:cs typeface="Times New Roman" panose="02020603050405020304" pitchFamily="18" charset="0"/>
              </a:rPr>
              <a:t> to predict Microsoft stock prices based on historical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0" name="TextBox 29">
            <a:extLst>
              <a:ext uri="{FF2B5EF4-FFF2-40B4-BE49-F238E27FC236}">
                <a16:creationId xmlns:a16="http://schemas.microsoft.com/office/drawing/2014/main" id="{3FCC4AB9-76D8-C045-C912-81D2C394A6E4}"/>
              </a:ext>
            </a:extLst>
          </p:cNvPr>
          <p:cNvSpPr txBox="1"/>
          <p:nvPr/>
        </p:nvSpPr>
        <p:spPr>
          <a:xfrm>
            <a:off x="1620205" y="1713214"/>
            <a:ext cx="8124825"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D0D0D"/>
                </a:solidFill>
                <a:latin typeface="Trebuchet MS" panose="020B0603020202020204" pitchFamily="34" charset="0"/>
              </a:rPr>
              <a:t>T</a:t>
            </a:r>
            <a:r>
              <a:rPr lang="en-US" sz="2400" b="0" i="0" dirty="0">
                <a:solidFill>
                  <a:srgbClr val="0D0D0D"/>
                </a:solidFill>
                <a:effectLst/>
                <a:latin typeface="Trebuchet MS" panose="020B0603020202020204" pitchFamily="34" charset="0"/>
              </a:rPr>
              <a:t>o predict Microsoft stock prices through the construction and training of a Long Short-Term Memory (LSTM) neural network model using TensorFlow and </a:t>
            </a:r>
            <a:r>
              <a:rPr lang="en-US" sz="2400" b="0" i="0" dirty="0" err="1">
                <a:solidFill>
                  <a:srgbClr val="0D0D0D"/>
                </a:solidFill>
                <a:effectLst/>
                <a:latin typeface="Trebuchet MS" panose="020B0603020202020204" pitchFamily="34" charset="0"/>
              </a:rPr>
              <a:t>Keras</a:t>
            </a:r>
            <a:r>
              <a:rPr lang="en-US" sz="2400" b="0" i="0" dirty="0">
                <a:solidFill>
                  <a:srgbClr val="0D0D0D"/>
                </a:solidFill>
                <a:effectLst/>
                <a:latin typeface="Trebuchet MS" panose="020B0603020202020204" pitchFamily="34" charset="0"/>
              </a:rPr>
              <a:t>. It begins by loading and preprocessing the stock data, then defines and trains the LSTM model. Subsequently, the model's performance is evaluated, and predictions are made on testing data. Results are visualized to assess the model's accuracy, and potential avenues for improving prediction performance, such as exploring alternative architectures and optimizing hyperparameters, are discussed.</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92447" y="297241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4309"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9421E72-1ECB-9B73-8474-2D3855D5CD6F}"/>
              </a:ext>
            </a:extLst>
          </p:cNvPr>
          <p:cNvSpPr txBox="1"/>
          <p:nvPr/>
        </p:nvSpPr>
        <p:spPr>
          <a:xfrm>
            <a:off x="533400" y="1676400"/>
            <a:ext cx="7772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solidFill>
                  <a:srgbClr val="0D0D0D"/>
                </a:solidFill>
                <a:latin typeface="Trebuchet MS" panose="020B0603020202020204" pitchFamily="34" charset="0"/>
              </a:rPr>
              <a:t>T</a:t>
            </a:r>
            <a:r>
              <a:rPr lang="en-US" sz="2200" b="0" i="0" dirty="0">
                <a:solidFill>
                  <a:srgbClr val="0D0D0D"/>
                </a:solidFill>
                <a:effectLst/>
                <a:latin typeface="Trebuchet MS" panose="020B0603020202020204" pitchFamily="34" charset="0"/>
              </a:rPr>
              <a:t>o develop an effective predictive model for Microsoft stock prices using LSTM neural networks. The objective is to accurately forecast future stock prices based on historical data. Key components of the problem include data preprocessing, model construction, training, evaluation, and prediction. The aim is to minimize prediction errors and improve the model's ability to capture the underlying patterns and trends in the stock price data. Additionally, the problem involves exploring various model architectures, hyperparameters, and optimization techniques to enhance prediction accuracy and reliability. </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2973" y="11913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A73A8ED-A187-AB66-D21F-5B376B70E8F4}"/>
              </a:ext>
            </a:extLst>
          </p:cNvPr>
          <p:cNvSpPr txBox="1"/>
          <p:nvPr/>
        </p:nvSpPr>
        <p:spPr>
          <a:xfrm>
            <a:off x="676275" y="1636249"/>
            <a:ext cx="7743825" cy="4678204"/>
          </a:xfrm>
          <a:prstGeom prst="rect">
            <a:avLst/>
          </a:prstGeom>
          <a:noFill/>
        </p:spPr>
        <p:txBody>
          <a:bodyPr wrap="square" rtlCol="0">
            <a:spAutoFit/>
          </a:bodyPr>
          <a:lstStyle/>
          <a:p>
            <a:pPr algn="l"/>
            <a:r>
              <a:rPr lang="en-US" sz="2000" b="1" i="0" dirty="0">
                <a:solidFill>
                  <a:srgbClr val="0D0D0D"/>
                </a:solidFill>
                <a:effectLst/>
                <a:latin typeface="Trebuchet MS" panose="020B0603020202020204" pitchFamily="34" charset="0"/>
              </a:rPr>
              <a:t>Predicting Microsoft Stock Prices with LSTM Neural Networks</a:t>
            </a:r>
            <a:endParaRPr lang="en-US" sz="2000" b="1" dirty="0">
              <a:solidFill>
                <a:srgbClr val="0D0D0D"/>
              </a:solidFill>
              <a:latin typeface="Trebuchet MS" panose="020B0603020202020204" pitchFamily="34" charset="0"/>
            </a:endParaRPr>
          </a:p>
          <a:p>
            <a:pPr algn="l"/>
            <a:r>
              <a:rPr lang="en-US" sz="2000" b="1" dirty="0">
                <a:solidFill>
                  <a:srgbClr val="0D0D0D"/>
                </a:solidFill>
                <a:latin typeface="Söhne"/>
              </a:rPr>
              <a:t>1.1 </a:t>
            </a:r>
            <a:r>
              <a:rPr lang="en-US" sz="2000" b="1" i="0" dirty="0">
                <a:solidFill>
                  <a:srgbClr val="0D0D0D"/>
                </a:solidFill>
                <a:effectLst/>
                <a:latin typeface="Söhne"/>
              </a:rPr>
              <a:t>Introduction:</a:t>
            </a:r>
          </a:p>
          <a:p>
            <a:pPr algn="l">
              <a:buFont typeface="Arial" panose="020B0604020202020204" pitchFamily="34" charset="0"/>
              <a:buChar char="•"/>
            </a:pPr>
            <a:r>
              <a:rPr lang="en-US" sz="2000" b="0" i="0" dirty="0">
                <a:solidFill>
                  <a:srgbClr val="0D0D0D"/>
                </a:solidFill>
                <a:effectLst/>
                <a:latin typeface="Söhne"/>
              </a:rPr>
              <a:t>Brief overview of the project's objective: Developing a predictive model for forecasting Microsoft stock prices.</a:t>
            </a:r>
          </a:p>
          <a:p>
            <a:pPr algn="l">
              <a:buFont typeface="Arial" panose="020B0604020202020204" pitchFamily="34" charset="0"/>
              <a:buChar char="•"/>
            </a:pPr>
            <a:r>
              <a:rPr lang="en-US" sz="2000" b="0" i="0" dirty="0">
                <a:solidFill>
                  <a:srgbClr val="0D0D0D"/>
                </a:solidFill>
                <a:effectLst/>
                <a:latin typeface="Söhne"/>
              </a:rPr>
              <a:t>Importance of stock price prediction for investors and financial analysts.</a:t>
            </a:r>
          </a:p>
          <a:p>
            <a:pPr algn="l">
              <a:buFont typeface="Arial" panose="020B0604020202020204" pitchFamily="34" charset="0"/>
              <a:buChar char="•"/>
            </a:pPr>
            <a:r>
              <a:rPr lang="en-US" sz="2000" b="0" i="0" dirty="0">
                <a:solidFill>
                  <a:srgbClr val="0D0D0D"/>
                </a:solidFill>
                <a:effectLst/>
                <a:latin typeface="Söhne"/>
              </a:rPr>
              <a:t>Mention of the use of LSTM neural networks due to their suitability for sequential data like stock prices.</a:t>
            </a:r>
          </a:p>
          <a:p>
            <a:pPr algn="l"/>
            <a:r>
              <a:rPr lang="en-US" sz="2000" b="1" i="0" dirty="0">
                <a:solidFill>
                  <a:srgbClr val="0D0D0D"/>
                </a:solidFill>
                <a:effectLst/>
                <a:latin typeface="Söhne"/>
              </a:rPr>
              <a:t>1.2 Problem Statement:</a:t>
            </a:r>
          </a:p>
          <a:p>
            <a:pPr algn="l">
              <a:buFont typeface="Arial" panose="020B0604020202020204" pitchFamily="34" charset="0"/>
              <a:buChar char="•"/>
            </a:pPr>
            <a:r>
              <a:rPr lang="en-US" sz="2000" b="0" i="0" dirty="0">
                <a:solidFill>
                  <a:srgbClr val="0D0D0D"/>
                </a:solidFill>
                <a:effectLst/>
                <a:latin typeface="Söhne"/>
              </a:rPr>
              <a:t>Definition of the problem: Developing an accurate predictive model for Microsoft stock prices using LSTM neural networks.</a:t>
            </a:r>
          </a:p>
          <a:p>
            <a:pPr algn="l">
              <a:buFont typeface="Arial" panose="020B0604020202020204" pitchFamily="34" charset="0"/>
              <a:buChar char="•"/>
            </a:pPr>
            <a:r>
              <a:rPr lang="en-US" sz="2000" b="0" i="0" dirty="0">
                <a:solidFill>
                  <a:srgbClr val="0D0D0D"/>
                </a:solidFill>
                <a:effectLst/>
                <a:latin typeface="Söhne"/>
              </a:rPr>
              <a:t>Objective: To minimize prediction errors and improve the model's ability to capture underlying patterns and trends in the stock price data.</a:t>
            </a:r>
          </a:p>
          <a:p>
            <a:pPr algn="l">
              <a:buFont typeface="Arial" panose="020B0604020202020204" pitchFamily="34" charset="0"/>
              <a:buChar char="•"/>
            </a:pPr>
            <a:r>
              <a:rPr lang="en-US" sz="2000" b="0" i="0" dirty="0">
                <a:solidFill>
                  <a:srgbClr val="0D0D0D"/>
                </a:solidFill>
                <a:effectLst/>
                <a:latin typeface="Söhne"/>
              </a:rPr>
              <a:t>Mention of key components of the project: Data preprocessing, model construction, training, evaluation, and prediction.</a:t>
            </a: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2973" y="11913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12736"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2A73A8ED-A187-AB66-D21F-5B376B70E8F4}"/>
              </a:ext>
            </a:extLst>
          </p:cNvPr>
          <p:cNvSpPr txBox="1"/>
          <p:nvPr/>
        </p:nvSpPr>
        <p:spPr>
          <a:xfrm>
            <a:off x="685800" y="1554063"/>
            <a:ext cx="8391525" cy="4770537"/>
          </a:xfrm>
          <a:prstGeom prst="rect">
            <a:avLst/>
          </a:prstGeom>
          <a:noFill/>
        </p:spPr>
        <p:txBody>
          <a:bodyPr wrap="square" rtlCol="0">
            <a:spAutoFit/>
          </a:bodyPr>
          <a:lstStyle/>
          <a:p>
            <a:pPr algn="just"/>
            <a:r>
              <a:rPr lang="en-US" sz="1900" b="1" i="0" dirty="0">
                <a:solidFill>
                  <a:srgbClr val="0D0D0D"/>
                </a:solidFill>
                <a:effectLst/>
                <a:latin typeface="Trebuchet MS" panose="020B0603020202020204" pitchFamily="34" charset="0"/>
              </a:rPr>
              <a:t>Methodology and Key Steps</a:t>
            </a:r>
          </a:p>
          <a:p>
            <a:pPr algn="just"/>
            <a:r>
              <a:rPr lang="en-US" sz="1900" b="1" i="0" dirty="0">
                <a:solidFill>
                  <a:srgbClr val="0D0D0D"/>
                </a:solidFill>
                <a:effectLst/>
                <a:latin typeface="Trebuchet MS" panose="020B0603020202020204" pitchFamily="34" charset="0"/>
              </a:rPr>
              <a:t>2.1 Data Preprocessing:</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Loading the Microsoft stock data from a CSV file.</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Exploring the dataset to understand its structure and features.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Preprocessing tasks, including converting date columns to datetime format and scaling the 'close' price data using </a:t>
            </a:r>
            <a:r>
              <a:rPr lang="en-US" sz="1900" b="0" i="0" dirty="0" err="1">
                <a:solidFill>
                  <a:srgbClr val="0D0D0D"/>
                </a:solidFill>
                <a:effectLst/>
                <a:latin typeface="Trebuchet MS" panose="020B0603020202020204" pitchFamily="34" charset="0"/>
              </a:rPr>
              <a:t>StandardScaler</a:t>
            </a:r>
            <a:r>
              <a:rPr lang="en-US" sz="1900" b="0" i="0" dirty="0">
                <a:solidFill>
                  <a:srgbClr val="0D0D0D"/>
                </a:solidFill>
                <a:effectLst/>
                <a:latin typeface="Trebuchet MS" panose="020B0603020202020204" pitchFamily="34" charset="0"/>
              </a:rPr>
              <a:t>.</a:t>
            </a:r>
          </a:p>
          <a:p>
            <a:pPr algn="just"/>
            <a:r>
              <a:rPr lang="en-US" sz="1900" b="1" i="0" dirty="0">
                <a:solidFill>
                  <a:srgbClr val="0D0D0D"/>
                </a:solidFill>
                <a:effectLst/>
                <a:latin typeface="Trebuchet MS" panose="020B0603020202020204" pitchFamily="34" charset="0"/>
              </a:rPr>
              <a:t>2.2 Model Construction and Training:</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Defining the LSTM neural network architecture using TensorFlow and </a:t>
            </a:r>
            <a:r>
              <a:rPr lang="en-US" sz="1900" b="0" i="0" dirty="0" err="1">
                <a:solidFill>
                  <a:srgbClr val="0D0D0D"/>
                </a:solidFill>
                <a:effectLst/>
                <a:latin typeface="Trebuchet MS" panose="020B0603020202020204" pitchFamily="34" charset="0"/>
              </a:rPr>
              <a:t>Keras</a:t>
            </a:r>
            <a:r>
              <a:rPr lang="en-US" sz="1900" b="0" i="0" dirty="0">
                <a:solidFill>
                  <a:srgbClr val="0D0D0D"/>
                </a:solidFill>
                <a:effectLst/>
                <a:latin typeface="Trebuchet MS" panose="020B0603020202020204" pitchFamily="34" charset="0"/>
              </a:rPr>
              <a:t>.</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Architecture details, including LSTM layers with dropout regularization.</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Compiling the model with an appropriate optimizer, loss function, and metrics.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Preparation of training data samples and splitting the dataset into training and testing sets.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Training the model on the training data for a specified number of epochs.</a:t>
            </a:r>
          </a:p>
          <a:p>
            <a:pPr algn="just"/>
            <a:endParaRPr lang="en-IN" sz="1900" dirty="0">
              <a:latin typeface="Trebuchet MS" panose="020B0603020202020204" pitchFamily="34" charset="0"/>
            </a:endParaRPr>
          </a:p>
        </p:txBody>
      </p:sp>
    </p:spTree>
    <p:extLst>
      <p:ext uri="{BB962C8B-B14F-4D97-AF65-F5344CB8AC3E}">
        <p14:creationId xmlns:p14="http://schemas.microsoft.com/office/powerpoint/2010/main" val="252868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458200"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BE206F98-4B97-A6AD-3EC5-3705F0688E9E}"/>
              </a:ext>
            </a:extLst>
          </p:cNvPr>
          <p:cNvSpPr txBox="1"/>
          <p:nvPr/>
        </p:nvSpPr>
        <p:spPr>
          <a:xfrm>
            <a:off x="914400" y="2019300"/>
            <a:ext cx="6934200"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D0D0D"/>
                </a:solidFill>
                <a:effectLst/>
                <a:latin typeface="Trebuchet MS" panose="020B0603020202020204" pitchFamily="34" charset="0"/>
              </a:rPr>
              <a:t>The end users of the predictive model for Microsoft stock prices using LSTM neural networks include investors, financial analysts, and individuals involved in stock market trading. These end users rely on accurate stock price predictions to make informed investment decisions, manage portfolios, and strategize trading activities effectively.</a:t>
            </a:r>
            <a:endParaRPr lang="en-IN" sz="24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75955"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955CC01-6BDA-7EB1-419A-E84E530F4A15}"/>
              </a:ext>
            </a:extLst>
          </p:cNvPr>
          <p:cNvSpPr txBox="1"/>
          <p:nvPr/>
        </p:nvSpPr>
        <p:spPr>
          <a:xfrm>
            <a:off x="2819400" y="1567383"/>
            <a:ext cx="599691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latin typeface="Trebuchet MS" panose="020B0603020202020204" pitchFamily="34" charset="0"/>
              </a:rPr>
              <a:t>Our solution offers a robust predictive model for forecasting Microsoft stock prices using Long Short-Term Memory (LSTM) neural networks. By leveraging advanced deep learning techniques, our model provides accurate predictions based on historical stock data. The value proposition lies in its ability to assist investors, financial analysts, and trading firms in making informed decisions, optimizing investment strategies, and mitigating risks in the stock market. Additionally, our solution offers a scalable and adaptable framework that can be applied to other stock prediction tasks, empowering users with data-driven insights to navigate the complexities of financial markets confidently. Ultimately, our solution aims to enhance decision-making processes, drive profitability, and foster greater confidence in investment strategies in an ever-evolving market landscape.</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35098B75-B3F8-2BD6-86FD-99ED134E1DCC}"/>
              </a:ext>
            </a:extLst>
          </p:cNvPr>
          <p:cNvSpPr txBox="1"/>
          <p:nvPr/>
        </p:nvSpPr>
        <p:spPr>
          <a:xfrm>
            <a:off x="2220708" y="1648658"/>
            <a:ext cx="675322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latin typeface="Trebuchet MS" panose="020B0603020202020204" pitchFamily="34" charset="0"/>
              </a:rPr>
              <a:t>The solution involves developing a predictive model for Microsoft stock prices using Long Short-Term Memory (LSTM) neural networks. This model utilizes historical stock data to make accurate forecasts of future stock prices. By training the LSTM model on past stock price data and leveraging its ability to capture long-term dependencies, the solution can provide valuable insights into potential future price movements. This predictive capability empowers investors, financial analysts, and trading firms to make informed decisions, optimize investment strategies, and navigate the complexities of the stock market with confidence. Additionally, the solution offers scalability and adaptability, allowing it to be applied to other stock prediction tasks and empowering users with data-driven insights to achieve their financial goals.</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1168</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MAHESHKUMAR M</vt:lpstr>
      <vt:lpstr>Microsoft Stock Price Prediction</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Mahesh Kumar</cp:lastModifiedBy>
  <cp:revision>3</cp:revision>
  <dcterms:created xsi:type="dcterms:W3CDTF">2024-04-05T13:04:48Z</dcterms:created>
  <dcterms:modified xsi:type="dcterms:W3CDTF">2024-04-05T14:04:07Z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