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59" r:id="rId5"/>
    <p:sldId id="260" r:id="rId6"/>
    <p:sldId id="263" r:id="rId7"/>
    <p:sldId id="258" r:id="rId8"/>
    <p:sldId id="276" r:id="rId9"/>
    <p:sldId id="279" r:id="rId10"/>
    <p:sldId id="265" r:id="rId11"/>
    <p:sldId id="270" r:id="rId12"/>
    <p:sldId id="277" r:id="rId13"/>
    <p:sldId id="267" r:id="rId14"/>
    <p:sldId id="27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36E3B-9384-4FEB-BDCB-CC0587D2B43E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E879-AC01-4547-8471-2F87C3B70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879-AC01-4547-8471-2F87C3B70E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879-AC01-4547-8471-2F87C3B70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B047-8BEE-99FF-D6B8-9DF35317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BBFD5-8FBA-434A-E8DF-0200C35CD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D0B3-B742-B870-A7E9-197F8630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1FD-56B7-4E36-A628-A44772B5E65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BB05-7ADD-7D0B-2FC1-83DEAC41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0956-65B4-3AF3-9FB5-31128BA2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F5-4970-4687-9917-6E586F53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C31E-957F-9653-8050-6721656C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CE108-374A-8C4D-E0B7-34C7F3EF4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7832-04A4-E1BC-F915-B5022FE9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1FD-56B7-4E36-A628-A44772B5E65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D7E0-2F04-3579-6759-669B010B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D07B-55FF-669D-8A45-86DBA300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F5-4970-4687-9917-6E586F53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95749-25A8-A853-E024-51B0FF524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26BB0-6A8B-A7FD-2CAF-2B9594707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86C8A-DB41-3EE9-5B79-7B54E614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1FD-56B7-4E36-A628-A44772B5E65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5145D-61BB-5ED5-1FA7-96633C3A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5E91-C4F6-2497-565C-092D088E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F5-4970-4687-9917-6E586F53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1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048A-35B5-8AF6-C84A-71C6A5DB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D63F-E716-AC67-B507-99B8C20F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9A25-B848-0AA4-04A1-9148E30D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1FD-56B7-4E36-A628-A44772B5E65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A96D-B7C5-BC90-E9BE-05AC3990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AAB7-0DDA-1F46-50C5-CF361A3F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F5-4970-4687-9917-6E586F53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1157-B034-ABA0-508C-ACE23AE99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3B3A2-214A-A596-759C-791F9D8A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79B9D-CAFB-C5C1-D5C5-84B413F2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1FD-56B7-4E36-A628-A44772B5E65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74743-F226-D346-0988-0C92FFA4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A591-5D39-CF66-AEA9-79112EB7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F5-4970-4687-9917-6E586F53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3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87CC-56A6-AC9B-C17F-017CA36F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5D058-8617-559F-0C82-B8733B809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BADA3-63D4-76AA-77B5-551A60963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44125-A848-58E7-A550-AF7BF77F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1FD-56B7-4E36-A628-A44772B5E65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F9E-F4C3-4B69-D583-14036897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A6056-16E8-16AD-DEBE-C3368D8F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F5-4970-4687-9917-6E586F53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BCBE-E36B-4F40-8840-A8F2183C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C408D-FEC8-D884-5649-42A86405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8DCA0-2C11-BE58-94E2-9AFD04E93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FD540-DA2F-D837-249A-AB2BA92AE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0DCF7-E535-5B7A-CD0A-74FEE51A9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FAFA6-9873-3799-391A-65D52719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1FD-56B7-4E36-A628-A44772B5E65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56307-67AA-BB67-E3DE-58A8C6DD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E8CD5-2A0A-C749-F501-6DCF1BC0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F5-4970-4687-9917-6E586F53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2933-5728-A40E-1F50-7590456D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C37E2-719B-F148-BFA1-9924D502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1FD-56B7-4E36-A628-A44772B5E65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1AFF2-83AD-47DC-BFD9-43FD8096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2F9DD-53A8-2512-A7B8-07667121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F5-4970-4687-9917-6E586F53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FF602-F498-C3C4-B95B-0FAB43AA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1FD-56B7-4E36-A628-A44772B5E65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81A53-FE53-42A9-6122-7DBF5CE3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B5ECF-E5B8-1DAE-C872-F1981E15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F5-4970-4687-9917-6E586F53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8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A9A5-E917-A1DC-7E6A-E1B2721D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432-4877-C44C-874F-5ECCD7E83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8BB9E-7A8C-260E-10F8-6EF157874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0AAB-A0B9-06A3-5B23-920A9DDF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1FD-56B7-4E36-A628-A44772B5E65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89E8A-03D4-F547-BF09-2998E46B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654C0-006A-FB14-FC07-72D4812C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F5-4970-4687-9917-6E586F53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BBFA-FF1E-1335-2D5E-209FF8F1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E2BE7-CBCC-7B85-C131-983DD52B2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39667-5F43-3DB3-778E-2F6FD887C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250F1-093B-76DF-7187-8353BDFF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1FD-56B7-4E36-A628-A44772B5E65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5E80-3FCE-9DEF-49E9-F391F155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C434B-096D-9C92-08DA-6962CD3A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B9FF5-4970-4687-9917-6E586F53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ED357-623A-E1B6-498F-C04DA078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85016-CED4-14B5-9082-090CB094A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E5F7-21CB-A489-1945-EF9522A95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E1FD-56B7-4E36-A628-A44772B5E65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3C0A-3489-1998-5A12-835E96BD9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700C-2C5A-3E42-439A-8672A67C1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B9FF5-4970-4687-9917-6E586F534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9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0870-2942-5C76-6F70-15BADD1A3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5276"/>
            <a:ext cx="9144000" cy="2387600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NeoHome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Smart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23265-555B-4A7E-C7DF-EBAC3F72D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953" y="4536120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by,</a:t>
            </a:r>
          </a:p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MAHESHKUMAR M (953621104025)</a:t>
            </a:r>
          </a:p>
        </p:txBody>
      </p:sp>
    </p:spTree>
    <p:extLst>
      <p:ext uri="{BB962C8B-B14F-4D97-AF65-F5344CB8AC3E}">
        <p14:creationId xmlns:p14="http://schemas.microsoft.com/office/powerpoint/2010/main" val="358535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AAD4-C442-1DAB-97E0-29FE6DE3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7B022-69AD-0898-8CEC-2B3D7B138978}"/>
              </a:ext>
            </a:extLst>
          </p:cNvPr>
          <p:cNvSpPr txBox="1"/>
          <p:nvPr/>
        </p:nvSpPr>
        <p:spPr>
          <a:xfrm>
            <a:off x="838200" y="1476117"/>
            <a:ext cx="99462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interacts with the smart home app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cross-platform support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designed for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device control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library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communication</a:t>
            </a:r>
          </a:p>
          <a:p>
            <a:pPr lvl="3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responsive mobile app for controlling smart home devices</a:t>
            </a:r>
          </a:p>
          <a:p>
            <a:pPr lvl="2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Communication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 from the app and sensor data from devices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protocol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lightweight messaging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MQTT library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simplifies message handling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auto-reconnect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 communication between mobile app and IoT devices</a:t>
            </a:r>
          </a:p>
        </p:txBody>
      </p:sp>
    </p:spTree>
    <p:extLst>
      <p:ext uri="{BB962C8B-B14F-4D97-AF65-F5344CB8AC3E}">
        <p14:creationId xmlns:p14="http://schemas.microsoft.com/office/powerpoint/2010/main" val="214107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528C-C5F5-6DFB-7AC6-0AE289BE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99D58-73DB-5565-4DF9-C418682736AB}"/>
              </a:ext>
            </a:extLst>
          </p:cNvPr>
          <p:cNvSpPr txBox="1"/>
          <p:nvPr/>
        </p:nvSpPr>
        <p:spPr>
          <a:xfrm>
            <a:off x="838200" y="1476117"/>
            <a:ext cx="99462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EC2 as MQTT Broker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Messages from mobile app and IoT devices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Hosted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Mosquitto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 broker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EC2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reliable message delivery</a:t>
            </a:r>
          </a:p>
          <a:p>
            <a:pPr lvl="3"/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and efficient MQTT message relay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 IoT Device Integration (ESP32 &amp; ESP8266)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MQTT commands from the broker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 to MQTT topics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ON/OFF actions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smart appliances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data (temperature, motion, etc.)</a:t>
            </a:r>
          </a:p>
          <a:p>
            <a:pPr lvl="3"/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smart home control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75671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91FE2-F37A-D8F9-AB44-F91016668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DF82-97A6-1173-7635-E86DFAC1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98865-38DA-66F9-3943-2F4D4D5902E4}"/>
              </a:ext>
            </a:extLst>
          </p:cNvPr>
          <p:cNvSpPr txBox="1"/>
          <p:nvPr/>
        </p:nvSpPr>
        <p:spPr>
          <a:xfrm>
            <a:off x="838200" y="1476117"/>
            <a:ext cx="99462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     Data Logging &amp; Monitoring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data from IoT devices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data to MQTT topics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in the app</a:t>
            </a:r>
          </a:p>
          <a:p>
            <a:pPr lvl="3"/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Logged data for insights and automation improvements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2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824A-46B7-C45A-20BE-25FE8A9F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6B6A8-F9E9-7FF5-514F-8226B417465F}"/>
              </a:ext>
            </a:extLst>
          </p:cNvPr>
          <p:cNvSpPr txBox="1"/>
          <p:nvPr/>
        </p:nvSpPr>
        <p:spPr>
          <a:xfrm>
            <a:off x="1514222" y="1426528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Dart (Flutter), C++ (Arduino), 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SDK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mobile app development)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ESP32/ESP8266 programming)</a:t>
            </a:r>
          </a:p>
          <a:p>
            <a:pPr lvl="3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/ Android Studio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app development)</a:t>
            </a:r>
          </a:p>
          <a:p>
            <a:pPr lvl="1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hosting the MQTT broker)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&amp; Frameworks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Library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communication)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Pub.dev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(MQTT Client for Flutter, Provider for state management)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3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44A0C-3E18-4B9F-ACBE-C62F1272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1274-F159-F941-8969-AC5BC3AC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7A310-FD5A-CC48-43A1-A8BB91757300}"/>
              </a:ext>
            </a:extLst>
          </p:cNvPr>
          <p:cNvSpPr txBox="1"/>
          <p:nvPr/>
        </p:nvSpPr>
        <p:spPr>
          <a:xfrm>
            <a:off x="1514222" y="1426528"/>
            <a:ext cx="106777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ESP32 / ESP8266 (for smart home automation) </a:t>
            </a:r>
          </a:p>
          <a:p>
            <a:pPr lvl="1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&amp; Modules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Modules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control appliances)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DHT11/DHT22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temperature and humidity monitoring)</a:t>
            </a:r>
          </a:p>
          <a:p>
            <a:pPr lvl="3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23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FD51C-9648-D5D3-D6AD-0890E900E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114E-8D9E-A87B-5D56-16C78D84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9AC99-6D94-6045-13BE-B8DBB8C2F39C}"/>
              </a:ext>
            </a:extLst>
          </p:cNvPr>
          <p:cNvSpPr txBox="1"/>
          <p:nvPr/>
        </p:nvSpPr>
        <p:spPr>
          <a:xfrm>
            <a:off x="1295400" y="1690688"/>
            <a:ext cx="10058400" cy="344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enables real-time smart home automation with secure MQTT communication using Flutter and ESP32/ESP8266.</a:t>
            </a:r>
          </a:p>
          <a:p>
            <a:pPr marL="342900" marR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cost-effective and scalable solution with cloud-based MQTT hosting on AWS EC2.</a:t>
            </a:r>
          </a:p>
          <a:p>
            <a:pPr marL="342900" marR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 MQTT library simplifies device communication, ensuring seamless integration and control.</a:t>
            </a:r>
          </a:p>
          <a:p>
            <a:pPr marL="342900" marR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logging and monitoring allow users to analyze usage patterns and improve automation efficiency</a:t>
            </a:r>
          </a:p>
          <a:p>
            <a:pPr marL="342900" marR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0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7952-A8D4-1F3C-B787-4AF38EA8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12F8C-1E3F-7A41-0F07-9BCB3DF24944}"/>
              </a:ext>
            </a:extLst>
          </p:cNvPr>
          <p:cNvSpPr txBox="1"/>
          <p:nvPr/>
        </p:nvSpPr>
        <p:spPr>
          <a:xfrm>
            <a:off x="838200" y="1513330"/>
            <a:ext cx="963315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NeoHome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IoT-based app for controlling home appliances remotely.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 and ESP32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microcontrollers for seamless operation.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monitor and manage devices through a mobile-friendly interface.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NeoHome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turn appliances ON/OFF from anywhere.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real-time status updates of connected devices.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enhances convenience, security, and energy efficiency.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uses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and MQTT protocols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reliable performance.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low latency and quick response times.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home automation smooth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306319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E5D2-BEDC-7C71-A8EE-FBFB27EC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DAD8E-5AFF-DB4F-AE07-C1F86A432D53}"/>
              </a:ext>
            </a:extLst>
          </p:cNvPr>
          <p:cNvSpPr txBox="1"/>
          <p:nvPr/>
        </p:nvSpPr>
        <p:spPr>
          <a:xfrm>
            <a:off x="1120778" y="1475028"/>
            <a:ext cx="102330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home automation systems require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hardware and wired setups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lack the flexibility to control appliances remotely and in real-time.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creates inconvenience, especially when managing multiple devices at home.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IoT platforms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restrictions on device compatibility.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face challenges in customizing automation settings based on their needs.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flexible, open-source alternative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required for better integration.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controlling appliances leads to unnecessary energy consumption.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automation, devices may remain powered when not needed.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scheduling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essential to optimize energy usage.</a:t>
            </a:r>
          </a:p>
        </p:txBody>
      </p:sp>
    </p:spTree>
    <p:extLst>
      <p:ext uri="{BB962C8B-B14F-4D97-AF65-F5344CB8AC3E}">
        <p14:creationId xmlns:p14="http://schemas.microsoft.com/office/powerpoint/2010/main" val="188671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C5D4-0D87-3064-EEFA-0D9727EC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NEEDS / SDG GOALS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63F2C-F285-A999-2261-D60BE38412C8}"/>
              </a:ext>
            </a:extLst>
          </p:cNvPr>
          <p:cNvSpPr txBox="1"/>
          <p:nvPr/>
        </p:nvSpPr>
        <p:spPr>
          <a:xfrm>
            <a:off x="1690644" y="1536174"/>
            <a:ext cx="88107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7 – Affordable and Clean Energy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energy usage by automating home appliances and reducing wastage.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smart energy consumption through scheduling and remote control.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sustainable living by encouraging energy-efficient home automation.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9 – Industry, Innovation, and Infrastructure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IoT technology to enhance smart home automation systems.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innovation in energy management and device control.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the development of scalable and cost-effective automation solutions.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11 – Sustainable Cities and Communities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home security and energy efficiency through smart automation.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carbon footprint by preventing unnecessary power consumption.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building smart, connected, and eco-friendly living spaces.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2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464D-B237-2850-CCEC-0CBDBC05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3EB94-31BC-7CB1-9057-D435316043E5}"/>
              </a:ext>
            </a:extLst>
          </p:cNvPr>
          <p:cNvSpPr txBox="1"/>
          <p:nvPr/>
        </p:nvSpPr>
        <p:spPr>
          <a:xfrm>
            <a:off x="1374113" y="1428551"/>
            <a:ext cx="9854213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Home Automation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remotely control and monitor home appliances, improving convenience and energy efficiency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rtl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and Office Automation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energy consumption and enhances workplace efficiency through IoT-based smart controls.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and Assisted Living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automation solutions for elderly and disabled individuals, ensuring safety and accessibility.</a:t>
            </a:r>
          </a:p>
          <a:p>
            <a:pPr marL="342900" indent="-342900" rtl="0">
              <a:spcBef>
                <a:spcPts val="1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Agriculture and Irrigation </a:t>
            </a: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irrigation and environmental monitoring, reducing water wastage and improving crop yield.</a:t>
            </a:r>
          </a:p>
        </p:txBody>
      </p:sp>
    </p:spTree>
    <p:extLst>
      <p:ext uri="{BB962C8B-B14F-4D97-AF65-F5344CB8AC3E}">
        <p14:creationId xmlns:p14="http://schemas.microsoft.com/office/powerpoint/2010/main" val="382728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800F9-E384-F167-2113-BFC9C0750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8C54-8C86-1DF1-6C03-B4AFA43A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5962F9-E575-D0C1-26E7-BF7B40D55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04847"/>
              </p:ext>
            </p:extLst>
          </p:nvPr>
        </p:nvGraphicFramePr>
        <p:xfrm>
          <a:off x="838200" y="1690688"/>
          <a:ext cx="11068664" cy="494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420">
                  <a:extLst>
                    <a:ext uri="{9D8B030D-6E8A-4147-A177-3AD203B41FA5}">
                      <a16:colId xmlns:a16="http://schemas.microsoft.com/office/drawing/2014/main" val="2263351621"/>
                    </a:ext>
                  </a:extLst>
                </a:gridCol>
                <a:gridCol w="2171955">
                  <a:extLst>
                    <a:ext uri="{9D8B030D-6E8A-4147-A177-3AD203B41FA5}">
                      <a16:colId xmlns:a16="http://schemas.microsoft.com/office/drawing/2014/main" val="3962826835"/>
                    </a:ext>
                  </a:extLst>
                </a:gridCol>
                <a:gridCol w="3805084">
                  <a:extLst>
                    <a:ext uri="{9D8B030D-6E8A-4147-A177-3AD203B41FA5}">
                      <a16:colId xmlns:a16="http://schemas.microsoft.com/office/drawing/2014/main" val="589241546"/>
                    </a:ext>
                  </a:extLst>
                </a:gridCol>
                <a:gridCol w="4208205">
                  <a:extLst>
                    <a:ext uri="{9D8B030D-6E8A-4147-A177-3AD203B41FA5}">
                      <a16:colId xmlns:a16="http://schemas.microsoft.com/office/drawing/2014/main" val="2742671503"/>
                    </a:ext>
                  </a:extLst>
                </a:gridCol>
              </a:tblGrid>
              <a:tr h="487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S.No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App Name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Methodology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Limitation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/>
                </a:tc>
                <a:extLst>
                  <a:ext uri="{0D108BD9-81ED-4DB2-BD59-A6C34878D82A}">
                    <a16:rowId xmlns:a16="http://schemas.microsoft.com/office/drawing/2014/main" val="437087704"/>
                  </a:ext>
                </a:extLst>
              </a:tr>
              <a:tr h="12553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Blynk IoT</a:t>
                      </a:r>
                    </a:p>
                  </a:txBody>
                  <a:tcPr marL="66675" marR="66675" marT="95250" marB="952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a </a:t>
                      </a: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cloud-based IoT platform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a drag-and-drop mobile dashboard, supporting </a:t>
                      </a: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MQTT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controlling IoT devices like ESP32 and ESP8266.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Customization is restricted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predefined UI elements.</a:t>
                      </a:r>
                    </a:p>
                    <a:p>
                      <a:pPr marL="285750" marR="0" indent="-28575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a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subscription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advanced features like private servers and extended API usage.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/>
                </a:tc>
                <a:extLst>
                  <a:ext uri="{0D108BD9-81ED-4DB2-BD59-A6C34878D82A}">
                    <a16:rowId xmlns:a16="http://schemas.microsoft.com/office/drawing/2014/main" val="521181539"/>
                  </a:ext>
                </a:extLst>
              </a:tr>
              <a:tr h="14675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6675" marR="66675" marT="95250" marB="952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Tuya Smart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Tuya Smart is an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cloud platform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provides smart home automation solutions. It allows manufacturers to integrate IoT capabilities into their products by using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Tuya SDK, Zigbee, </a:t>
                      </a:r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Bluetooth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Tuya-certified hardware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reducing compatibility with other IoT devices.</a:t>
                      </a:r>
                    </a:p>
                    <a:p>
                      <a:pPr marL="285750" marR="0" indent="-28575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developer flexibility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cannot modify the app beyond Tuya’s ecosystem.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/>
                </a:tc>
                <a:extLst>
                  <a:ext uri="{0D108BD9-81ED-4DB2-BD59-A6C34878D82A}">
                    <a16:rowId xmlns:a16="http://schemas.microsoft.com/office/drawing/2014/main" val="3818127696"/>
                  </a:ext>
                </a:extLst>
              </a:tr>
              <a:tr h="16494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6675" marR="66675" marT="95250" marB="952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KME Smart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Operates as a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 IoT ecosystem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allowing users to control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KME-branded smart devices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via a mobile app with cloud-based scheduling and automation.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/>
                </a:tc>
                <a:tc>
                  <a:txBody>
                    <a:bodyPr/>
                    <a:lstStyle/>
                    <a:p>
                      <a:pPr marL="285750" marR="0" indent="-28575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only KME devices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restricting third-party integrations.</a:t>
                      </a:r>
                    </a:p>
                    <a:p>
                      <a:pPr marL="285750" marR="0" indent="-28575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developer customization options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modifying app functionality.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0" marB="95250"/>
                </a:tc>
                <a:extLst>
                  <a:ext uri="{0D108BD9-81ED-4DB2-BD59-A6C34878D82A}">
                    <a16:rowId xmlns:a16="http://schemas.microsoft.com/office/drawing/2014/main" val="418437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81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F9B7-7518-9C71-62F2-B66A5607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OBJECTIVE(S)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583ED-630D-78BD-973E-E089A2A956BA}"/>
              </a:ext>
            </a:extLst>
          </p:cNvPr>
          <p:cNvSpPr txBox="1"/>
          <p:nvPr/>
        </p:nvSpPr>
        <p:spPr>
          <a:xfrm>
            <a:off x="1402814" y="1328379"/>
            <a:ext cx="9386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IoT-based smart home automation system that allows users to control and monitor home appliances remotely using ESP8266 and ESP32.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energy efficiency by implementing automation and scheduling features, reducing unnecessary power consumption and optimizing usage.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seamless connectivity and real-time control by integrating Wi-Fi and MQTT protocols for fast and reliable device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29017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246EC-D836-53E1-A4E9-7518C3EF6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2949-8697-F059-6B0E-0330B92B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49988-AB36-71D9-F4B2-EE9BEEDE6379}"/>
              </a:ext>
            </a:extLst>
          </p:cNvPr>
          <p:cNvSpPr/>
          <p:nvPr/>
        </p:nvSpPr>
        <p:spPr>
          <a:xfrm>
            <a:off x="897194" y="1494042"/>
            <a:ext cx="9733936" cy="8853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03B16B-ADD3-507B-8041-E80399F0EC2F}"/>
              </a:ext>
            </a:extLst>
          </p:cNvPr>
          <p:cNvSpPr txBox="1"/>
          <p:nvPr/>
        </p:nvSpPr>
        <p:spPr>
          <a:xfrm>
            <a:off x="1120876" y="1598374"/>
            <a:ext cx="924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&amp; Command Input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controls devices via a mobile app sending commands to the system.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8E5ED1-F9B7-0A1F-1039-0EFAA66744B4}"/>
              </a:ext>
            </a:extLst>
          </p:cNvPr>
          <p:cNvSpPr/>
          <p:nvPr/>
        </p:nvSpPr>
        <p:spPr>
          <a:xfrm>
            <a:off x="902114" y="2688664"/>
            <a:ext cx="9733936" cy="8853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637BD7-EA0E-16AE-1A8B-5D84F53ADEF5}"/>
              </a:ext>
            </a:extLst>
          </p:cNvPr>
          <p:cNvSpPr txBox="1"/>
          <p:nvPr/>
        </p:nvSpPr>
        <p:spPr>
          <a:xfrm>
            <a:off x="1125796" y="2792996"/>
            <a:ext cx="924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Cloud/MQTT Communication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are transmitted via Wi-Fi using the MQTT protocol for real-time communication.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98A99C-EAE5-BCD3-932E-15B291C777E4}"/>
              </a:ext>
            </a:extLst>
          </p:cNvPr>
          <p:cNvSpPr/>
          <p:nvPr/>
        </p:nvSpPr>
        <p:spPr>
          <a:xfrm>
            <a:off x="911946" y="5109373"/>
            <a:ext cx="9733936" cy="95883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720D0B1-0CBC-5981-7AA2-20A04E1CCA6B}"/>
              </a:ext>
            </a:extLst>
          </p:cNvPr>
          <p:cNvSpPr txBox="1"/>
          <p:nvPr/>
        </p:nvSpPr>
        <p:spPr>
          <a:xfrm>
            <a:off x="1135628" y="5144881"/>
            <a:ext cx="924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Operation &amp; Feedback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appliance performs the requested action and sends status updates back to the user interface.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4264EC8-BF87-1BD2-67A9-FC0E81A86441}"/>
              </a:ext>
            </a:extLst>
          </p:cNvPr>
          <p:cNvSpPr/>
          <p:nvPr/>
        </p:nvSpPr>
        <p:spPr>
          <a:xfrm>
            <a:off x="907023" y="3895411"/>
            <a:ext cx="9733936" cy="8853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38C905-15AB-95BC-73CD-3D110918ED4B}"/>
              </a:ext>
            </a:extLst>
          </p:cNvPr>
          <p:cNvSpPr txBox="1"/>
          <p:nvPr/>
        </p:nvSpPr>
        <p:spPr>
          <a:xfrm>
            <a:off x="1130705" y="3999743"/>
            <a:ext cx="9242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ESP8266/ESP32 Processing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microcontroller receives the command, processes it, and triggers the respective appliance.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7F2C8603-20FC-5C52-A41C-294AC820639D}"/>
              </a:ext>
            </a:extLst>
          </p:cNvPr>
          <p:cNvSpPr/>
          <p:nvPr/>
        </p:nvSpPr>
        <p:spPr>
          <a:xfrm>
            <a:off x="5415280" y="2379406"/>
            <a:ext cx="477520" cy="2788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CDE8DC2C-7198-B866-D3BD-81886569C73B}"/>
              </a:ext>
            </a:extLst>
          </p:cNvPr>
          <p:cNvSpPr/>
          <p:nvPr/>
        </p:nvSpPr>
        <p:spPr>
          <a:xfrm>
            <a:off x="5415280" y="3577248"/>
            <a:ext cx="477520" cy="2788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94B579D7-E439-B68E-CD7E-357B654797E0}"/>
              </a:ext>
            </a:extLst>
          </p:cNvPr>
          <p:cNvSpPr/>
          <p:nvPr/>
        </p:nvSpPr>
        <p:spPr>
          <a:xfrm>
            <a:off x="5418391" y="4795567"/>
            <a:ext cx="477520" cy="2788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5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176B2-FB39-01B9-3DED-0CF7C9BF6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8CDF-07C4-034A-B94A-C278D204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3742F-C971-85F8-35AC-A9175503DD4A}"/>
              </a:ext>
            </a:extLst>
          </p:cNvPr>
          <p:cNvSpPr/>
          <p:nvPr/>
        </p:nvSpPr>
        <p:spPr>
          <a:xfrm>
            <a:off x="2546549" y="1631927"/>
            <a:ext cx="5565058" cy="61943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05A3E0-F0EB-58E1-FA76-669FE6AC0E82}"/>
              </a:ext>
            </a:extLst>
          </p:cNvPr>
          <p:cNvSpPr/>
          <p:nvPr/>
        </p:nvSpPr>
        <p:spPr>
          <a:xfrm>
            <a:off x="3274136" y="3163531"/>
            <a:ext cx="4070555" cy="619432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C4B39-21B3-A2EC-D0AB-0679329A8BDB}"/>
              </a:ext>
            </a:extLst>
          </p:cNvPr>
          <p:cNvSpPr/>
          <p:nvPr/>
        </p:nvSpPr>
        <p:spPr>
          <a:xfrm>
            <a:off x="2109015" y="4665869"/>
            <a:ext cx="2728451" cy="619432"/>
          </a:xfrm>
          <a:prstGeom prst="rect">
            <a:avLst/>
          </a:prstGeom>
          <a:solidFill>
            <a:srgbClr val="00B0F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DC6E1-23FF-FC0A-BE0C-7ABFE2396499}"/>
              </a:ext>
            </a:extLst>
          </p:cNvPr>
          <p:cNvSpPr/>
          <p:nvPr/>
        </p:nvSpPr>
        <p:spPr>
          <a:xfrm>
            <a:off x="6430292" y="4586981"/>
            <a:ext cx="2728451" cy="619432"/>
          </a:xfrm>
          <a:prstGeom prst="rect">
            <a:avLst/>
          </a:prstGeom>
          <a:solidFill>
            <a:srgbClr val="00B0F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29C564-D4D4-0CAF-7FEB-F2D419314DFB}"/>
              </a:ext>
            </a:extLst>
          </p:cNvPr>
          <p:cNvSpPr/>
          <p:nvPr/>
        </p:nvSpPr>
        <p:spPr>
          <a:xfrm>
            <a:off x="9640523" y="1465008"/>
            <a:ext cx="1209368" cy="1698523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10CA46-4437-48B9-7F54-7365E16EBDC5}"/>
              </a:ext>
            </a:extLst>
          </p:cNvPr>
          <p:cNvSpPr/>
          <p:nvPr/>
        </p:nvSpPr>
        <p:spPr>
          <a:xfrm>
            <a:off x="3463402" y="5946522"/>
            <a:ext cx="4070555" cy="619432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C2DDA4-5701-734A-C24F-3F72DE89F491}"/>
              </a:ext>
            </a:extLst>
          </p:cNvPr>
          <p:cNvSpPr txBox="1"/>
          <p:nvPr/>
        </p:nvSpPr>
        <p:spPr>
          <a:xfrm>
            <a:off x="3743626" y="1767806"/>
            <a:ext cx="317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 App (User Interface)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883CF-5DC2-D247-DFA6-CC83CE95BBDB}"/>
              </a:ext>
            </a:extLst>
          </p:cNvPr>
          <p:cNvSpPr txBox="1"/>
          <p:nvPr/>
        </p:nvSpPr>
        <p:spPr>
          <a:xfrm>
            <a:off x="3866530" y="3277056"/>
            <a:ext cx="317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Broker (AWS EC2)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9D8F5-0EEB-878D-83C0-B5EEA2A0DFEF}"/>
              </a:ext>
            </a:extLst>
          </p:cNvPr>
          <p:cNvSpPr txBox="1"/>
          <p:nvPr/>
        </p:nvSpPr>
        <p:spPr>
          <a:xfrm>
            <a:off x="2499845" y="4791239"/>
            <a:ext cx="21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 8266 Device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358707-F84B-2D59-22A5-6ABD72E59C54}"/>
              </a:ext>
            </a:extLst>
          </p:cNvPr>
          <p:cNvSpPr txBox="1"/>
          <p:nvPr/>
        </p:nvSpPr>
        <p:spPr>
          <a:xfrm>
            <a:off x="6304932" y="4722401"/>
            <a:ext cx="317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 32 Device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548EDA-A7CC-A617-6A4D-EAC58166F2CF}"/>
              </a:ext>
            </a:extLst>
          </p:cNvPr>
          <p:cNvSpPr txBox="1"/>
          <p:nvPr/>
        </p:nvSpPr>
        <p:spPr>
          <a:xfrm>
            <a:off x="4513006" y="6088465"/>
            <a:ext cx="278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Devices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1DC312-CA84-C413-57AC-76DBF775621F}"/>
              </a:ext>
            </a:extLst>
          </p:cNvPr>
          <p:cNvSpPr txBox="1"/>
          <p:nvPr/>
        </p:nvSpPr>
        <p:spPr>
          <a:xfrm>
            <a:off x="9719182" y="1928193"/>
            <a:ext cx="120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 Database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2D82C-B473-FE06-CAD5-A855319DB0D2}"/>
              </a:ext>
            </a:extLst>
          </p:cNvPr>
          <p:cNvCxnSpPr/>
          <p:nvPr/>
        </p:nvCxnSpPr>
        <p:spPr>
          <a:xfrm>
            <a:off x="5574890" y="2251358"/>
            <a:ext cx="0" cy="912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24DBAF-64CE-701A-48BF-3814F429CC5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473241" y="5285301"/>
            <a:ext cx="2025439" cy="661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84A978-1BE7-09A7-6FEC-BF5342677C2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5498680" y="5206413"/>
            <a:ext cx="2295838" cy="740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831C78-67B2-AB5B-811D-5FB1BA8BCD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309414" y="2251359"/>
            <a:ext cx="19664" cy="9121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B161A7-D7DD-FA28-ED0F-48F7029E1527}"/>
              </a:ext>
            </a:extLst>
          </p:cNvPr>
          <p:cNvCxnSpPr/>
          <p:nvPr/>
        </p:nvCxnSpPr>
        <p:spPr>
          <a:xfrm flipV="1">
            <a:off x="3057830" y="3782963"/>
            <a:ext cx="1254837" cy="882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1EBF98-A46D-B217-EAE1-1E566988D29F}"/>
              </a:ext>
            </a:extLst>
          </p:cNvPr>
          <p:cNvCxnSpPr>
            <a:endCxn id="6" idx="0"/>
          </p:cNvCxnSpPr>
          <p:nvPr/>
        </p:nvCxnSpPr>
        <p:spPr>
          <a:xfrm flipH="1">
            <a:off x="3473241" y="3782963"/>
            <a:ext cx="1197083" cy="882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069656-5DB2-364A-BE43-0298DBE67188}"/>
              </a:ext>
            </a:extLst>
          </p:cNvPr>
          <p:cNvCxnSpPr>
            <a:endCxn id="7" idx="0"/>
          </p:cNvCxnSpPr>
          <p:nvPr/>
        </p:nvCxnSpPr>
        <p:spPr>
          <a:xfrm>
            <a:off x="6646599" y="3782963"/>
            <a:ext cx="1147919" cy="804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93068C-8A99-6DFC-9426-FDE5F534ECAA}"/>
              </a:ext>
            </a:extLst>
          </p:cNvPr>
          <p:cNvCxnSpPr/>
          <p:nvPr/>
        </p:nvCxnSpPr>
        <p:spPr>
          <a:xfrm flipH="1" flipV="1">
            <a:off x="6304932" y="3782963"/>
            <a:ext cx="1128255" cy="8040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73B6B1-C237-A8AA-A806-1B29EB0148B6}"/>
              </a:ext>
            </a:extLst>
          </p:cNvPr>
          <p:cNvCxnSpPr>
            <a:cxnSpLocks/>
          </p:cNvCxnSpPr>
          <p:nvPr/>
        </p:nvCxnSpPr>
        <p:spPr>
          <a:xfrm>
            <a:off x="8111607" y="1767806"/>
            <a:ext cx="1528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BB9DAC-618D-0312-50E4-A14954E0DAAB}"/>
              </a:ext>
            </a:extLst>
          </p:cNvPr>
          <p:cNvCxnSpPr/>
          <p:nvPr/>
        </p:nvCxnSpPr>
        <p:spPr>
          <a:xfrm flipH="1">
            <a:off x="8111607" y="2137138"/>
            <a:ext cx="1528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77C3EAE-44EC-5A21-B398-EEEAF0D936E2}"/>
              </a:ext>
            </a:extLst>
          </p:cNvPr>
          <p:cNvSpPr txBox="1"/>
          <p:nvPr/>
        </p:nvSpPr>
        <p:spPr>
          <a:xfrm>
            <a:off x="5653550" y="2465668"/>
            <a:ext cx="246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Pub/Sub Mudel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378C71-BA96-BF00-BB7F-48C7DDB73957}"/>
              </a:ext>
            </a:extLst>
          </p:cNvPr>
          <p:cNvSpPr txBox="1"/>
          <p:nvPr/>
        </p:nvSpPr>
        <p:spPr>
          <a:xfrm>
            <a:off x="7457771" y="3955256"/>
            <a:ext cx="286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Commend and sensor data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A146AA-A5FA-05A5-354C-A9F6D1BFACF4}"/>
              </a:ext>
            </a:extLst>
          </p:cNvPr>
          <p:cNvSpPr txBox="1"/>
          <p:nvPr/>
        </p:nvSpPr>
        <p:spPr>
          <a:xfrm>
            <a:off x="766895" y="4038832"/>
            <a:ext cx="286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Commend and sensor data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333554-DB0C-0A28-6EED-48812741AA79}"/>
              </a:ext>
            </a:extLst>
          </p:cNvPr>
          <p:cNvSpPr txBox="1"/>
          <p:nvPr/>
        </p:nvSpPr>
        <p:spPr>
          <a:xfrm>
            <a:off x="7497100" y="1064479"/>
            <a:ext cx="302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and Retrieve the data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1174</Words>
  <Application>Microsoft Office PowerPoint</Application>
  <PresentationFormat>Widescreen</PresentationFormat>
  <Paragraphs>148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NeoHome   Iot-Based Smart Control</vt:lpstr>
      <vt:lpstr>INTRODUCTION</vt:lpstr>
      <vt:lpstr>PROBLEM STATEMENT</vt:lpstr>
      <vt:lpstr>SOCIAL NEEDS / SDG GOALS</vt:lpstr>
      <vt:lpstr>APPLICATIONS</vt:lpstr>
      <vt:lpstr>LITERATURE SURVEY</vt:lpstr>
      <vt:lpstr>OBJECTIVE(S)</vt:lpstr>
      <vt:lpstr>PROCESS FLOW</vt:lpstr>
      <vt:lpstr>Methodology Stack</vt:lpstr>
      <vt:lpstr>PROPOSED METHODOLOGY</vt:lpstr>
      <vt:lpstr>CONT.</vt:lpstr>
      <vt:lpstr>CONT.</vt:lpstr>
      <vt:lpstr>REQUIREMENTS </vt:lpstr>
      <vt:lpstr>REQUIREMENTS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A</dc:creator>
  <cp:lastModifiedBy>Mahesh Kumar</cp:lastModifiedBy>
  <cp:revision>231</cp:revision>
  <dcterms:created xsi:type="dcterms:W3CDTF">2024-12-19T08:30:16Z</dcterms:created>
  <dcterms:modified xsi:type="dcterms:W3CDTF">2025-03-27T06:48:53Z</dcterms:modified>
</cp:coreProperties>
</file>