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1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716850"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Sri </a:t>
            </a:r>
            <a:r>
              <a:rPr lang="en-US" spc="15" dirty="0" err="1" smtClean="0"/>
              <a:t>jayasuryaa</a:t>
            </a:r>
            <a:r>
              <a:rPr lang="en-US" spc="15" dirty="0" smtClean="0"/>
              <a:t> GSS</a:t>
            </a:r>
            <a:endParaRPr spc="15" dirty="0"/>
          </a:p>
        </p:txBody>
      </p:sp>
      <p:sp>
        <p:nvSpPr>
          <p:cNvPr id="8" name="object 8"/>
          <p:cNvSpPr txBox="1"/>
          <p:nvPr/>
        </p:nvSpPr>
        <p:spPr>
          <a:xfrm>
            <a:off x="6453190" y="2643182"/>
            <a:ext cx="3802380" cy="1120820"/>
          </a:xfrm>
          <a:prstGeom prst="rect">
            <a:avLst/>
          </a:prstGeom>
        </p:spPr>
        <p:txBody>
          <a:bodyPr vert="horz" wrap="square" lIns="0" tIns="12700" rIns="0" bIns="0" rtlCol="0">
            <a:spAutoFit/>
          </a:bodyPr>
          <a:lstStyle/>
          <a:p>
            <a:r>
              <a:rPr lang="en-US" sz="2400" b="1" smtClean="0">
                <a:solidFill>
                  <a:schemeClr val="accent3"/>
                </a:solidFill>
              </a:rPr>
              <a:t>Final project</a:t>
            </a:r>
            <a:endParaRPr lang="en-US" sz="2400" b="1" dirty="0">
              <a:solidFill>
                <a:schemeClr val="accent3"/>
              </a:solidFill>
            </a:endParaRPr>
          </a:p>
          <a:p>
            <a:r>
              <a:rPr lang="en-US" sz="2400" dirty="0"/>
              <a:t/>
            </a:r>
            <a:br>
              <a:rPr lang="en-US" sz="2400" dirty="0"/>
            </a:b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10710" y="9286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523836" y="1357298"/>
            <a:ext cx="8572560" cy="4093428"/>
          </a:xfrm>
          <a:prstGeom prst="rect">
            <a:avLst/>
          </a:prstGeom>
          <a:noFill/>
        </p:spPr>
        <p:txBody>
          <a:bodyPr wrap="square" rtlCol="0">
            <a:spAutoFit/>
          </a:bodyPr>
          <a:lstStyle/>
          <a:p>
            <a:r>
              <a:rPr lang="en-US" sz="2000" smtClean="0"/>
              <a:t>The CNN model, when trained on the CIFAR-10 dataset, exhibited a noteworthy performance, achieving an accuracy of approximately 70% on the test dataset. The classification report provided a detailed breakdown of precision, recall, and F1-score for each class, showcasing the model's ability to accurately classify instances across diverse categories. Furthermore, the confusion matrix served as a visual aid, facilitating the identification of any prevalent misclassification patterns and enabling a comprehensive evaluation of overall model effectiveness. While ROC curves were not applicable due to the multi-class nature of the problem, the model's robust performance in accuracy, precision, recall, and F1-score underscores its proficiency in accurately classifying images. These results reaffirm the efficacy of CNNs in addressing intricate image classification tasks and underscore their relevance in a myriad of real-world applications.</a:t>
            </a:r>
            <a:endParaRPr 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582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281666" y="28860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94523" y="1019880"/>
            <a:ext cx="9632453" cy="3379130"/>
          </a:xfrm>
          <a:prstGeom prst="rect">
            <a:avLst/>
          </a:prstGeom>
        </p:spPr>
        <p:txBody>
          <a:bodyPr vert="horz" wrap="square" lIns="0" tIns="16510" rIns="0" bIns="0" rtlCol="0" anchor="t">
            <a:spAutoFit/>
          </a:bodyPr>
          <a:lstStyle/>
          <a:p>
            <a:pPr algn="ctr"/>
            <a:r>
              <a:rPr lang="en-US" sz="4400" dirty="0"/>
              <a:t>Image Classification Using </a:t>
            </a:r>
            <a:r>
              <a:rPr lang="en-US" sz="4400" dirty="0" err="1"/>
              <a:t>Pytorch</a:t>
            </a:r>
            <a:r>
              <a:rPr lang="en-US" sz="4400" dirty="0"/>
              <a:t> and Convolutional Neural Network</a:t>
            </a:r>
            <a:br>
              <a:rPr lang="en-US" sz="4400" dirty="0"/>
            </a:br>
            <a:r>
              <a:rPr lang="en-US" sz="4400" dirty="0" smtClean="0"/>
              <a:t>(CNN</a:t>
            </a:r>
            <a:r>
              <a:rPr lang="en-US" sz="4400" dirty="0"/>
              <a:t>)</a:t>
            </a:r>
            <a:br>
              <a:rPr lang="en-US" sz="4400" dirty="0"/>
            </a:br>
            <a:r>
              <a:rPr lang="en-US" sz="4400" b="0" dirty="0"/>
              <a:t/>
            </a:r>
            <a:br>
              <a:rPr lang="en-US" sz="4400" b="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09522" y="2214554"/>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666712" y="1142984"/>
            <a:ext cx="10144196" cy="830997"/>
          </a:xfrm>
          <a:prstGeom prst="rect">
            <a:avLst/>
          </a:prstGeom>
          <a:noFill/>
        </p:spPr>
        <p:txBody>
          <a:bodyPr wrap="square" rtlCol="0">
            <a:spAutoFit/>
          </a:bodyPr>
          <a:lstStyle/>
          <a:p>
            <a:r>
              <a:rPr lang="en-US" sz="2400" b="1"/>
              <a:t>Project Agenda: </a:t>
            </a:r>
            <a:endParaRPr lang="en-US" sz="2400" b="1" smtClean="0"/>
          </a:p>
          <a:p>
            <a:r>
              <a:rPr lang="en-US" sz="2400" b="1" smtClean="0"/>
              <a:t>Small </a:t>
            </a:r>
            <a:r>
              <a:rPr lang="en-US" sz="2400" b="1"/>
              <a:t>Image Classification Using Convolutional Neural Network (CNN)</a:t>
            </a:r>
          </a:p>
        </p:txBody>
      </p:sp>
      <p:sp>
        <p:nvSpPr>
          <p:cNvPr id="25" name="TextBox 24"/>
          <p:cNvSpPr txBox="1"/>
          <p:nvPr/>
        </p:nvSpPr>
        <p:spPr>
          <a:xfrm>
            <a:off x="2309786" y="2500306"/>
            <a:ext cx="5429288" cy="3354765"/>
          </a:xfrm>
          <a:prstGeom prst="rect">
            <a:avLst/>
          </a:prstGeom>
          <a:noFill/>
        </p:spPr>
        <p:txBody>
          <a:bodyPr wrap="square" rtlCol="0">
            <a:spAutoFit/>
          </a:bodyPr>
          <a:lstStyle/>
          <a:p>
            <a:pPr marL="342900" indent="-342900">
              <a:buAutoNum type="arabicPeriod"/>
            </a:pPr>
            <a:r>
              <a:rPr lang="en-IN" sz="2000" b="1" dirty="0" smtClean="0"/>
              <a:t>Project </a:t>
            </a:r>
            <a:r>
              <a:rPr lang="en-IN" sz="2000" b="1" dirty="0" smtClean="0"/>
              <a:t>Overview</a:t>
            </a:r>
          </a:p>
          <a:p>
            <a:pPr marL="342900" indent="-342900">
              <a:buAutoNum type="arabicPeriod"/>
            </a:pPr>
            <a:r>
              <a:rPr lang="en-IN" sz="2000" b="1" dirty="0" smtClean="0"/>
              <a:t>Who are the End User?</a:t>
            </a:r>
          </a:p>
          <a:p>
            <a:pPr marL="342900" indent="-342900">
              <a:buAutoNum type="arabicPeriod"/>
            </a:pPr>
            <a:r>
              <a:rPr lang="en-IN" sz="2000" b="1" dirty="0" smtClean="0"/>
              <a:t>Your Solution and Its Value Proposition</a:t>
            </a:r>
          </a:p>
          <a:p>
            <a:pPr marL="342900" indent="-342900">
              <a:buAutoNum type="arabicPeriod"/>
            </a:pPr>
            <a:r>
              <a:rPr lang="en-IN" sz="2000" b="1" dirty="0" smtClean="0"/>
              <a:t>The Wow in Your Solution</a:t>
            </a:r>
          </a:p>
          <a:p>
            <a:pPr marL="342900" indent="-342900">
              <a:buAutoNum type="arabicPeriod"/>
            </a:pPr>
            <a:r>
              <a:rPr lang="en-IN" sz="2000" b="1" dirty="0" err="1" smtClean="0"/>
              <a:t>Modeling</a:t>
            </a:r>
            <a:endParaRPr lang="en-IN" sz="2000" b="1" dirty="0" smtClean="0"/>
          </a:p>
          <a:p>
            <a:pPr marL="342900" indent="-342900">
              <a:buAutoNum type="arabicPeriod"/>
            </a:pPr>
            <a:r>
              <a:rPr lang="en-IN" sz="2000" b="1" dirty="0" smtClean="0"/>
              <a:t>Problem Statement</a:t>
            </a:r>
          </a:p>
          <a:p>
            <a:pPr marL="342900" indent="-342900">
              <a:buAutoNum type="arabicPeriod"/>
            </a:pPr>
            <a:r>
              <a:rPr lang="en-IN" sz="2000" b="1" dirty="0" smtClean="0"/>
              <a:t>Result</a:t>
            </a:r>
            <a:endParaRPr lang="en-IN" sz="2000" b="1" dirty="0" smtClean="0"/>
          </a:p>
          <a:p>
            <a:pPr marL="342900" indent="-342900">
              <a:buAutoNum type="arabicPeriod"/>
            </a:pPr>
            <a:endParaRPr lang="en-IN" dirty="0" smtClean="0"/>
          </a:p>
          <a:p>
            <a:pPr marL="342900" indent="-342900">
              <a:buAutoNum type="arabicPeriod"/>
            </a:pPr>
            <a:endParaRPr lang="en-IN" dirty="0" smtClean="0"/>
          </a:p>
          <a:p>
            <a:pPr marL="342900" indent="-342900">
              <a:buAutoNum type="arabicPeriod"/>
            </a:pPr>
            <a:endParaRPr lang="en-IN" dirty="0" smtClean="0"/>
          </a:p>
          <a:p>
            <a:pPr marL="342900" indent="-342900">
              <a:buAutoNum type="arabicPeriod"/>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34820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762191" y="1396168"/>
            <a:ext cx="7315200" cy="3785652"/>
          </a:xfrm>
          <a:prstGeom prst="rect">
            <a:avLst/>
          </a:prstGeom>
          <a:noFill/>
        </p:spPr>
        <p:txBody>
          <a:bodyPr wrap="square" rtlCol="0">
            <a:spAutoFit/>
          </a:bodyPr>
          <a:lstStyle/>
          <a:p>
            <a:r>
              <a:rPr lang="en-US" sz="2000" dirty="0"/>
              <a:t>The goal of this project is to develop an image classification model capable of accurately identifying different types of flowers from input images. The model should be able to distinguish between various classes of flowers such as daisy, dandelion, rose, tulip, and sunflower. The classification task involves training a Convolutional Neural Network (CNN) on a custom dataset of flower images. The trained model will be used to classify unseen flower images with high accuracy.</a:t>
            </a:r>
          </a:p>
          <a:p>
            <a:r>
              <a:rPr lang="en-US" sz="2000" dirty="0"/>
              <a:t>If you have a specific problem statement in mind for your project, please provide it, and I can assist you further in integrating it with your project code.</a:t>
            </a:r>
          </a:p>
          <a:p>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61235" y="18552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635000" y="2034085"/>
            <a:ext cx="8023225" cy="4401205"/>
          </a:xfrm>
          <a:prstGeom prst="rect">
            <a:avLst/>
          </a:prstGeom>
          <a:noFill/>
        </p:spPr>
        <p:txBody>
          <a:bodyPr wrap="square" rtlCol="0">
            <a:spAutoFit/>
          </a:bodyPr>
          <a:lstStyle/>
          <a:p>
            <a:r>
              <a:rPr lang="en-US" sz="2000" dirty="0"/>
              <a:t>The project aims to develop an image classification system using </a:t>
            </a:r>
            <a:r>
              <a:rPr lang="en-US" sz="2000" dirty="0" err="1"/>
              <a:t>PyTorch</a:t>
            </a:r>
            <a:r>
              <a:rPr lang="en-US" sz="2000" dirty="0"/>
              <a:t> and Convolutional Neural Networks (CNNs). It begins by defining data transformations for data augmentation and normalization, followed by organizing the dataset into training and validation sets. Data loaders are created to efficiently handle data during training and evaluation. A pre-trained ResNet-18 model is utilized, with all layers frozen except the final classification layer. The loss function (Cross Entropy Loss) and optimizer (SGD) are defined, and the model is moved to the GPU if available. The training loop runs for a specified number of epochs, evaluating performance on both training and validation sets. Once training is complete, the model is saved for future use. Additionally, the process of classifying unseen images using the saved model is demonstrated, where the model is loaded and applied to new images for inference. Finally, the predicted class for each image is displayed along with the input image. </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772400" y="13302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99452" y="1898250"/>
            <a:ext cx="7987348" cy="3785652"/>
          </a:xfrm>
          <a:prstGeom prst="rect">
            <a:avLst/>
          </a:prstGeom>
          <a:noFill/>
        </p:spPr>
        <p:txBody>
          <a:bodyPr wrap="square" rtlCol="0">
            <a:spAutoFit/>
          </a:bodyPr>
          <a:lstStyle/>
          <a:p>
            <a:r>
              <a:rPr lang="en-US" sz="2000" b="1" dirty="0" smtClean="0"/>
              <a:t>Researchers: </a:t>
            </a:r>
            <a:r>
              <a:rPr lang="en-US" sz="2000" dirty="0" smtClean="0"/>
              <a:t>Utilize the developed CNN architecture and experimental findings to advance image classification techniques.</a:t>
            </a:r>
          </a:p>
          <a:p>
            <a:pPr marL="342900" indent="-342900">
              <a:buFontTx/>
              <a:buChar char="-"/>
            </a:pPr>
            <a:endParaRPr lang="en-US" sz="2000" b="1" dirty="0" smtClean="0"/>
          </a:p>
          <a:p>
            <a:r>
              <a:rPr lang="en-US" sz="2000" b="1" dirty="0" smtClean="0"/>
              <a:t>Developers: </a:t>
            </a:r>
            <a:r>
              <a:rPr lang="en-US" sz="2000" dirty="0" smtClean="0"/>
              <a:t>Integrate the trained model into diverse applications and systems, such as autonomous vehicles and image recognition apps.</a:t>
            </a:r>
          </a:p>
          <a:p>
            <a:pPr marL="342900" indent="-342900">
              <a:buFontTx/>
              <a:buChar char="-"/>
            </a:pPr>
            <a:endParaRPr lang="en-US" sz="2000" dirty="0" smtClean="0"/>
          </a:p>
          <a:p>
            <a:r>
              <a:rPr lang="en-US" sz="2000" b="1" dirty="0" smtClean="0"/>
              <a:t> End Consumers: </a:t>
            </a:r>
            <a:r>
              <a:rPr lang="en-US" sz="2000" dirty="0" smtClean="0"/>
              <a:t>Experience enhanced image classification capabilities leading to improved user experiences, accurate content recommendations, and streamlined automation processes.</a:t>
            </a:r>
          </a:p>
          <a:p>
            <a:endParaRPr lang="en-US" sz="2000" dirty="0"/>
          </a:p>
          <a:p>
            <a:r>
              <a:rPr lang="en-US" sz="2000" b="1" dirty="0" smtClean="0"/>
              <a:t>Motivation: </a:t>
            </a:r>
            <a:r>
              <a:rPr lang="en-US" sz="2000" dirty="0" smtClean="0"/>
              <a:t>Leveraging sophisticated CNN-based solutions to effectively address real-world challenges in various domains.</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2398" y="214311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8808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238348" y="1428736"/>
            <a:ext cx="7225849" cy="5109091"/>
          </a:xfrm>
          <a:prstGeom prst="rect">
            <a:avLst/>
          </a:prstGeom>
          <a:noFill/>
        </p:spPr>
        <p:txBody>
          <a:bodyPr wrap="square" rtlCol="0">
            <a:spAutoFit/>
          </a:bodyPr>
          <a:lstStyle/>
          <a:p>
            <a:pPr marL="342900" indent="-342900"/>
            <a:r>
              <a:rPr lang="en-US" sz="2000" smtClean="0"/>
              <a:t>	 </a:t>
            </a:r>
            <a:r>
              <a:rPr lang="en-US" smtClean="0"/>
              <a:t>        CNNs </a:t>
            </a:r>
            <a:r>
              <a:rPr lang="en-US" dirty="0" smtClean="0"/>
              <a:t>excel in capturing spatial features within images</a:t>
            </a:r>
            <a:r>
              <a:rPr lang="en-US" smtClean="0"/>
              <a:t>, 	providing  superior </a:t>
            </a:r>
            <a:r>
              <a:rPr lang="en-US" dirty="0" smtClean="0"/>
              <a:t>classification performance compared </a:t>
            </a:r>
            <a:r>
              <a:rPr lang="en-US" smtClean="0"/>
              <a:t>to 	traditional </a:t>
            </a:r>
            <a:r>
              <a:rPr lang="en-US" dirty="0" smtClean="0"/>
              <a:t>neural networks.</a:t>
            </a:r>
          </a:p>
          <a:p>
            <a:endParaRPr lang="en-US" dirty="0"/>
          </a:p>
          <a:p>
            <a:r>
              <a:rPr lang="en-US" smtClean="0"/>
              <a:t>	Leveraging </a:t>
            </a:r>
            <a:r>
              <a:rPr lang="en-US" dirty="0" smtClean="0"/>
              <a:t>the hierarchical architecture of CNNs, </a:t>
            </a:r>
            <a:r>
              <a:rPr lang="en-US" smtClean="0"/>
              <a:t>our 	solution </a:t>
            </a:r>
            <a:r>
              <a:rPr lang="en-US" dirty="0" smtClean="0"/>
              <a:t>adeptly processes intricate visual patterns </a:t>
            </a:r>
            <a:r>
              <a:rPr lang="en-US" smtClean="0"/>
              <a:t>present 	in </a:t>
            </a:r>
            <a:r>
              <a:rPr lang="en-US" dirty="0" smtClean="0"/>
              <a:t>the dataset's diverse classes, including airplanes</a:t>
            </a:r>
            <a:r>
              <a:rPr lang="en-US" smtClean="0"/>
              <a:t>, 	automobiles</a:t>
            </a:r>
            <a:r>
              <a:rPr lang="en-US" dirty="0" smtClean="0"/>
              <a:t>, birds, cats, deer, dogs, frogs, horses, ships</a:t>
            </a:r>
            <a:r>
              <a:rPr lang="en-US" smtClean="0"/>
              <a:t>, and 	trucks</a:t>
            </a:r>
            <a:r>
              <a:rPr lang="en-US" dirty="0" smtClean="0"/>
              <a:t>.</a:t>
            </a:r>
          </a:p>
          <a:p>
            <a:pPr marL="342900" indent="-342900">
              <a:buFontTx/>
              <a:buChar char="-"/>
            </a:pPr>
            <a:endParaRPr lang="en-US" dirty="0" smtClean="0"/>
          </a:p>
          <a:p>
            <a:pPr marL="342900" indent="-342900"/>
            <a:r>
              <a:rPr lang="en-US" smtClean="0"/>
              <a:t>		This </a:t>
            </a:r>
            <a:r>
              <a:rPr lang="en-US" dirty="0" smtClean="0"/>
              <a:t>approach enhances classification accuracy </a:t>
            </a:r>
            <a:r>
              <a:rPr lang="en-US" smtClean="0"/>
              <a:t>and 	facilitates </a:t>
            </a:r>
            <a:r>
              <a:rPr lang="en-US" dirty="0" smtClean="0"/>
              <a:t>robust generalization to unseen data, </a:t>
            </a:r>
            <a:r>
              <a:rPr lang="en-US" smtClean="0"/>
              <a:t>essential 	for 	real-world </a:t>
            </a:r>
            <a:r>
              <a:rPr lang="en-US" dirty="0" smtClean="0"/>
              <a:t>applications like autonomous </a:t>
            </a:r>
            <a:r>
              <a:rPr lang="en-US" smtClean="0"/>
              <a:t>vehicle 	navigation and 	content </a:t>
            </a:r>
            <a:r>
              <a:rPr lang="en-US" dirty="0" smtClean="0"/>
              <a:t>moderation on social </a:t>
            </a:r>
            <a:r>
              <a:rPr lang="en-US" smtClean="0"/>
              <a:t>media platforms</a:t>
            </a:r>
            <a:r>
              <a:rPr lang="en-US" dirty="0" smtClean="0"/>
              <a:t>.</a:t>
            </a:r>
          </a:p>
          <a:p>
            <a:pPr marL="342900" indent="-342900">
              <a:buFontTx/>
              <a:buChar char="-"/>
            </a:pPr>
            <a:endParaRPr lang="en-US" dirty="0" smtClean="0"/>
          </a:p>
          <a:p>
            <a:r>
              <a:rPr lang="en-US" smtClean="0"/>
              <a:t>	Ultimately</a:t>
            </a:r>
            <a:r>
              <a:rPr lang="en-US" dirty="0" smtClean="0"/>
              <a:t>, our solution seeks to advance computer </a:t>
            </a:r>
            <a:r>
              <a:rPr lang="en-US" smtClean="0"/>
              <a:t>vision 	technologies </a:t>
            </a:r>
            <a:r>
              <a:rPr lang="en-US" dirty="0" smtClean="0"/>
              <a:t>and empower industries with efficient </a:t>
            </a:r>
            <a:r>
              <a:rPr lang="en-US" smtClean="0"/>
              <a:t>and 	accurate </a:t>
            </a:r>
            <a:r>
              <a:rPr lang="en-US" dirty="0" smtClean="0"/>
              <a:t>image classification capabilities.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39272" y="10001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1142984"/>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p:cNvSpPr txBox="1"/>
          <p:nvPr/>
        </p:nvSpPr>
        <p:spPr>
          <a:xfrm>
            <a:off x="2309786" y="1571612"/>
            <a:ext cx="8286808" cy="4708981"/>
          </a:xfrm>
          <a:prstGeom prst="rect">
            <a:avLst/>
          </a:prstGeom>
          <a:noFill/>
        </p:spPr>
        <p:txBody>
          <a:bodyPr wrap="square" rtlCol="0">
            <a:spAutoFit/>
          </a:bodyPr>
          <a:lstStyle/>
          <a:p>
            <a:pPr>
              <a:buFont typeface="Wingdings" pitchFamily="2" charset="2"/>
              <a:buChar char="Ø"/>
            </a:pPr>
            <a:r>
              <a:rPr lang="en-US" sz="2000" smtClean="0"/>
              <a:t>Introduction of a carefully designed CNN architecture tailored for the CIFAR-10 dataset, incorporating convolutional and pooling layers optimized for image classification.</a:t>
            </a:r>
          </a:p>
          <a:p>
            <a:pPr>
              <a:buFont typeface="Wingdings" pitchFamily="2" charset="2"/>
              <a:buChar char="Ø"/>
            </a:pPr>
            <a:r>
              <a:rPr lang="en-US" sz="2000" smtClean="0"/>
              <a:t>Implementation of advanced optimization techniques, including learning rate scheduling and early stopping, to efficiently train the model and mitigate overfitting.</a:t>
            </a:r>
          </a:p>
          <a:p>
            <a:pPr>
              <a:buFont typeface="Wingdings" pitchFamily="2" charset="2"/>
              <a:buChar char="Ø"/>
            </a:pPr>
            <a:r>
              <a:rPr lang="en-US" sz="2000" smtClean="0"/>
              <a:t>Integration of data augmentation strategies to enrich the training dataset, enhancing the model's ability to generalize to unseen data and improving its robustness.</a:t>
            </a:r>
          </a:p>
          <a:p>
            <a:pPr>
              <a:buFont typeface="Wingdings" pitchFamily="2" charset="2"/>
              <a:buChar char="Ø"/>
            </a:pPr>
            <a:r>
              <a:rPr lang="en-US" sz="2000" smtClean="0"/>
              <a:t>Exploration of novel regularization approaches such as dropout and batch normalization to further stabilize the CNN and improve its generalization capabilities.</a:t>
            </a:r>
          </a:p>
          <a:p>
            <a:pPr>
              <a:buFont typeface="Wingdings" pitchFamily="2" charset="2"/>
              <a:buChar char="Ø"/>
            </a:pPr>
            <a:r>
              <a:rPr lang="en-US" sz="2000" smtClean="0"/>
              <a:t>These innovative components collectively contribute to the efficacy and reliability of our image classification solution, resulting in superior performance compared to conventional approaches</a:t>
            </a:r>
            <a:r>
              <a:rPr lang="en-US" smtClean="0"/>
              <a: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96396" y="6429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p:cNvSpPr txBox="1"/>
          <p:nvPr/>
        </p:nvSpPr>
        <p:spPr>
          <a:xfrm>
            <a:off x="666712" y="1714488"/>
            <a:ext cx="8572560" cy="3170099"/>
          </a:xfrm>
          <a:prstGeom prst="rect">
            <a:avLst/>
          </a:prstGeom>
          <a:noFill/>
        </p:spPr>
        <p:txBody>
          <a:bodyPr wrap="square" rtlCol="0">
            <a:spAutoFit/>
          </a:bodyPr>
          <a:lstStyle/>
          <a:p>
            <a:r>
              <a:rPr lang="en-US" sz="2000" smtClean="0"/>
              <a:t>The proposed Convolutional Neural Network (CNN) architecture comprises convolutional layers for feature extraction, followed by max-pooling layers for dimensionality reduction. Dense layers handle classification tasks, while softmax activation ensures multi-class output. Visualizations illustrate the flow of data through the model, including training metrics like loss and accuracy. Evaluation metrics such as precision, recall, and F1-score provide insights into model performance. Examples of predicted classes on test images demonstrate real-world applicability. Fine-tuning options like learning rate scheduling and data augmentation can further enhance model accuracy. Clear documentation of the modeling process aids reproducibility and understanding.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822</Words>
  <Application>Microsoft Office PowerPoint</Application>
  <PresentationFormat>Custom</PresentationFormat>
  <Paragraphs>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Sri jayasuryaa GSS</vt:lpstr>
      <vt:lpstr>Image Classification Using Pytorch and Convolutional Neural Network (CNN)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Jeevananthan S</dc:title>
  <dc:creator>KITE STUDENT</dc:creator>
  <cp:lastModifiedBy>DELL</cp:lastModifiedBy>
  <cp:revision>12</cp:revision>
  <dcterms:created xsi:type="dcterms:W3CDTF">2024-04-03T09:45:05Z</dcterms:created>
  <dcterms:modified xsi:type="dcterms:W3CDTF">2024-04-10T04:55:55Z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