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74" r:id="rId4"/>
    <p:sldId id="264" r:id="rId5"/>
    <p:sldId id="266" r:id="rId6"/>
    <p:sldId id="267" r:id="rId7"/>
    <p:sldId id="261" r:id="rId8"/>
    <p:sldId id="263" r:id="rId9"/>
    <p:sldId id="275" r:id="rId10"/>
    <p:sldId id="262" r:id="rId11"/>
    <p:sldId id="268" r:id="rId12"/>
    <p:sldId id="270" r:id="rId13"/>
    <p:sldId id="273" r:id="rId14"/>
    <p:sldId id="271" r:id="rId15"/>
  </p:sldIdLst>
  <p:sldSz cx="9144000" cy="5143500" type="screen16x9"/>
  <p:notesSz cx="6858000" cy="9144000"/>
  <p:embeddedFontLst>
    <p:embeddedFont>
      <p:font typeface="Abril Fatface" panose="02000503000000020003" pitchFamily="2" charset="0"/>
      <p:regular r:id="rId17"/>
    </p:embeddedFont>
    <p:embeddedFont>
      <p:font typeface="Calibri" panose="020F0502020204030204" pitchFamily="34" charset="0"/>
      <p:regular r:id="rId18"/>
      <p:bold r:id="rId19"/>
      <p:italic r:id="rId20"/>
      <p:boldItalic r:id="rId21"/>
    </p:embeddedFont>
    <p:embeddedFont>
      <p:font typeface="Gaegu"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28" d="100"/>
          <a:sy n="128" d="100"/>
        </p:scale>
        <p:origin x="66"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a8327892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8a8327892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a8327892d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8a8327892d_2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28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bb59419d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18bb59419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bb59419d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8bb59419d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8a8327892d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8a8327892d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8bb59419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8bb59419de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a8327892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8a8327892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bb59419d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18bb59419d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8bb59419d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8bb59419d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a8327892d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8a8327892d_2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relational-data-model-dbms.htm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guru99.com/database-normalizatio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ocument-oriented_database" TargetMode="External"/><Relationship Id="rId3" Type="http://schemas.openxmlformats.org/officeDocument/2006/relationships/hyperlink" Target="https://en.wikipedia.org/wiki/SQL" TargetMode="External"/><Relationship Id="rId7" Type="http://schemas.openxmlformats.org/officeDocument/2006/relationships/hyperlink" Target="https://en.wikipedia.org/wiki/Graph_databas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en.wikipedia.org/wiki/Wide-column_store" TargetMode="External"/><Relationship Id="rId5" Type="http://schemas.openxmlformats.org/officeDocument/2006/relationships/hyperlink" Target="https://en.wikipedia.org/wiki/Key-value_database" TargetMode="External"/><Relationship Id="rId4" Type="http://schemas.openxmlformats.org/officeDocument/2006/relationships/hyperlink" Target="https://en.wikipedia.org/wiki/Polyglot_persistenc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a:stretch/>
        </p:blipFill>
        <p:spPr>
          <a:xfrm rot="4542370">
            <a:off x="5031146" y="1133522"/>
            <a:ext cx="839024" cy="1199149"/>
          </a:xfrm>
          <a:prstGeom prst="rect">
            <a:avLst/>
          </a:prstGeom>
          <a:noFill/>
          <a:ln>
            <a:noFill/>
          </a:ln>
        </p:spPr>
      </p:pic>
      <p:sp>
        <p:nvSpPr>
          <p:cNvPr id="130" name="Google Shape;130;p25"/>
          <p:cNvSpPr txBox="1"/>
          <p:nvPr/>
        </p:nvSpPr>
        <p:spPr>
          <a:xfrm>
            <a:off x="2756175" y="1491661"/>
            <a:ext cx="3636600" cy="23199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6300" b="1" i="0" u="none" strike="noStrike" cap="none">
                <a:solidFill>
                  <a:srgbClr val="FFFFFF"/>
                </a:solidFill>
                <a:latin typeface="Gaegu"/>
                <a:ea typeface="Gaegu"/>
                <a:cs typeface="Gaegu"/>
                <a:sym typeface="Gaegu"/>
              </a:rPr>
              <a:t>Four Types of Sentences</a:t>
            </a:r>
            <a:endParaRPr sz="700"/>
          </a:p>
        </p:txBody>
      </p:sp>
      <p:pic>
        <p:nvPicPr>
          <p:cNvPr id="131" name="Google Shape;131;p25"/>
          <p:cNvPicPr preferRelativeResize="0"/>
          <p:nvPr/>
        </p:nvPicPr>
        <p:blipFill rotWithShape="1">
          <a:blip r:embed="rId4">
            <a:alphaModFix/>
          </a:blip>
          <a:srcRect/>
          <a:stretch/>
        </p:blipFill>
        <p:spPr>
          <a:xfrm>
            <a:off x="7125250" y="3214494"/>
            <a:ext cx="1366042" cy="1914889"/>
          </a:xfrm>
          <a:prstGeom prst="rect">
            <a:avLst/>
          </a:prstGeom>
          <a:noFill/>
          <a:ln>
            <a:noFill/>
          </a:ln>
        </p:spPr>
      </p:pic>
      <p:pic>
        <p:nvPicPr>
          <p:cNvPr id="132" name="Google Shape;132;p25"/>
          <p:cNvPicPr preferRelativeResize="0"/>
          <p:nvPr/>
        </p:nvPicPr>
        <p:blipFill rotWithShape="1">
          <a:blip r:embed="rId5">
            <a:alphaModFix/>
          </a:blip>
          <a:srcRect/>
          <a:stretch/>
        </p:blipFill>
        <p:spPr>
          <a:xfrm>
            <a:off x="5554330" y="3253278"/>
            <a:ext cx="1180918" cy="1876106"/>
          </a:xfrm>
          <a:prstGeom prst="rect">
            <a:avLst/>
          </a:prstGeom>
          <a:noFill/>
          <a:ln>
            <a:noFill/>
          </a:ln>
        </p:spPr>
      </p:pic>
      <p:pic>
        <p:nvPicPr>
          <p:cNvPr id="133" name="Google Shape;133;p25"/>
          <p:cNvPicPr preferRelativeResize="0"/>
          <p:nvPr/>
        </p:nvPicPr>
        <p:blipFill rotWithShape="1">
          <a:blip r:embed="rId6">
            <a:alphaModFix/>
          </a:blip>
          <a:srcRect/>
          <a:stretch/>
        </p:blipFill>
        <p:spPr>
          <a:xfrm>
            <a:off x="693419" y="670606"/>
            <a:ext cx="819408" cy="821050"/>
          </a:xfrm>
          <a:prstGeom prst="rect">
            <a:avLst/>
          </a:prstGeom>
          <a:noFill/>
          <a:ln>
            <a:noFill/>
          </a:ln>
        </p:spPr>
      </p:pic>
      <p:pic>
        <p:nvPicPr>
          <p:cNvPr id="134" name="Google Shape;134;p25"/>
          <p:cNvPicPr preferRelativeResize="0"/>
          <p:nvPr/>
        </p:nvPicPr>
        <p:blipFill rotWithShape="1">
          <a:blip r:embed="rId5">
            <a:alphaModFix/>
          </a:blip>
          <a:srcRect/>
          <a:stretch/>
        </p:blipFill>
        <p:spPr>
          <a:xfrm>
            <a:off x="3984038" y="3253278"/>
            <a:ext cx="1180918" cy="1876106"/>
          </a:xfrm>
          <a:prstGeom prst="rect">
            <a:avLst/>
          </a:prstGeom>
          <a:noFill/>
          <a:ln>
            <a:noFill/>
          </a:ln>
        </p:spPr>
      </p:pic>
      <p:grpSp>
        <p:nvGrpSpPr>
          <p:cNvPr id="135" name="Google Shape;135;p25"/>
          <p:cNvGrpSpPr/>
          <p:nvPr/>
        </p:nvGrpSpPr>
        <p:grpSpPr>
          <a:xfrm>
            <a:off x="2638371" y="893175"/>
            <a:ext cx="5807114" cy="2135613"/>
            <a:chOff x="-15545" y="0"/>
            <a:chExt cx="14445558" cy="7328802"/>
          </a:xfrm>
        </p:grpSpPr>
        <p:grpSp>
          <p:nvGrpSpPr>
            <p:cNvPr id="136" name="Google Shape;136;p25"/>
            <p:cNvGrpSpPr/>
            <p:nvPr/>
          </p:nvGrpSpPr>
          <p:grpSpPr>
            <a:xfrm>
              <a:off x="-15545" y="0"/>
              <a:ext cx="14445558" cy="7328802"/>
              <a:chOff x="-3810" y="0"/>
              <a:chExt cx="3540578" cy="1796275"/>
            </a:xfrm>
          </p:grpSpPr>
          <p:sp>
            <p:nvSpPr>
              <p:cNvPr id="137" name="Google Shape;137;p25"/>
              <p:cNvSpPr/>
              <p:nvPr/>
            </p:nvSpPr>
            <p:spPr>
              <a:xfrm>
                <a:off x="10160" y="16510"/>
                <a:ext cx="3511368" cy="1769605"/>
              </a:xfrm>
              <a:custGeom>
                <a:avLst/>
                <a:gdLst/>
                <a:ahLst/>
                <a:cxnLst/>
                <a:rect l="l" t="t" r="r" b="b"/>
                <a:pathLst>
                  <a:path w="3511368" h="1769605" extrusionOk="0">
                    <a:moveTo>
                      <a:pt x="3511368" y="1769605"/>
                    </a:moveTo>
                    <a:lnTo>
                      <a:pt x="0" y="1761985"/>
                    </a:lnTo>
                    <a:lnTo>
                      <a:pt x="0" y="626972"/>
                    </a:lnTo>
                    <a:lnTo>
                      <a:pt x="17780" y="19050"/>
                    </a:lnTo>
                    <a:lnTo>
                      <a:pt x="1748891" y="0"/>
                    </a:lnTo>
                    <a:lnTo>
                      <a:pt x="3492318" y="5080"/>
                    </a:lnTo>
                    <a:close/>
                  </a:path>
                </a:pathLst>
              </a:custGeom>
              <a:solidFill>
                <a:srgbClr val="FFFFFF"/>
              </a:solidFill>
              <a:ln>
                <a:noFill/>
              </a:ln>
            </p:spPr>
            <p:txBody>
              <a:bodyPr/>
              <a:lstStyle/>
              <a:p>
                <a:endParaRPr lang="en-US"/>
              </a:p>
            </p:txBody>
          </p:sp>
          <p:sp>
            <p:nvSpPr>
              <p:cNvPr id="138" name="Google Shape;138;p25"/>
              <p:cNvSpPr/>
              <p:nvPr/>
            </p:nvSpPr>
            <p:spPr>
              <a:xfrm>
                <a:off x="-3810" y="0"/>
                <a:ext cx="3540578" cy="1796275"/>
              </a:xfrm>
              <a:custGeom>
                <a:avLst/>
                <a:gdLst/>
                <a:ahLst/>
                <a:cxnLst/>
                <a:rect l="l" t="t" r="r" b="b"/>
                <a:pathLst>
                  <a:path w="3540578" h="1796275" extrusionOk="0">
                    <a:moveTo>
                      <a:pt x="3506288" y="21590"/>
                    </a:moveTo>
                    <a:cubicBezTo>
                      <a:pt x="3507558" y="34290"/>
                      <a:pt x="3507558" y="44450"/>
                      <a:pt x="3508828" y="54610"/>
                    </a:cubicBezTo>
                    <a:cubicBezTo>
                      <a:pt x="3511368" y="90185"/>
                      <a:pt x="3512638" y="127606"/>
                      <a:pt x="3515178" y="163691"/>
                    </a:cubicBezTo>
                    <a:cubicBezTo>
                      <a:pt x="3515178" y="215813"/>
                      <a:pt x="3527878" y="1243556"/>
                      <a:pt x="3534228" y="1295678"/>
                    </a:cubicBezTo>
                    <a:cubicBezTo>
                      <a:pt x="3540578" y="1374529"/>
                      <a:pt x="3536768" y="1454718"/>
                      <a:pt x="3536768" y="1533569"/>
                    </a:cubicBezTo>
                    <a:cubicBezTo>
                      <a:pt x="3536768" y="1603065"/>
                      <a:pt x="3538038" y="1667216"/>
                      <a:pt x="3539308" y="1735315"/>
                    </a:cubicBezTo>
                    <a:cubicBezTo>
                      <a:pt x="3539308" y="1756905"/>
                      <a:pt x="3539308" y="1770875"/>
                      <a:pt x="3539308" y="1795005"/>
                    </a:cubicBezTo>
                    <a:cubicBezTo>
                      <a:pt x="3516448" y="1795005"/>
                      <a:pt x="3496128" y="1796275"/>
                      <a:pt x="3469885" y="1795005"/>
                    </a:cubicBezTo>
                    <a:cubicBezTo>
                      <a:pt x="3293203" y="1789925"/>
                      <a:pt x="3113802" y="1796275"/>
                      <a:pt x="2937120" y="1791195"/>
                    </a:cubicBezTo>
                    <a:cubicBezTo>
                      <a:pt x="2831110" y="1787385"/>
                      <a:pt x="2727819" y="1789925"/>
                      <a:pt x="2621810" y="1787385"/>
                    </a:cubicBezTo>
                    <a:cubicBezTo>
                      <a:pt x="2572882" y="1786115"/>
                      <a:pt x="2523955" y="1784845"/>
                      <a:pt x="2475027" y="1783575"/>
                    </a:cubicBezTo>
                    <a:cubicBezTo>
                      <a:pt x="2445127" y="1783575"/>
                      <a:pt x="2417945" y="1784845"/>
                      <a:pt x="2388045" y="1784845"/>
                    </a:cubicBezTo>
                    <a:cubicBezTo>
                      <a:pt x="2311936" y="1783575"/>
                      <a:pt x="2102635" y="1784845"/>
                      <a:pt x="2026526" y="1783575"/>
                    </a:cubicBezTo>
                    <a:cubicBezTo>
                      <a:pt x="1972162" y="1782305"/>
                      <a:pt x="884886" y="1791195"/>
                      <a:pt x="830522" y="1789925"/>
                    </a:cubicBezTo>
                    <a:cubicBezTo>
                      <a:pt x="816931" y="1789925"/>
                      <a:pt x="800622" y="1791195"/>
                      <a:pt x="787031" y="1791195"/>
                    </a:cubicBezTo>
                    <a:cubicBezTo>
                      <a:pt x="754412" y="1791195"/>
                      <a:pt x="724512" y="1792465"/>
                      <a:pt x="691894" y="1792465"/>
                    </a:cubicBezTo>
                    <a:cubicBezTo>
                      <a:pt x="610348" y="1792465"/>
                      <a:pt x="531521" y="1791195"/>
                      <a:pt x="449975" y="1789925"/>
                    </a:cubicBezTo>
                    <a:cubicBezTo>
                      <a:pt x="401048" y="1788655"/>
                      <a:pt x="352120" y="1787385"/>
                      <a:pt x="305911" y="1786115"/>
                    </a:cubicBezTo>
                    <a:cubicBezTo>
                      <a:pt x="218929" y="1784845"/>
                      <a:pt x="131947"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3992" y="30480"/>
                      <a:pt x="107483" y="29210"/>
                    </a:cubicBezTo>
                    <a:cubicBezTo>
                      <a:pt x="180874" y="25400"/>
                      <a:pt x="254265" y="22860"/>
                      <a:pt x="330375" y="20320"/>
                    </a:cubicBezTo>
                    <a:cubicBezTo>
                      <a:pt x="382020" y="17780"/>
                      <a:pt x="433666" y="16510"/>
                      <a:pt x="482593" y="13970"/>
                    </a:cubicBezTo>
                    <a:cubicBezTo>
                      <a:pt x="531521" y="11430"/>
                      <a:pt x="583166" y="8890"/>
                      <a:pt x="632094" y="8890"/>
                    </a:cubicBezTo>
                    <a:cubicBezTo>
                      <a:pt x="686458" y="7620"/>
                      <a:pt x="740822" y="10160"/>
                      <a:pt x="795185" y="8890"/>
                    </a:cubicBezTo>
                    <a:cubicBezTo>
                      <a:pt x="863140" y="8890"/>
                      <a:pt x="2094480" y="6350"/>
                      <a:pt x="2162435" y="5080"/>
                    </a:cubicBezTo>
                    <a:cubicBezTo>
                      <a:pt x="2227672" y="3810"/>
                      <a:pt x="2292908" y="2540"/>
                      <a:pt x="2360863" y="2540"/>
                    </a:cubicBezTo>
                    <a:cubicBezTo>
                      <a:pt x="2472309" y="1270"/>
                      <a:pt x="2581037" y="0"/>
                      <a:pt x="2692483" y="0"/>
                    </a:cubicBezTo>
                    <a:cubicBezTo>
                      <a:pt x="2738692" y="0"/>
                      <a:pt x="2787619" y="2540"/>
                      <a:pt x="2833828" y="2540"/>
                    </a:cubicBezTo>
                    <a:cubicBezTo>
                      <a:pt x="2961583" y="3810"/>
                      <a:pt x="3092056" y="5080"/>
                      <a:pt x="3219811" y="7620"/>
                    </a:cubicBezTo>
                    <a:cubicBezTo>
                      <a:pt x="3287766" y="8890"/>
                      <a:pt x="3355721" y="12700"/>
                      <a:pt x="3423676" y="16510"/>
                    </a:cubicBezTo>
                    <a:cubicBezTo>
                      <a:pt x="3439985" y="16510"/>
                      <a:pt x="3456294" y="16510"/>
                      <a:pt x="3469885" y="16510"/>
                    </a:cubicBezTo>
                    <a:cubicBezTo>
                      <a:pt x="3487238" y="17780"/>
                      <a:pt x="3496128" y="20320"/>
                      <a:pt x="3506288" y="21590"/>
                    </a:cubicBezTo>
                    <a:close/>
                    <a:moveTo>
                      <a:pt x="3516448" y="1778495"/>
                    </a:moveTo>
                    <a:cubicBezTo>
                      <a:pt x="3517718" y="1761985"/>
                      <a:pt x="3518988" y="1749285"/>
                      <a:pt x="3518988" y="1736585"/>
                    </a:cubicBezTo>
                    <a:cubicBezTo>
                      <a:pt x="3517718" y="1660533"/>
                      <a:pt x="3516448" y="1589701"/>
                      <a:pt x="3516448" y="1513522"/>
                    </a:cubicBezTo>
                    <a:cubicBezTo>
                      <a:pt x="3516448" y="1478774"/>
                      <a:pt x="3518988" y="1444026"/>
                      <a:pt x="3517718" y="1409278"/>
                    </a:cubicBezTo>
                    <a:cubicBezTo>
                      <a:pt x="3517718" y="1377202"/>
                      <a:pt x="3516448" y="1343791"/>
                      <a:pt x="3515178" y="1311716"/>
                    </a:cubicBezTo>
                    <a:cubicBezTo>
                      <a:pt x="3510098" y="1262266"/>
                      <a:pt x="3498668" y="238533"/>
                      <a:pt x="3498668" y="189083"/>
                    </a:cubicBezTo>
                    <a:cubicBezTo>
                      <a:pt x="3496128" y="147653"/>
                      <a:pt x="3493588" y="104886"/>
                      <a:pt x="3491048" y="63500"/>
                    </a:cubicBezTo>
                    <a:cubicBezTo>
                      <a:pt x="3489778" y="44450"/>
                      <a:pt x="3488508" y="43180"/>
                      <a:pt x="3461730" y="41910"/>
                    </a:cubicBezTo>
                    <a:cubicBezTo>
                      <a:pt x="3453576" y="41910"/>
                      <a:pt x="3448140" y="41910"/>
                      <a:pt x="3439985" y="40640"/>
                    </a:cubicBezTo>
                    <a:cubicBezTo>
                      <a:pt x="3372030" y="36830"/>
                      <a:pt x="3301357" y="31750"/>
                      <a:pt x="3233402" y="30480"/>
                    </a:cubicBezTo>
                    <a:cubicBezTo>
                      <a:pt x="3067593" y="26670"/>
                      <a:pt x="2899065" y="25400"/>
                      <a:pt x="2733255" y="22860"/>
                    </a:cubicBezTo>
                    <a:cubicBezTo>
                      <a:pt x="2708792" y="22860"/>
                      <a:pt x="2681610" y="22860"/>
                      <a:pt x="2657146" y="22860"/>
                    </a:cubicBezTo>
                    <a:cubicBezTo>
                      <a:pt x="2616373" y="22860"/>
                      <a:pt x="2575600" y="22860"/>
                      <a:pt x="2537546" y="22860"/>
                    </a:cubicBezTo>
                    <a:cubicBezTo>
                      <a:pt x="2450564" y="22860"/>
                      <a:pt x="2363581" y="22860"/>
                      <a:pt x="2279318" y="24130"/>
                    </a:cubicBezTo>
                    <a:cubicBezTo>
                      <a:pt x="2205926" y="25400"/>
                      <a:pt x="969150" y="29210"/>
                      <a:pt x="895758" y="29210"/>
                    </a:cubicBezTo>
                    <a:cubicBezTo>
                      <a:pt x="776158" y="29210"/>
                      <a:pt x="656558" y="26670"/>
                      <a:pt x="536957" y="33020"/>
                    </a:cubicBezTo>
                    <a:cubicBezTo>
                      <a:pt x="474439" y="36830"/>
                      <a:pt x="414639" y="36830"/>
                      <a:pt x="354838" y="38100"/>
                    </a:cubicBezTo>
                    <a:cubicBezTo>
                      <a:pt x="251547" y="41910"/>
                      <a:pt x="148256"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9428" y="1760715"/>
                      <a:pt x="107483" y="1761985"/>
                      <a:pt x="142820" y="1761985"/>
                    </a:cubicBezTo>
                    <a:cubicBezTo>
                      <a:pt x="194465" y="1761985"/>
                      <a:pt x="248829" y="1759445"/>
                      <a:pt x="300475" y="1761985"/>
                    </a:cubicBezTo>
                    <a:cubicBezTo>
                      <a:pt x="384739" y="1765795"/>
                      <a:pt x="469002" y="1768335"/>
                      <a:pt x="553266" y="1767065"/>
                    </a:cubicBezTo>
                    <a:cubicBezTo>
                      <a:pt x="607630" y="1765795"/>
                      <a:pt x="659276" y="1768335"/>
                      <a:pt x="713640" y="1768335"/>
                    </a:cubicBezTo>
                    <a:cubicBezTo>
                      <a:pt x="792467" y="1768335"/>
                      <a:pt x="871295" y="1767065"/>
                      <a:pt x="950122" y="1768335"/>
                    </a:cubicBezTo>
                    <a:cubicBezTo>
                      <a:pt x="1067004" y="1769605"/>
                      <a:pt x="2349990" y="1759445"/>
                      <a:pt x="2469591" y="1761985"/>
                    </a:cubicBezTo>
                    <a:cubicBezTo>
                      <a:pt x="2521236" y="1763255"/>
                      <a:pt x="2572882" y="1764525"/>
                      <a:pt x="2621810" y="1764525"/>
                    </a:cubicBezTo>
                    <a:cubicBezTo>
                      <a:pt x="2711510" y="1767065"/>
                      <a:pt x="2798492" y="1763255"/>
                      <a:pt x="2888192" y="1767065"/>
                    </a:cubicBezTo>
                    <a:cubicBezTo>
                      <a:pt x="2961583" y="1769605"/>
                      <a:pt x="3034975" y="1769605"/>
                      <a:pt x="3108366" y="1772145"/>
                    </a:cubicBezTo>
                    <a:cubicBezTo>
                      <a:pt x="3217093" y="1775955"/>
                      <a:pt x="3325821" y="1778495"/>
                      <a:pt x="3434549" y="1779765"/>
                    </a:cubicBezTo>
                    <a:cubicBezTo>
                      <a:pt x="3475321" y="1779765"/>
                      <a:pt x="3496128" y="1778495"/>
                      <a:pt x="3516448"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39" name="Google Shape;139;p25"/>
            <p:cNvGrpSpPr/>
            <p:nvPr/>
          </p:nvGrpSpPr>
          <p:grpSpPr>
            <a:xfrm>
              <a:off x="239829" y="312727"/>
              <a:ext cx="13934808" cy="6703350"/>
              <a:chOff x="-3810" y="0"/>
              <a:chExt cx="3415394" cy="1642978"/>
            </a:xfrm>
          </p:grpSpPr>
          <p:sp>
            <p:nvSpPr>
              <p:cNvPr id="140" name="Google Shape;140;p25"/>
              <p:cNvSpPr/>
              <p:nvPr/>
            </p:nvSpPr>
            <p:spPr>
              <a:xfrm>
                <a:off x="10160" y="16510"/>
                <a:ext cx="3386184" cy="1616308"/>
              </a:xfrm>
              <a:custGeom>
                <a:avLst/>
                <a:gdLst/>
                <a:ahLst/>
                <a:cxnLst/>
                <a:rect l="l" t="t" r="r" b="b"/>
                <a:pathLst>
                  <a:path w="3386184" h="1616308" extrusionOk="0">
                    <a:moveTo>
                      <a:pt x="3386184" y="1616308"/>
                    </a:moveTo>
                    <a:lnTo>
                      <a:pt x="0" y="1608688"/>
                    </a:lnTo>
                    <a:lnTo>
                      <a:pt x="0" y="573805"/>
                    </a:lnTo>
                    <a:lnTo>
                      <a:pt x="17780" y="19050"/>
                    </a:lnTo>
                    <a:lnTo>
                      <a:pt x="1686460" y="0"/>
                    </a:lnTo>
                    <a:lnTo>
                      <a:pt x="3367134" y="5080"/>
                    </a:lnTo>
                    <a:close/>
                  </a:path>
                </a:pathLst>
              </a:custGeom>
              <a:solidFill>
                <a:srgbClr val="252627"/>
              </a:solidFill>
              <a:ln>
                <a:noFill/>
              </a:ln>
            </p:spPr>
            <p:txBody>
              <a:bodyPr/>
              <a:lstStyle/>
              <a:p>
                <a:endParaRPr lang="en-US"/>
              </a:p>
            </p:txBody>
          </p:sp>
          <p:sp>
            <p:nvSpPr>
              <p:cNvPr id="141" name="Google Shape;141;p25"/>
              <p:cNvSpPr/>
              <p:nvPr/>
            </p:nvSpPr>
            <p:spPr>
              <a:xfrm>
                <a:off x="-3810" y="0"/>
                <a:ext cx="3415394" cy="1642978"/>
              </a:xfrm>
              <a:custGeom>
                <a:avLst/>
                <a:gdLst/>
                <a:ahLst/>
                <a:cxnLst/>
                <a:rect l="l" t="t" r="r" b="b"/>
                <a:pathLst>
                  <a:path w="3415394" h="1642978" extrusionOk="0">
                    <a:moveTo>
                      <a:pt x="3381104" y="21590"/>
                    </a:moveTo>
                    <a:cubicBezTo>
                      <a:pt x="3382374" y="34290"/>
                      <a:pt x="3382374" y="44450"/>
                      <a:pt x="3383644" y="54610"/>
                    </a:cubicBezTo>
                    <a:cubicBezTo>
                      <a:pt x="3386184" y="87813"/>
                      <a:pt x="3387454" y="121799"/>
                      <a:pt x="3389994" y="154570"/>
                    </a:cubicBezTo>
                    <a:cubicBezTo>
                      <a:pt x="3389994" y="201908"/>
                      <a:pt x="3402694" y="1135298"/>
                      <a:pt x="3409044" y="1182635"/>
                    </a:cubicBezTo>
                    <a:cubicBezTo>
                      <a:pt x="3415394" y="1254248"/>
                      <a:pt x="3411584" y="1327074"/>
                      <a:pt x="3411584" y="1398687"/>
                    </a:cubicBezTo>
                    <a:cubicBezTo>
                      <a:pt x="3411584" y="1461803"/>
                      <a:pt x="3412854" y="1520064"/>
                      <a:pt x="3414124" y="1582018"/>
                    </a:cubicBezTo>
                    <a:cubicBezTo>
                      <a:pt x="3414124" y="1603608"/>
                      <a:pt x="3414124" y="1617578"/>
                      <a:pt x="3414124" y="1641708"/>
                    </a:cubicBezTo>
                    <a:cubicBezTo>
                      <a:pt x="3391264" y="1641708"/>
                      <a:pt x="3370944" y="1642978"/>
                      <a:pt x="3345108" y="1641708"/>
                    </a:cubicBezTo>
                    <a:cubicBezTo>
                      <a:pt x="3174878" y="1636628"/>
                      <a:pt x="3002030" y="1642978"/>
                      <a:pt x="2831801" y="1637898"/>
                    </a:cubicBezTo>
                    <a:cubicBezTo>
                      <a:pt x="2729663" y="1634087"/>
                      <a:pt x="2630144" y="1636628"/>
                      <a:pt x="2528007" y="1634087"/>
                    </a:cubicBezTo>
                    <a:cubicBezTo>
                      <a:pt x="2480866" y="1632818"/>
                      <a:pt x="2433726" y="1631548"/>
                      <a:pt x="2386585" y="1630278"/>
                    </a:cubicBezTo>
                    <a:cubicBezTo>
                      <a:pt x="2357777" y="1630278"/>
                      <a:pt x="2331588" y="1631548"/>
                      <a:pt x="2302780" y="1631548"/>
                    </a:cubicBezTo>
                    <a:cubicBezTo>
                      <a:pt x="2229451" y="1630278"/>
                      <a:pt x="2027794" y="1631548"/>
                      <a:pt x="1954465" y="1630278"/>
                    </a:cubicBezTo>
                    <a:cubicBezTo>
                      <a:pt x="1902087" y="1629008"/>
                      <a:pt x="854522" y="1637898"/>
                      <a:pt x="802143" y="1636628"/>
                    </a:cubicBezTo>
                    <a:cubicBezTo>
                      <a:pt x="789049" y="1636628"/>
                      <a:pt x="773335" y="1637898"/>
                      <a:pt x="760241" y="1637898"/>
                    </a:cubicBezTo>
                    <a:cubicBezTo>
                      <a:pt x="728814" y="1637898"/>
                      <a:pt x="700006" y="1639168"/>
                      <a:pt x="668579" y="1639168"/>
                    </a:cubicBezTo>
                    <a:cubicBezTo>
                      <a:pt x="590011" y="1639168"/>
                      <a:pt x="514063" y="1637898"/>
                      <a:pt x="435496" y="1636628"/>
                    </a:cubicBezTo>
                    <a:cubicBezTo>
                      <a:pt x="388355" y="1635358"/>
                      <a:pt x="341215" y="1634087"/>
                      <a:pt x="296693" y="1632818"/>
                    </a:cubicBezTo>
                    <a:cubicBezTo>
                      <a:pt x="212888" y="1631548"/>
                      <a:pt x="129083" y="1630278"/>
                      <a:pt x="48260" y="1630278"/>
                    </a:cubicBezTo>
                    <a:cubicBezTo>
                      <a:pt x="38100" y="1630278"/>
                      <a:pt x="29210" y="1630278"/>
                      <a:pt x="19050" y="1629008"/>
                    </a:cubicBezTo>
                    <a:cubicBezTo>
                      <a:pt x="10160" y="1627737"/>
                      <a:pt x="5080" y="1621388"/>
                      <a:pt x="7620" y="1612498"/>
                    </a:cubicBezTo>
                    <a:cubicBezTo>
                      <a:pt x="16510" y="1580753"/>
                      <a:pt x="12700" y="1550408"/>
                      <a:pt x="11430" y="1518850"/>
                    </a:cubicBezTo>
                    <a:cubicBezTo>
                      <a:pt x="10160" y="1454520"/>
                      <a:pt x="6350" y="1391404"/>
                      <a:pt x="7620" y="1327074"/>
                    </a:cubicBezTo>
                    <a:cubicBezTo>
                      <a:pt x="5080" y="1246965"/>
                      <a:pt x="0" y="255313"/>
                      <a:pt x="7620" y="173991"/>
                    </a:cubicBezTo>
                    <a:cubicBezTo>
                      <a:pt x="8890" y="158212"/>
                      <a:pt x="7620" y="141219"/>
                      <a:pt x="8890" y="125440"/>
                    </a:cubicBezTo>
                    <a:cubicBezTo>
                      <a:pt x="10160" y="99951"/>
                      <a:pt x="12700" y="72034"/>
                      <a:pt x="13970" y="44450"/>
                    </a:cubicBezTo>
                    <a:cubicBezTo>
                      <a:pt x="13970" y="41910"/>
                      <a:pt x="15240" y="39370"/>
                      <a:pt x="16510" y="38100"/>
                    </a:cubicBezTo>
                    <a:cubicBezTo>
                      <a:pt x="38100" y="35560"/>
                      <a:pt x="63610" y="30480"/>
                      <a:pt x="105513" y="29210"/>
                    </a:cubicBezTo>
                    <a:cubicBezTo>
                      <a:pt x="176223" y="25400"/>
                      <a:pt x="246934" y="22860"/>
                      <a:pt x="320264" y="20320"/>
                    </a:cubicBezTo>
                    <a:cubicBezTo>
                      <a:pt x="370023" y="17780"/>
                      <a:pt x="419782" y="16510"/>
                      <a:pt x="466923" y="13970"/>
                    </a:cubicBezTo>
                    <a:cubicBezTo>
                      <a:pt x="514063" y="11430"/>
                      <a:pt x="563822" y="8890"/>
                      <a:pt x="610963" y="8890"/>
                    </a:cubicBezTo>
                    <a:cubicBezTo>
                      <a:pt x="663341" y="7620"/>
                      <a:pt x="715719" y="10160"/>
                      <a:pt x="768098" y="8890"/>
                    </a:cubicBezTo>
                    <a:cubicBezTo>
                      <a:pt x="833570" y="8890"/>
                      <a:pt x="2019938" y="6350"/>
                      <a:pt x="2085410" y="5080"/>
                    </a:cubicBezTo>
                    <a:cubicBezTo>
                      <a:pt x="2148264" y="3810"/>
                      <a:pt x="2211118" y="2540"/>
                      <a:pt x="2276591" y="2540"/>
                    </a:cubicBezTo>
                    <a:cubicBezTo>
                      <a:pt x="2383967" y="1270"/>
                      <a:pt x="2488723" y="0"/>
                      <a:pt x="2596098" y="0"/>
                    </a:cubicBezTo>
                    <a:cubicBezTo>
                      <a:pt x="2640620" y="0"/>
                      <a:pt x="2687760" y="2540"/>
                      <a:pt x="2732282" y="2540"/>
                    </a:cubicBezTo>
                    <a:cubicBezTo>
                      <a:pt x="2855371" y="3810"/>
                      <a:pt x="2981079" y="5080"/>
                      <a:pt x="3104167" y="7620"/>
                    </a:cubicBezTo>
                    <a:cubicBezTo>
                      <a:pt x="3169640" y="8890"/>
                      <a:pt x="3235113" y="12700"/>
                      <a:pt x="3300586" y="16510"/>
                    </a:cubicBezTo>
                    <a:cubicBezTo>
                      <a:pt x="3316299" y="16510"/>
                      <a:pt x="3332013" y="16510"/>
                      <a:pt x="3345108" y="16510"/>
                    </a:cubicBezTo>
                    <a:cubicBezTo>
                      <a:pt x="3362054" y="17780"/>
                      <a:pt x="3370944" y="20320"/>
                      <a:pt x="3381104" y="21590"/>
                    </a:cubicBezTo>
                    <a:close/>
                    <a:moveTo>
                      <a:pt x="3391264" y="1625198"/>
                    </a:moveTo>
                    <a:cubicBezTo>
                      <a:pt x="3392535" y="1608688"/>
                      <a:pt x="3393804" y="1595988"/>
                      <a:pt x="3393804" y="1583288"/>
                    </a:cubicBezTo>
                    <a:cubicBezTo>
                      <a:pt x="3392535" y="1513995"/>
                      <a:pt x="3391264" y="1449665"/>
                      <a:pt x="3391264" y="1380480"/>
                    </a:cubicBezTo>
                    <a:cubicBezTo>
                      <a:pt x="3391264" y="1348922"/>
                      <a:pt x="3393804" y="1317364"/>
                      <a:pt x="3392535" y="1285806"/>
                    </a:cubicBezTo>
                    <a:cubicBezTo>
                      <a:pt x="3392535" y="1256676"/>
                      <a:pt x="3391264" y="1226331"/>
                      <a:pt x="3389994" y="1197201"/>
                    </a:cubicBezTo>
                    <a:cubicBezTo>
                      <a:pt x="3384914" y="1152291"/>
                      <a:pt x="3373485" y="222542"/>
                      <a:pt x="3373485" y="177632"/>
                    </a:cubicBezTo>
                    <a:cubicBezTo>
                      <a:pt x="3370944" y="140005"/>
                      <a:pt x="3368404" y="101164"/>
                      <a:pt x="3365864" y="63500"/>
                    </a:cubicBezTo>
                    <a:cubicBezTo>
                      <a:pt x="3364594" y="44450"/>
                      <a:pt x="3363324" y="43180"/>
                      <a:pt x="3337251" y="41910"/>
                    </a:cubicBezTo>
                    <a:cubicBezTo>
                      <a:pt x="3329394" y="41910"/>
                      <a:pt x="3324156" y="41910"/>
                      <a:pt x="3316300" y="40640"/>
                    </a:cubicBezTo>
                    <a:cubicBezTo>
                      <a:pt x="3250827" y="36830"/>
                      <a:pt x="3182735" y="31750"/>
                      <a:pt x="3117262" y="30480"/>
                    </a:cubicBezTo>
                    <a:cubicBezTo>
                      <a:pt x="2957508" y="26670"/>
                      <a:pt x="2795136" y="25400"/>
                      <a:pt x="2635382" y="22860"/>
                    </a:cubicBezTo>
                    <a:cubicBezTo>
                      <a:pt x="2611812" y="22860"/>
                      <a:pt x="2585623" y="22860"/>
                      <a:pt x="2562053" y="22860"/>
                    </a:cubicBezTo>
                    <a:cubicBezTo>
                      <a:pt x="2522769" y="22860"/>
                      <a:pt x="2483485" y="22860"/>
                      <a:pt x="2446821" y="22860"/>
                    </a:cubicBezTo>
                    <a:cubicBezTo>
                      <a:pt x="2363015" y="22860"/>
                      <a:pt x="2279210" y="22860"/>
                      <a:pt x="2198024" y="24130"/>
                    </a:cubicBezTo>
                    <a:cubicBezTo>
                      <a:pt x="2127313" y="25400"/>
                      <a:pt x="935708" y="29210"/>
                      <a:pt x="864997" y="29210"/>
                    </a:cubicBezTo>
                    <a:cubicBezTo>
                      <a:pt x="749765" y="29210"/>
                      <a:pt x="634533" y="26670"/>
                      <a:pt x="519301" y="33020"/>
                    </a:cubicBezTo>
                    <a:cubicBezTo>
                      <a:pt x="459066" y="36830"/>
                      <a:pt x="401450" y="36830"/>
                      <a:pt x="343834" y="38100"/>
                    </a:cubicBezTo>
                    <a:cubicBezTo>
                      <a:pt x="244315" y="41910"/>
                      <a:pt x="144796" y="45720"/>
                      <a:pt x="49530" y="50800"/>
                    </a:cubicBezTo>
                    <a:cubicBezTo>
                      <a:pt x="36830" y="50800"/>
                      <a:pt x="34290" y="53340"/>
                      <a:pt x="33020" y="68393"/>
                    </a:cubicBezTo>
                    <a:cubicBezTo>
                      <a:pt x="31750" y="90241"/>
                      <a:pt x="31750" y="112088"/>
                      <a:pt x="30480" y="133936"/>
                    </a:cubicBezTo>
                    <a:cubicBezTo>
                      <a:pt x="29210" y="170349"/>
                      <a:pt x="26670" y="205549"/>
                      <a:pt x="25400" y="241962"/>
                    </a:cubicBezTo>
                    <a:cubicBezTo>
                      <a:pt x="20320" y="280803"/>
                      <a:pt x="26670" y="1229973"/>
                      <a:pt x="29210" y="1268813"/>
                    </a:cubicBezTo>
                    <a:cubicBezTo>
                      <a:pt x="29210" y="1310081"/>
                      <a:pt x="29210" y="1352563"/>
                      <a:pt x="30480" y="1393832"/>
                    </a:cubicBezTo>
                    <a:cubicBezTo>
                      <a:pt x="30480" y="1424176"/>
                      <a:pt x="33020" y="1454520"/>
                      <a:pt x="33020" y="1484865"/>
                    </a:cubicBezTo>
                    <a:cubicBezTo>
                      <a:pt x="33020" y="1517637"/>
                      <a:pt x="33020" y="1550408"/>
                      <a:pt x="31750" y="1583288"/>
                    </a:cubicBezTo>
                    <a:cubicBezTo>
                      <a:pt x="31750" y="1587098"/>
                      <a:pt x="31750" y="1589638"/>
                      <a:pt x="31750" y="1593448"/>
                    </a:cubicBezTo>
                    <a:cubicBezTo>
                      <a:pt x="31750" y="1603608"/>
                      <a:pt x="35560" y="1607418"/>
                      <a:pt x="44450" y="1607418"/>
                    </a:cubicBezTo>
                    <a:cubicBezTo>
                      <a:pt x="68848" y="1607418"/>
                      <a:pt x="105513" y="1608688"/>
                      <a:pt x="139559" y="1608688"/>
                    </a:cubicBezTo>
                    <a:cubicBezTo>
                      <a:pt x="189318" y="1608688"/>
                      <a:pt x="241696" y="1606148"/>
                      <a:pt x="291455" y="1608688"/>
                    </a:cubicBezTo>
                    <a:cubicBezTo>
                      <a:pt x="372642" y="1612498"/>
                      <a:pt x="453828" y="1615038"/>
                      <a:pt x="535014" y="1613768"/>
                    </a:cubicBezTo>
                    <a:cubicBezTo>
                      <a:pt x="587393" y="1612498"/>
                      <a:pt x="637152" y="1615038"/>
                      <a:pt x="689530" y="1615038"/>
                    </a:cubicBezTo>
                    <a:cubicBezTo>
                      <a:pt x="765479" y="1615038"/>
                      <a:pt x="841427" y="1613768"/>
                      <a:pt x="917376" y="1615038"/>
                    </a:cubicBezTo>
                    <a:cubicBezTo>
                      <a:pt x="1029989" y="1616308"/>
                      <a:pt x="2266116" y="1606148"/>
                      <a:pt x="2381348" y="1608688"/>
                    </a:cubicBezTo>
                    <a:cubicBezTo>
                      <a:pt x="2431107" y="1609958"/>
                      <a:pt x="2480866" y="1611228"/>
                      <a:pt x="2528007" y="1611228"/>
                    </a:cubicBezTo>
                    <a:cubicBezTo>
                      <a:pt x="2614431" y="1613768"/>
                      <a:pt x="2698236" y="1609958"/>
                      <a:pt x="2784660" y="1613768"/>
                    </a:cubicBezTo>
                    <a:cubicBezTo>
                      <a:pt x="2855371" y="1616308"/>
                      <a:pt x="2926081" y="1616308"/>
                      <a:pt x="2996792" y="1618848"/>
                    </a:cubicBezTo>
                    <a:cubicBezTo>
                      <a:pt x="3101549" y="1622658"/>
                      <a:pt x="3206305" y="1625198"/>
                      <a:pt x="3311062" y="1626468"/>
                    </a:cubicBezTo>
                    <a:cubicBezTo>
                      <a:pt x="3350345" y="1626468"/>
                      <a:pt x="3370944" y="1625198"/>
                      <a:pt x="3391264" y="1625198"/>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pic>
        <p:nvPicPr>
          <p:cNvPr id="142" name="Google Shape;142;p25"/>
          <p:cNvPicPr preferRelativeResize="0"/>
          <p:nvPr/>
        </p:nvPicPr>
        <p:blipFill rotWithShape="1">
          <a:blip r:embed="rId5">
            <a:alphaModFix/>
          </a:blip>
          <a:srcRect/>
          <a:stretch/>
        </p:blipFill>
        <p:spPr>
          <a:xfrm>
            <a:off x="2413745" y="3253278"/>
            <a:ext cx="1180918" cy="1876106"/>
          </a:xfrm>
          <a:prstGeom prst="rect">
            <a:avLst/>
          </a:prstGeom>
          <a:noFill/>
          <a:ln>
            <a:noFill/>
          </a:ln>
        </p:spPr>
      </p:pic>
      <p:grpSp>
        <p:nvGrpSpPr>
          <p:cNvPr id="143" name="Google Shape;143;p25"/>
          <p:cNvGrpSpPr/>
          <p:nvPr/>
        </p:nvGrpSpPr>
        <p:grpSpPr>
          <a:xfrm>
            <a:off x="693424" y="0"/>
            <a:ext cx="7800549" cy="319020"/>
            <a:chOff x="-3810" y="0"/>
            <a:chExt cx="6537503" cy="268287"/>
          </a:xfrm>
        </p:grpSpPr>
        <p:sp>
          <p:nvSpPr>
            <p:cNvPr id="144" name="Google Shape;144;p25"/>
            <p:cNvSpPr/>
            <p:nvPr/>
          </p:nvSpPr>
          <p:spPr>
            <a:xfrm>
              <a:off x="10160" y="16510"/>
              <a:ext cx="6508293" cy="241617"/>
            </a:xfrm>
            <a:custGeom>
              <a:avLst/>
              <a:gdLst/>
              <a:ahLst/>
              <a:cxnLst/>
              <a:rect l="l" t="t" r="r" b="b"/>
              <a:pathLst>
                <a:path w="6508293" h="241617" extrusionOk="0">
                  <a:moveTo>
                    <a:pt x="6508293" y="241617"/>
                  </a:moveTo>
                  <a:lnTo>
                    <a:pt x="0" y="233997"/>
                  </a:lnTo>
                  <a:lnTo>
                    <a:pt x="0" y="97026"/>
                  </a:lnTo>
                  <a:lnTo>
                    <a:pt x="17780" y="19050"/>
                  </a:lnTo>
                  <a:lnTo>
                    <a:pt x="3243501" y="0"/>
                  </a:lnTo>
                  <a:lnTo>
                    <a:pt x="6489243" y="5080"/>
                  </a:lnTo>
                  <a:close/>
                </a:path>
              </a:pathLst>
            </a:custGeom>
            <a:solidFill>
              <a:srgbClr val="252627"/>
            </a:solidFill>
            <a:ln>
              <a:noFill/>
            </a:ln>
          </p:spPr>
          <p:txBody>
            <a:bodyPr/>
            <a:lstStyle/>
            <a:p>
              <a:endParaRPr lang="en-US"/>
            </a:p>
          </p:txBody>
        </p:sp>
        <p:sp>
          <p:nvSpPr>
            <p:cNvPr id="145" name="Google Shape;145;p25"/>
            <p:cNvSpPr/>
            <p:nvPr/>
          </p:nvSpPr>
          <p:spPr>
            <a:xfrm>
              <a:off x="-3810" y="0"/>
              <a:ext cx="6537503" cy="268287"/>
            </a:xfrm>
            <a:custGeom>
              <a:avLst/>
              <a:gdLst/>
              <a:ahLst/>
              <a:cxnLst/>
              <a:rect l="l" t="t" r="r" b="b"/>
              <a:pathLst>
                <a:path w="6537503" h="268287" extrusionOk="0">
                  <a:moveTo>
                    <a:pt x="6503213" y="21590"/>
                  </a:moveTo>
                  <a:cubicBezTo>
                    <a:pt x="6504483" y="34290"/>
                    <a:pt x="6504483" y="44450"/>
                    <a:pt x="6505753" y="54610"/>
                  </a:cubicBezTo>
                  <a:cubicBezTo>
                    <a:pt x="6508294" y="66543"/>
                    <a:pt x="6509563" y="69721"/>
                    <a:pt x="6512103" y="72786"/>
                  </a:cubicBezTo>
                  <a:cubicBezTo>
                    <a:pt x="6512103" y="77213"/>
                    <a:pt x="6524803" y="164502"/>
                    <a:pt x="6531153" y="168929"/>
                  </a:cubicBezTo>
                  <a:cubicBezTo>
                    <a:pt x="6537503" y="175626"/>
                    <a:pt x="6533694" y="182437"/>
                    <a:pt x="6533694" y="189134"/>
                  </a:cubicBezTo>
                  <a:cubicBezTo>
                    <a:pt x="6533694" y="195037"/>
                    <a:pt x="6534963" y="200485"/>
                    <a:pt x="6536233" y="207327"/>
                  </a:cubicBezTo>
                  <a:cubicBezTo>
                    <a:pt x="6536233" y="228917"/>
                    <a:pt x="6536233" y="242887"/>
                    <a:pt x="6536233" y="267017"/>
                  </a:cubicBezTo>
                  <a:cubicBezTo>
                    <a:pt x="6513373" y="267017"/>
                    <a:pt x="6493053" y="268287"/>
                    <a:pt x="6457090" y="267017"/>
                  </a:cubicBezTo>
                  <a:cubicBezTo>
                    <a:pt x="6125919" y="261937"/>
                    <a:pt x="5789653" y="268287"/>
                    <a:pt x="5458482" y="263207"/>
                  </a:cubicBezTo>
                  <a:cubicBezTo>
                    <a:pt x="5259780" y="259397"/>
                    <a:pt x="5066173" y="261937"/>
                    <a:pt x="4867470" y="259397"/>
                  </a:cubicBezTo>
                  <a:cubicBezTo>
                    <a:pt x="4775761" y="258127"/>
                    <a:pt x="4684053" y="256857"/>
                    <a:pt x="4592343" y="255587"/>
                  </a:cubicBezTo>
                  <a:cubicBezTo>
                    <a:pt x="4536299" y="255587"/>
                    <a:pt x="4485350" y="256857"/>
                    <a:pt x="4429306" y="256857"/>
                  </a:cubicBezTo>
                  <a:cubicBezTo>
                    <a:pt x="4286647" y="255587"/>
                    <a:pt x="3894338" y="256857"/>
                    <a:pt x="3751679" y="255587"/>
                  </a:cubicBezTo>
                  <a:cubicBezTo>
                    <a:pt x="3649781" y="254317"/>
                    <a:pt x="1611807" y="263207"/>
                    <a:pt x="1509908" y="261937"/>
                  </a:cubicBezTo>
                  <a:cubicBezTo>
                    <a:pt x="1484434" y="261937"/>
                    <a:pt x="1453864" y="263207"/>
                    <a:pt x="1428389" y="263207"/>
                  </a:cubicBezTo>
                  <a:cubicBezTo>
                    <a:pt x="1367250" y="263207"/>
                    <a:pt x="1311206" y="264477"/>
                    <a:pt x="1250067" y="264477"/>
                  </a:cubicBezTo>
                  <a:cubicBezTo>
                    <a:pt x="1097219" y="264477"/>
                    <a:pt x="949465" y="263207"/>
                    <a:pt x="796617" y="261937"/>
                  </a:cubicBezTo>
                  <a:cubicBezTo>
                    <a:pt x="704909" y="260667"/>
                    <a:pt x="613200" y="259397"/>
                    <a:pt x="526586" y="258127"/>
                  </a:cubicBezTo>
                  <a:cubicBezTo>
                    <a:pt x="363548" y="256857"/>
                    <a:pt x="200510" y="255587"/>
                    <a:pt x="48260" y="255587"/>
                  </a:cubicBezTo>
                  <a:cubicBezTo>
                    <a:pt x="38100" y="255587"/>
                    <a:pt x="29210" y="255587"/>
                    <a:pt x="19050" y="254317"/>
                  </a:cubicBezTo>
                  <a:cubicBezTo>
                    <a:pt x="10160" y="253047"/>
                    <a:pt x="5080" y="246697"/>
                    <a:pt x="7620" y="237807"/>
                  </a:cubicBezTo>
                  <a:cubicBezTo>
                    <a:pt x="16510" y="206161"/>
                    <a:pt x="12700" y="203323"/>
                    <a:pt x="11430" y="200372"/>
                  </a:cubicBezTo>
                  <a:cubicBezTo>
                    <a:pt x="10160" y="194356"/>
                    <a:pt x="6350" y="188453"/>
                    <a:pt x="7620" y="182437"/>
                  </a:cubicBezTo>
                  <a:cubicBezTo>
                    <a:pt x="5080" y="174945"/>
                    <a:pt x="0" y="82207"/>
                    <a:pt x="7620" y="74602"/>
                  </a:cubicBezTo>
                  <a:cubicBezTo>
                    <a:pt x="8890" y="73126"/>
                    <a:pt x="7620" y="71537"/>
                    <a:pt x="8890" y="70061"/>
                  </a:cubicBezTo>
                  <a:cubicBezTo>
                    <a:pt x="10160" y="67678"/>
                    <a:pt x="12700" y="65067"/>
                    <a:pt x="13970" y="44450"/>
                  </a:cubicBezTo>
                  <a:cubicBezTo>
                    <a:pt x="13970" y="41910"/>
                    <a:pt x="15240" y="39370"/>
                    <a:pt x="16510" y="38100"/>
                  </a:cubicBezTo>
                  <a:cubicBezTo>
                    <a:pt x="38100" y="35560"/>
                    <a:pt x="73137" y="30480"/>
                    <a:pt x="154656" y="29210"/>
                  </a:cubicBezTo>
                  <a:cubicBezTo>
                    <a:pt x="292219" y="25400"/>
                    <a:pt x="429782" y="22860"/>
                    <a:pt x="572440" y="20320"/>
                  </a:cubicBezTo>
                  <a:cubicBezTo>
                    <a:pt x="669244" y="17780"/>
                    <a:pt x="766048" y="16510"/>
                    <a:pt x="857757" y="13970"/>
                  </a:cubicBezTo>
                  <a:cubicBezTo>
                    <a:pt x="949466" y="11430"/>
                    <a:pt x="1046269" y="8890"/>
                    <a:pt x="1137978" y="8890"/>
                  </a:cubicBezTo>
                  <a:cubicBezTo>
                    <a:pt x="1239877" y="7620"/>
                    <a:pt x="1341776" y="10160"/>
                    <a:pt x="1443674" y="8890"/>
                  </a:cubicBezTo>
                  <a:cubicBezTo>
                    <a:pt x="1571048" y="8890"/>
                    <a:pt x="3879053" y="6350"/>
                    <a:pt x="4006426" y="5080"/>
                  </a:cubicBezTo>
                  <a:cubicBezTo>
                    <a:pt x="4128705" y="3810"/>
                    <a:pt x="4250983" y="2540"/>
                    <a:pt x="4378357" y="2540"/>
                  </a:cubicBezTo>
                  <a:cubicBezTo>
                    <a:pt x="4587249" y="1270"/>
                    <a:pt x="4791046" y="0"/>
                    <a:pt x="4999938" y="0"/>
                  </a:cubicBezTo>
                  <a:cubicBezTo>
                    <a:pt x="5086552" y="0"/>
                    <a:pt x="5178261" y="2540"/>
                    <a:pt x="5264875" y="2540"/>
                  </a:cubicBezTo>
                  <a:cubicBezTo>
                    <a:pt x="5504337" y="3810"/>
                    <a:pt x="5748894" y="5080"/>
                    <a:pt x="5988356" y="7620"/>
                  </a:cubicBezTo>
                  <a:cubicBezTo>
                    <a:pt x="6115729" y="8890"/>
                    <a:pt x="6243102" y="12700"/>
                    <a:pt x="6370476" y="16510"/>
                  </a:cubicBezTo>
                  <a:cubicBezTo>
                    <a:pt x="6401045" y="16510"/>
                    <a:pt x="6431615" y="16510"/>
                    <a:pt x="6457090" y="16510"/>
                  </a:cubicBezTo>
                  <a:cubicBezTo>
                    <a:pt x="6484163" y="17780"/>
                    <a:pt x="6493053" y="20320"/>
                    <a:pt x="6503213" y="21590"/>
                  </a:cubicBezTo>
                  <a:close/>
                  <a:moveTo>
                    <a:pt x="6513373" y="250507"/>
                  </a:moveTo>
                  <a:cubicBezTo>
                    <a:pt x="6514644" y="233997"/>
                    <a:pt x="6515913" y="221297"/>
                    <a:pt x="6515913" y="208597"/>
                  </a:cubicBezTo>
                  <a:cubicBezTo>
                    <a:pt x="6514644" y="199918"/>
                    <a:pt x="6513373" y="193902"/>
                    <a:pt x="6513373" y="187431"/>
                  </a:cubicBezTo>
                  <a:cubicBezTo>
                    <a:pt x="6513373" y="184480"/>
                    <a:pt x="6515913" y="181529"/>
                    <a:pt x="6514644" y="178578"/>
                  </a:cubicBezTo>
                  <a:cubicBezTo>
                    <a:pt x="6514644" y="175853"/>
                    <a:pt x="6513373" y="173016"/>
                    <a:pt x="6512103" y="170291"/>
                  </a:cubicBezTo>
                  <a:cubicBezTo>
                    <a:pt x="6507023" y="166091"/>
                    <a:pt x="6495593" y="79142"/>
                    <a:pt x="6495593" y="74942"/>
                  </a:cubicBezTo>
                  <a:cubicBezTo>
                    <a:pt x="6493053" y="71423"/>
                    <a:pt x="6490513" y="67791"/>
                    <a:pt x="6487974" y="63500"/>
                  </a:cubicBezTo>
                  <a:cubicBezTo>
                    <a:pt x="6486703" y="44450"/>
                    <a:pt x="6485433" y="43180"/>
                    <a:pt x="6441805" y="41910"/>
                  </a:cubicBezTo>
                  <a:cubicBezTo>
                    <a:pt x="6426520" y="41910"/>
                    <a:pt x="6416330" y="41910"/>
                    <a:pt x="6401045" y="40640"/>
                  </a:cubicBezTo>
                  <a:cubicBezTo>
                    <a:pt x="6273672" y="36830"/>
                    <a:pt x="6141204" y="31750"/>
                    <a:pt x="6013831" y="30480"/>
                  </a:cubicBezTo>
                  <a:cubicBezTo>
                    <a:pt x="5703040" y="26670"/>
                    <a:pt x="5387153" y="25400"/>
                    <a:pt x="5076363" y="22860"/>
                  </a:cubicBezTo>
                  <a:cubicBezTo>
                    <a:pt x="5030508" y="22860"/>
                    <a:pt x="4979559" y="22860"/>
                    <a:pt x="4933704" y="22860"/>
                  </a:cubicBezTo>
                  <a:cubicBezTo>
                    <a:pt x="4857280" y="22860"/>
                    <a:pt x="4780856" y="22860"/>
                    <a:pt x="4709527" y="22860"/>
                  </a:cubicBezTo>
                  <a:cubicBezTo>
                    <a:pt x="4546489" y="22860"/>
                    <a:pt x="4383452" y="22860"/>
                    <a:pt x="4225509" y="24130"/>
                  </a:cubicBezTo>
                  <a:cubicBezTo>
                    <a:pt x="4087945" y="25400"/>
                    <a:pt x="1769750" y="29210"/>
                    <a:pt x="1632187" y="29210"/>
                  </a:cubicBezTo>
                  <a:cubicBezTo>
                    <a:pt x="1408010" y="29210"/>
                    <a:pt x="1183833" y="26670"/>
                    <a:pt x="959656" y="33020"/>
                  </a:cubicBezTo>
                  <a:cubicBezTo>
                    <a:pt x="842472" y="36830"/>
                    <a:pt x="730383" y="36830"/>
                    <a:pt x="618295" y="38100"/>
                  </a:cubicBezTo>
                  <a:cubicBezTo>
                    <a:pt x="424687" y="41910"/>
                    <a:pt x="231080" y="45720"/>
                    <a:pt x="49530" y="50800"/>
                  </a:cubicBezTo>
                  <a:cubicBezTo>
                    <a:pt x="36830" y="50800"/>
                    <a:pt x="34290" y="53340"/>
                    <a:pt x="33020" y="64726"/>
                  </a:cubicBezTo>
                  <a:cubicBezTo>
                    <a:pt x="31750" y="66770"/>
                    <a:pt x="31750" y="68813"/>
                    <a:pt x="30480" y="70856"/>
                  </a:cubicBezTo>
                  <a:cubicBezTo>
                    <a:pt x="29210" y="74261"/>
                    <a:pt x="26670" y="77553"/>
                    <a:pt x="25400" y="80958"/>
                  </a:cubicBezTo>
                  <a:cubicBezTo>
                    <a:pt x="20320" y="84591"/>
                    <a:pt x="26670" y="173356"/>
                    <a:pt x="29210" y="176988"/>
                  </a:cubicBezTo>
                  <a:cubicBezTo>
                    <a:pt x="29210" y="180848"/>
                    <a:pt x="29210" y="184821"/>
                    <a:pt x="30480" y="188680"/>
                  </a:cubicBezTo>
                  <a:cubicBezTo>
                    <a:pt x="30480" y="191518"/>
                    <a:pt x="33020" y="194356"/>
                    <a:pt x="33020" y="197193"/>
                  </a:cubicBezTo>
                  <a:cubicBezTo>
                    <a:pt x="33020" y="200258"/>
                    <a:pt x="33020" y="203323"/>
                    <a:pt x="31750" y="208597"/>
                  </a:cubicBezTo>
                  <a:cubicBezTo>
                    <a:pt x="31750" y="212407"/>
                    <a:pt x="31750" y="214947"/>
                    <a:pt x="31750" y="218757"/>
                  </a:cubicBezTo>
                  <a:cubicBezTo>
                    <a:pt x="31750" y="228917"/>
                    <a:pt x="35560" y="232727"/>
                    <a:pt x="44450" y="232727"/>
                  </a:cubicBezTo>
                  <a:cubicBezTo>
                    <a:pt x="83327" y="232727"/>
                    <a:pt x="154656" y="233997"/>
                    <a:pt x="220890" y="233997"/>
                  </a:cubicBezTo>
                  <a:cubicBezTo>
                    <a:pt x="317694" y="233997"/>
                    <a:pt x="419592" y="231457"/>
                    <a:pt x="516396" y="233997"/>
                  </a:cubicBezTo>
                  <a:cubicBezTo>
                    <a:pt x="674339" y="237807"/>
                    <a:pt x="832282" y="240347"/>
                    <a:pt x="990225" y="239077"/>
                  </a:cubicBezTo>
                  <a:cubicBezTo>
                    <a:pt x="1092124" y="237807"/>
                    <a:pt x="1188927" y="240347"/>
                    <a:pt x="1290826" y="240347"/>
                  </a:cubicBezTo>
                  <a:cubicBezTo>
                    <a:pt x="1438579" y="240347"/>
                    <a:pt x="1586332" y="239077"/>
                    <a:pt x="1734085" y="240347"/>
                  </a:cubicBezTo>
                  <a:cubicBezTo>
                    <a:pt x="1953168" y="241617"/>
                    <a:pt x="4357977" y="231457"/>
                    <a:pt x="4582154" y="233997"/>
                  </a:cubicBezTo>
                  <a:cubicBezTo>
                    <a:pt x="4678958" y="235267"/>
                    <a:pt x="4775761" y="236537"/>
                    <a:pt x="4867470" y="236537"/>
                  </a:cubicBezTo>
                  <a:cubicBezTo>
                    <a:pt x="5035603" y="239077"/>
                    <a:pt x="5198641" y="235267"/>
                    <a:pt x="5366774" y="239077"/>
                  </a:cubicBezTo>
                  <a:cubicBezTo>
                    <a:pt x="5504337" y="241617"/>
                    <a:pt x="5641900" y="241617"/>
                    <a:pt x="5779464" y="244157"/>
                  </a:cubicBezTo>
                  <a:cubicBezTo>
                    <a:pt x="5983261" y="247967"/>
                    <a:pt x="6187058" y="250507"/>
                    <a:pt x="6390856" y="251777"/>
                  </a:cubicBezTo>
                  <a:cubicBezTo>
                    <a:pt x="6467280" y="251777"/>
                    <a:pt x="6493053" y="250507"/>
                    <a:pt x="6513373" y="250507"/>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46" name="Google Shape;146;p25"/>
          <p:cNvSpPr txBox="1"/>
          <p:nvPr/>
        </p:nvSpPr>
        <p:spPr>
          <a:xfrm>
            <a:off x="2756175" y="969775"/>
            <a:ext cx="5630113" cy="21143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lt1"/>
                </a:solidFill>
              </a:rPr>
              <a:t>Fundamentals of Database Management System</a:t>
            </a:r>
            <a:endParaRPr sz="2400" dirty="0">
              <a:solidFill>
                <a:schemeClr val="lt1"/>
              </a:solidFill>
            </a:endParaRPr>
          </a:p>
          <a:p>
            <a:pPr marL="0" lvl="0" indent="0" algn="l" rtl="0">
              <a:lnSpc>
                <a:spcPct val="115000"/>
              </a:lnSpc>
              <a:spcBef>
                <a:spcPts val="600"/>
              </a:spcBef>
              <a:spcAft>
                <a:spcPts val="0"/>
              </a:spcAft>
              <a:buClr>
                <a:schemeClr val="dk1"/>
              </a:buClr>
              <a:buSzPts val="1100"/>
              <a:buFont typeface="Arial"/>
              <a:buNone/>
            </a:pPr>
            <a:endParaRPr sz="2400" dirty="0">
              <a:solidFill>
                <a:schemeClr val="lt1"/>
              </a:solidFill>
            </a:endParaRPr>
          </a:p>
          <a:p>
            <a:pPr marL="0" lvl="0" indent="0" algn="l" rtl="0">
              <a:lnSpc>
                <a:spcPct val="115000"/>
              </a:lnSpc>
              <a:spcBef>
                <a:spcPts val="600"/>
              </a:spcBef>
              <a:spcAft>
                <a:spcPts val="600"/>
              </a:spcAft>
              <a:buClr>
                <a:schemeClr val="dk1"/>
              </a:buClr>
              <a:buSzPts val="1100"/>
              <a:buFont typeface="Arial"/>
              <a:buNone/>
            </a:pPr>
            <a:r>
              <a:rPr lang="en" sz="2400" dirty="0">
                <a:solidFill>
                  <a:schemeClr val="lt1"/>
                </a:solidFill>
              </a:rPr>
              <a:t>~Md. Sabbir Hossain Bhuiyea (Rossi)</a:t>
            </a:r>
            <a:endParaRPr sz="2400" b="1" dirty="0">
              <a:solidFill>
                <a:schemeClr val="lt1"/>
              </a:solidFill>
              <a:latin typeface="Gaegu"/>
              <a:ea typeface="Gaegu"/>
              <a:cs typeface="Gaegu"/>
              <a:sym typeface="Gaeg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7"/>
          <p:cNvGrpSpPr/>
          <p:nvPr/>
        </p:nvGrpSpPr>
        <p:grpSpPr>
          <a:xfrm>
            <a:off x="933532" y="0"/>
            <a:ext cx="8214348" cy="5088578"/>
            <a:chOff x="-3810" y="0"/>
            <a:chExt cx="3689189" cy="1759171"/>
          </a:xfrm>
        </p:grpSpPr>
        <p:sp>
          <p:nvSpPr>
            <p:cNvPr id="347" name="Google Shape;347;p37"/>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48" name="Google Shape;348;p37"/>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49" name="Google Shape;349;p37"/>
          <p:cNvGrpSpPr/>
          <p:nvPr/>
        </p:nvGrpSpPr>
        <p:grpSpPr>
          <a:xfrm>
            <a:off x="1130114" y="219056"/>
            <a:ext cx="7821195" cy="4626624"/>
            <a:chOff x="-3810" y="0"/>
            <a:chExt cx="3512618" cy="1599469"/>
          </a:xfrm>
          <a:solidFill>
            <a:schemeClr val="accent1">
              <a:lumMod val="50000"/>
            </a:schemeClr>
          </a:solidFill>
        </p:grpSpPr>
        <p:sp>
          <p:nvSpPr>
            <p:cNvPr id="350" name="Google Shape;350;p37"/>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grpFill/>
            <a:ln>
              <a:noFill/>
            </a:ln>
          </p:spPr>
          <p:txBody>
            <a:bodyPr/>
            <a:lstStyle/>
            <a:p>
              <a:endParaRPr lang="en-US"/>
            </a:p>
          </p:txBody>
        </p:sp>
        <p:sp>
          <p:nvSpPr>
            <p:cNvPr id="351" name="Google Shape;351;p37"/>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grp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52" name="Google Shape;352;p37"/>
          <p:cNvSpPr txBox="1"/>
          <p:nvPr/>
        </p:nvSpPr>
        <p:spPr>
          <a:xfrm>
            <a:off x="1387200" y="1066000"/>
            <a:ext cx="7302600" cy="3417000"/>
          </a:xfrm>
          <a:prstGeom prst="rect">
            <a:avLst/>
          </a:prstGeom>
          <a:solidFill>
            <a:schemeClr val="accent1">
              <a:lumMod val="50000"/>
            </a:schemeClr>
          </a:solid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●Relational (SQL Server, Oracle, MySQL, PostgreSQL, SQLite)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●NoSQL ( MongoDB, Apache Cassandra, CouchBase)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●Cloud  (Azure, AWS RDS, Oracle Autonomous)</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●Columnar (Bigquery, Mariadb)</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●Wide Column (Bigtable)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●Object Oriented(ObjectStore)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●Key-value (Redis, Dynamodb)</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●Hierarchical (Win Registry)</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●Document (Documentdb, Mongo)</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●Graph (Neo4j)</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●Time series (Influx, Druid)</a:t>
            </a:r>
            <a:endParaRPr sz="1500" b="1" dirty="0">
              <a:solidFill>
                <a:schemeClr val="lt2"/>
              </a:solidFill>
              <a:latin typeface="Abril Fatface"/>
              <a:ea typeface="Abril Fatface"/>
              <a:cs typeface="Abril Fatface"/>
              <a:sym typeface="Abril Fatface"/>
            </a:endParaRPr>
          </a:p>
        </p:txBody>
      </p:sp>
      <p:sp>
        <p:nvSpPr>
          <p:cNvPr id="353" name="Google Shape;353;p37"/>
          <p:cNvSpPr txBox="1"/>
          <p:nvPr/>
        </p:nvSpPr>
        <p:spPr>
          <a:xfrm>
            <a:off x="1214606" y="542757"/>
            <a:ext cx="7640100" cy="339300"/>
          </a:xfrm>
          <a:prstGeom prst="rect">
            <a:avLst/>
          </a:prstGeom>
          <a:solidFill>
            <a:schemeClr val="accent1">
              <a:lumMod val="50000"/>
            </a:schemeClr>
          </a:solid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a:solidFill>
                  <a:srgbClr val="FFFFFF"/>
                </a:solidFill>
                <a:latin typeface="Gaegu"/>
                <a:ea typeface="Gaegu"/>
                <a:cs typeface="Gaegu"/>
                <a:sym typeface="Gaegu"/>
              </a:rPr>
              <a:t>Different Database</a:t>
            </a:r>
            <a:endParaRPr sz="3800"/>
          </a:p>
        </p:txBody>
      </p:sp>
      <p:pic>
        <p:nvPicPr>
          <p:cNvPr id="354" name="Google Shape;354;p37"/>
          <p:cNvPicPr preferRelativeResize="0"/>
          <p:nvPr/>
        </p:nvPicPr>
        <p:blipFill rotWithShape="1">
          <a:blip r:embed="rId3">
            <a:alphaModFix/>
          </a:blip>
          <a:srcRect/>
          <a:stretch/>
        </p:blipFill>
        <p:spPr>
          <a:xfrm>
            <a:off x="-174012" y="2814650"/>
            <a:ext cx="1347810" cy="227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39"/>
          <p:cNvPicPr preferRelativeResize="0"/>
          <p:nvPr/>
        </p:nvPicPr>
        <p:blipFill rotWithShape="1">
          <a:blip r:embed="rId3">
            <a:alphaModFix/>
          </a:blip>
          <a:srcRect/>
          <a:stretch/>
        </p:blipFill>
        <p:spPr>
          <a:xfrm>
            <a:off x="42976" y="-51976"/>
            <a:ext cx="8498195" cy="5143476"/>
          </a:xfrm>
          <a:prstGeom prst="rect">
            <a:avLst/>
          </a:prstGeom>
          <a:noFill/>
          <a:ln>
            <a:noFill/>
          </a:ln>
        </p:spPr>
      </p:pic>
      <p:sp>
        <p:nvSpPr>
          <p:cNvPr id="373" name="Google Shape;373;p39"/>
          <p:cNvSpPr/>
          <p:nvPr/>
        </p:nvSpPr>
        <p:spPr>
          <a:xfrm>
            <a:off x="1463975" y="207650"/>
            <a:ext cx="5656200" cy="3603000"/>
          </a:xfrm>
          <a:prstGeom prst="roundRect">
            <a:avLst>
              <a:gd name="adj" fmla="val 6395"/>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9"/>
          <p:cNvGrpSpPr/>
          <p:nvPr/>
        </p:nvGrpSpPr>
        <p:grpSpPr>
          <a:xfrm>
            <a:off x="2563809" y="1003697"/>
            <a:ext cx="3216263" cy="2367404"/>
            <a:chOff x="724986" y="3605478"/>
            <a:chExt cx="1368681" cy="682918"/>
          </a:xfrm>
        </p:grpSpPr>
        <p:grpSp>
          <p:nvGrpSpPr>
            <p:cNvPr id="375" name="Google Shape;375;p39"/>
            <p:cNvGrpSpPr/>
            <p:nvPr/>
          </p:nvGrpSpPr>
          <p:grpSpPr>
            <a:xfrm>
              <a:off x="1289102" y="3823629"/>
              <a:ext cx="240442" cy="250435"/>
              <a:chOff x="-165066" y="3843615"/>
              <a:chExt cx="221259" cy="230455"/>
            </a:xfrm>
          </p:grpSpPr>
          <p:sp>
            <p:nvSpPr>
              <p:cNvPr id="376" name="Google Shape;376;p39"/>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724986" y="3605478"/>
              <a:ext cx="1368681" cy="682918"/>
              <a:chOff x="724986" y="3605478"/>
              <a:chExt cx="1368681" cy="682918"/>
            </a:xfrm>
          </p:grpSpPr>
          <p:sp>
            <p:nvSpPr>
              <p:cNvPr id="397" name="Google Shape;397;p39"/>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39"/>
              <p:cNvGrpSpPr/>
              <p:nvPr/>
            </p:nvGrpSpPr>
            <p:grpSpPr>
              <a:xfrm>
                <a:off x="1560718" y="3800594"/>
                <a:ext cx="532948" cy="302090"/>
                <a:chOff x="1560718" y="3800594"/>
                <a:chExt cx="532948" cy="302090"/>
              </a:xfrm>
            </p:grpSpPr>
            <p:grpSp>
              <p:nvGrpSpPr>
                <p:cNvPr id="399" name="Google Shape;399;p39"/>
                <p:cNvGrpSpPr/>
                <p:nvPr/>
              </p:nvGrpSpPr>
              <p:grpSpPr>
                <a:xfrm>
                  <a:off x="1912179" y="3827344"/>
                  <a:ext cx="181487" cy="25631"/>
                  <a:chOff x="1912179" y="3827344"/>
                  <a:chExt cx="181487" cy="25631"/>
                </a:xfrm>
              </p:grpSpPr>
              <p:sp>
                <p:nvSpPr>
                  <p:cNvPr id="400" name="Google Shape;400;p39"/>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39"/>
                <p:cNvGrpSpPr/>
                <p:nvPr/>
              </p:nvGrpSpPr>
              <p:grpSpPr>
                <a:xfrm>
                  <a:off x="1912179" y="4044505"/>
                  <a:ext cx="181487" cy="25622"/>
                  <a:chOff x="1912179" y="4044506"/>
                  <a:chExt cx="181487" cy="25622"/>
                </a:xfrm>
              </p:grpSpPr>
              <p:sp>
                <p:nvSpPr>
                  <p:cNvPr id="403" name="Google Shape;403;p39"/>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9"/>
                <p:cNvGrpSpPr/>
                <p:nvPr/>
              </p:nvGrpSpPr>
              <p:grpSpPr>
                <a:xfrm>
                  <a:off x="1560718" y="3800594"/>
                  <a:ext cx="351472" cy="302090"/>
                  <a:chOff x="1560718" y="3800594"/>
                  <a:chExt cx="351472" cy="302090"/>
                </a:xfrm>
              </p:grpSpPr>
              <p:grpSp>
                <p:nvGrpSpPr>
                  <p:cNvPr id="406" name="Google Shape;406;p39"/>
                  <p:cNvGrpSpPr/>
                  <p:nvPr/>
                </p:nvGrpSpPr>
                <p:grpSpPr>
                  <a:xfrm>
                    <a:off x="1560718" y="3842857"/>
                    <a:ext cx="173586" cy="217131"/>
                    <a:chOff x="1560718" y="3842857"/>
                    <a:chExt cx="173586" cy="217131"/>
                  </a:xfrm>
                </p:grpSpPr>
                <p:sp>
                  <p:nvSpPr>
                    <p:cNvPr id="407" name="Google Shape;407;p39"/>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39"/>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2" name="Google Shape;412;p39"/>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9"/>
              <p:cNvGrpSpPr/>
              <p:nvPr/>
            </p:nvGrpSpPr>
            <p:grpSpPr>
              <a:xfrm>
                <a:off x="785350" y="3605478"/>
                <a:ext cx="535311" cy="249245"/>
                <a:chOff x="785350" y="3605478"/>
                <a:chExt cx="535311" cy="249245"/>
              </a:xfrm>
            </p:grpSpPr>
            <p:grpSp>
              <p:nvGrpSpPr>
                <p:cNvPr id="414" name="Google Shape;414;p39"/>
                <p:cNvGrpSpPr/>
                <p:nvPr/>
              </p:nvGrpSpPr>
              <p:grpSpPr>
                <a:xfrm>
                  <a:off x="785350" y="3605478"/>
                  <a:ext cx="376191" cy="102736"/>
                  <a:chOff x="785350" y="3605478"/>
                  <a:chExt cx="376191" cy="102736"/>
                </a:xfrm>
              </p:grpSpPr>
              <p:sp>
                <p:nvSpPr>
                  <p:cNvPr id="415" name="Google Shape;415;p39"/>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9"/>
                <p:cNvGrpSpPr/>
                <p:nvPr/>
              </p:nvGrpSpPr>
              <p:grpSpPr>
                <a:xfrm>
                  <a:off x="1161530" y="3655851"/>
                  <a:ext cx="159131" cy="198872"/>
                  <a:chOff x="1161530" y="3655851"/>
                  <a:chExt cx="159131" cy="198872"/>
                </a:xfrm>
              </p:grpSpPr>
              <p:sp>
                <p:nvSpPr>
                  <p:cNvPr id="419" name="Google Shape;419;p39"/>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39"/>
              <p:cNvGrpSpPr/>
              <p:nvPr/>
            </p:nvGrpSpPr>
            <p:grpSpPr>
              <a:xfrm>
                <a:off x="785350" y="4047614"/>
                <a:ext cx="535311" cy="240783"/>
                <a:chOff x="785350" y="4047614"/>
                <a:chExt cx="535311" cy="240783"/>
              </a:xfrm>
            </p:grpSpPr>
            <p:grpSp>
              <p:nvGrpSpPr>
                <p:cNvPr id="422" name="Google Shape;422;p39"/>
                <p:cNvGrpSpPr/>
                <p:nvPr/>
              </p:nvGrpSpPr>
              <p:grpSpPr>
                <a:xfrm>
                  <a:off x="1161636" y="4047614"/>
                  <a:ext cx="159025" cy="190415"/>
                  <a:chOff x="1161636" y="4047614"/>
                  <a:chExt cx="159025" cy="190415"/>
                </a:xfrm>
              </p:grpSpPr>
              <p:sp>
                <p:nvSpPr>
                  <p:cNvPr id="423" name="Google Shape;423;p39"/>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9"/>
                <p:cNvGrpSpPr/>
                <p:nvPr/>
              </p:nvGrpSpPr>
              <p:grpSpPr>
                <a:xfrm>
                  <a:off x="785350" y="4185661"/>
                  <a:ext cx="376191" cy="102736"/>
                  <a:chOff x="785350" y="4185661"/>
                  <a:chExt cx="376191" cy="102736"/>
                </a:xfrm>
              </p:grpSpPr>
              <p:sp>
                <p:nvSpPr>
                  <p:cNvPr id="426" name="Google Shape;426;p39"/>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39"/>
              <p:cNvGrpSpPr/>
              <p:nvPr/>
            </p:nvGrpSpPr>
            <p:grpSpPr>
              <a:xfrm>
                <a:off x="1501054" y="3605478"/>
                <a:ext cx="526340" cy="249240"/>
                <a:chOff x="1501054" y="3605478"/>
                <a:chExt cx="526340" cy="249240"/>
              </a:xfrm>
            </p:grpSpPr>
            <p:grpSp>
              <p:nvGrpSpPr>
                <p:cNvPr id="430" name="Google Shape;430;p39"/>
                <p:cNvGrpSpPr/>
                <p:nvPr/>
              </p:nvGrpSpPr>
              <p:grpSpPr>
                <a:xfrm>
                  <a:off x="1834208" y="3643867"/>
                  <a:ext cx="193185" cy="25622"/>
                  <a:chOff x="1834208" y="3643867"/>
                  <a:chExt cx="193185" cy="25622"/>
                </a:xfrm>
              </p:grpSpPr>
              <p:sp>
                <p:nvSpPr>
                  <p:cNvPr id="431" name="Google Shape;431;p39"/>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9"/>
                <p:cNvGrpSpPr/>
                <p:nvPr/>
              </p:nvGrpSpPr>
              <p:grpSpPr>
                <a:xfrm>
                  <a:off x="1501054" y="3605478"/>
                  <a:ext cx="333165" cy="249240"/>
                  <a:chOff x="1501054" y="3605478"/>
                  <a:chExt cx="333165" cy="249240"/>
                </a:xfrm>
              </p:grpSpPr>
              <p:sp>
                <p:nvSpPr>
                  <p:cNvPr id="434" name="Google Shape;434;p39"/>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9"/>
                  <p:cNvGrpSpPr/>
                  <p:nvPr/>
                </p:nvGrpSpPr>
                <p:grpSpPr>
                  <a:xfrm>
                    <a:off x="1501054" y="3655851"/>
                    <a:ext cx="155286" cy="198867"/>
                    <a:chOff x="1501054" y="3655851"/>
                    <a:chExt cx="155286" cy="198867"/>
                  </a:xfrm>
                </p:grpSpPr>
                <p:sp>
                  <p:nvSpPr>
                    <p:cNvPr id="436" name="Google Shape;436;p39"/>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38" name="Google Shape;438;p39"/>
              <p:cNvGrpSpPr/>
              <p:nvPr/>
            </p:nvGrpSpPr>
            <p:grpSpPr>
              <a:xfrm>
                <a:off x="724986" y="3800594"/>
                <a:ext cx="532950" cy="302090"/>
                <a:chOff x="724986" y="3800594"/>
                <a:chExt cx="532950" cy="302090"/>
              </a:xfrm>
            </p:grpSpPr>
            <p:grpSp>
              <p:nvGrpSpPr>
                <p:cNvPr id="439" name="Google Shape;439;p39"/>
                <p:cNvGrpSpPr/>
                <p:nvPr/>
              </p:nvGrpSpPr>
              <p:grpSpPr>
                <a:xfrm>
                  <a:off x="724986" y="4044367"/>
                  <a:ext cx="181314" cy="25626"/>
                  <a:chOff x="724986" y="4044367"/>
                  <a:chExt cx="181314" cy="25626"/>
                </a:xfrm>
              </p:grpSpPr>
              <p:sp>
                <p:nvSpPr>
                  <p:cNvPr id="440" name="Google Shape;440;p39"/>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9"/>
                <p:cNvGrpSpPr/>
                <p:nvPr/>
              </p:nvGrpSpPr>
              <p:grpSpPr>
                <a:xfrm>
                  <a:off x="906290" y="3800594"/>
                  <a:ext cx="351646" cy="302090"/>
                  <a:chOff x="906290" y="3800594"/>
                  <a:chExt cx="351646" cy="302090"/>
                </a:xfrm>
              </p:grpSpPr>
              <p:grpSp>
                <p:nvGrpSpPr>
                  <p:cNvPr id="443" name="Google Shape;443;p39"/>
                  <p:cNvGrpSpPr/>
                  <p:nvPr/>
                </p:nvGrpSpPr>
                <p:grpSpPr>
                  <a:xfrm>
                    <a:off x="1084172" y="3842857"/>
                    <a:ext cx="173764" cy="217131"/>
                    <a:chOff x="1084172" y="3842857"/>
                    <a:chExt cx="173764" cy="217131"/>
                  </a:xfrm>
                </p:grpSpPr>
                <p:grpSp>
                  <p:nvGrpSpPr>
                    <p:cNvPr id="444" name="Google Shape;444;p39"/>
                    <p:cNvGrpSpPr/>
                    <p:nvPr/>
                  </p:nvGrpSpPr>
                  <p:grpSpPr>
                    <a:xfrm>
                      <a:off x="1156862" y="3936509"/>
                      <a:ext cx="101073" cy="25622"/>
                      <a:chOff x="1156862" y="3936509"/>
                      <a:chExt cx="101073" cy="25622"/>
                    </a:xfrm>
                  </p:grpSpPr>
                  <p:sp>
                    <p:nvSpPr>
                      <p:cNvPr id="445" name="Google Shape;445;p39"/>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39"/>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9"/>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9"/>
                <p:cNvGrpSpPr/>
                <p:nvPr/>
              </p:nvGrpSpPr>
              <p:grpSpPr>
                <a:xfrm>
                  <a:off x="724986" y="3830189"/>
                  <a:ext cx="189533" cy="25626"/>
                  <a:chOff x="724986" y="3830189"/>
                  <a:chExt cx="189533" cy="25626"/>
                </a:xfrm>
              </p:grpSpPr>
              <p:sp>
                <p:nvSpPr>
                  <p:cNvPr id="451" name="Google Shape;451;p39"/>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53" name="Google Shape;453;p39"/>
          <p:cNvGrpSpPr/>
          <p:nvPr/>
        </p:nvGrpSpPr>
        <p:grpSpPr>
          <a:xfrm>
            <a:off x="2165545" y="260084"/>
            <a:ext cx="1457492" cy="687438"/>
            <a:chOff x="4411970" y="1801825"/>
            <a:chExt cx="734586" cy="409262"/>
          </a:xfrm>
        </p:grpSpPr>
        <p:sp>
          <p:nvSpPr>
            <p:cNvPr id="454" name="Google Shape;454;p39"/>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39"/>
          <p:cNvGrpSpPr/>
          <p:nvPr/>
        </p:nvGrpSpPr>
        <p:grpSpPr>
          <a:xfrm flipH="1">
            <a:off x="4780535" y="259949"/>
            <a:ext cx="1396742" cy="687438"/>
            <a:chOff x="4411970" y="1801825"/>
            <a:chExt cx="734586" cy="409262"/>
          </a:xfrm>
        </p:grpSpPr>
        <p:sp>
          <p:nvSpPr>
            <p:cNvPr id="457" name="Google Shape;457;p39"/>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9"/>
          <p:cNvSpPr txBox="1"/>
          <p:nvPr/>
        </p:nvSpPr>
        <p:spPr>
          <a:xfrm>
            <a:off x="1546700" y="265563"/>
            <a:ext cx="3000000" cy="523800"/>
          </a:xfrm>
          <a:prstGeom prst="rect">
            <a:avLst/>
          </a:prstGeom>
          <a:noFill/>
          <a:ln>
            <a:noFill/>
          </a:ln>
        </p:spPr>
        <p:txBody>
          <a:bodyPr spcFirstLastPara="1" wrap="square" lIns="91425" tIns="91425" rIns="91425" bIns="91425" anchor="t" anchorCtr="0">
            <a:spAutoFit/>
          </a:bodyPr>
          <a:lstStyle/>
          <a:p>
            <a:pPr marL="0" lvl="0" indent="0" algn="ctr" rtl="0">
              <a:lnSpc>
                <a:spcPct val="58000"/>
              </a:lnSpc>
              <a:spcBef>
                <a:spcPts val="0"/>
              </a:spcBef>
              <a:spcAft>
                <a:spcPts val="0"/>
              </a:spcAft>
              <a:buNone/>
            </a:pPr>
            <a:r>
              <a:rPr lang="en" sz="3800" b="1">
                <a:solidFill>
                  <a:schemeClr val="dk1"/>
                </a:solidFill>
                <a:latin typeface="Gaegu"/>
                <a:ea typeface="Gaegu"/>
                <a:cs typeface="Gaegu"/>
                <a:sym typeface="Gaegu"/>
              </a:rPr>
              <a:t>ACID</a:t>
            </a:r>
            <a:endParaRPr>
              <a:solidFill>
                <a:schemeClr val="dk1"/>
              </a:solidFill>
            </a:endParaRPr>
          </a:p>
        </p:txBody>
      </p:sp>
      <p:sp>
        <p:nvSpPr>
          <p:cNvPr id="460" name="Google Shape;460;p39"/>
          <p:cNvSpPr txBox="1"/>
          <p:nvPr/>
        </p:nvSpPr>
        <p:spPr>
          <a:xfrm>
            <a:off x="3826500" y="265575"/>
            <a:ext cx="3000000" cy="523800"/>
          </a:xfrm>
          <a:prstGeom prst="rect">
            <a:avLst/>
          </a:prstGeom>
          <a:noFill/>
          <a:ln>
            <a:noFill/>
          </a:ln>
        </p:spPr>
        <p:txBody>
          <a:bodyPr spcFirstLastPara="1" wrap="square" lIns="91425" tIns="91425" rIns="91425" bIns="91425" anchor="t" anchorCtr="0">
            <a:spAutoFit/>
          </a:bodyPr>
          <a:lstStyle/>
          <a:p>
            <a:pPr marL="0" lvl="0" indent="0" algn="ctr" rtl="0">
              <a:lnSpc>
                <a:spcPct val="58000"/>
              </a:lnSpc>
              <a:spcBef>
                <a:spcPts val="0"/>
              </a:spcBef>
              <a:spcAft>
                <a:spcPts val="0"/>
              </a:spcAft>
              <a:buNone/>
            </a:pPr>
            <a:r>
              <a:rPr lang="en" sz="3800" b="1">
                <a:solidFill>
                  <a:schemeClr val="dk1"/>
                </a:solidFill>
                <a:latin typeface="Gaegu"/>
                <a:ea typeface="Gaegu"/>
                <a:cs typeface="Gaegu"/>
                <a:sym typeface="Gaegu"/>
              </a:rPr>
              <a:t>BASE</a:t>
            </a:r>
            <a:endParaRPr/>
          </a:p>
        </p:txBody>
      </p:sp>
      <p:sp>
        <p:nvSpPr>
          <p:cNvPr id="461" name="Google Shape;461;p39"/>
          <p:cNvSpPr txBox="1"/>
          <p:nvPr/>
        </p:nvSpPr>
        <p:spPr>
          <a:xfrm>
            <a:off x="1349100" y="2938500"/>
            <a:ext cx="13968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Durability</a:t>
            </a:r>
            <a:endParaRPr sz="2300" b="1">
              <a:solidFill>
                <a:schemeClr val="dk1"/>
              </a:solidFill>
              <a:latin typeface="Gaegu"/>
              <a:ea typeface="Gaegu"/>
              <a:cs typeface="Gaegu"/>
              <a:sym typeface="Gaegu"/>
            </a:endParaRPr>
          </a:p>
        </p:txBody>
      </p:sp>
      <p:sp>
        <p:nvSpPr>
          <p:cNvPr id="462" name="Google Shape;462;p39"/>
          <p:cNvSpPr txBox="1"/>
          <p:nvPr/>
        </p:nvSpPr>
        <p:spPr>
          <a:xfrm>
            <a:off x="1463975" y="957275"/>
            <a:ext cx="15165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Atomicity</a:t>
            </a:r>
            <a:endParaRPr/>
          </a:p>
        </p:txBody>
      </p:sp>
      <p:sp>
        <p:nvSpPr>
          <p:cNvPr id="463" name="Google Shape;463;p39"/>
          <p:cNvSpPr txBox="1"/>
          <p:nvPr/>
        </p:nvSpPr>
        <p:spPr>
          <a:xfrm>
            <a:off x="1455000" y="1557775"/>
            <a:ext cx="16422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Consistency</a:t>
            </a:r>
            <a:endParaRPr/>
          </a:p>
        </p:txBody>
      </p:sp>
      <p:sp>
        <p:nvSpPr>
          <p:cNvPr id="464" name="Google Shape;464;p39"/>
          <p:cNvSpPr txBox="1"/>
          <p:nvPr/>
        </p:nvSpPr>
        <p:spPr>
          <a:xfrm>
            <a:off x="1408500" y="2355450"/>
            <a:ext cx="16422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Isolation</a:t>
            </a:r>
            <a:endParaRPr/>
          </a:p>
        </p:txBody>
      </p:sp>
      <p:sp>
        <p:nvSpPr>
          <p:cNvPr id="465" name="Google Shape;465;p39"/>
          <p:cNvSpPr txBox="1"/>
          <p:nvPr/>
        </p:nvSpPr>
        <p:spPr>
          <a:xfrm>
            <a:off x="5585925" y="793038"/>
            <a:ext cx="1516500" cy="6804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Basically Available</a:t>
            </a:r>
            <a:endParaRPr/>
          </a:p>
        </p:txBody>
      </p:sp>
      <p:sp>
        <p:nvSpPr>
          <p:cNvPr id="466" name="Google Shape;466;p39"/>
          <p:cNvSpPr txBox="1"/>
          <p:nvPr/>
        </p:nvSpPr>
        <p:spPr>
          <a:xfrm>
            <a:off x="5703875" y="1647638"/>
            <a:ext cx="15165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Soft State</a:t>
            </a:r>
            <a:endParaRPr/>
          </a:p>
        </p:txBody>
      </p:sp>
      <p:sp>
        <p:nvSpPr>
          <p:cNvPr id="467" name="Google Shape;467;p39"/>
          <p:cNvSpPr txBox="1"/>
          <p:nvPr/>
        </p:nvSpPr>
        <p:spPr>
          <a:xfrm>
            <a:off x="5703875" y="2254450"/>
            <a:ext cx="1516500" cy="6804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dirty="0">
                <a:solidFill>
                  <a:schemeClr val="dk1"/>
                </a:solidFill>
                <a:latin typeface="Gaegu"/>
                <a:ea typeface="Gaegu"/>
                <a:cs typeface="Gaegu"/>
                <a:sym typeface="Gaegu"/>
              </a:rPr>
              <a:t>Eventually Consistent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1"/>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71EE9C-FB33-3C29-4248-7F6EF721A5DD}"/>
              </a:ext>
            </a:extLst>
          </p:cNvPr>
          <p:cNvPicPr>
            <a:picLocks noChangeAspect="1"/>
          </p:cNvPicPr>
          <p:nvPr/>
        </p:nvPicPr>
        <p:blipFill>
          <a:blip r:embed="rId3"/>
          <a:stretch>
            <a:fillRect/>
          </a:stretch>
        </p:blipFill>
        <p:spPr>
          <a:xfrm>
            <a:off x="550625" y="482601"/>
            <a:ext cx="6793979" cy="4178299"/>
          </a:xfrm>
          <a:prstGeom prst="rect">
            <a:avLst/>
          </a:prstGeom>
        </p:spPr>
      </p:pic>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211369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4F9B5F-29BC-33FC-8E06-ED5AA102E8A8}"/>
              </a:ext>
            </a:extLst>
          </p:cNvPr>
          <p:cNvPicPr>
            <a:picLocks noChangeAspect="1"/>
          </p:cNvPicPr>
          <p:nvPr/>
        </p:nvPicPr>
        <p:blipFill>
          <a:blip r:embed="rId2"/>
          <a:stretch>
            <a:fillRect/>
          </a:stretch>
        </p:blipFill>
        <p:spPr>
          <a:xfrm>
            <a:off x="1294227" y="11233"/>
            <a:ext cx="5416061" cy="5132267"/>
          </a:xfrm>
          <a:prstGeom prst="rect">
            <a:avLst/>
          </a:prstGeom>
        </p:spPr>
      </p:pic>
      <p:sp>
        <p:nvSpPr>
          <p:cNvPr id="29" name="Freeform: Shape 2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199540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9EB927-B5F1-8BA3-1975-C831AB944A9D}"/>
              </a:ext>
            </a:extLst>
          </p:cNvPr>
          <p:cNvPicPr>
            <a:picLocks noChangeAspect="1"/>
          </p:cNvPicPr>
          <p:nvPr/>
        </p:nvPicPr>
        <p:blipFill rotWithShape="1">
          <a:blip r:embed="rId2"/>
          <a:srcRect r="8449"/>
          <a:stretch/>
        </p:blipFill>
        <p:spPr>
          <a:xfrm>
            <a:off x="342900" y="342900"/>
            <a:ext cx="8458200" cy="4457700"/>
          </a:xfrm>
          <a:prstGeom prst="rect">
            <a:avLst/>
          </a:prstGeom>
        </p:spPr>
      </p:pic>
    </p:spTree>
    <p:extLst>
      <p:ext uri="{BB962C8B-B14F-4D97-AF65-F5344CB8AC3E}">
        <p14:creationId xmlns:p14="http://schemas.microsoft.com/office/powerpoint/2010/main" val="253778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33"/>
          <p:cNvGrpSpPr/>
          <p:nvPr/>
        </p:nvGrpSpPr>
        <p:grpSpPr>
          <a:xfrm>
            <a:off x="505875" y="461950"/>
            <a:ext cx="8324336" cy="4254397"/>
            <a:chOff x="-22571" y="0"/>
            <a:chExt cx="13361695" cy="10641313"/>
          </a:xfrm>
        </p:grpSpPr>
        <p:grpSp>
          <p:nvGrpSpPr>
            <p:cNvPr id="257" name="Google Shape;257;p33"/>
            <p:cNvGrpSpPr/>
            <p:nvPr/>
          </p:nvGrpSpPr>
          <p:grpSpPr>
            <a:xfrm>
              <a:off x="-22571" y="0"/>
              <a:ext cx="13361695" cy="10641313"/>
              <a:chOff x="-3810" y="0"/>
              <a:chExt cx="2255481" cy="1796275"/>
            </a:xfrm>
          </p:grpSpPr>
          <p:sp>
            <p:nvSpPr>
              <p:cNvPr id="258" name="Google Shape;258;p33"/>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59" name="Google Shape;259;p33"/>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60" name="Google Shape;260;p33"/>
            <p:cNvGrpSpPr/>
            <p:nvPr/>
          </p:nvGrpSpPr>
          <p:grpSpPr>
            <a:xfrm>
              <a:off x="400662" y="2798190"/>
              <a:ext cx="12515230" cy="7405208"/>
              <a:chOff x="-3810" y="0"/>
              <a:chExt cx="2112596" cy="1250014"/>
            </a:xfrm>
          </p:grpSpPr>
          <p:sp>
            <p:nvSpPr>
              <p:cNvPr id="261" name="Google Shape;261;p33"/>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62" name="Google Shape;262;p33"/>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400662" y="437929"/>
              <a:ext cx="12515230" cy="2122030"/>
              <a:chOff x="-3810" y="0"/>
              <a:chExt cx="2112596" cy="358203"/>
            </a:xfrm>
          </p:grpSpPr>
          <p:sp>
            <p:nvSpPr>
              <p:cNvPr id="264" name="Google Shape;264;p33"/>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65" name="Google Shape;265;p33"/>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66" name="Google Shape;266;p33"/>
          <p:cNvSpPr txBox="1"/>
          <p:nvPr/>
        </p:nvSpPr>
        <p:spPr>
          <a:xfrm>
            <a:off x="919250" y="8341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a:solidFill>
                  <a:srgbClr val="FFFFFF"/>
                </a:solidFill>
                <a:latin typeface="Gaegu"/>
                <a:ea typeface="Gaegu"/>
                <a:cs typeface="Gaegu"/>
                <a:sym typeface="Gaegu"/>
              </a:rPr>
              <a:t>What Is Normalization?</a:t>
            </a:r>
            <a:endParaRPr sz="500"/>
          </a:p>
        </p:txBody>
      </p:sp>
      <p:sp>
        <p:nvSpPr>
          <p:cNvPr id="267" name="Google Shape;267;p33"/>
          <p:cNvSpPr txBox="1"/>
          <p:nvPr/>
        </p:nvSpPr>
        <p:spPr>
          <a:xfrm>
            <a:off x="919225" y="1652325"/>
            <a:ext cx="7497600" cy="2792100"/>
          </a:xfrm>
          <a:prstGeom prst="rect">
            <a:avLst/>
          </a:prstGeom>
          <a:solidFill>
            <a:srgbClr val="888888"/>
          </a:solid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Normalization is a database design technique that reduces data redundancy and eliminates undesirable characteristics like Insertion, Update and Deletion Anomalies. Normalization rules divides larger tables into smaller tables and links them using relationships. </a:t>
            </a: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The inventor of the </a:t>
            </a:r>
            <a:r>
              <a:rPr lang="en" sz="1700" b="1">
                <a:solidFill>
                  <a:srgbClr val="FFFFFF"/>
                </a:solidFill>
                <a:uFill>
                  <a:noFill/>
                </a:uFill>
                <a:latin typeface="Gaegu"/>
                <a:ea typeface="Gaegu"/>
                <a:cs typeface="Gaegu"/>
                <a:sym typeface="Gaegu"/>
                <a:hlinkClick r:id="rId3">
                  <a:extLst>
                    <a:ext uri="{A12FA001-AC4F-418D-AE19-62706E023703}">
                      <ahyp:hlinkClr xmlns:ahyp="http://schemas.microsoft.com/office/drawing/2018/hyperlinkcolor" val="tx"/>
                    </a:ext>
                  </a:extLst>
                </a:hlinkClick>
              </a:rPr>
              <a:t>relational model</a:t>
            </a:r>
            <a:r>
              <a:rPr lang="en" sz="1700" b="1">
                <a:solidFill>
                  <a:srgbClr val="FFFFFF"/>
                </a:solidFill>
                <a:latin typeface="Gaegu"/>
                <a:ea typeface="Gaegu"/>
                <a:cs typeface="Gaegu"/>
                <a:sym typeface="Gaegu"/>
              </a:rPr>
              <a:t> Edgar Codd proposed the theory of normalization of data with the introduction of the First Normal Form, and he continued to extend theory with Second and Third Normal Form. Later he joined Raymond F. Boyce to develop the theory of Boyce-Codd Normal Form.</a:t>
            </a: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Details: </a:t>
            </a:r>
            <a:r>
              <a:rPr lang="en" sz="1700" b="1" u="sng">
                <a:solidFill>
                  <a:schemeClr val="hlink"/>
                </a:solidFill>
                <a:latin typeface="Gaegu"/>
                <a:ea typeface="Gaegu"/>
                <a:cs typeface="Gaegu"/>
                <a:sym typeface="Gaegu"/>
                <a:hlinkClick r:id="rId4"/>
              </a:rPr>
              <a:t>https://www.guru99.com/database-normalization.html</a:t>
            </a:r>
            <a:endParaRPr sz="1700" b="1">
              <a:solidFill>
                <a:srgbClr val="FFFFFF"/>
              </a:solidFill>
              <a:latin typeface="Gaegu"/>
              <a:ea typeface="Gaegu"/>
              <a:cs typeface="Gaegu"/>
              <a:sym typeface="Gaeg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5"/>
          <p:cNvGrpSpPr/>
          <p:nvPr/>
        </p:nvGrpSpPr>
        <p:grpSpPr>
          <a:xfrm>
            <a:off x="0" y="63128"/>
            <a:ext cx="8829937" cy="5017244"/>
            <a:chOff x="-22571" y="0"/>
            <a:chExt cx="13361695" cy="10641313"/>
          </a:xfrm>
        </p:grpSpPr>
        <p:grpSp>
          <p:nvGrpSpPr>
            <p:cNvPr id="304" name="Google Shape;304;p35"/>
            <p:cNvGrpSpPr/>
            <p:nvPr/>
          </p:nvGrpSpPr>
          <p:grpSpPr>
            <a:xfrm>
              <a:off x="-22571" y="0"/>
              <a:ext cx="13361695" cy="10641313"/>
              <a:chOff x="-3810" y="0"/>
              <a:chExt cx="2255481" cy="1796275"/>
            </a:xfrm>
          </p:grpSpPr>
          <p:sp>
            <p:nvSpPr>
              <p:cNvPr id="305" name="Google Shape;305;p35"/>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306" name="Google Shape;306;p35"/>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07" name="Google Shape;307;p35"/>
            <p:cNvGrpSpPr/>
            <p:nvPr/>
          </p:nvGrpSpPr>
          <p:grpSpPr>
            <a:xfrm>
              <a:off x="400662" y="2798190"/>
              <a:ext cx="12515230" cy="7405208"/>
              <a:chOff x="-3810" y="0"/>
              <a:chExt cx="2112596" cy="1250014"/>
            </a:xfrm>
          </p:grpSpPr>
          <p:sp>
            <p:nvSpPr>
              <p:cNvPr id="308" name="Google Shape;308;p35"/>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309" name="Google Shape;309;p35"/>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10" name="Google Shape;310;p35"/>
            <p:cNvGrpSpPr/>
            <p:nvPr/>
          </p:nvGrpSpPr>
          <p:grpSpPr>
            <a:xfrm>
              <a:off x="400662" y="437929"/>
              <a:ext cx="12515230" cy="2122030"/>
              <a:chOff x="-3810" y="0"/>
              <a:chExt cx="2112596" cy="358203"/>
            </a:xfrm>
          </p:grpSpPr>
          <p:sp>
            <p:nvSpPr>
              <p:cNvPr id="311" name="Google Shape;311;p35"/>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312" name="Google Shape;312;p35"/>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313" name="Google Shape;313;p35"/>
          <p:cNvSpPr txBox="1"/>
          <p:nvPr/>
        </p:nvSpPr>
        <p:spPr>
          <a:xfrm>
            <a:off x="420988" y="525327"/>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rgbClr val="FFFFFF"/>
                </a:solidFill>
                <a:latin typeface="Gaegu"/>
                <a:ea typeface="Gaegu"/>
                <a:cs typeface="Gaegu"/>
                <a:sym typeface="Gaegu"/>
              </a:rPr>
              <a:t>What Is Denormalization?</a:t>
            </a:r>
            <a:endParaRPr sz="500" dirty="0"/>
          </a:p>
        </p:txBody>
      </p:sp>
      <p:sp>
        <p:nvSpPr>
          <p:cNvPr id="314" name="Google Shape;314;p35"/>
          <p:cNvSpPr txBox="1"/>
          <p:nvPr/>
        </p:nvSpPr>
        <p:spPr>
          <a:xfrm>
            <a:off x="373726" y="2053452"/>
            <a:ext cx="8043099" cy="2149435"/>
          </a:xfrm>
          <a:prstGeom prst="rect">
            <a:avLst/>
          </a:prstGeom>
          <a:solidFill>
            <a:srgbClr val="888888"/>
          </a:solid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 sz="2400" b="1" dirty="0">
                <a:solidFill>
                  <a:srgbClr val="FFFFFF"/>
                </a:solidFill>
                <a:latin typeface="Gaegu"/>
                <a:ea typeface="Gaegu"/>
                <a:cs typeface="Gaegu"/>
                <a:sym typeface="Gaegu"/>
              </a:rPr>
              <a:t>Denormalization is a strategy used on a previously-normalized database to increase performance. In computing, denormalization is the process of trying to improve the read performance of a database, at the expense of losing some write performance, by adding redundant copies of data or by grouping data.</a:t>
            </a:r>
            <a:endParaRPr sz="2400" b="1" dirty="0">
              <a:solidFill>
                <a:srgbClr val="FFFFFF"/>
              </a:solidFill>
              <a:latin typeface="Gaegu"/>
              <a:ea typeface="Gaegu"/>
              <a:cs typeface="Gaegu"/>
              <a:sym typeface="Gaeg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36"/>
          <p:cNvGrpSpPr/>
          <p:nvPr/>
        </p:nvGrpSpPr>
        <p:grpSpPr>
          <a:xfrm>
            <a:off x="76350" y="0"/>
            <a:ext cx="8991291" cy="2522475"/>
            <a:chOff x="-3810" y="0"/>
            <a:chExt cx="3689189" cy="1759171"/>
          </a:xfrm>
        </p:grpSpPr>
        <p:sp>
          <p:nvSpPr>
            <p:cNvPr id="321" name="Google Shape;321;p36"/>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22" name="Google Shape;322;p36"/>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23" name="Google Shape;323;p36"/>
          <p:cNvGrpSpPr/>
          <p:nvPr/>
        </p:nvGrpSpPr>
        <p:grpSpPr>
          <a:xfrm>
            <a:off x="291525" y="193498"/>
            <a:ext cx="8560953" cy="2161362"/>
            <a:chOff x="-3810" y="0"/>
            <a:chExt cx="3512618" cy="1599469"/>
          </a:xfrm>
        </p:grpSpPr>
        <p:sp>
          <p:nvSpPr>
            <p:cNvPr id="324" name="Google Shape;324;p36"/>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25" name="Google Shape;325;p36"/>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26" name="Google Shape;326;p36"/>
          <p:cNvSpPr txBox="1"/>
          <p:nvPr/>
        </p:nvSpPr>
        <p:spPr>
          <a:xfrm>
            <a:off x="853166" y="1024814"/>
            <a:ext cx="7440300" cy="104400"/>
          </a:xfrm>
          <a:prstGeom prst="rect">
            <a:avLst/>
          </a:prstGeom>
          <a:noFill/>
          <a:ln>
            <a:noFill/>
          </a:ln>
        </p:spPr>
        <p:txBody>
          <a:bodyPr spcFirstLastPara="1" wrap="square" lIns="0" tIns="0" rIns="0" bIns="0" anchor="t" anchorCtr="0">
            <a:spAutoFit/>
          </a:bodyPr>
          <a:lstStyle/>
          <a:p>
            <a:pPr marL="0" marR="0" lvl="0" indent="0" algn="ctr" rtl="0">
              <a:lnSpc>
                <a:spcPct val="96993"/>
              </a:lnSpc>
              <a:spcBef>
                <a:spcPts val="0"/>
              </a:spcBef>
              <a:spcAft>
                <a:spcPts val="0"/>
              </a:spcAft>
              <a:buNone/>
            </a:pPr>
            <a:endParaRPr sz="700"/>
          </a:p>
        </p:txBody>
      </p:sp>
      <p:sp>
        <p:nvSpPr>
          <p:cNvPr id="327" name="Google Shape;327;p36"/>
          <p:cNvSpPr txBox="1"/>
          <p:nvPr/>
        </p:nvSpPr>
        <p:spPr>
          <a:xfrm>
            <a:off x="1045673" y="399278"/>
            <a:ext cx="7055400" cy="6402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5200" b="1">
                <a:solidFill>
                  <a:srgbClr val="FFFFFF"/>
                </a:solidFill>
                <a:latin typeface="Gaegu"/>
                <a:ea typeface="Gaegu"/>
                <a:cs typeface="Gaegu"/>
                <a:sym typeface="Gaegu"/>
              </a:rPr>
              <a:t>Types of databases</a:t>
            </a:r>
            <a:endParaRPr sz="700"/>
          </a:p>
        </p:txBody>
      </p:sp>
      <p:pic>
        <p:nvPicPr>
          <p:cNvPr id="328" name="Google Shape;328;p36"/>
          <p:cNvPicPr preferRelativeResize="0"/>
          <p:nvPr/>
        </p:nvPicPr>
        <p:blipFill rotWithShape="1">
          <a:blip r:embed="rId3">
            <a:alphaModFix/>
          </a:blip>
          <a:srcRect/>
          <a:stretch/>
        </p:blipFill>
        <p:spPr>
          <a:xfrm>
            <a:off x="103812" y="2700525"/>
            <a:ext cx="1538225" cy="1888825"/>
          </a:xfrm>
          <a:prstGeom prst="rect">
            <a:avLst/>
          </a:prstGeom>
          <a:noFill/>
          <a:ln>
            <a:noFill/>
          </a:ln>
        </p:spPr>
      </p:pic>
      <p:sp>
        <p:nvSpPr>
          <p:cNvPr id="329" name="Google Shape;329;p36"/>
          <p:cNvSpPr txBox="1"/>
          <p:nvPr/>
        </p:nvSpPr>
        <p:spPr>
          <a:xfrm>
            <a:off x="576175" y="1024825"/>
            <a:ext cx="7640100" cy="1214700"/>
          </a:xfrm>
          <a:prstGeom prst="rect">
            <a:avLst/>
          </a:prstGeom>
          <a:noFill/>
          <a:ln>
            <a:noFill/>
          </a:ln>
        </p:spPr>
        <p:txBody>
          <a:bodyPr spcFirstLastPara="1" wrap="square" lIns="91425" tIns="91425" rIns="91425" bIns="91425" anchor="t" anchorCtr="0">
            <a:spAutoFit/>
          </a:bodyPr>
          <a:lstStyle/>
          <a:p>
            <a:pPr marL="457200" lvl="0" indent="0" algn="l" rtl="0">
              <a:lnSpc>
                <a:spcPct val="96993"/>
              </a:lnSpc>
              <a:spcBef>
                <a:spcPts val="0"/>
              </a:spcBef>
              <a:spcAft>
                <a:spcPts val="0"/>
              </a:spcAft>
              <a:buNone/>
            </a:pPr>
            <a:r>
              <a:rPr lang="en" sz="2300" b="1">
                <a:solidFill>
                  <a:schemeClr val="lt1"/>
                </a:solidFill>
                <a:latin typeface="Gaegu"/>
                <a:ea typeface="Gaegu"/>
                <a:cs typeface="Gaegu"/>
                <a:sym typeface="Gaegu"/>
              </a:rPr>
              <a:t>There are many different types of databases. The best database for a specific organization depends on how the organization intends to use the data.</a:t>
            </a:r>
            <a:endParaRPr sz="2300" b="1">
              <a:solidFill>
                <a:schemeClr val="lt1"/>
              </a:solidFill>
              <a:latin typeface="Gaegu"/>
              <a:ea typeface="Gaegu"/>
              <a:cs typeface="Gaegu"/>
              <a:sym typeface="Gaegu"/>
            </a:endParaRPr>
          </a:p>
        </p:txBody>
      </p:sp>
      <p:sp>
        <p:nvSpPr>
          <p:cNvPr id="330" name="Google Shape;330;p36"/>
          <p:cNvSpPr/>
          <p:nvPr/>
        </p:nvSpPr>
        <p:spPr>
          <a:xfrm>
            <a:off x="144975"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Clr>
                <a:schemeClr val="dk1"/>
              </a:buClr>
              <a:buSzPts val="1100"/>
              <a:buFont typeface="Arial"/>
              <a:buNone/>
            </a:pPr>
            <a:r>
              <a:rPr lang="en" sz="1900" b="1">
                <a:solidFill>
                  <a:schemeClr val="lt1"/>
                </a:solidFill>
                <a:latin typeface="Gaegu"/>
                <a:ea typeface="Gaegu"/>
                <a:cs typeface="Gaegu"/>
                <a:sym typeface="Gaegu"/>
              </a:rPr>
              <a:t>Relational databases</a:t>
            </a:r>
            <a:endParaRPr sz="1900"/>
          </a:p>
        </p:txBody>
      </p:sp>
      <p:pic>
        <p:nvPicPr>
          <p:cNvPr id="331" name="Google Shape;331;p36"/>
          <p:cNvPicPr preferRelativeResize="0"/>
          <p:nvPr/>
        </p:nvPicPr>
        <p:blipFill rotWithShape="1">
          <a:blip r:embed="rId3">
            <a:alphaModFix/>
          </a:blip>
          <a:srcRect/>
          <a:stretch/>
        </p:blipFill>
        <p:spPr>
          <a:xfrm>
            <a:off x="1565837" y="2700525"/>
            <a:ext cx="1538225" cy="1888825"/>
          </a:xfrm>
          <a:prstGeom prst="rect">
            <a:avLst/>
          </a:prstGeom>
          <a:noFill/>
          <a:ln>
            <a:noFill/>
          </a:ln>
        </p:spPr>
      </p:pic>
      <p:sp>
        <p:nvSpPr>
          <p:cNvPr id="332" name="Google Shape;332;p36"/>
          <p:cNvSpPr/>
          <p:nvPr/>
        </p:nvSpPr>
        <p:spPr>
          <a:xfrm>
            <a:off x="1683199" y="3806350"/>
            <a:ext cx="13608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r>
              <a:rPr lang="en" sz="1900" b="1">
                <a:solidFill>
                  <a:schemeClr val="lt1"/>
                </a:solidFill>
                <a:latin typeface="Gaegu"/>
                <a:ea typeface="Gaegu"/>
                <a:cs typeface="Gaegu"/>
                <a:sym typeface="Gaegu"/>
              </a:rPr>
              <a:t>Object-</a:t>
            </a:r>
            <a:endParaRPr sz="1900" b="1">
              <a:solidFill>
                <a:schemeClr val="lt1"/>
              </a:solidFill>
              <a:latin typeface="Gaegu"/>
              <a:ea typeface="Gaegu"/>
              <a:cs typeface="Gaegu"/>
              <a:sym typeface="Gaegu"/>
            </a:endParaRPr>
          </a:p>
          <a:p>
            <a:pPr marL="0" lvl="0" indent="0" algn="l" rtl="0">
              <a:lnSpc>
                <a:spcPct val="70000"/>
              </a:lnSpc>
              <a:spcBef>
                <a:spcPts val="0"/>
              </a:spcBef>
              <a:spcAft>
                <a:spcPts val="0"/>
              </a:spcAft>
              <a:buNone/>
            </a:pPr>
            <a:r>
              <a:rPr lang="en" sz="1900" b="1">
                <a:solidFill>
                  <a:schemeClr val="lt1"/>
                </a:solidFill>
                <a:latin typeface="Gaegu"/>
                <a:ea typeface="Gaegu"/>
                <a:cs typeface="Gaegu"/>
                <a:sym typeface="Gaegu"/>
              </a:rPr>
              <a:t>oriented databases</a:t>
            </a:r>
            <a:endParaRPr sz="1900"/>
          </a:p>
        </p:txBody>
      </p:sp>
      <p:pic>
        <p:nvPicPr>
          <p:cNvPr id="333" name="Google Shape;333;p36"/>
          <p:cNvPicPr preferRelativeResize="0"/>
          <p:nvPr/>
        </p:nvPicPr>
        <p:blipFill rotWithShape="1">
          <a:blip r:embed="rId3">
            <a:alphaModFix/>
          </a:blip>
          <a:srcRect/>
          <a:stretch/>
        </p:blipFill>
        <p:spPr>
          <a:xfrm>
            <a:off x="3033787" y="2700525"/>
            <a:ext cx="1538225" cy="1888825"/>
          </a:xfrm>
          <a:prstGeom prst="rect">
            <a:avLst/>
          </a:prstGeom>
          <a:noFill/>
          <a:ln>
            <a:noFill/>
          </a:ln>
        </p:spPr>
      </p:pic>
      <p:sp>
        <p:nvSpPr>
          <p:cNvPr id="334" name="Google Shape;334;p36"/>
          <p:cNvSpPr/>
          <p:nvPr/>
        </p:nvSpPr>
        <p:spPr>
          <a:xfrm>
            <a:off x="3068826" y="3806350"/>
            <a:ext cx="15381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Distributed databases</a:t>
            </a:r>
            <a:endParaRPr sz="1900"/>
          </a:p>
        </p:txBody>
      </p:sp>
      <p:pic>
        <p:nvPicPr>
          <p:cNvPr id="335" name="Google Shape;335;p36"/>
          <p:cNvPicPr preferRelativeResize="0"/>
          <p:nvPr/>
        </p:nvPicPr>
        <p:blipFill rotWithShape="1">
          <a:blip r:embed="rId3">
            <a:alphaModFix/>
          </a:blip>
          <a:srcRect/>
          <a:stretch/>
        </p:blipFill>
        <p:spPr>
          <a:xfrm>
            <a:off x="4530862" y="2700525"/>
            <a:ext cx="1538225" cy="1888825"/>
          </a:xfrm>
          <a:prstGeom prst="rect">
            <a:avLst/>
          </a:prstGeom>
          <a:noFill/>
          <a:ln>
            <a:noFill/>
          </a:ln>
        </p:spPr>
      </p:pic>
      <p:sp>
        <p:nvSpPr>
          <p:cNvPr id="336" name="Google Shape;336;p36"/>
          <p:cNvSpPr/>
          <p:nvPr/>
        </p:nvSpPr>
        <p:spPr>
          <a:xfrm>
            <a:off x="4572013"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NoSQL databases</a:t>
            </a:r>
            <a:endParaRPr sz="1900"/>
          </a:p>
        </p:txBody>
      </p:sp>
      <p:pic>
        <p:nvPicPr>
          <p:cNvPr id="337" name="Google Shape;337;p36"/>
          <p:cNvPicPr preferRelativeResize="0"/>
          <p:nvPr/>
        </p:nvPicPr>
        <p:blipFill rotWithShape="1">
          <a:blip r:embed="rId3">
            <a:alphaModFix/>
          </a:blip>
          <a:srcRect/>
          <a:stretch/>
        </p:blipFill>
        <p:spPr>
          <a:xfrm>
            <a:off x="5992887" y="2700525"/>
            <a:ext cx="1538225" cy="1888825"/>
          </a:xfrm>
          <a:prstGeom prst="rect">
            <a:avLst/>
          </a:prstGeom>
          <a:noFill/>
          <a:ln>
            <a:noFill/>
          </a:ln>
        </p:spPr>
      </p:pic>
      <p:sp>
        <p:nvSpPr>
          <p:cNvPr id="338" name="Google Shape;338;p36"/>
          <p:cNvSpPr/>
          <p:nvPr/>
        </p:nvSpPr>
        <p:spPr>
          <a:xfrm>
            <a:off x="6034038"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Cloud databases</a:t>
            </a:r>
            <a:endParaRPr sz="1900"/>
          </a:p>
        </p:txBody>
      </p:sp>
      <p:pic>
        <p:nvPicPr>
          <p:cNvPr id="339" name="Google Shape;339;p36"/>
          <p:cNvPicPr preferRelativeResize="0"/>
          <p:nvPr/>
        </p:nvPicPr>
        <p:blipFill rotWithShape="1">
          <a:blip r:embed="rId3">
            <a:alphaModFix/>
          </a:blip>
          <a:srcRect/>
          <a:stretch/>
        </p:blipFill>
        <p:spPr>
          <a:xfrm>
            <a:off x="7460837" y="2700525"/>
            <a:ext cx="1538225" cy="1888825"/>
          </a:xfrm>
          <a:prstGeom prst="rect">
            <a:avLst/>
          </a:prstGeom>
          <a:noFill/>
          <a:ln>
            <a:noFill/>
          </a:ln>
        </p:spPr>
      </p:pic>
      <p:sp>
        <p:nvSpPr>
          <p:cNvPr id="340" name="Google Shape;340;p36"/>
          <p:cNvSpPr/>
          <p:nvPr/>
        </p:nvSpPr>
        <p:spPr>
          <a:xfrm>
            <a:off x="7501988"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JSON database</a:t>
            </a:r>
            <a:endParaRPr sz="1900"/>
          </a:p>
        </p:txBody>
      </p:sp>
      <p:pic>
        <p:nvPicPr>
          <p:cNvPr id="341" name="Google Shape;341;p36"/>
          <p:cNvPicPr preferRelativeResize="0"/>
          <p:nvPr/>
        </p:nvPicPr>
        <p:blipFill rotWithShape="1">
          <a:blip r:embed="rId4">
            <a:alphaModFix/>
          </a:blip>
          <a:srcRect/>
          <a:stretch/>
        </p:blipFill>
        <p:spPr>
          <a:xfrm>
            <a:off x="686199" y="399274"/>
            <a:ext cx="484029" cy="78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30"/>
          <p:cNvGrpSpPr/>
          <p:nvPr/>
        </p:nvGrpSpPr>
        <p:grpSpPr>
          <a:xfrm>
            <a:off x="505875" y="461950"/>
            <a:ext cx="8324336" cy="4254397"/>
            <a:chOff x="-22571" y="0"/>
            <a:chExt cx="13361695" cy="10641313"/>
          </a:xfrm>
        </p:grpSpPr>
        <p:grpSp>
          <p:nvGrpSpPr>
            <p:cNvPr id="213" name="Google Shape;213;p30"/>
            <p:cNvGrpSpPr/>
            <p:nvPr/>
          </p:nvGrpSpPr>
          <p:grpSpPr>
            <a:xfrm>
              <a:off x="-22571" y="0"/>
              <a:ext cx="13361695" cy="10641313"/>
              <a:chOff x="-3810" y="0"/>
              <a:chExt cx="2255481" cy="1796275"/>
            </a:xfrm>
          </p:grpSpPr>
          <p:sp>
            <p:nvSpPr>
              <p:cNvPr id="214" name="Google Shape;214;p30"/>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15" name="Google Shape;215;p30"/>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16" name="Google Shape;216;p30"/>
            <p:cNvGrpSpPr/>
            <p:nvPr/>
          </p:nvGrpSpPr>
          <p:grpSpPr>
            <a:xfrm>
              <a:off x="400662" y="2798190"/>
              <a:ext cx="12515230" cy="7405208"/>
              <a:chOff x="-3810" y="0"/>
              <a:chExt cx="2112596" cy="1250014"/>
            </a:xfrm>
          </p:grpSpPr>
          <p:sp>
            <p:nvSpPr>
              <p:cNvPr id="217" name="Google Shape;217;p30"/>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18" name="Google Shape;218;p30"/>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19" name="Google Shape;219;p30"/>
            <p:cNvGrpSpPr/>
            <p:nvPr/>
          </p:nvGrpSpPr>
          <p:grpSpPr>
            <a:xfrm>
              <a:off x="400662" y="437929"/>
              <a:ext cx="12515230" cy="2122030"/>
              <a:chOff x="-3810" y="0"/>
              <a:chExt cx="2112596" cy="358203"/>
            </a:xfrm>
          </p:grpSpPr>
          <p:sp>
            <p:nvSpPr>
              <p:cNvPr id="220" name="Google Shape;220;p30"/>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21" name="Google Shape;221;p30"/>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22" name="Google Shape;222;p30"/>
          <p:cNvSpPr txBox="1"/>
          <p:nvPr/>
        </p:nvSpPr>
        <p:spPr>
          <a:xfrm>
            <a:off x="720250" y="8785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a:solidFill>
                  <a:srgbClr val="FFFFFF"/>
                </a:solidFill>
                <a:latin typeface="Gaegu"/>
                <a:ea typeface="Gaegu"/>
                <a:cs typeface="Gaegu"/>
                <a:sym typeface="Gaegu"/>
              </a:rPr>
              <a:t>What Is a NoSQL Database?</a:t>
            </a:r>
            <a:endParaRPr sz="500"/>
          </a:p>
        </p:txBody>
      </p:sp>
      <p:sp>
        <p:nvSpPr>
          <p:cNvPr id="223" name="Google Shape;223;p30"/>
          <p:cNvSpPr txBox="1"/>
          <p:nvPr/>
        </p:nvSpPr>
        <p:spPr>
          <a:xfrm>
            <a:off x="919250" y="1678975"/>
            <a:ext cx="7497600" cy="2627700"/>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endParaRPr sz="1600">
              <a:solidFill>
                <a:schemeClr val="lt1"/>
              </a:solidFill>
              <a:highlight>
                <a:srgbClr val="202124"/>
              </a:highlight>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A NoSQL database provides a mechanism for storage and retrieval of data that is modeled in means other than the tabular relations used in relational databases.</a:t>
            </a: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NoSQL systems are also sometimes called Not only SQL to emphasize that they may support </a:t>
            </a:r>
            <a:r>
              <a:rPr lang="en" sz="1600">
                <a:solidFill>
                  <a:schemeClr val="lt1"/>
                </a:solidFill>
                <a:highlight>
                  <a:srgbClr val="202124"/>
                </a:highlight>
                <a:uFill>
                  <a:noFill/>
                </a:uFill>
                <a:latin typeface="Abril Fatface"/>
                <a:ea typeface="Abril Fatface"/>
                <a:cs typeface="Abril Fatface"/>
                <a:sym typeface="Abril Fatface"/>
                <a:hlinkClick r:id="rId3">
                  <a:extLst>
                    <a:ext uri="{A12FA001-AC4F-418D-AE19-62706E023703}">
                      <ahyp:hlinkClr xmlns:ahyp="http://schemas.microsoft.com/office/drawing/2018/hyperlinkcolor" val="tx"/>
                    </a:ext>
                  </a:extLst>
                </a:hlinkClick>
              </a:rPr>
              <a:t>SQL</a:t>
            </a:r>
            <a:r>
              <a:rPr lang="en" sz="1600">
                <a:solidFill>
                  <a:schemeClr val="lt1"/>
                </a:solidFill>
                <a:highlight>
                  <a:srgbClr val="202124"/>
                </a:highlight>
                <a:latin typeface="Abril Fatface"/>
                <a:ea typeface="Abril Fatface"/>
                <a:cs typeface="Abril Fatface"/>
                <a:sym typeface="Abril Fatface"/>
              </a:rPr>
              <a:t>-like query languages or sit alongside SQL databases in </a:t>
            </a:r>
            <a:r>
              <a:rPr lang="en" sz="1600">
                <a:solidFill>
                  <a:schemeClr val="lt1"/>
                </a:solidFill>
                <a:highlight>
                  <a:srgbClr val="202124"/>
                </a:highlight>
                <a:uFill>
                  <a:noFill/>
                </a:uFill>
                <a:latin typeface="Abril Fatface"/>
                <a:ea typeface="Abril Fatface"/>
                <a:cs typeface="Abril Fatface"/>
                <a:sym typeface="Abril Fatface"/>
                <a:hlinkClick r:id="rId4">
                  <a:extLst>
                    <a:ext uri="{A12FA001-AC4F-418D-AE19-62706E023703}">
                      <ahyp:hlinkClr xmlns:ahyp="http://schemas.microsoft.com/office/drawing/2018/hyperlinkcolor" val="tx"/>
                    </a:ext>
                  </a:extLst>
                </a:hlinkClick>
              </a:rPr>
              <a:t>polyglot-persistent</a:t>
            </a:r>
            <a:r>
              <a:rPr lang="en" sz="1600">
                <a:solidFill>
                  <a:schemeClr val="lt1"/>
                </a:solidFill>
                <a:highlight>
                  <a:srgbClr val="202124"/>
                </a:highlight>
                <a:latin typeface="Abril Fatface"/>
                <a:ea typeface="Abril Fatface"/>
                <a:cs typeface="Abril Fatface"/>
                <a:sym typeface="Abril Fatface"/>
              </a:rPr>
              <a:t> architectures.</a:t>
            </a: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The data structures used by NoSQL databases (e.g. </a:t>
            </a:r>
            <a:r>
              <a:rPr lang="en" sz="1600">
                <a:solidFill>
                  <a:schemeClr val="lt1"/>
                </a:solidFill>
                <a:highlight>
                  <a:srgbClr val="202124"/>
                </a:highlight>
                <a:uFill>
                  <a:noFill/>
                </a:uFill>
                <a:latin typeface="Abril Fatface"/>
                <a:ea typeface="Abril Fatface"/>
                <a:cs typeface="Abril Fatface"/>
                <a:sym typeface="Abril Fatface"/>
                <a:hlinkClick r:id="rId5">
                  <a:extLst>
                    <a:ext uri="{A12FA001-AC4F-418D-AE19-62706E023703}">
                      <ahyp:hlinkClr xmlns:ahyp="http://schemas.microsoft.com/office/drawing/2018/hyperlinkcolor" val="tx"/>
                    </a:ext>
                  </a:extLst>
                </a:hlinkClick>
              </a:rPr>
              <a:t>key–value pair</a:t>
            </a:r>
            <a:r>
              <a:rPr lang="en" sz="1600">
                <a:solidFill>
                  <a:schemeClr val="lt1"/>
                </a:solidFill>
                <a:highlight>
                  <a:srgbClr val="202124"/>
                </a:highlight>
                <a:latin typeface="Abril Fatface"/>
                <a:ea typeface="Abril Fatface"/>
                <a:cs typeface="Abril Fatface"/>
                <a:sym typeface="Abril Fatface"/>
              </a:rPr>
              <a:t>, </a:t>
            </a:r>
            <a:r>
              <a:rPr lang="en" sz="1600">
                <a:solidFill>
                  <a:schemeClr val="lt1"/>
                </a:solidFill>
                <a:highlight>
                  <a:srgbClr val="202124"/>
                </a:highlight>
                <a:uFill>
                  <a:noFill/>
                </a:uFill>
                <a:latin typeface="Abril Fatface"/>
                <a:ea typeface="Abril Fatface"/>
                <a:cs typeface="Abril Fatface"/>
                <a:sym typeface="Abril Fatface"/>
                <a:hlinkClick r:id="rId6">
                  <a:extLst>
                    <a:ext uri="{A12FA001-AC4F-418D-AE19-62706E023703}">
                      <ahyp:hlinkClr xmlns:ahyp="http://schemas.microsoft.com/office/drawing/2018/hyperlinkcolor" val="tx"/>
                    </a:ext>
                  </a:extLst>
                </a:hlinkClick>
              </a:rPr>
              <a:t>wide column</a:t>
            </a:r>
            <a:r>
              <a:rPr lang="en" sz="1600">
                <a:solidFill>
                  <a:schemeClr val="lt1"/>
                </a:solidFill>
                <a:highlight>
                  <a:srgbClr val="202124"/>
                </a:highlight>
                <a:latin typeface="Abril Fatface"/>
                <a:ea typeface="Abril Fatface"/>
                <a:cs typeface="Abril Fatface"/>
                <a:sym typeface="Abril Fatface"/>
              </a:rPr>
              <a:t>, </a:t>
            </a:r>
            <a:r>
              <a:rPr lang="en" sz="1600">
                <a:solidFill>
                  <a:schemeClr val="lt1"/>
                </a:solidFill>
                <a:highlight>
                  <a:srgbClr val="202124"/>
                </a:highlight>
                <a:uFill>
                  <a:noFill/>
                </a:uFill>
                <a:latin typeface="Abril Fatface"/>
                <a:ea typeface="Abril Fatface"/>
                <a:cs typeface="Abril Fatface"/>
                <a:sym typeface="Abril Fatface"/>
                <a:hlinkClick r:id="rId7">
                  <a:extLst>
                    <a:ext uri="{A12FA001-AC4F-418D-AE19-62706E023703}">
                      <ahyp:hlinkClr xmlns:ahyp="http://schemas.microsoft.com/office/drawing/2018/hyperlinkcolor" val="tx"/>
                    </a:ext>
                  </a:extLst>
                </a:hlinkClick>
              </a:rPr>
              <a:t>graph</a:t>
            </a:r>
            <a:r>
              <a:rPr lang="en" sz="1600">
                <a:solidFill>
                  <a:schemeClr val="lt1"/>
                </a:solidFill>
                <a:highlight>
                  <a:srgbClr val="202124"/>
                </a:highlight>
                <a:latin typeface="Abril Fatface"/>
                <a:ea typeface="Abril Fatface"/>
                <a:cs typeface="Abril Fatface"/>
                <a:sym typeface="Abril Fatface"/>
              </a:rPr>
              <a:t>, or </a:t>
            </a:r>
            <a:r>
              <a:rPr lang="en" sz="1600">
                <a:solidFill>
                  <a:schemeClr val="lt1"/>
                </a:solidFill>
                <a:highlight>
                  <a:srgbClr val="202124"/>
                </a:highlight>
                <a:uFill>
                  <a:noFill/>
                </a:uFill>
                <a:latin typeface="Abril Fatface"/>
                <a:ea typeface="Abril Fatface"/>
                <a:cs typeface="Abril Fatface"/>
                <a:sym typeface="Abril Fatface"/>
                <a:hlinkClick r:id="rId8">
                  <a:extLst>
                    <a:ext uri="{A12FA001-AC4F-418D-AE19-62706E023703}">
                      <ahyp:hlinkClr xmlns:ahyp="http://schemas.microsoft.com/office/drawing/2018/hyperlinkcolor" val="tx"/>
                    </a:ext>
                  </a:extLst>
                </a:hlinkClick>
              </a:rPr>
              <a:t>document</a:t>
            </a:r>
            <a:r>
              <a:rPr lang="en" sz="1600">
                <a:solidFill>
                  <a:schemeClr val="lt1"/>
                </a:solidFill>
                <a:highlight>
                  <a:srgbClr val="202124"/>
                </a:highlight>
                <a:latin typeface="Abril Fatface"/>
                <a:ea typeface="Abril Fatface"/>
                <a:cs typeface="Abril Fatface"/>
                <a:sym typeface="Abril Fatface"/>
              </a:rPr>
              <a:t>) are different from those used by default in relational databases, making some operations faster in NoSQL.</a:t>
            </a:r>
            <a:endParaRPr sz="1600">
              <a:solidFill>
                <a:schemeClr val="lt1"/>
              </a:solidFill>
              <a:highlight>
                <a:srgbClr val="202124"/>
              </a:highlight>
              <a:latin typeface="Abril Fatface"/>
              <a:ea typeface="Abril Fatface"/>
              <a:cs typeface="Abril Fatface"/>
              <a:sym typeface="Abril Fat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2"/>
          <p:cNvGrpSpPr/>
          <p:nvPr/>
        </p:nvGrpSpPr>
        <p:grpSpPr>
          <a:xfrm>
            <a:off x="84650" y="152000"/>
            <a:ext cx="8974690" cy="4820480"/>
            <a:chOff x="-3810" y="0"/>
            <a:chExt cx="3689189" cy="1759171"/>
          </a:xfrm>
        </p:grpSpPr>
        <p:sp>
          <p:nvSpPr>
            <p:cNvPr id="245" name="Google Shape;245;p32"/>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246" name="Google Shape;246;p32"/>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47" name="Google Shape;247;p32"/>
          <p:cNvGrpSpPr/>
          <p:nvPr/>
        </p:nvGrpSpPr>
        <p:grpSpPr>
          <a:xfrm>
            <a:off x="299425" y="276517"/>
            <a:ext cx="8545146" cy="4552089"/>
            <a:chOff x="-3810" y="0"/>
            <a:chExt cx="3512618" cy="1599469"/>
          </a:xfrm>
        </p:grpSpPr>
        <p:sp>
          <p:nvSpPr>
            <p:cNvPr id="248" name="Google Shape;248;p32"/>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249" name="Google Shape;249;p32"/>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50" name="Google Shape;250;p32"/>
          <p:cNvSpPr txBox="1"/>
          <p:nvPr/>
        </p:nvSpPr>
        <p:spPr>
          <a:xfrm>
            <a:off x="366600" y="458075"/>
            <a:ext cx="8410800" cy="9360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3800" b="1">
                <a:solidFill>
                  <a:srgbClr val="FFFFFF"/>
                </a:solidFill>
                <a:latin typeface="Gaegu"/>
                <a:ea typeface="Gaegu"/>
                <a:cs typeface="Gaegu"/>
                <a:sym typeface="Gaegu"/>
              </a:rPr>
              <a:t>Key differences between SQL and NoSQL databases</a:t>
            </a:r>
            <a:endParaRPr sz="3800"/>
          </a:p>
        </p:txBody>
      </p:sp>
      <p:pic>
        <p:nvPicPr>
          <p:cNvPr id="251" name="Google Shape;251;p32"/>
          <p:cNvPicPr preferRelativeResize="0"/>
          <p:nvPr/>
        </p:nvPicPr>
        <p:blipFill>
          <a:blip r:embed="rId3">
            <a:alphaModFix/>
          </a:blip>
          <a:stretch>
            <a:fillRect/>
          </a:stretch>
        </p:blipFill>
        <p:spPr>
          <a:xfrm>
            <a:off x="1516325" y="1498850"/>
            <a:ext cx="5519949" cy="324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n-relational data and NoSQL - Azure Architecture Center | Microsoft Learn">
            <a:extLst>
              <a:ext uri="{FF2B5EF4-FFF2-40B4-BE49-F238E27FC236}">
                <a16:creationId xmlns:a16="http://schemas.microsoft.com/office/drawing/2014/main" id="{15F6AB6C-A5CE-1A72-FD8F-0286A7853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 y="768887"/>
            <a:ext cx="30861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7F9F9D-D925-A691-09D8-042D62FC5D15}"/>
              </a:ext>
            </a:extLst>
          </p:cNvPr>
          <p:cNvPicPr>
            <a:picLocks noChangeAspect="1"/>
          </p:cNvPicPr>
          <p:nvPr/>
        </p:nvPicPr>
        <p:blipFill>
          <a:blip r:embed="rId3"/>
          <a:stretch>
            <a:fillRect/>
          </a:stretch>
        </p:blipFill>
        <p:spPr>
          <a:xfrm>
            <a:off x="4572000" y="949851"/>
            <a:ext cx="3829078" cy="2971822"/>
          </a:xfrm>
          <a:prstGeom prst="rect">
            <a:avLst/>
          </a:prstGeom>
        </p:spPr>
      </p:pic>
    </p:spTree>
    <p:extLst>
      <p:ext uri="{BB962C8B-B14F-4D97-AF65-F5344CB8AC3E}">
        <p14:creationId xmlns:p14="http://schemas.microsoft.com/office/powerpoint/2010/main" val="84350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31"/>
          <p:cNvGrpSpPr/>
          <p:nvPr/>
        </p:nvGrpSpPr>
        <p:grpSpPr>
          <a:xfrm>
            <a:off x="417525" y="186550"/>
            <a:ext cx="8412523" cy="4530007"/>
            <a:chOff x="-22571" y="0"/>
            <a:chExt cx="13361695" cy="10641313"/>
          </a:xfrm>
        </p:grpSpPr>
        <p:grpSp>
          <p:nvGrpSpPr>
            <p:cNvPr id="229" name="Google Shape;229;p31"/>
            <p:cNvGrpSpPr/>
            <p:nvPr/>
          </p:nvGrpSpPr>
          <p:grpSpPr>
            <a:xfrm>
              <a:off x="-22571" y="0"/>
              <a:ext cx="13361695" cy="10641313"/>
              <a:chOff x="-3810" y="0"/>
              <a:chExt cx="2255481" cy="1796275"/>
            </a:xfrm>
          </p:grpSpPr>
          <p:sp>
            <p:nvSpPr>
              <p:cNvPr id="230" name="Google Shape;230;p31"/>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31" name="Google Shape;231;p31"/>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2" name="Google Shape;232;p31"/>
            <p:cNvGrpSpPr/>
            <p:nvPr/>
          </p:nvGrpSpPr>
          <p:grpSpPr>
            <a:xfrm>
              <a:off x="400662" y="2798190"/>
              <a:ext cx="12515230" cy="7405208"/>
              <a:chOff x="-3810" y="0"/>
              <a:chExt cx="2112596" cy="1250014"/>
            </a:xfrm>
          </p:grpSpPr>
          <p:sp>
            <p:nvSpPr>
              <p:cNvPr id="233" name="Google Shape;233;p31"/>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34" name="Google Shape;234;p31"/>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5" name="Google Shape;235;p31"/>
            <p:cNvGrpSpPr/>
            <p:nvPr/>
          </p:nvGrpSpPr>
          <p:grpSpPr>
            <a:xfrm>
              <a:off x="400662" y="437929"/>
              <a:ext cx="12515230" cy="2122030"/>
              <a:chOff x="-3810" y="0"/>
              <a:chExt cx="2112596" cy="358203"/>
            </a:xfrm>
          </p:grpSpPr>
          <p:sp>
            <p:nvSpPr>
              <p:cNvPr id="236" name="Google Shape;236;p31"/>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37" name="Google Shape;237;p31"/>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38" name="Google Shape;238;p31"/>
          <p:cNvSpPr txBox="1"/>
          <p:nvPr/>
        </p:nvSpPr>
        <p:spPr>
          <a:xfrm>
            <a:off x="729150" y="5587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rgbClr val="FFFFFF"/>
                </a:solidFill>
                <a:latin typeface="Gaegu"/>
                <a:ea typeface="Gaegu"/>
                <a:cs typeface="Gaegu"/>
                <a:sym typeface="Gaegu"/>
              </a:rPr>
              <a:t>SQL vs. NoSQL Database Type?</a:t>
            </a:r>
            <a:endParaRPr sz="500" dirty="0"/>
          </a:p>
        </p:txBody>
      </p:sp>
      <p:pic>
        <p:nvPicPr>
          <p:cNvPr id="239" name="Google Shape;239;p31"/>
          <p:cNvPicPr preferRelativeResize="0"/>
          <p:nvPr/>
        </p:nvPicPr>
        <p:blipFill>
          <a:blip r:embed="rId3">
            <a:alphaModFix/>
          </a:blip>
          <a:stretch>
            <a:fillRect/>
          </a:stretch>
        </p:blipFill>
        <p:spPr>
          <a:xfrm>
            <a:off x="923875" y="1483525"/>
            <a:ext cx="7328825" cy="2851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439</Words>
  <Application>Microsoft Office PowerPoint</Application>
  <PresentationFormat>On-screen Show (16:9)</PresentationFormat>
  <Paragraphs>53</Paragraphs>
  <Slides>13</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Abril Fatface</vt:lpstr>
      <vt:lpstr>Gaegu</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Sabbir Hossain Rossi</cp:lastModifiedBy>
  <cp:revision>5</cp:revision>
  <dcterms:modified xsi:type="dcterms:W3CDTF">2023-12-14T07:31:21Z</dcterms:modified>
</cp:coreProperties>
</file>