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1296" y="21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8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13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0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18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12/27/2024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743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32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12/27/2024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12/27/2024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51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12/27/2024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2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653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12/27/2024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35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12/27/2024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9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47378-ACBD-C291-2D20-19AFB2F6F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3901736" cy="313080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TCP</a:t>
            </a:r>
            <a:br>
              <a:rPr lang="tr-TR" sz="4600" dirty="0"/>
            </a:br>
            <a:r>
              <a:rPr lang="en-US" sz="4600" dirty="0"/>
              <a:t>Socket </a:t>
            </a:r>
            <a:r>
              <a:rPr lang="en-US" sz="4600" dirty="0" err="1"/>
              <a:t>Programlama</a:t>
            </a:r>
            <a:endParaRPr lang="en-US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93D748-C362-1930-6601-B84767879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3901736" cy="2240529"/>
          </a:xfrm>
        </p:spPr>
        <p:txBody>
          <a:bodyPr>
            <a:normAutofit/>
          </a:bodyPr>
          <a:lstStyle/>
          <a:p>
            <a:r>
              <a:rPr lang="en-US" dirty="0" err="1"/>
              <a:t>Bunagram</a:t>
            </a:r>
            <a:r>
              <a:rPr lang="en-US" dirty="0"/>
              <a:t> c</a:t>
            </a:r>
            <a:r>
              <a:rPr lang="tr-TR" dirty="0"/>
              <a:t>hatt</a:t>
            </a:r>
            <a:r>
              <a:rPr lang="en-US" dirty="0" err="1"/>
              <a:t>ing</a:t>
            </a:r>
            <a:r>
              <a:rPr lang="en-US" dirty="0"/>
              <a:t> application </a:t>
            </a:r>
          </a:p>
        </p:txBody>
      </p:sp>
      <p:pic>
        <p:nvPicPr>
          <p:cNvPr id="4" name="Picture 3" descr="A collection of geometric shapes&#10;&#10;Description automatically generated">
            <a:extLst>
              <a:ext uri="{FF2B5EF4-FFF2-40B4-BE49-F238E27FC236}">
                <a16:creationId xmlns:a16="http://schemas.microsoft.com/office/drawing/2014/main" id="{934778B8-E1B2-E5B1-CB29-68F31C37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81" r="13173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68679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F52A5B-5810-4130-A3DB-FD2582D05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8FE145C-BED6-4533-8211-7AC773F7A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916078" cy="6858000"/>
          </a:xfrm>
          <a:custGeom>
            <a:avLst/>
            <a:gdLst>
              <a:gd name="connsiteX0" fmla="*/ 8183400 w 8916078"/>
              <a:gd name="connsiteY0" fmla="*/ 3865853 h 6820849"/>
              <a:gd name="connsiteX1" fmla="*/ 8259593 w 8916078"/>
              <a:gd name="connsiteY1" fmla="*/ 3878252 h 6820849"/>
              <a:gd name="connsiteX2" fmla="*/ 8529076 w 8916078"/>
              <a:gd name="connsiteY2" fmla="*/ 4345010 h 6820849"/>
              <a:gd name="connsiteX3" fmla="*/ 8062319 w 8916078"/>
              <a:gd name="connsiteY3" fmla="*/ 4614493 h 6820849"/>
              <a:gd name="connsiteX4" fmla="*/ 7792836 w 8916078"/>
              <a:gd name="connsiteY4" fmla="*/ 4147735 h 6820849"/>
              <a:gd name="connsiteX5" fmla="*/ 8183400 w 8916078"/>
              <a:gd name="connsiteY5" fmla="*/ 3865853 h 6820849"/>
              <a:gd name="connsiteX6" fmla="*/ 8734942 w 8916078"/>
              <a:gd name="connsiteY6" fmla="*/ 2667480 h 6820849"/>
              <a:gd name="connsiteX7" fmla="*/ 8773412 w 8916078"/>
              <a:gd name="connsiteY7" fmla="*/ 2673741 h 6820849"/>
              <a:gd name="connsiteX8" fmla="*/ 8909474 w 8916078"/>
              <a:gd name="connsiteY8" fmla="*/ 2909407 h 6820849"/>
              <a:gd name="connsiteX9" fmla="*/ 8673808 w 8916078"/>
              <a:gd name="connsiteY9" fmla="*/ 3045469 h 6820849"/>
              <a:gd name="connsiteX10" fmla="*/ 8537746 w 8916078"/>
              <a:gd name="connsiteY10" fmla="*/ 2809802 h 6820849"/>
              <a:gd name="connsiteX11" fmla="*/ 8697151 w 8916078"/>
              <a:gd name="connsiteY11" fmla="*/ 2668961 h 6820849"/>
              <a:gd name="connsiteX12" fmla="*/ 8734942 w 8916078"/>
              <a:gd name="connsiteY12" fmla="*/ 2667480 h 6820849"/>
              <a:gd name="connsiteX13" fmla="*/ 8776652 w 8916078"/>
              <a:gd name="connsiteY13" fmla="*/ 1 h 6820849"/>
              <a:gd name="connsiteX14" fmla="*/ 8786961 w 8916078"/>
              <a:gd name="connsiteY14" fmla="*/ 42970 h 6820849"/>
              <a:gd name="connsiteX15" fmla="*/ 8775876 w 8916078"/>
              <a:gd name="connsiteY15" fmla="*/ 219853 h 6820849"/>
              <a:gd name="connsiteX16" fmla="*/ 8229255 w 8916078"/>
              <a:gd name="connsiteY16" fmla="*/ 535444 h 6820849"/>
              <a:gd name="connsiteX17" fmla="*/ 7899142 w 8916078"/>
              <a:gd name="connsiteY17" fmla="*/ 78053 h 6820849"/>
              <a:gd name="connsiteX18" fmla="*/ 7911844 w 8916078"/>
              <a:gd name="connsiteY18" fmla="*/ 1 h 6820849"/>
              <a:gd name="connsiteX19" fmla="*/ 0 w 8916078"/>
              <a:gd name="connsiteY19" fmla="*/ 0 h 6820849"/>
              <a:gd name="connsiteX20" fmla="*/ 3064542 w 8916078"/>
              <a:gd name="connsiteY20" fmla="*/ 1 h 6820849"/>
              <a:gd name="connsiteX21" fmla="*/ 3626351 w 8916078"/>
              <a:gd name="connsiteY21" fmla="*/ 1 h 6820849"/>
              <a:gd name="connsiteX22" fmla="*/ 6388767 w 8916078"/>
              <a:gd name="connsiteY22" fmla="*/ 1 h 6820849"/>
              <a:gd name="connsiteX23" fmla="*/ 7293415 w 8916078"/>
              <a:gd name="connsiteY23" fmla="*/ 1 h 6820849"/>
              <a:gd name="connsiteX24" fmla="*/ 7285291 w 8916078"/>
              <a:gd name="connsiteY24" fmla="*/ 184997 h 6820849"/>
              <a:gd name="connsiteX25" fmla="*/ 7288318 w 8916078"/>
              <a:gd name="connsiteY25" fmla="*/ 419996 h 6820849"/>
              <a:gd name="connsiteX26" fmla="*/ 7736280 w 8916078"/>
              <a:gd name="connsiteY26" fmla="*/ 1068100 h 6820849"/>
              <a:gd name="connsiteX27" fmla="*/ 8184147 w 8916078"/>
              <a:gd name="connsiteY27" fmla="*/ 2589406 h 6820849"/>
              <a:gd name="connsiteX28" fmla="*/ 7738154 w 8916078"/>
              <a:gd name="connsiteY28" fmla="*/ 3164270 h 6820849"/>
              <a:gd name="connsiteX29" fmla="*/ 7579762 w 8916078"/>
              <a:gd name="connsiteY29" fmla="*/ 4641256 h 6820849"/>
              <a:gd name="connsiteX30" fmla="*/ 8191492 w 8916078"/>
              <a:gd name="connsiteY30" fmla="*/ 5670858 h 6820849"/>
              <a:gd name="connsiteX31" fmla="*/ 8477065 w 8916078"/>
              <a:gd name="connsiteY31" fmla="*/ 6707671 h 6820849"/>
              <a:gd name="connsiteX32" fmla="*/ 8478852 w 8916078"/>
              <a:gd name="connsiteY32" fmla="*/ 6820849 h 6820849"/>
              <a:gd name="connsiteX33" fmla="*/ 0 w 8916078"/>
              <a:gd name="connsiteY33" fmla="*/ 6820849 h 68208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8916078" h="6820849">
                <a:moveTo>
                  <a:pt x="8183400" y="3865853"/>
                </a:moveTo>
                <a:cubicBezTo>
                  <a:pt x="8208679" y="3867370"/>
                  <a:pt x="8234181" y="3871443"/>
                  <a:pt x="8259593" y="3878252"/>
                </a:cubicBezTo>
                <a:cubicBezTo>
                  <a:pt x="8462901" y="3932728"/>
                  <a:pt x="8583552" y="4141703"/>
                  <a:pt x="8529076" y="4345010"/>
                </a:cubicBezTo>
                <a:cubicBezTo>
                  <a:pt x="8474600" y="4548317"/>
                  <a:pt x="8265626" y="4668969"/>
                  <a:pt x="8062319" y="4614493"/>
                </a:cubicBezTo>
                <a:cubicBezTo>
                  <a:pt x="7859012" y="4560017"/>
                  <a:pt x="7738360" y="4351042"/>
                  <a:pt x="7792836" y="4147735"/>
                </a:cubicBezTo>
                <a:cubicBezTo>
                  <a:pt x="7840502" y="3969841"/>
                  <a:pt x="8006457" y="3855230"/>
                  <a:pt x="8183400" y="3865853"/>
                </a:cubicBezTo>
                <a:close/>
                <a:moveTo>
                  <a:pt x="8734942" y="2667480"/>
                </a:moveTo>
                <a:cubicBezTo>
                  <a:pt x="8747705" y="2668246"/>
                  <a:pt x="8760581" y="2670303"/>
                  <a:pt x="8773412" y="2673741"/>
                </a:cubicBezTo>
                <a:cubicBezTo>
                  <a:pt x="8876062" y="2701246"/>
                  <a:pt x="8936980" y="2806757"/>
                  <a:pt x="8909474" y="2909407"/>
                </a:cubicBezTo>
                <a:cubicBezTo>
                  <a:pt x="8881969" y="3012057"/>
                  <a:pt x="8776458" y="3072974"/>
                  <a:pt x="8673808" y="3045469"/>
                </a:cubicBezTo>
                <a:cubicBezTo>
                  <a:pt x="8571158" y="3017965"/>
                  <a:pt x="8510241" y="2912452"/>
                  <a:pt x="8537746" y="2809802"/>
                </a:cubicBezTo>
                <a:cubicBezTo>
                  <a:pt x="8558375" y="2732815"/>
                  <a:pt x="8622882" y="2679302"/>
                  <a:pt x="8697151" y="2668961"/>
                </a:cubicBezTo>
                <a:cubicBezTo>
                  <a:pt x="8709529" y="2667237"/>
                  <a:pt x="8722180" y="2666714"/>
                  <a:pt x="8734942" y="2667480"/>
                </a:cubicBezTo>
                <a:close/>
                <a:moveTo>
                  <a:pt x="8776652" y="1"/>
                </a:moveTo>
                <a:lnTo>
                  <a:pt x="8786961" y="42970"/>
                </a:lnTo>
                <a:cubicBezTo>
                  <a:pt x="8794957" y="100392"/>
                  <a:pt x="8791826" y="160330"/>
                  <a:pt x="8775876" y="219853"/>
                </a:cubicBezTo>
                <a:cubicBezTo>
                  <a:pt x="8712079" y="457946"/>
                  <a:pt x="8467349" y="599241"/>
                  <a:pt x="8229255" y="535444"/>
                </a:cubicBezTo>
                <a:cubicBezTo>
                  <a:pt x="8020924" y="479621"/>
                  <a:pt x="7886703" y="285271"/>
                  <a:pt x="7899142" y="78053"/>
                </a:cubicBezTo>
                <a:lnTo>
                  <a:pt x="7911844" y="1"/>
                </a:lnTo>
                <a:close/>
                <a:moveTo>
                  <a:pt x="0" y="0"/>
                </a:moveTo>
                <a:lnTo>
                  <a:pt x="3064542" y="1"/>
                </a:lnTo>
                <a:lnTo>
                  <a:pt x="3626351" y="1"/>
                </a:lnTo>
                <a:lnTo>
                  <a:pt x="6388767" y="1"/>
                </a:lnTo>
                <a:lnTo>
                  <a:pt x="7293415" y="1"/>
                </a:lnTo>
                <a:lnTo>
                  <a:pt x="7285291" y="184997"/>
                </a:lnTo>
                <a:cubicBezTo>
                  <a:pt x="7283933" y="263521"/>
                  <a:pt x="7284806" y="341911"/>
                  <a:pt x="7288318" y="419996"/>
                </a:cubicBezTo>
                <a:cubicBezTo>
                  <a:pt x="7301507" y="709488"/>
                  <a:pt x="7530168" y="891535"/>
                  <a:pt x="7736280" y="1068100"/>
                </a:cubicBezTo>
                <a:cubicBezTo>
                  <a:pt x="8250069" y="1508062"/>
                  <a:pt x="8424916" y="2032159"/>
                  <a:pt x="8184147" y="2589406"/>
                </a:cubicBezTo>
                <a:cubicBezTo>
                  <a:pt x="8090773" y="2805524"/>
                  <a:pt x="7909218" y="2993264"/>
                  <a:pt x="7738154" y="3164270"/>
                </a:cubicBezTo>
                <a:cubicBezTo>
                  <a:pt x="7279360" y="3622745"/>
                  <a:pt x="7298159" y="4154456"/>
                  <a:pt x="7579762" y="4641256"/>
                </a:cubicBezTo>
                <a:cubicBezTo>
                  <a:pt x="7780382" y="4986833"/>
                  <a:pt x="8020938" y="5311557"/>
                  <a:pt x="8191492" y="5670858"/>
                </a:cubicBezTo>
                <a:cubicBezTo>
                  <a:pt x="8357544" y="6019043"/>
                  <a:pt x="8456063" y="6366409"/>
                  <a:pt x="8477065" y="6707671"/>
                </a:cubicBezTo>
                <a:lnTo>
                  <a:pt x="8478852" y="6820849"/>
                </a:lnTo>
                <a:lnTo>
                  <a:pt x="0" y="682084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45C798-6110-2B12-511C-2FB950751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6029325" cy="1325563"/>
          </a:xfrm>
        </p:spPr>
        <p:txBody>
          <a:bodyPr>
            <a:normAutofit/>
          </a:bodyPr>
          <a:lstStyle/>
          <a:p>
            <a:r>
              <a:rPr lang="en-US" dirty="0" err="1"/>
              <a:t>Proje</a:t>
            </a:r>
            <a:r>
              <a:rPr lang="en-US" dirty="0"/>
              <a:t> </a:t>
            </a:r>
            <a:r>
              <a:rPr lang="tr-TR" dirty="0"/>
              <a:t>Tanıtımı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88C5B-1A32-427E-41A3-A5FF7C313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106204"/>
            <a:ext cx="6029325" cy="4036534"/>
          </a:xfrm>
        </p:spPr>
        <p:txBody>
          <a:bodyPr>
            <a:normAutofit/>
          </a:bodyPr>
          <a:lstStyle/>
          <a:p>
            <a:r>
              <a:rPr lang="en-US" sz="2400" dirty="0" err="1"/>
              <a:t>Proje</a:t>
            </a:r>
            <a:r>
              <a:rPr lang="en-US" sz="2400" dirty="0"/>
              <a:t>, WebSocket </a:t>
            </a:r>
            <a:r>
              <a:rPr lang="en-US" sz="2400" dirty="0" err="1"/>
              <a:t>iletişimini</a:t>
            </a:r>
            <a:r>
              <a:rPr lang="en-US" sz="2400" dirty="0"/>
              <a:t> </a:t>
            </a:r>
            <a:r>
              <a:rPr lang="en-US" sz="2400" dirty="0" err="1"/>
              <a:t>basitleştiren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istemciler</a:t>
            </a:r>
            <a:r>
              <a:rPr lang="en-US" sz="2400" dirty="0"/>
              <a:t> ile </a:t>
            </a:r>
            <a:r>
              <a:rPr lang="en-US" sz="2400" dirty="0" err="1"/>
              <a:t>sunucular</a:t>
            </a:r>
            <a:r>
              <a:rPr lang="en-US" sz="2400" dirty="0"/>
              <a:t> </a:t>
            </a:r>
            <a:r>
              <a:rPr lang="en-US" sz="2400" dirty="0" err="1"/>
              <a:t>arasında</a:t>
            </a:r>
            <a:r>
              <a:rPr lang="en-US" sz="2400" dirty="0"/>
              <a:t> </a:t>
            </a:r>
            <a:r>
              <a:rPr lang="en-US" sz="2400" dirty="0" err="1"/>
              <a:t>gerçek</a:t>
            </a:r>
            <a:r>
              <a:rPr lang="en-US" sz="2400" dirty="0"/>
              <a:t> </a:t>
            </a:r>
            <a:r>
              <a:rPr lang="en-US" sz="2400" dirty="0" err="1"/>
              <a:t>zamanlı</a:t>
            </a:r>
            <a:r>
              <a:rPr lang="en-US" sz="2400" dirty="0"/>
              <a:t>, </a:t>
            </a:r>
            <a:r>
              <a:rPr lang="en-US" sz="2400" dirty="0" err="1"/>
              <a:t>çift</a:t>
            </a:r>
            <a:r>
              <a:rPr lang="en-US" sz="2400" dirty="0"/>
              <a:t> </a:t>
            </a:r>
            <a:r>
              <a:rPr lang="en-US" sz="2400" dirty="0" err="1"/>
              <a:t>yönlü</a:t>
            </a:r>
            <a:r>
              <a:rPr lang="en-US" sz="2400" dirty="0"/>
              <a:t> </a:t>
            </a:r>
            <a:r>
              <a:rPr lang="en-US" sz="2400" dirty="0" err="1"/>
              <a:t>iletişim</a:t>
            </a:r>
            <a:r>
              <a:rPr lang="en-US" sz="2400" dirty="0"/>
              <a:t> </a:t>
            </a:r>
            <a:r>
              <a:rPr lang="en-US" sz="2400" dirty="0" err="1"/>
              <a:t>sağlayan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kütüphane</a:t>
            </a:r>
            <a:r>
              <a:rPr lang="en-US" sz="2400" dirty="0"/>
              <a:t> </a:t>
            </a:r>
            <a:r>
              <a:rPr lang="en-US" sz="2400" dirty="0" err="1"/>
              <a:t>olan</a:t>
            </a:r>
            <a:r>
              <a:rPr lang="en-US" sz="2400" dirty="0"/>
              <a:t> Socket.IO </a:t>
            </a:r>
            <a:r>
              <a:rPr lang="en-US" sz="2400" dirty="0" err="1"/>
              <a:t>kullanarak</a:t>
            </a:r>
            <a:r>
              <a:rPr lang="en-US" sz="2400" dirty="0"/>
              <a:t> </a:t>
            </a:r>
            <a:r>
              <a:rPr lang="en-US" sz="2400" dirty="0" err="1"/>
              <a:t>gerçek</a:t>
            </a:r>
            <a:r>
              <a:rPr lang="en-US" sz="2400" dirty="0"/>
              <a:t> </a:t>
            </a:r>
            <a:r>
              <a:rPr lang="en-US" sz="2400" dirty="0" err="1"/>
              <a:t>zamanlı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sohbet</a:t>
            </a:r>
            <a:r>
              <a:rPr lang="en-US" sz="2400" dirty="0"/>
              <a:t> </a:t>
            </a:r>
            <a:r>
              <a:rPr lang="en-US" sz="2400" dirty="0" err="1"/>
              <a:t>uygulaması</a:t>
            </a:r>
            <a:r>
              <a:rPr lang="en-US" sz="2400" dirty="0"/>
              <a:t> </a:t>
            </a:r>
            <a:r>
              <a:rPr lang="en-US" sz="2400" dirty="0" err="1"/>
              <a:t>oluşturmaya</a:t>
            </a:r>
            <a:r>
              <a:rPr lang="en-US" sz="2400" dirty="0"/>
              <a:t> </a:t>
            </a:r>
            <a:r>
              <a:rPr lang="en-US" sz="2400" dirty="0" err="1"/>
              <a:t>odaklanmaktadır</a:t>
            </a:r>
            <a:r>
              <a:rPr lang="en-US" sz="2400" dirty="0"/>
              <a:t>. </a:t>
            </a:r>
            <a:r>
              <a:rPr lang="en-US" sz="2400" dirty="0" err="1"/>
              <a:t>Güvenilir</a:t>
            </a:r>
            <a:r>
              <a:rPr lang="en-US" sz="2400" dirty="0"/>
              <a:t> </a:t>
            </a:r>
            <a:r>
              <a:rPr lang="en-US" sz="2400" dirty="0" err="1"/>
              <a:t>ve</a:t>
            </a:r>
            <a:r>
              <a:rPr lang="en-US" sz="2400" dirty="0"/>
              <a:t> </a:t>
            </a:r>
            <a:r>
              <a:rPr lang="en-US" sz="2400" dirty="0" err="1"/>
              <a:t>duyarlı</a:t>
            </a:r>
            <a:r>
              <a:rPr lang="en-US" sz="2400" dirty="0"/>
              <a:t> </a:t>
            </a:r>
            <a:r>
              <a:rPr lang="en-US" sz="2400" dirty="0" err="1"/>
              <a:t>bir</a:t>
            </a:r>
            <a:r>
              <a:rPr lang="en-US" sz="2400" dirty="0"/>
              <a:t> </a:t>
            </a:r>
            <a:r>
              <a:rPr lang="en-US" sz="2400" dirty="0" err="1"/>
              <a:t>sohbet</a:t>
            </a:r>
            <a:r>
              <a:rPr lang="en-US" sz="2400" dirty="0"/>
              <a:t> </a:t>
            </a:r>
            <a:r>
              <a:rPr lang="en-US" sz="2400" dirty="0" err="1"/>
              <a:t>deneyimi</a:t>
            </a:r>
            <a:r>
              <a:rPr lang="en-US" sz="2400" dirty="0"/>
              <a:t> </a:t>
            </a:r>
            <a:r>
              <a:rPr lang="en-US" sz="2400" dirty="0" err="1"/>
              <a:t>oluşturmak</a:t>
            </a:r>
            <a:r>
              <a:rPr lang="en-US" sz="2400" dirty="0"/>
              <a:t> </a:t>
            </a:r>
            <a:r>
              <a:rPr lang="en-US" sz="2400" dirty="0" err="1"/>
              <a:t>için</a:t>
            </a:r>
            <a:r>
              <a:rPr lang="en-US" sz="2400" dirty="0"/>
              <a:t> TCP </a:t>
            </a:r>
            <a:r>
              <a:rPr lang="en-US" sz="2400" dirty="0" err="1"/>
              <a:t>kavramlarından</a:t>
            </a:r>
            <a:r>
              <a:rPr lang="en-US" sz="2400" dirty="0"/>
              <a:t> </a:t>
            </a:r>
            <a:r>
              <a:rPr lang="en-US" sz="2400" dirty="0" err="1"/>
              <a:t>yararlanır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99184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42E603F-28B7-4831-BF23-65FBAB13D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Background Fill">
            <a:extLst>
              <a:ext uri="{FF2B5EF4-FFF2-40B4-BE49-F238E27FC236}">
                <a16:creationId xmlns:a16="http://schemas.microsoft.com/office/drawing/2014/main" id="{6DA65B90-7B06-4499-91BA-CDDD361324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7BC1E0-1C8D-47CB-B48A-D3D0D2EF0E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D1C04B-04EF-43BA-B2AB-6F52AF8B9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1"/>
            <a:ext cx="6939937" cy="6453893"/>
          </a:xfrm>
          <a:custGeom>
            <a:avLst/>
            <a:gdLst>
              <a:gd name="connsiteX0" fmla="*/ 111814 w 4695433"/>
              <a:gd name="connsiteY0" fmla="*/ 3049004 h 4582435"/>
              <a:gd name="connsiteX1" fmla="*/ 297409 w 4695433"/>
              <a:gd name="connsiteY1" fmla="*/ 3091902 h 4582435"/>
              <a:gd name="connsiteX2" fmla="*/ 416673 w 4695433"/>
              <a:gd name="connsiteY2" fmla="*/ 3537003 h 4582435"/>
              <a:gd name="connsiteX3" fmla="*/ 31751 w 4695433"/>
              <a:gd name="connsiteY3" fmla="*/ 3683368 h 4582435"/>
              <a:gd name="connsiteX4" fmla="*/ 0 w 4695433"/>
              <a:gd name="connsiteY4" fmla="*/ 3669070 h 4582435"/>
              <a:gd name="connsiteX5" fmla="*/ 0 w 4695433"/>
              <a:gd name="connsiteY5" fmla="*/ 3079852 h 4582435"/>
              <a:gd name="connsiteX6" fmla="*/ 35156 w 4695433"/>
              <a:gd name="connsiteY6" fmla="*/ 3063756 h 4582435"/>
              <a:gd name="connsiteX7" fmla="*/ 111814 w 4695433"/>
              <a:gd name="connsiteY7" fmla="*/ 3049004 h 4582435"/>
              <a:gd name="connsiteX8" fmla="*/ 0 w 4695433"/>
              <a:gd name="connsiteY8" fmla="*/ 0 h 4582435"/>
              <a:gd name="connsiteX9" fmla="*/ 4695433 w 4695433"/>
              <a:gd name="connsiteY9" fmla="*/ 0 h 4582435"/>
              <a:gd name="connsiteX10" fmla="*/ 4663044 w 4695433"/>
              <a:gd name="connsiteY10" fmla="*/ 68762 h 4582435"/>
              <a:gd name="connsiteX11" fmla="*/ 4571319 w 4695433"/>
              <a:gd name="connsiteY11" fmla="*/ 201411 h 4582435"/>
              <a:gd name="connsiteX12" fmla="*/ 4099777 w 4695433"/>
              <a:gd name="connsiteY12" fmla="*/ 504347 h 4582435"/>
              <a:gd name="connsiteX13" fmla="*/ 3811860 w 4695433"/>
              <a:gd name="connsiteY13" fmla="*/ 1682068 h 4582435"/>
              <a:gd name="connsiteX14" fmla="*/ 3167043 w 4695433"/>
              <a:gd name="connsiteY14" fmla="*/ 4278500 h 4582435"/>
              <a:gd name="connsiteX15" fmla="*/ 2640955 w 4695433"/>
              <a:gd name="connsiteY15" fmla="*/ 4485587 h 4582435"/>
              <a:gd name="connsiteX16" fmla="*/ 1495663 w 4695433"/>
              <a:gd name="connsiteY16" fmla="*/ 4435228 h 4582435"/>
              <a:gd name="connsiteX17" fmla="*/ 1020813 w 4695433"/>
              <a:gd name="connsiteY17" fmla="*/ 3838149 h 4582435"/>
              <a:gd name="connsiteX18" fmla="*/ 626404 w 4695433"/>
              <a:gd name="connsiteY18" fmla="*/ 3045292 h 4582435"/>
              <a:gd name="connsiteX19" fmla="*/ 147061 w 4695433"/>
              <a:gd name="connsiteY19" fmla="*/ 2765401 h 4582435"/>
              <a:gd name="connsiteX20" fmla="*/ 0 w 4695433"/>
              <a:gd name="connsiteY20" fmla="*/ 2736690 h 4582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695433" h="4582435">
                <a:moveTo>
                  <a:pt x="111814" y="3049004"/>
                </a:moveTo>
                <a:cubicBezTo>
                  <a:pt x="174417" y="3044581"/>
                  <a:pt x="238967" y="3058160"/>
                  <a:pt x="297409" y="3091902"/>
                </a:cubicBezTo>
                <a:cubicBezTo>
                  <a:pt x="453255" y="3181878"/>
                  <a:pt x="506651" y="3381158"/>
                  <a:pt x="416673" y="3537003"/>
                </a:cubicBezTo>
                <a:cubicBezTo>
                  <a:pt x="337943" y="3673368"/>
                  <a:pt x="175529" y="3731295"/>
                  <a:pt x="31751" y="3683368"/>
                </a:cubicBezTo>
                <a:lnTo>
                  <a:pt x="0" y="3669070"/>
                </a:lnTo>
                <a:lnTo>
                  <a:pt x="0" y="3079852"/>
                </a:lnTo>
                <a:lnTo>
                  <a:pt x="35156" y="3063756"/>
                </a:lnTo>
                <a:cubicBezTo>
                  <a:pt x="59982" y="3055817"/>
                  <a:pt x="85729" y="3050848"/>
                  <a:pt x="111814" y="3049004"/>
                </a:cubicBezTo>
                <a:close/>
                <a:moveTo>
                  <a:pt x="0" y="0"/>
                </a:moveTo>
                <a:lnTo>
                  <a:pt x="4695433" y="0"/>
                </a:lnTo>
                <a:lnTo>
                  <a:pt x="4663044" y="68762"/>
                </a:lnTo>
                <a:cubicBezTo>
                  <a:pt x="4636274" y="118744"/>
                  <a:pt x="4605467" y="163546"/>
                  <a:pt x="4571319" y="201411"/>
                </a:cubicBezTo>
                <a:cubicBezTo>
                  <a:pt x="4449886" y="335755"/>
                  <a:pt x="4268949" y="426743"/>
                  <a:pt x="4099777" y="504347"/>
                </a:cubicBezTo>
                <a:cubicBezTo>
                  <a:pt x="3604896" y="731933"/>
                  <a:pt x="3591784" y="1317548"/>
                  <a:pt x="3811860" y="1682068"/>
                </a:cubicBezTo>
                <a:cubicBezTo>
                  <a:pt x="4454413" y="2741008"/>
                  <a:pt x="4084752" y="3706193"/>
                  <a:pt x="3167043" y="4278500"/>
                </a:cubicBezTo>
                <a:cubicBezTo>
                  <a:pt x="3009772" y="4376529"/>
                  <a:pt x="2817700" y="4417630"/>
                  <a:pt x="2640955" y="4485587"/>
                </a:cubicBezTo>
                <a:cubicBezTo>
                  <a:pt x="2250950" y="4603206"/>
                  <a:pt x="1866703" y="4642930"/>
                  <a:pt x="1495663" y="4435228"/>
                </a:cubicBezTo>
                <a:cubicBezTo>
                  <a:pt x="1259049" y="4302759"/>
                  <a:pt x="1121911" y="4090107"/>
                  <a:pt x="1020813" y="3838149"/>
                </a:cubicBezTo>
                <a:cubicBezTo>
                  <a:pt x="910679" y="3564211"/>
                  <a:pt x="784571" y="3292847"/>
                  <a:pt x="626404" y="3045292"/>
                </a:cubicBezTo>
                <a:cubicBezTo>
                  <a:pt x="516355" y="2873268"/>
                  <a:pt x="336073" y="2807363"/>
                  <a:pt x="147061" y="2765401"/>
                </a:cubicBezTo>
                <a:lnTo>
                  <a:pt x="0" y="273669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205A59-59F4-2984-3079-ED6399CB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12" y="232966"/>
            <a:ext cx="3044283" cy="23095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Project </a:t>
            </a:r>
            <a:br>
              <a:rPr lang="en-US" dirty="0"/>
            </a:br>
            <a:r>
              <a:rPr lang="en-US" dirty="0"/>
              <a:t>UML</a:t>
            </a:r>
            <a:br>
              <a:rPr lang="en-US" dirty="0"/>
            </a:br>
            <a:r>
              <a:rPr lang="en-US" dirty="0"/>
              <a:t>Diagram 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F46AA63-64A7-B3AE-1614-62EB0DF491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907" y="-1"/>
            <a:ext cx="98360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8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9DD7E5-C854-492A-9A94-054A4118E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110DF80-7755-48B5-8B8F-47C1B9CE5B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A01C6-E377-F255-C9BF-362EE995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9" y="163304"/>
            <a:ext cx="4096215" cy="949742"/>
          </a:xfrm>
        </p:spPr>
        <p:txBody>
          <a:bodyPr anchor="ctr">
            <a:normAutofit fontScale="90000"/>
          </a:bodyPr>
          <a:lstStyle/>
          <a:p>
            <a:r>
              <a:rPr lang="en-US" dirty="0" err="1"/>
              <a:t>Hesap</a:t>
            </a:r>
            <a:r>
              <a:rPr lang="en-US" dirty="0"/>
              <a:t> Olu</a:t>
            </a:r>
            <a:r>
              <a:rPr lang="tr-TR" dirty="0"/>
              <a:t>şturma</a:t>
            </a:r>
            <a:endParaRPr lang="en-US" dirty="0"/>
          </a:p>
        </p:txBody>
      </p:sp>
      <p:pic>
        <p:nvPicPr>
          <p:cNvPr id="5" name="Content Placeholder 4" descr="A screenshot of a login form&#10;&#10;Description automatically generated">
            <a:extLst>
              <a:ext uri="{FF2B5EF4-FFF2-40B4-BE49-F238E27FC236}">
                <a16:creationId xmlns:a16="http://schemas.microsoft.com/office/drawing/2014/main" id="{41B534B4-0800-0709-18E9-C1EBBF084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32" y="1293833"/>
            <a:ext cx="11424357" cy="540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707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EE5876-DEBF-3F7C-6231-5B1298AD0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473661EB-15AB-C8A5-4A3F-9CCF9AF522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A64841-7545-E359-CC2D-2E52395E5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E8ADB9B6-D5CD-9FEB-226B-F1642203A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736AA6-E17A-24B3-CB6D-6A76D9EC1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9" y="163304"/>
            <a:ext cx="4096215" cy="949742"/>
          </a:xfrm>
        </p:spPr>
        <p:txBody>
          <a:bodyPr anchor="ctr">
            <a:normAutofit/>
          </a:bodyPr>
          <a:lstStyle/>
          <a:p>
            <a:r>
              <a:rPr lang="tr-TR" dirty="0"/>
              <a:t>Kullancı</a:t>
            </a:r>
            <a:r>
              <a:rPr lang="en-US" dirty="0"/>
              <a:t> </a:t>
            </a:r>
            <a:r>
              <a:rPr lang="tr-TR" dirty="0"/>
              <a:t>Girişi</a:t>
            </a:r>
            <a:endParaRPr lang="en-US" dirty="0"/>
          </a:p>
        </p:txBody>
      </p:sp>
      <p:pic>
        <p:nvPicPr>
          <p:cNvPr id="4" name="Picture 3" descr="A screenshot of a login screen&#10;&#10;Description automatically generated">
            <a:extLst>
              <a:ext uri="{FF2B5EF4-FFF2-40B4-BE49-F238E27FC236}">
                <a16:creationId xmlns:a16="http://schemas.microsoft.com/office/drawing/2014/main" id="{F00ACC47-5AE6-AF46-5C01-B1C7880AC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1" y="962023"/>
            <a:ext cx="11774310" cy="569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23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405069-7BDC-1E18-8396-DC366E040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Background Fill">
            <a:extLst>
              <a:ext uri="{FF2B5EF4-FFF2-40B4-BE49-F238E27FC236}">
                <a16:creationId xmlns:a16="http://schemas.microsoft.com/office/drawing/2014/main" id="{55965B0B-8097-0F61-AE89-BEA1E2F86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C5DD2B-5312-6236-BF3A-8BE5E1B2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8FAA4FB-74F1-37BB-400F-EEC6B1A58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2140699"/>
            <a:ext cx="12192000" cy="4717301"/>
          </a:xfrm>
          <a:custGeom>
            <a:avLst/>
            <a:gdLst>
              <a:gd name="connsiteX0" fmla="*/ 8930642 w 12192000"/>
              <a:gd name="connsiteY0" fmla="*/ 4273734 h 4717301"/>
              <a:gd name="connsiteX1" fmla="*/ 9143134 w 12192000"/>
              <a:gd name="connsiteY1" fmla="*/ 4396362 h 4717301"/>
              <a:gd name="connsiteX2" fmla="*/ 9043549 w 12192000"/>
              <a:gd name="connsiteY2" fmla="*/ 4693978 h 4717301"/>
              <a:gd name="connsiteX3" fmla="*/ 8745984 w 12192000"/>
              <a:gd name="connsiteY3" fmla="*/ 4594249 h 4717301"/>
              <a:gd name="connsiteX4" fmla="*/ 8845568 w 12192000"/>
              <a:gd name="connsiteY4" fmla="*/ 4296634 h 4717301"/>
              <a:gd name="connsiteX5" fmla="*/ 8930642 w 12192000"/>
              <a:gd name="connsiteY5" fmla="*/ 4273734 h 4717301"/>
              <a:gd name="connsiteX6" fmla="*/ 9842642 w 12192000"/>
              <a:gd name="connsiteY6" fmla="*/ 3718743 h 4717301"/>
              <a:gd name="connsiteX7" fmla="*/ 10272210 w 12192000"/>
              <a:gd name="connsiteY7" fmla="*/ 3966645 h 4717301"/>
              <a:gd name="connsiteX8" fmla="*/ 10070896 w 12192000"/>
              <a:gd name="connsiteY8" fmla="*/ 4568292 h 4717301"/>
              <a:gd name="connsiteX9" fmla="*/ 9469346 w 12192000"/>
              <a:gd name="connsiteY9" fmla="*/ 4366686 h 4717301"/>
              <a:gd name="connsiteX10" fmla="*/ 9670660 w 12192000"/>
              <a:gd name="connsiteY10" fmla="*/ 3765038 h 4717301"/>
              <a:gd name="connsiteX11" fmla="*/ 9842642 w 12192000"/>
              <a:gd name="connsiteY11" fmla="*/ 3718743 h 4717301"/>
              <a:gd name="connsiteX12" fmla="*/ 0 w 12192000"/>
              <a:gd name="connsiteY12" fmla="*/ 0 h 4717301"/>
              <a:gd name="connsiteX13" fmla="*/ 12192000 w 12192000"/>
              <a:gd name="connsiteY13" fmla="*/ 0 h 4717301"/>
              <a:gd name="connsiteX14" fmla="*/ 12192000 w 12192000"/>
              <a:gd name="connsiteY14" fmla="*/ 3369891 h 4717301"/>
              <a:gd name="connsiteX15" fmla="*/ 12124015 w 12192000"/>
              <a:gd name="connsiteY15" fmla="*/ 3410713 h 4717301"/>
              <a:gd name="connsiteX16" fmla="*/ 11077457 w 12192000"/>
              <a:gd name="connsiteY16" fmla="*/ 3501725 h 4717301"/>
              <a:gd name="connsiteX17" fmla="*/ 9867246 w 12192000"/>
              <a:gd name="connsiteY17" fmla="*/ 3351592 h 4717301"/>
              <a:gd name="connsiteX18" fmla="*/ 8994802 w 12192000"/>
              <a:gd name="connsiteY18" fmla="*/ 3878378 h 4717301"/>
              <a:gd name="connsiteX19" fmla="*/ 6994655 w 12192000"/>
              <a:gd name="connsiteY19" fmla="*/ 4335637 h 4717301"/>
              <a:gd name="connsiteX20" fmla="*/ 6287534 w 12192000"/>
              <a:gd name="connsiteY20" fmla="*/ 3714199 h 4717301"/>
              <a:gd name="connsiteX21" fmla="*/ 4392596 w 12192000"/>
              <a:gd name="connsiteY21" fmla="*/ 3392344 h 4717301"/>
              <a:gd name="connsiteX22" fmla="*/ 3014500 w 12192000"/>
              <a:gd name="connsiteY22" fmla="*/ 4100222 h 4717301"/>
              <a:gd name="connsiteX23" fmla="*/ 86414 w 12192000"/>
              <a:gd name="connsiteY23" fmla="*/ 3903305 h 4717301"/>
              <a:gd name="connsiteX24" fmla="*/ 0 w 12192000"/>
              <a:gd name="connsiteY24" fmla="*/ 3840566 h 4717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2192000" h="4717301">
                <a:moveTo>
                  <a:pt x="8930642" y="4273734"/>
                </a:moveTo>
                <a:cubicBezTo>
                  <a:pt x="9016941" y="4268381"/>
                  <a:pt x="9102130" y="4314070"/>
                  <a:pt x="9143134" y="4396362"/>
                </a:cubicBezTo>
                <a:cubicBezTo>
                  <a:pt x="9197806" y="4506087"/>
                  <a:pt x="9153221" y="4639333"/>
                  <a:pt x="9043549" y="4693978"/>
                </a:cubicBezTo>
                <a:cubicBezTo>
                  <a:pt x="8933879" y="4748622"/>
                  <a:pt x="8800655" y="4703973"/>
                  <a:pt x="8745984" y="4594249"/>
                </a:cubicBezTo>
                <a:cubicBezTo>
                  <a:pt x="8691311" y="4484525"/>
                  <a:pt x="8735897" y="4351279"/>
                  <a:pt x="8845568" y="4296634"/>
                </a:cubicBezTo>
                <a:cubicBezTo>
                  <a:pt x="8872986" y="4282973"/>
                  <a:pt x="8901875" y="4275517"/>
                  <a:pt x="8930642" y="4273734"/>
                </a:cubicBezTo>
                <a:close/>
                <a:moveTo>
                  <a:pt x="9842642" y="3718743"/>
                </a:moveTo>
                <a:cubicBezTo>
                  <a:pt x="10017101" y="3707923"/>
                  <a:pt x="10189318" y="3800286"/>
                  <a:pt x="10272210" y="3966645"/>
                </a:cubicBezTo>
                <a:cubicBezTo>
                  <a:pt x="10382732" y="4188458"/>
                  <a:pt x="10292600" y="4457825"/>
                  <a:pt x="10070896" y="4568292"/>
                </a:cubicBezTo>
                <a:cubicBezTo>
                  <a:pt x="9849191" y="4678760"/>
                  <a:pt x="9579867" y="4588498"/>
                  <a:pt x="9469346" y="4366686"/>
                </a:cubicBezTo>
                <a:cubicBezTo>
                  <a:pt x="9358824" y="4144873"/>
                  <a:pt x="9448956" y="3875506"/>
                  <a:pt x="9670660" y="3765038"/>
                </a:cubicBezTo>
                <a:cubicBezTo>
                  <a:pt x="9726087" y="3737421"/>
                  <a:pt x="9784490" y="3722349"/>
                  <a:pt x="9842642" y="371874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369891"/>
                </a:lnTo>
                <a:lnTo>
                  <a:pt x="12124015" y="3410713"/>
                </a:lnTo>
                <a:cubicBezTo>
                  <a:pt x="11792041" y="3581538"/>
                  <a:pt x="11443617" y="3577252"/>
                  <a:pt x="11077457" y="3501725"/>
                </a:cubicBezTo>
                <a:cubicBezTo>
                  <a:pt x="10679189" y="3419860"/>
                  <a:pt x="10271734" y="3358281"/>
                  <a:pt x="9867246" y="3351592"/>
                </a:cubicBezTo>
                <a:cubicBezTo>
                  <a:pt x="9492336" y="3345611"/>
                  <a:pt x="9239136" y="3626329"/>
                  <a:pt x="8994802" y="3878378"/>
                </a:cubicBezTo>
                <a:cubicBezTo>
                  <a:pt x="8385954" y="4506678"/>
                  <a:pt x="7695268" y="4690742"/>
                  <a:pt x="6994655" y="4335637"/>
                </a:cubicBezTo>
                <a:cubicBezTo>
                  <a:pt x="6722938" y="4197922"/>
                  <a:pt x="6494843" y="3948626"/>
                  <a:pt x="6287534" y="3714199"/>
                </a:cubicBezTo>
                <a:cubicBezTo>
                  <a:pt x="5731733" y="3085491"/>
                  <a:pt x="5043559" y="3067499"/>
                  <a:pt x="4392596" y="3392344"/>
                </a:cubicBezTo>
                <a:cubicBezTo>
                  <a:pt x="3930423" y="3623867"/>
                  <a:pt x="3492022" y="3908604"/>
                  <a:pt x="3014500" y="4100222"/>
                </a:cubicBezTo>
                <a:cubicBezTo>
                  <a:pt x="1977820" y="4518409"/>
                  <a:pt x="973242" y="4499486"/>
                  <a:pt x="86414" y="3903305"/>
                </a:cubicBezTo>
                <a:lnTo>
                  <a:pt x="0" y="384056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FFCC9-EF5D-01F7-4B61-C42F85E8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049" y="163304"/>
            <a:ext cx="4096215" cy="949742"/>
          </a:xfrm>
        </p:spPr>
        <p:txBody>
          <a:bodyPr anchor="ctr">
            <a:normAutofit fontScale="90000"/>
          </a:bodyPr>
          <a:lstStyle/>
          <a:p>
            <a:r>
              <a:rPr lang="tr-TR" dirty="0"/>
              <a:t>Ana Mesajlaşma</a:t>
            </a:r>
            <a:r>
              <a:rPr lang="en-US" dirty="0"/>
              <a:t> </a:t>
            </a:r>
            <a:r>
              <a:rPr lang="tr-TR" dirty="0"/>
              <a:t>Sayfası</a:t>
            </a:r>
            <a:endParaRPr lang="en-US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FD03F142-2A21-728E-E870-CFD6DFA9E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55" y="1281678"/>
            <a:ext cx="11006665" cy="548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22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AB267-13C5-5FD4-DF2B-1109B27A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0802" y="61072"/>
            <a:ext cx="9019822" cy="774305"/>
          </a:xfrm>
        </p:spPr>
        <p:txBody>
          <a:bodyPr/>
          <a:lstStyle/>
          <a:p>
            <a:r>
              <a:rPr lang="tr-TR" dirty="0"/>
              <a:t>Özel ve Grup Mesajlaşma Arayüzü</a:t>
            </a:r>
            <a:endParaRPr lang="en-US" dirty="0"/>
          </a:p>
        </p:txBody>
      </p:sp>
      <p:pic>
        <p:nvPicPr>
          <p:cNvPr id="12" name="Content Placeholder 11" descr="A screenshot of a chat&#10;&#10;Description automatically generated">
            <a:extLst>
              <a:ext uri="{FF2B5EF4-FFF2-40B4-BE49-F238E27FC236}">
                <a16:creationId xmlns:a16="http://schemas.microsoft.com/office/drawing/2014/main" id="{FAF6E7F2-01C3-C87A-6F7C-0C9BBD809C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3" y="948266"/>
            <a:ext cx="5884330" cy="5848661"/>
          </a:xfrm>
        </p:spPr>
      </p:pic>
      <p:pic>
        <p:nvPicPr>
          <p:cNvPr id="10" name="Content Placeholder 9" descr="A screenshot of a chat&#10;&#10;Description automatically generated">
            <a:extLst>
              <a:ext uri="{FF2B5EF4-FFF2-40B4-BE49-F238E27FC236}">
                <a16:creationId xmlns:a16="http://schemas.microsoft.com/office/drawing/2014/main" id="{915C1409-7811-D6C7-4094-4E35623317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67" y="948266"/>
            <a:ext cx="5884332" cy="5848661"/>
          </a:xfrm>
        </p:spPr>
      </p:pic>
    </p:spTree>
    <p:extLst>
      <p:ext uri="{BB962C8B-B14F-4D97-AF65-F5344CB8AC3E}">
        <p14:creationId xmlns:p14="http://schemas.microsoft.com/office/powerpoint/2010/main" val="43365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05892-682F-E4EA-B5AE-D2BEE64DB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408" y="365759"/>
            <a:ext cx="5330951" cy="3063241"/>
          </a:xfrm>
        </p:spPr>
        <p:txBody>
          <a:bodyPr>
            <a:normAutofit/>
          </a:bodyPr>
          <a:lstStyle/>
          <a:p>
            <a:r>
              <a:rPr lang="en-US" sz="1600" dirty="0"/>
              <a:t>Frontend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1. UI </a:t>
            </a:r>
            <a:r>
              <a:rPr lang="en-US" sz="1600" dirty="0" err="1"/>
              <a:t>bileşenleri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React/Vite/</a:t>
            </a:r>
            <a:r>
              <a:rPr lang="en-US" sz="1600" dirty="0" err="1"/>
              <a:t>TailSwindCSS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2.Giriş/</a:t>
            </a:r>
            <a:r>
              <a:rPr lang="en-US" sz="1600" dirty="0" err="1"/>
              <a:t>kayıt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form </a:t>
            </a:r>
            <a:r>
              <a:rPr lang="en-US" sz="1600" dirty="0" err="1"/>
              <a:t>doğrulaması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3.Gerçek </a:t>
            </a:r>
            <a:r>
              <a:rPr lang="en-US" sz="1600" dirty="0" err="1"/>
              <a:t>zamanlı</a:t>
            </a:r>
            <a:r>
              <a:rPr lang="en-US" sz="1600" dirty="0"/>
              <a:t> durum </a:t>
            </a:r>
            <a:r>
              <a:rPr lang="en-US" sz="1600" dirty="0" err="1"/>
              <a:t>göstergeleri</a:t>
            </a:r>
            <a:r>
              <a:rPr lang="en-US" sz="1600" dirty="0"/>
              <a:t> (</a:t>
            </a:r>
            <a:r>
              <a:rPr lang="en-US" sz="1600" dirty="0" err="1"/>
              <a:t>çevrimiçi</a:t>
            </a:r>
            <a:r>
              <a:rPr lang="en-US" sz="1600" dirty="0"/>
              <a:t>/</a:t>
            </a:r>
            <a:r>
              <a:rPr lang="en-US" sz="1600" dirty="0" err="1"/>
              <a:t>çevrimdışı</a:t>
            </a:r>
            <a:r>
              <a:rPr lang="en-US" sz="1600" dirty="0"/>
              <a:t>)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4.Cloudinary </a:t>
            </a:r>
            <a:r>
              <a:rPr lang="en-US" sz="1600" dirty="0" err="1"/>
              <a:t>üzerinden</a:t>
            </a:r>
            <a:r>
              <a:rPr lang="en-US" sz="1600" dirty="0"/>
              <a:t> </a:t>
            </a:r>
            <a:r>
              <a:rPr lang="en-US" sz="1600" dirty="0" err="1"/>
              <a:t>resim</a:t>
            </a:r>
            <a:r>
              <a:rPr lang="en-US" sz="1600" dirty="0"/>
              <a:t> </a:t>
            </a:r>
            <a:r>
              <a:rPr lang="en-US" sz="1600" dirty="0" err="1"/>
              <a:t>yükleme</a:t>
            </a:r>
            <a:r>
              <a:rPr lang="en-US" sz="1600" dirty="0"/>
              <a:t>/</a:t>
            </a:r>
            <a:r>
              <a:rPr lang="en-US" sz="1600" dirty="0" err="1"/>
              <a:t>görüntüleme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5.Özel/</a:t>
            </a:r>
            <a:r>
              <a:rPr lang="en-US" sz="1600" dirty="0" err="1"/>
              <a:t>grup</a:t>
            </a:r>
            <a:r>
              <a:rPr lang="en-US" sz="1600" dirty="0"/>
              <a:t>/</a:t>
            </a:r>
            <a:r>
              <a:rPr lang="en-US" sz="1600" dirty="0" err="1"/>
              <a:t>yayın</a:t>
            </a:r>
            <a:r>
              <a:rPr lang="en-US" sz="1600" dirty="0"/>
              <a:t> </a:t>
            </a:r>
            <a:r>
              <a:rPr lang="en-US" sz="1600" dirty="0" err="1"/>
              <a:t>mesajları</a:t>
            </a:r>
            <a:r>
              <a:rPr lang="en-US" sz="1600" dirty="0"/>
              <a:t> </a:t>
            </a:r>
            <a:r>
              <a:rPr lang="en-US" sz="1600" dirty="0" err="1"/>
              <a:t>için</a:t>
            </a:r>
            <a:r>
              <a:rPr lang="en-US" sz="1600" dirty="0"/>
              <a:t> </a:t>
            </a:r>
            <a:r>
              <a:rPr lang="en-US" sz="1600" dirty="0" err="1"/>
              <a:t>sohbet</a:t>
            </a:r>
            <a:r>
              <a:rPr lang="en-US" sz="1600" dirty="0"/>
              <a:t> </a:t>
            </a:r>
            <a:r>
              <a:rPr lang="en-US" sz="1600" dirty="0" err="1"/>
              <a:t>arayüzü</a:t>
            </a:r>
            <a:endParaRPr lang="en-US" sz="16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0FC663-3BE8-5F37-BD02-E5B13383E5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64878" y="365759"/>
            <a:ext cx="5941611" cy="6103621"/>
          </a:xfrm>
        </p:spPr>
        <p:txBody>
          <a:bodyPr>
            <a:normAutofit lnSpcReduction="10000"/>
          </a:bodyPr>
          <a:lstStyle/>
          <a:p>
            <a:r>
              <a:rPr lang="en-US" sz="4400" dirty="0" err="1"/>
              <a:t>Proje</a:t>
            </a:r>
            <a:r>
              <a:rPr lang="en-US" sz="4400" dirty="0"/>
              <a:t> </a:t>
            </a:r>
            <a:r>
              <a:rPr lang="tr-TR" sz="4400" dirty="0"/>
              <a:t>Özeti</a:t>
            </a:r>
          </a:p>
          <a:p>
            <a:r>
              <a:rPr lang="en-US" sz="2600" dirty="0"/>
              <a:t>Bu </a:t>
            </a:r>
            <a:r>
              <a:rPr lang="en-US" sz="2600" dirty="0" err="1"/>
              <a:t>sohbet</a:t>
            </a:r>
            <a:r>
              <a:rPr lang="en-US" sz="2600" dirty="0"/>
              <a:t> </a:t>
            </a:r>
            <a:r>
              <a:rPr lang="en-US" sz="2600" dirty="0" err="1"/>
              <a:t>uygulaması</a:t>
            </a:r>
            <a:r>
              <a:rPr lang="en-US" sz="2600" dirty="0"/>
              <a:t>, </a:t>
            </a:r>
            <a:r>
              <a:rPr lang="en-US" sz="2600" dirty="0" err="1"/>
              <a:t>Cloudinary</a:t>
            </a:r>
            <a:r>
              <a:rPr lang="en-US" sz="2600" dirty="0"/>
              <a:t> </a:t>
            </a:r>
            <a:r>
              <a:rPr lang="en-US" sz="2600" dirty="0" err="1"/>
              <a:t>aracılığıyla</a:t>
            </a:r>
            <a:r>
              <a:rPr lang="en-US" sz="2600" dirty="0"/>
              <a:t> </a:t>
            </a:r>
            <a:r>
              <a:rPr lang="en-US" sz="2600" dirty="0" err="1"/>
              <a:t>kullanıcı</a:t>
            </a:r>
            <a:r>
              <a:rPr lang="en-US" sz="2600" dirty="0"/>
              <a:t> </a:t>
            </a:r>
            <a:r>
              <a:rPr lang="en-US" sz="2600" dirty="0" err="1"/>
              <a:t>etkileşimi</a:t>
            </a:r>
            <a:r>
              <a:rPr lang="en-US" sz="2600" dirty="0"/>
              <a:t> </a:t>
            </a:r>
            <a:r>
              <a:rPr lang="en-US" sz="2600" dirty="0" err="1"/>
              <a:t>ve</a:t>
            </a:r>
            <a:r>
              <a:rPr lang="en-US" sz="2600" dirty="0"/>
              <a:t> </a:t>
            </a:r>
            <a:r>
              <a:rPr lang="en-US" sz="2600" dirty="0" err="1"/>
              <a:t>medya</a:t>
            </a:r>
            <a:r>
              <a:rPr lang="en-US" sz="2600" dirty="0"/>
              <a:t> </a:t>
            </a:r>
            <a:r>
              <a:rPr lang="en-US" sz="2600" dirty="0" err="1"/>
              <a:t>işleme</a:t>
            </a:r>
            <a:r>
              <a:rPr lang="en-US" sz="2600" dirty="0"/>
              <a:t> </a:t>
            </a:r>
            <a:r>
              <a:rPr lang="en-US" sz="2600" dirty="0" err="1"/>
              <a:t>için</a:t>
            </a:r>
            <a:r>
              <a:rPr lang="en-US" sz="2600" dirty="0"/>
              <a:t> React/Vue </a:t>
            </a:r>
            <a:r>
              <a:rPr lang="en-US" sz="2600" dirty="0" err="1"/>
              <a:t>ön</a:t>
            </a:r>
            <a:r>
              <a:rPr lang="en-US" sz="2600" dirty="0"/>
              <a:t> </a:t>
            </a:r>
            <a:r>
              <a:rPr lang="en-US" sz="2600" dirty="0" err="1"/>
              <a:t>ucuna</a:t>
            </a:r>
            <a:r>
              <a:rPr lang="en-US" sz="2600" dirty="0"/>
              <a:t> </a:t>
            </a:r>
            <a:r>
              <a:rPr lang="en-US" sz="2600" dirty="0" err="1"/>
              <a:t>sahipken</a:t>
            </a:r>
            <a:r>
              <a:rPr lang="en-US" sz="2600" dirty="0"/>
              <a:t>, Express </a:t>
            </a:r>
            <a:r>
              <a:rPr lang="en-US" sz="2600" dirty="0" err="1"/>
              <a:t>arka</a:t>
            </a:r>
            <a:r>
              <a:rPr lang="en-US" sz="2600" dirty="0"/>
              <a:t> </a:t>
            </a:r>
            <a:r>
              <a:rPr lang="en-US" sz="2600" dirty="0" err="1"/>
              <a:t>ucu</a:t>
            </a:r>
            <a:r>
              <a:rPr lang="en-US" sz="2600" dirty="0"/>
              <a:t> Socket.io </a:t>
            </a:r>
            <a:r>
              <a:rPr lang="en-US" sz="2600" dirty="0" err="1"/>
              <a:t>aracılığıyla</a:t>
            </a:r>
            <a:r>
              <a:rPr lang="en-US" sz="2600" dirty="0"/>
              <a:t> </a:t>
            </a:r>
            <a:r>
              <a:rPr lang="en-US" sz="2600" dirty="0" err="1"/>
              <a:t>gerçek</a:t>
            </a:r>
            <a:r>
              <a:rPr lang="en-US" sz="2600" dirty="0"/>
              <a:t> </a:t>
            </a:r>
            <a:r>
              <a:rPr lang="en-US" sz="2600" dirty="0" err="1"/>
              <a:t>zamanlı</a:t>
            </a:r>
            <a:r>
              <a:rPr lang="en-US" sz="2600" dirty="0"/>
              <a:t> </a:t>
            </a:r>
            <a:r>
              <a:rPr lang="en-US" sz="2600" dirty="0" err="1"/>
              <a:t>iletişimi</a:t>
            </a:r>
            <a:r>
              <a:rPr lang="en-US" sz="2600" dirty="0"/>
              <a:t> </a:t>
            </a:r>
            <a:r>
              <a:rPr lang="en-US" sz="2600" dirty="0" err="1"/>
              <a:t>yönetir</a:t>
            </a:r>
            <a:r>
              <a:rPr lang="en-US" sz="2600" dirty="0"/>
              <a:t>. </a:t>
            </a:r>
            <a:r>
              <a:rPr lang="en-US" sz="2600" dirty="0" err="1"/>
              <a:t>Güvenlik</a:t>
            </a:r>
            <a:r>
              <a:rPr lang="en-US" sz="2600" dirty="0"/>
              <a:t>, </a:t>
            </a:r>
            <a:r>
              <a:rPr lang="en-US" sz="2600" dirty="0" err="1"/>
              <a:t>mesajlar</a:t>
            </a:r>
            <a:r>
              <a:rPr lang="en-US" sz="2600" dirty="0"/>
              <a:t> </a:t>
            </a:r>
            <a:r>
              <a:rPr lang="en-US" sz="2600" dirty="0" err="1"/>
              <a:t>için</a:t>
            </a:r>
            <a:r>
              <a:rPr lang="en-US" sz="2600" dirty="0"/>
              <a:t> RSA </a:t>
            </a:r>
            <a:r>
              <a:rPr lang="en-US" sz="2600" dirty="0" err="1"/>
              <a:t>şifrelemesi</a:t>
            </a:r>
            <a:r>
              <a:rPr lang="en-US" sz="2600" dirty="0"/>
              <a:t>, </a:t>
            </a:r>
            <a:r>
              <a:rPr lang="en-US" sz="2600" dirty="0" err="1"/>
              <a:t>kimlik</a:t>
            </a:r>
            <a:r>
              <a:rPr lang="en-US" sz="2600" dirty="0"/>
              <a:t> </a:t>
            </a:r>
            <a:r>
              <a:rPr lang="en-US" sz="2600" dirty="0" err="1"/>
              <a:t>doğrulama</a:t>
            </a:r>
            <a:r>
              <a:rPr lang="en-US" sz="2600" dirty="0"/>
              <a:t> </a:t>
            </a:r>
            <a:r>
              <a:rPr lang="en-US" sz="2600" dirty="0" err="1"/>
              <a:t>için</a:t>
            </a:r>
            <a:r>
              <a:rPr lang="en-US" sz="2600" dirty="0"/>
              <a:t> JWT </a:t>
            </a:r>
            <a:r>
              <a:rPr lang="en-US" sz="2600" dirty="0" err="1"/>
              <a:t>ve</a:t>
            </a:r>
            <a:r>
              <a:rPr lang="en-US" sz="2600" dirty="0"/>
              <a:t> </a:t>
            </a:r>
            <a:r>
              <a:rPr lang="en-US" sz="2600" dirty="0" err="1"/>
              <a:t>güvenli</a:t>
            </a:r>
            <a:r>
              <a:rPr lang="en-US" sz="2600" dirty="0"/>
              <a:t> </a:t>
            </a:r>
            <a:r>
              <a:rPr lang="en-US" sz="2600" dirty="0" err="1"/>
              <a:t>veritabanı</a:t>
            </a:r>
            <a:r>
              <a:rPr lang="en-US" sz="2600" dirty="0"/>
              <a:t> </a:t>
            </a:r>
            <a:r>
              <a:rPr lang="en-US" sz="2600" dirty="0" err="1"/>
              <a:t>depolaması</a:t>
            </a:r>
            <a:r>
              <a:rPr lang="en-US" sz="2600" dirty="0"/>
              <a:t> ile </a:t>
            </a:r>
            <a:r>
              <a:rPr lang="en-US" sz="2600" dirty="0" err="1"/>
              <a:t>sağlanır</a:t>
            </a:r>
            <a:r>
              <a:rPr lang="en-US" sz="2600" dirty="0"/>
              <a:t> </a:t>
            </a:r>
            <a:r>
              <a:rPr lang="en-US" sz="2600" dirty="0" err="1"/>
              <a:t>ve</a:t>
            </a:r>
            <a:r>
              <a:rPr lang="en-US" sz="2600" dirty="0"/>
              <a:t> </a:t>
            </a:r>
            <a:r>
              <a:rPr lang="en-US" sz="2600" dirty="0" err="1"/>
              <a:t>kullanıcıların</a:t>
            </a:r>
            <a:r>
              <a:rPr lang="en-US" sz="2600" dirty="0"/>
              <a:t> </a:t>
            </a:r>
            <a:r>
              <a:rPr lang="en-US" sz="2600" dirty="0" err="1"/>
              <a:t>çevrimiçi</a:t>
            </a:r>
            <a:r>
              <a:rPr lang="en-US" sz="2600" dirty="0"/>
              <a:t> durum </a:t>
            </a:r>
            <a:r>
              <a:rPr lang="en-US" sz="2600" dirty="0" err="1"/>
              <a:t>ve</a:t>
            </a:r>
            <a:r>
              <a:rPr lang="en-US" sz="2600" dirty="0"/>
              <a:t> </a:t>
            </a:r>
            <a:r>
              <a:rPr lang="en-US" sz="2600" dirty="0" err="1"/>
              <a:t>dosya</a:t>
            </a:r>
            <a:r>
              <a:rPr lang="en-US" sz="2600" dirty="0"/>
              <a:t> </a:t>
            </a:r>
            <a:r>
              <a:rPr lang="en-US" sz="2600" dirty="0" err="1"/>
              <a:t>paylaşımı</a:t>
            </a:r>
            <a:r>
              <a:rPr lang="en-US" sz="2600" dirty="0"/>
              <a:t> </a:t>
            </a:r>
            <a:r>
              <a:rPr lang="en-US" sz="2600" dirty="0" err="1"/>
              <a:t>gibi</a:t>
            </a:r>
            <a:r>
              <a:rPr lang="en-US" sz="2600" dirty="0"/>
              <a:t> </a:t>
            </a:r>
            <a:r>
              <a:rPr lang="en-US" sz="2600" dirty="0" err="1"/>
              <a:t>özelliklerle</a:t>
            </a:r>
            <a:r>
              <a:rPr lang="en-US" sz="2600" dirty="0"/>
              <a:t> </a:t>
            </a:r>
            <a:r>
              <a:rPr lang="en-US" sz="2600" dirty="0" err="1"/>
              <a:t>özel</a:t>
            </a:r>
            <a:r>
              <a:rPr lang="en-US" sz="2600" dirty="0"/>
              <a:t>, </a:t>
            </a:r>
            <a:r>
              <a:rPr lang="en-US" sz="2600" dirty="0" err="1"/>
              <a:t>grup</a:t>
            </a:r>
            <a:r>
              <a:rPr lang="en-US" sz="2600" dirty="0"/>
              <a:t> </a:t>
            </a:r>
            <a:r>
              <a:rPr lang="en-US" sz="2600" dirty="0" err="1"/>
              <a:t>ve</a:t>
            </a:r>
            <a:r>
              <a:rPr lang="en-US" sz="2600" dirty="0"/>
              <a:t> </a:t>
            </a:r>
            <a:r>
              <a:rPr lang="en-US" sz="2600" dirty="0" err="1"/>
              <a:t>yayın</a:t>
            </a:r>
            <a:r>
              <a:rPr lang="en-US" sz="2600" dirty="0"/>
              <a:t> </a:t>
            </a:r>
            <a:r>
              <a:rPr lang="en-US" sz="2600" dirty="0" err="1"/>
              <a:t>mesajlaşmasına</a:t>
            </a:r>
            <a:r>
              <a:rPr lang="en-US" sz="2600" dirty="0"/>
              <a:t> </a:t>
            </a:r>
            <a:r>
              <a:rPr lang="en-US" sz="2600" dirty="0" err="1"/>
              <a:t>katılmalarını</a:t>
            </a:r>
            <a:r>
              <a:rPr lang="en-US" sz="2600" dirty="0"/>
              <a:t> </a:t>
            </a:r>
            <a:r>
              <a:rPr lang="en-US" sz="2600" dirty="0" err="1"/>
              <a:t>sağlar</a:t>
            </a:r>
            <a:r>
              <a:rPr lang="en-US" sz="2600" dirty="0"/>
              <a:t>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E02FD7-85A2-1C65-6DD4-35989B4DA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693408" y="3562738"/>
            <a:ext cx="5330951" cy="2906642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+mj-lt"/>
              </a:rPr>
              <a:t>Backend</a:t>
            </a:r>
          </a:p>
          <a:p>
            <a:r>
              <a:rPr lang="en-US" dirty="0">
                <a:latin typeface="+mj-lt"/>
              </a:rPr>
              <a:t>1. Socket.io ile Express </a:t>
            </a:r>
            <a:r>
              <a:rPr lang="en-US" dirty="0" err="1">
                <a:latin typeface="+mj-lt"/>
              </a:rPr>
              <a:t>sunucusu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2.Mesaj </a:t>
            </a:r>
            <a:r>
              <a:rPr lang="en-US" dirty="0" err="1">
                <a:latin typeface="+mj-lt"/>
              </a:rPr>
              <a:t>güvenliği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için</a:t>
            </a:r>
            <a:r>
              <a:rPr lang="en-US" dirty="0">
                <a:latin typeface="+mj-lt"/>
              </a:rPr>
              <a:t> RSA </a:t>
            </a:r>
            <a:r>
              <a:rPr lang="en-US" dirty="0" err="1">
                <a:latin typeface="+mj-lt"/>
              </a:rPr>
              <a:t>şifrelemesi</a:t>
            </a:r>
            <a:r>
              <a:rPr lang="en-US" dirty="0">
                <a:latin typeface="+mj-lt"/>
              </a:rPr>
              <a:t>:</a:t>
            </a: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Mesaj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şifrelemesi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için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genel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anahtar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	</a:t>
            </a:r>
            <a:r>
              <a:rPr lang="en-US" dirty="0" err="1">
                <a:latin typeface="+mj-lt"/>
              </a:rPr>
              <a:t>Şifre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çözme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için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özel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anahtar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3.Oturum </a:t>
            </a:r>
            <a:r>
              <a:rPr lang="en-US" dirty="0" err="1">
                <a:latin typeface="+mj-lt"/>
              </a:rPr>
              <a:t>yönetimi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için</a:t>
            </a:r>
            <a:r>
              <a:rPr lang="en-US" dirty="0">
                <a:latin typeface="+mj-lt"/>
              </a:rPr>
              <a:t> JWT</a:t>
            </a:r>
          </a:p>
          <a:p>
            <a:r>
              <a:rPr lang="en-US" dirty="0">
                <a:latin typeface="+mj-lt"/>
              </a:rPr>
              <a:t>4.Veri </a:t>
            </a:r>
            <a:r>
              <a:rPr lang="en-US" dirty="0" err="1">
                <a:latin typeface="+mj-lt"/>
              </a:rPr>
              <a:t>depolama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için</a:t>
            </a:r>
            <a:r>
              <a:rPr lang="en-US" dirty="0">
                <a:latin typeface="+mj-lt"/>
              </a:rPr>
              <a:t> MongoDB</a:t>
            </a:r>
          </a:p>
          <a:p>
            <a:r>
              <a:rPr lang="en-US" dirty="0">
                <a:latin typeface="+mj-lt"/>
              </a:rPr>
              <a:t>5.Çevrimiçi durum </a:t>
            </a:r>
            <a:r>
              <a:rPr lang="en-US" dirty="0" err="1">
                <a:latin typeface="+mj-lt"/>
              </a:rPr>
              <a:t>takibi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için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soket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olayları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9700870"/>
      </p:ext>
    </p:extLst>
  </p:cSld>
  <p:clrMapOvr>
    <a:masterClrMapping/>
  </p:clrMapOvr>
</p:sld>
</file>

<file path=ppt/theme/theme1.xml><?xml version="1.0" encoding="utf-8"?>
<a:theme xmlns:a="http://schemas.openxmlformats.org/drawingml/2006/main" name="SplashVTI">
  <a:themeElements>
    <a:clrScheme name="AnalogousFromLightSeedRightStep">
      <a:dk1>
        <a:srgbClr val="000000"/>
      </a:dk1>
      <a:lt1>
        <a:srgbClr val="FFFFFF"/>
      </a:lt1>
      <a:dk2>
        <a:srgbClr val="412D24"/>
      </a:dk2>
      <a:lt2>
        <a:srgbClr val="E2E6E8"/>
      </a:lt2>
      <a:accent1>
        <a:srgbClr val="BF9989"/>
      </a:accent1>
      <a:accent2>
        <a:srgbClr val="AFA078"/>
      </a:accent2>
      <a:accent3>
        <a:srgbClr val="A1A77E"/>
      </a:accent3>
      <a:accent4>
        <a:srgbClr val="8CAA74"/>
      </a:accent4>
      <a:accent5>
        <a:srgbClr val="82AC81"/>
      </a:accent5>
      <a:accent6>
        <a:srgbClr val="77AE8D"/>
      </a:accent6>
      <a:hlink>
        <a:srgbClr val="5E899C"/>
      </a:hlink>
      <a:folHlink>
        <a:srgbClr val="7F7F7F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249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Avenir Next LT Pro</vt:lpstr>
      <vt:lpstr>Posterama</vt:lpstr>
      <vt:lpstr>SplashVTI</vt:lpstr>
      <vt:lpstr>TCP Socket Programlama</vt:lpstr>
      <vt:lpstr>Proje Tanıtımı</vt:lpstr>
      <vt:lpstr>Project  UML Diagram </vt:lpstr>
      <vt:lpstr>Hesap Oluşturma</vt:lpstr>
      <vt:lpstr>Kullancı Girişi</vt:lpstr>
      <vt:lpstr>Ana Mesajlaşma Sayfası</vt:lpstr>
      <vt:lpstr>Özel ve Grup Mesajlaşma Arayüzü</vt:lpstr>
      <vt:lpstr>Frontend  1. UI bileşenleri için React/Vite/TailSwindCSS  2.Giriş/kayıt için form doğrulaması  3.Gerçek zamanlı durum göstergeleri (çevrimiçi/çevrimdışı)  4.Cloudinary üzerinden resim yükleme/görüntüleme  5.Özel/grup/yayın mesajları için sohbet arayüzü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Mahi Abdulhakim Mohammed</dc:creator>
  <cp:lastModifiedBy>Mahi Abdulhakim Mohammed</cp:lastModifiedBy>
  <cp:revision>1</cp:revision>
  <dcterms:created xsi:type="dcterms:W3CDTF">2024-12-27T16:03:57Z</dcterms:created>
  <dcterms:modified xsi:type="dcterms:W3CDTF">2024-12-27T17:18:38Z</dcterms:modified>
</cp:coreProperties>
</file>