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6" r:id="rId18"/>
    <p:sldId id="297" r:id="rId19"/>
    <p:sldId id="298" r:id="rId20"/>
    <p:sldId id="291" r:id="rId21"/>
    <p:sldId id="300" r:id="rId22"/>
    <p:sldId id="294" r:id="rId23"/>
    <p:sldId id="299" r:id="rId24"/>
    <p:sldId id="292" r:id="rId25"/>
    <p:sldId id="293" r:id="rId26"/>
    <p:sldId id="295"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5860B"/>
    <a:srgbClr val="4F52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bookdepository.com/?utm_source=Affiliate_AU&amp;utm_medium=Affiliate_Marketing&amp;utm_campaign=177157%20&amp;utm_term=httpwwwfindercomau&amp;awc=10920_1665717459_4e602a2f1f7c88a691d8abb42ece9eb1" TargetMode="External"/><Relationship Id="rId2" Type="http://schemas.openxmlformats.org/officeDocument/2006/relationships/hyperlink" Target="https://www.booktopia.com.au/?msclkid=f65fe960552c172165c58a2881bd3795&amp;utm_source=bing&amp;utm_medium=cpc&amp;utm_campaign=Booktopia%20-%20AU%20-%20Search%20-%20Competitor%20(Exact,%20Phrase%20%2B%20Broad)&amp;utm_term=amazons%20books&amp;utm_content=Amazon" TargetMode="External"/><Relationship Id="rId1" Type="http://schemas.openxmlformats.org/officeDocument/2006/relationships/slideLayout" Target="../slideLayouts/slideLayout1.xml"/><Relationship Id="rId4" Type="http://schemas.openxmlformats.org/officeDocument/2006/relationships/hyperlink" Target="https://www.qbd.com.au/?cfclick=ddaeecbc078044dfbe6c571fab2b4e2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108" name="Rectangle 107">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21733" y="467908"/>
            <a:ext cx="11548532" cy="3323345"/>
          </a:xfrm>
        </p:spPr>
        <p:txBody>
          <a:bodyPr anchor="t">
            <a:normAutofit fontScale="90000"/>
          </a:bodyPr>
          <a:lstStyle/>
          <a:p>
            <a:pPr algn="l"/>
            <a:r>
              <a:rPr lang="en-US" sz="6000" b="1" dirty="0">
                <a:solidFill>
                  <a:schemeClr val="accent1">
                    <a:lumMod val="75000"/>
                  </a:schemeClr>
                </a:solidFill>
              </a:rPr>
              <a:t>High Distinction Assignment Project</a:t>
            </a:r>
            <a:br>
              <a:rPr lang="en-US" sz="7200" b="1" dirty="0">
                <a:solidFill>
                  <a:schemeClr val="accent1">
                    <a:lumMod val="75000"/>
                  </a:schemeClr>
                </a:solidFill>
              </a:rPr>
            </a:br>
            <a:r>
              <a:rPr lang="en-US" sz="7200" b="1" dirty="0">
                <a:solidFill>
                  <a:schemeClr val="accent1">
                    <a:lumMod val="75000"/>
                  </a:schemeClr>
                </a:solidFill>
              </a:rPr>
              <a:t>Database Project on:</a:t>
            </a:r>
            <a:br>
              <a:rPr lang="en-US" sz="7200" b="1" dirty="0">
                <a:solidFill>
                  <a:schemeClr val="accent1">
                    <a:lumMod val="75000"/>
                  </a:schemeClr>
                </a:solidFill>
              </a:rPr>
            </a:br>
            <a:r>
              <a:rPr lang="en-US" sz="7200" b="1" dirty="0">
                <a:solidFill>
                  <a:schemeClr val="accent1">
                    <a:lumMod val="75000"/>
                  </a:schemeClr>
                </a:solidFill>
              </a:rPr>
              <a:t>             Online Book Store</a:t>
            </a:r>
            <a:br>
              <a:rPr lang="en-US" sz="7200" b="1" dirty="0">
                <a:solidFill>
                  <a:schemeClr val="accent1">
                    <a:lumMod val="75000"/>
                  </a:schemeClr>
                </a:solidFill>
              </a:rPr>
            </a:br>
            <a:br>
              <a:rPr lang="en-US" sz="7200" b="1" dirty="0">
                <a:solidFill>
                  <a:schemeClr val="accent1">
                    <a:lumMod val="75000"/>
                  </a:schemeClr>
                </a:solidFill>
              </a:rPr>
            </a:br>
            <a:br>
              <a:rPr lang="en-US" sz="7200" dirty="0">
                <a:solidFill>
                  <a:schemeClr val="accent1">
                    <a:lumMod val="75000"/>
                  </a:schemeClr>
                </a:solidFill>
              </a:rPr>
            </a:br>
            <a:br>
              <a:rPr lang="en-US" sz="7200" dirty="0">
                <a:solidFill>
                  <a:schemeClr val="accent1">
                    <a:lumMod val="75000"/>
                  </a:schemeClr>
                </a:solidFill>
              </a:rPr>
            </a:br>
            <a:endParaRPr lang="en-US" sz="7200" dirty="0">
              <a:solidFill>
                <a:schemeClr val="accent1">
                  <a:lumMod val="75000"/>
                </a:schemeClr>
              </a:solidFill>
            </a:endParaRPr>
          </a:p>
        </p:txBody>
      </p:sp>
      <p:sp>
        <p:nvSpPr>
          <p:cNvPr id="110" name="Rectangle 109">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321733" y="3737587"/>
            <a:ext cx="10634738" cy="2155485"/>
          </a:xfrm>
        </p:spPr>
        <p:txBody>
          <a:bodyPr anchor="b">
            <a:normAutofit fontScale="40000" lnSpcReduction="20000"/>
          </a:bodyPr>
          <a:lstStyle/>
          <a:p>
            <a:pPr algn="l"/>
            <a:r>
              <a:rPr lang="en-US" sz="6000" b="1" dirty="0" err="1">
                <a:solidFill>
                  <a:schemeClr val="accent1">
                    <a:lumMod val="75000"/>
                  </a:schemeClr>
                </a:solidFill>
              </a:rPr>
              <a:t>Name:Mahjabeen</a:t>
            </a:r>
            <a:r>
              <a:rPr lang="en-US" sz="6000" b="1" dirty="0">
                <a:solidFill>
                  <a:schemeClr val="accent1">
                    <a:lumMod val="75000"/>
                  </a:schemeClr>
                </a:solidFill>
              </a:rPr>
              <a:t> Mohiuddin</a:t>
            </a:r>
          </a:p>
          <a:p>
            <a:pPr algn="l"/>
            <a:r>
              <a:rPr lang="en-US" sz="6000" b="1" dirty="0">
                <a:solidFill>
                  <a:schemeClr val="accent1">
                    <a:lumMod val="75000"/>
                  </a:schemeClr>
                </a:solidFill>
              </a:rPr>
              <a:t>Student Id:24610507</a:t>
            </a:r>
          </a:p>
          <a:p>
            <a:pPr algn="l"/>
            <a:r>
              <a:rPr lang="en-US" sz="6000" b="1">
                <a:solidFill>
                  <a:schemeClr val="accent1">
                    <a:lumMod val="75000"/>
                  </a:schemeClr>
                </a:solidFill>
              </a:rPr>
              <a:t>Subject: Database (32606)</a:t>
            </a:r>
            <a:endParaRPr lang="en-US" sz="6000" b="1" dirty="0">
              <a:solidFill>
                <a:schemeClr val="accent1">
                  <a:lumMod val="75000"/>
                </a:schemeClr>
              </a:solidFill>
            </a:endParaRPr>
          </a:p>
          <a:p>
            <a:pPr algn="l"/>
            <a:r>
              <a:rPr lang="en-US" sz="6000" dirty="0">
                <a:solidFill>
                  <a:schemeClr val="accent1">
                    <a:lumMod val="75000"/>
                  </a:schemeClr>
                </a:solidFill>
              </a:rPr>
              <a:t>Course: Data Science and Innovation</a:t>
            </a:r>
          </a:p>
        </p:txBody>
      </p:sp>
    </p:spTree>
    <p:extLst>
      <p:ext uri="{BB962C8B-B14F-4D97-AF65-F5344CB8AC3E}">
        <p14:creationId xmlns:p14="http://schemas.microsoft.com/office/powerpoint/2010/main" val="41678842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E06E-3258-103A-AE49-7708B09DB5F3}"/>
              </a:ext>
            </a:extLst>
          </p:cNvPr>
          <p:cNvSpPr>
            <a:spLocks noGrp="1"/>
          </p:cNvSpPr>
          <p:nvPr>
            <p:ph type="title"/>
          </p:nvPr>
        </p:nvSpPr>
        <p:spPr>
          <a:xfrm>
            <a:off x="6095999" y="214604"/>
            <a:ext cx="5781675" cy="702071"/>
          </a:xfrm>
        </p:spPr>
        <p:txBody>
          <a:bodyPr>
            <a:normAutofit/>
          </a:bodyPr>
          <a:lstStyle/>
          <a:p>
            <a:r>
              <a:rPr lang="en-AU" sz="4400" dirty="0">
                <a:solidFill>
                  <a:schemeClr val="accent1">
                    <a:lumMod val="40000"/>
                    <a:lumOff val="60000"/>
                  </a:schemeClr>
                </a:solidFill>
              </a:rPr>
              <a:t>5.QUERY</a:t>
            </a:r>
          </a:p>
        </p:txBody>
      </p:sp>
      <p:sp>
        <p:nvSpPr>
          <p:cNvPr id="5" name="Rectangle 1">
            <a:extLst>
              <a:ext uri="{FF2B5EF4-FFF2-40B4-BE49-F238E27FC236}">
                <a16:creationId xmlns:a16="http://schemas.microsoft.com/office/drawing/2014/main" id="{DA852093-E5F9-81B9-38C1-CF39E14D710E}"/>
              </a:ext>
            </a:extLst>
          </p:cNvPr>
          <p:cNvSpPr>
            <a:spLocks noGrp="1" noChangeArrowheads="1"/>
          </p:cNvSpPr>
          <p:nvPr>
            <p:ph type="body" sz="half" idx="2"/>
          </p:nvPr>
        </p:nvSpPr>
        <p:spPr bwMode="auto">
          <a:xfrm>
            <a:off x="314325" y="160743"/>
            <a:ext cx="5023229" cy="630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accent1">
                  <a:lumMod val="40000"/>
                  <a:lumOff val="60000"/>
                </a:schemeClr>
              </a:solidFill>
              <a:effectLst/>
              <a:latin typeface="+mj-lt"/>
              <a:ea typeface="SimSun"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accent1">
                    <a:lumMod val="40000"/>
                    <a:lumOff val="60000"/>
                  </a:schemeClr>
                </a:solidFill>
                <a:effectLst/>
                <a:latin typeface="+mj-lt"/>
                <a:ea typeface="SimSun" panose="02010600030101010101" pitchFamily="2" charset="-122"/>
                <a:cs typeface="Courier New" panose="02070309020205020404" pitchFamily="49" charset="0"/>
              </a:rPr>
              <a:t>5Q.A query which uses a sub query.</a:t>
            </a:r>
            <a:r>
              <a:rPr kumimoji="0" lang="en-AU" altLang="zh-CN" sz="1800" b="1" i="0" u="none" strike="noStrike" cap="none" normalizeH="0" baseline="0" dirty="0">
                <a:ln>
                  <a:noFill/>
                </a:ln>
                <a:solidFill>
                  <a:schemeClr val="accent1">
                    <a:lumMod val="40000"/>
                    <a:lumOff val="60000"/>
                  </a:schemeClr>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400" b="1" i="0" u="none" strike="noStrike" cap="none" normalizeH="0" baseline="0" dirty="0">
              <a:ln>
                <a:noFill/>
              </a:ln>
              <a:solidFill>
                <a:schemeClr val="accent1">
                  <a:lumMod val="40000"/>
                  <a:lumOff val="6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rPr>
              <a:t>List all the Book names, Prices of books, and  Genre IDs from the  Book Collection table.  It contains a sub-query that filters and extracts Books from the list of books with a minimum price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rPr>
              <a:t>and these books must belong to Genre Id 5.</a:t>
            </a:r>
          </a:p>
          <a:p>
            <a:pPr>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 </a:t>
            </a:r>
          </a:p>
          <a:p>
            <a:pPr algn="l">
              <a:lnSpc>
                <a:spcPct val="107000"/>
              </a:lnSpc>
              <a:spcAft>
                <a:spcPts val="800"/>
              </a:spcAft>
            </a:pPr>
            <a:r>
              <a:rPr lang="en-AU" sz="1400" b="1" u="sng" dirty="0">
                <a:solidFill>
                  <a:schemeClr val="accent1">
                    <a:lumMod val="40000"/>
                    <a:lumOff val="60000"/>
                  </a:schemeClr>
                </a:solidFill>
                <a:effectLst/>
                <a:ea typeface="Calibri" panose="020F0502020204030204" pitchFamily="34" charset="0"/>
                <a:cs typeface="Times New Roman" panose="02020603050405020304" pitchFamily="18" charset="0"/>
              </a:rPr>
              <a:t>Query:</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select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book_name</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price_aud</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genre_id</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from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book_collection</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where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genre_id</a:t>
            </a: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 =5</a:t>
            </a: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and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price_aud</a:t>
            </a: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 &gt;=(</a:t>
            </a: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select min(</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price_aud</a:t>
            </a: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a:t>
            </a: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from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book_collection</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where </a:t>
            </a:r>
            <a:r>
              <a:rPr lang="en-AU" sz="1400" b="1" dirty="0" err="1">
                <a:solidFill>
                  <a:schemeClr val="accent1">
                    <a:lumMod val="40000"/>
                    <a:lumOff val="60000"/>
                  </a:schemeClr>
                </a:solidFill>
                <a:effectLst/>
                <a:ea typeface="Calibri" panose="020F0502020204030204" pitchFamily="34" charset="0"/>
                <a:cs typeface="Times New Roman" panose="02020603050405020304" pitchFamily="18" charset="0"/>
              </a:rPr>
              <a:t>genre_id</a:t>
            </a:r>
            <a:r>
              <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rPr>
              <a:t>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400" b="0" i="0" u="none" strike="noStrike" cap="none" normalizeH="0" baseline="0" dirty="0">
              <a:ln>
                <a:noFill/>
              </a:ln>
              <a:solidFill>
                <a:srgbClr val="ED7D3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descr="Table&#10;&#10;Description automatically generated">
            <a:extLst>
              <a:ext uri="{FF2B5EF4-FFF2-40B4-BE49-F238E27FC236}">
                <a16:creationId xmlns:a16="http://schemas.microsoft.com/office/drawing/2014/main" id="{EC95C72F-5104-2B32-A0F4-5F6E5D237CCA}"/>
              </a:ext>
            </a:extLst>
          </p:cNvPr>
          <p:cNvPicPr>
            <a:picLocks noGrp="1" noChangeAspect="1"/>
          </p:cNvPicPr>
          <p:nvPr>
            <p:ph idx="1"/>
          </p:nvPr>
        </p:nvPicPr>
        <p:blipFill>
          <a:blip r:embed="rId2"/>
          <a:stretch>
            <a:fillRect/>
          </a:stretch>
        </p:blipFill>
        <p:spPr>
          <a:xfrm>
            <a:off x="6125306" y="1061885"/>
            <a:ext cx="5752369" cy="4967440"/>
          </a:xfrm>
          <a:prstGeom prst="rect">
            <a:avLst/>
          </a:prstGeom>
        </p:spPr>
      </p:pic>
    </p:spTree>
    <p:extLst>
      <p:ext uri="{BB962C8B-B14F-4D97-AF65-F5344CB8AC3E}">
        <p14:creationId xmlns:p14="http://schemas.microsoft.com/office/powerpoint/2010/main" val="283349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8EC5A8-B359-B1F8-819C-4F39E6C9F858}"/>
              </a:ext>
            </a:extLst>
          </p:cNvPr>
          <p:cNvSpPr>
            <a:spLocks noGrp="1"/>
          </p:cNvSpPr>
          <p:nvPr>
            <p:ph type="title"/>
          </p:nvPr>
        </p:nvSpPr>
        <p:spPr>
          <a:xfrm>
            <a:off x="549901" y="609600"/>
            <a:ext cx="3706889" cy="628650"/>
          </a:xfrm>
        </p:spPr>
        <p:txBody>
          <a:bodyPr>
            <a:noAutofit/>
          </a:bodyPr>
          <a:lstStyle/>
          <a:p>
            <a:r>
              <a:rPr lang="en-AU" sz="4400" dirty="0">
                <a:solidFill>
                  <a:schemeClr val="accent1">
                    <a:lumMod val="40000"/>
                    <a:lumOff val="60000"/>
                  </a:schemeClr>
                </a:solidFill>
              </a:rPr>
              <a:t>6.QUERY</a:t>
            </a:r>
          </a:p>
        </p:txBody>
      </p:sp>
      <p:sp>
        <p:nvSpPr>
          <p:cNvPr id="7" name="Text Placeholder 6">
            <a:extLst>
              <a:ext uri="{FF2B5EF4-FFF2-40B4-BE49-F238E27FC236}">
                <a16:creationId xmlns:a16="http://schemas.microsoft.com/office/drawing/2014/main" id="{5FC523C0-40E0-209D-1AEC-5A504DBAEC6C}"/>
              </a:ext>
            </a:extLst>
          </p:cNvPr>
          <p:cNvSpPr>
            <a:spLocks noGrp="1"/>
          </p:cNvSpPr>
          <p:nvPr>
            <p:ph type="body" sz="half" idx="2"/>
          </p:nvPr>
        </p:nvSpPr>
        <p:spPr>
          <a:xfrm>
            <a:off x="74645" y="1315616"/>
            <a:ext cx="5169159" cy="5299788"/>
          </a:xfrm>
        </p:spPr>
        <p:txBody>
          <a:bodyPr>
            <a:normAutofit fontScale="85000" lnSpcReduction="10000"/>
          </a:bodyPr>
          <a:lstStyle/>
          <a:p>
            <a:pPr>
              <a:lnSpc>
                <a:spcPct val="107000"/>
              </a:lnSpc>
              <a:spcAft>
                <a:spcPts val="800"/>
              </a:spcAft>
            </a:pPr>
            <a:r>
              <a:rPr lang="en-AU" sz="1900" dirty="0">
                <a:effectLst/>
                <a:latin typeface="+mj-lt"/>
                <a:ea typeface="Calibri" panose="020F0502020204030204" pitchFamily="34" charset="0"/>
                <a:cs typeface="Times New Roman" panose="02020603050405020304" pitchFamily="18" charset="0"/>
              </a:rPr>
              <a:t> </a:t>
            </a:r>
            <a:r>
              <a:rPr lang="en-AU" sz="1900" b="1" dirty="0">
                <a:solidFill>
                  <a:schemeClr val="accent1">
                    <a:lumMod val="40000"/>
                    <a:lumOff val="60000"/>
                  </a:schemeClr>
                </a:solidFill>
                <a:effectLst/>
                <a:latin typeface="+mj-lt"/>
                <a:ea typeface="Calibri" panose="020F0502020204030204" pitchFamily="34" charset="0"/>
                <a:cs typeface="Times New Roman" panose="02020603050405020304" pitchFamily="18" charset="0"/>
              </a:rPr>
              <a:t>6Q. A cross-product that cannot be implemented using the words “natural join” (e.g. self join). </a:t>
            </a: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List all the employees, their position, and date of hire and these employees should report to the manager from the Employee Information table using self-join.</a:t>
            </a: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Query:</a:t>
            </a: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select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a.employee_id</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a.position</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Employee_Title</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a.employee_name</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Employee_Name</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a.Date_Hire</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Hire_Date</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b.position</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Manager_Title</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b.employee_name</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Manager_Name</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from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employee_information</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a,employee_information</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as b</a:t>
            </a:r>
          </a:p>
          <a:p>
            <a:pPr algn="l">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where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a.report_to_manager</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b.employee_id</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a:t>
            </a:r>
          </a:p>
          <a:p>
            <a:pPr algn="l">
              <a:lnSpc>
                <a:spcPct val="107000"/>
              </a:lnSpc>
              <a:spcAft>
                <a:spcPts val="800"/>
              </a:spcAft>
            </a:pPr>
            <a:endParaRPr lang="en-AU" sz="1900"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endParaRPr lang="en-AU" sz="1900" dirty="0">
              <a:solidFill>
                <a:schemeClr val="accent1">
                  <a:lumMod val="20000"/>
                  <a:lumOff val="80000"/>
                </a:schemeClr>
              </a:solidFill>
              <a:effectLst/>
              <a:ea typeface="Calibri" panose="020F0502020204030204" pitchFamily="34" charset="0"/>
              <a:cs typeface="Times New Roman" panose="02020603050405020304" pitchFamily="18" charset="0"/>
            </a:endParaRPr>
          </a:p>
          <a:p>
            <a:pPr algn="l">
              <a:lnSpc>
                <a:spcPct val="107000"/>
              </a:lnSpc>
              <a:spcAft>
                <a:spcPts val="800"/>
              </a:spcAft>
            </a:pPr>
            <a:endParaRPr lang="en-AU" sz="1900" dirty="0">
              <a:solidFill>
                <a:schemeClr val="accent1">
                  <a:lumMod val="20000"/>
                  <a:lumOff val="80000"/>
                </a:schemeClr>
              </a:solidFill>
              <a:effectLst/>
              <a:ea typeface="Calibri" panose="020F0502020204030204" pitchFamily="34" charset="0"/>
              <a:cs typeface="Times New Roman" panose="02020603050405020304" pitchFamily="18" charset="0"/>
            </a:endParaRPr>
          </a:p>
          <a:p>
            <a:endParaRPr lang="en-AU" dirty="0"/>
          </a:p>
        </p:txBody>
      </p:sp>
      <p:pic>
        <p:nvPicPr>
          <p:cNvPr id="8" name="Content Placeholder 7">
            <a:extLst>
              <a:ext uri="{FF2B5EF4-FFF2-40B4-BE49-F238E27FC236}">
                <a16:creationId xmlns:a16="http://schemas.microsoft.com/office/drawing/2014/main" id="{8EEA2750-CC20-3394-50DE-5B1E089A89EA}"/>
              </a:ext>
            </a:extLst>
          </p:cNvPr>
          <p:cNvPicPr>
            <a:picLocks noGrp="1" noChangeAspect="1"/>
          </p:cNvPicPr>
          <p:nvPr>
            <p:ph idx="1"/>
          </p:nvPr>
        </p:nvPicPr>
        <p:blipFill>
          <a:blip r:embed="rId2"/>
          <a:stretch>
            <a:fillRect/>
          </a:stretch>
        </p:blipFill>
        <p:spPr>
          <a:xfrm>
            <a:off x="5705443" y="542925"/>
            <a:ext cx="6411912" cy="5638799"/>
          </a:xfrm>
          <a:prstGeom prst="rect">
            <a:avLst/>
          </a:prstGeom>
        </p:spPr>
      </p:pic>
    </p:spTree>
    <p:extLst>
      <p:ext uri="{BB962C8B-B14F-4D97-AF65-F5344CB8AC3E}">
        <p14:creationId xmlns:p14="http://schemas.microsoft.com/office/powerpoint/2010/main" val="166858452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2023B04-7FE5-E400-12DF-FDEF2FBC4953}"/>
              </a:ext>
            </a:extLst>
          </p:cNvPr>
          <p:cNvSpPr>
            <a:spLocks noGrp="1"/>
          </p:cNvSpPr>
          <p:nvPr>
            <p:ph type="title"/>
          </p:nvPr>
        </p:nvSpPr>
        <p:spPr>
          <a:xfrm>
            <a:off x="745844" y="83976"/>
            <a:ext cx="10353762" cy="625151"/>
          </a:xfrm>
        </p:spPr>
        <p:txBody>
          <a:bodyPr>
            <a:normAutofit fontScale="90000"/>
          </a:bodyPr>
          <a:lstStyle/>
          <a:p>
            <a:r>
              <a:rPr lang="en-AU" dirty="0">
                <a:solidFill>
                  <a:schemeClr val="accent1">
                    <a:lumMod val="40000"/>
                    <a:lumOff val="60000"/>
                  </a:schemeClr>
                </a:solidFill>
              </a:rPr>
              <a:t>CONSTRAINTS</a:t>
            </a:r>
          </a:p>
        </p:txBody>
      </p:sp>
      <p:sp>
        <p:nvSpPr>
          <p:cNvPr id="15" name="Content Placeholder 14">
            <a:extLst>
              <a:ext uri="{FF2B5EF4-FFF2-40B4-BE49-F238E27FC236}">
                <a16:creationId xmlns:a16="http://schemas.microsoft.com/office/drawing/2014/main" id="{6FE1425A-7DEC-9591-D5C0-12753AFB7C52}"/>
              </a:ext>
            </a:extLst>
          </p:cNvPr>
          <p:cNvSpPr>
            <a:spLocks noGrp="1"/>
          </p:cNvSpPr>
          <p:nvPr>
            <p:ph sz="half" idx="1"/>
          </p:nvPr>
        </p:nvSpPr>
        <p:spPr>
          <a:xfrm>
            <a:off x="745844" y="854138"/>
            <a:ext cx="4856841" cy="5919886"/>
          </a:xfrm>
        </p:spPr>
        <p:txBody>
          <a:bodyPr>
            <a:noAutofit/>
          </a:bodyPr>
          <a:lstStyle/>
          <a:p>
            <a:r>
              <a:rPr lang="en-AU" sz="1600" b="1" dirty="0">
                <a:solidFill>
                  <a:schemeClr val="accent1">
                    <a:lumMod val="40000"/>
                    <a:lumOff val="60000"/>
                  </a:schemeClr>
                </a:solidFill>
                <a:effectLst/>
              </a:rPr>
              <a:t>UNIQUE CONSTRAINT</a:t>
            </a:r>
          </a:p>
          <a:p>
            <a:r>
              <a:rPr lang="en-AU" sz="1200" b="1" dirty="0">
                <a:solidFill>
                  <a:schemeClr val="accent1">
                    <a:lumMod val="40000"/>
                    <a:lumOff val="60000"/>
                  </a:schemeClr>
                </a:solidFill>
                <a:effectLst/>
              </a:rPr>
              <a:t>(The name of a book must be unique, it should not be similar to any other book)</a:t>
            </a:r>
          </a:p>
          <a:p>
            <a:r>
              <a:rPr lang="en-AU" sz="1200" b="1" dirty="0">
                <a:solidFill>
                  <a:schemeClr val="accent1">
                    <a:lumMod val="40000"/>
                    <a:lumOff val="60000"/>
                  </a:schemeClr>
                </a:solidFill>
                <a:effectLst/>
              </a:rPr>
              <a:t>create table </a:t>
            </a:r>
            <a:r>
              <a:rPr lang="en-AU" sz="1200" b="1" dirty="0" err="1">
                <a:solidFill>
                  <a:schemeClr val="accent1">
                    <a:lumMod val="40000"/>
                    <a:lumOff val="60000"/>
                  </a:schemeClr>
                </a:solidFill>
                <a:effectLst/>
              </a:rPr>
              <a:t>Book_Collection</a:t>
            </a:r>
            <a:endParaRPr lang="en-AU" sz="1200" b="1" dirty="0">
              <a:solidFill>
                <a:schemeClr val="accent1">
                  <a:lumMod val="40000"/>
                  <a:lumOff val="60000"/>
                </a:schemeClr>
              </a:solidFill>
              <a:effectLst/>
            </a:endParaRPr>
          </a:p>
          <a:p>
            <a:r>
              <a:rPr lang="en-AU" sz="1200" b="1" dirty="0">
                <a:solidFill>
                  <a:schemeClr val="accent1">
                    <a:lumMod val="40000"/>
                    <a:lumOff val="60000"/>
                  </a:schemeClr>
                </a:solidFill>
                <a:effectLst/>
              </a:rPr>
              <a:t>(  </a:t>
            </a:r>
          </a:p>
          <a:p>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Book_Id</a:t>
            </a:r>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smallint</a:t>
            </a:r>
            <a:r>
              <a:rPr lang="en-AU" sz="1200" b="1" dirty="0">
                <a:solidFill>
                  <a:schemeClr val="accent1">
                    <a:lumMod val="40000"/>
                    <a:lumOff val="60000"/>
                  </a:schemeClr>
                </a:solidFill>
                <a:effectLst/>
              </a:rPr>
              <a:t>,</a:t>
            </a:r>
          </a:p>
          <a:p>
            <a:r>
              <a:rPr lang="en-US" sz="1200" b="1" dirty="0">
                <a:solidFill>
                  <a:schemeClr val="accent1">
                    <a:lumMod val="40000"/>
                    <a:lumOff val="60000"/>
                  </a:schemeClr>
                </a:solidFill>
                <a:effectLst/>
              </a:rPr>
              <a:t>   </a:t>
            </a:r>
            <a:r>
              <a:rPr lang="en-US" sz="1200" b="1" dirty="0" err="1">
                <a:solidFill>
                  <a:schemeClr val="accent1">
                    <a:lumMod val="40000"/>
                    <a:lumOff val="60000"/>
                  </a:schemeClr>
                </a:solidFill>
                <a:effectLst/>
              </a:rPr>
              <a:t>Book_Namecharacter</a:t>
            </a:r>
            <a:r>
              <a:rPr lang="en-US" sz="1200" b="1" dirty="0">
                <a:solidFill>
                  <a:schemeClr val="accent1">
                    <a:lumMod val="40000"/>
                    <a:lumOff val="60000"/>
                  </a:schemeClr>
                </a:solidFill>
                <a:effectLst/>
              </a:rPr>
              <a:t> varying not null,</a:t>
            </a:r>
          </a:p>
          <a:p>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Genre_Id</a:t>
            </a:r>
            <a:r>
              <a:rPr lang="en-AU" sz="1200" b="1" dirty="0">
                <a:solidFill>
                  <a:schemeClr val="accent1">
                    <a:lumMod val="40000"/>
                    <a:lumOff val="60000"/>
                  </a:schemeClr>
                </a:solidFill>
                <a:effectLst/>
              </a:rPr>
              <a:t>   integer,</a:t>
            </a:r>
          </a:p>
          <a:p>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Author_Idinteger</a:t>
            </a:r>
            <a:r>
              <a:rPr lang="en-AU" sz="1200" b="1" dirty="0">
                <a:solidFill>
                  <a:schemeClr val="accent1">
                    <a:lumMod val="40000"/>
                    <a:lumOff val="60000"/>
                  </a:schemeClr>
                </a:solidFill>
                <a:effectLst/>
              </a:rPr>
              <a:t>,</a:t>
            </a:r>
          </a:p>
          <a:p>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Publisher_Id</a:t>
            </a:r>
            <a:r>
              <a:rPr lang="en-AU" sz="1200" b="1" dirty="0">
                <a:solidFill>
                  <a:schemeClr val="accent1">
                    <a:lumMod val="40000"/>
                    <a:lumOff val="60000"/>
                  </a:schemeClr>
                </a:solidFill>
                <a:effectLst/>
              </a:rPr>
              <a:t> integer,</a:t>
            </a:r>
          </a:p>
          <a:p>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Price_AUDinteger</a:t>
            </a:r>
            <a:r>
              <a:rPr lang="en-AU" sz="1200" b="1" dirty="0">
                <a:solidFill>
                  <a:schemeClr val="accent1">
                    <a:lumMod val="40000"/>
                    <a:lumOff val="60000"/>
                  </a:schemeClr>
                </a:solidFill>
                <a:effectLst/>
              </a:rPr>
              <a:t>,</a:t>
            </a:r>
          </a:p>
          <a:p>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In_Stock</a:t>
            </a:r>
            <a:r>
              <a:rPr lang="en-AU" sz="1200" b="1" dirty="0">
                <a:solidFill>
                  <a:schemeClr val="accent1">
                    <a:lumMod val="40000"/>
                    <a:lumOff val="60000"/>
                  </a:schemeClr>
                </a:solidFill>
                <a:effectLst/>
              </a:rPr>
              <a:t> integer,</a:t>
            </a:r>
          </a:p>
          <a:p>
            <a:pPr marL="36900" indent="0">
              <a:buNone/>
            </a:pPr>
            <a:r>
              <a:rPr lang="en-AU" sz="1200" b="1" dirty="0">
                <a:solidFill>
                  <a:schemeClr val="accent1">
                    <a:lumMod val="40000"/>
                    <a:lumOff val="60000"/>
                  </a:schemeClr>
                </a:solidFill>
                <a:effectLst/>
              </a:rPr>
              <a:t>   </a:t>
            </a:r>
            <a:r>
              <a:rPr lang="en-US" sz="1200" b="1" dirty="0">
                <a:solidFill>
                  <a:schemeClr val="accent1">
                    <a:lumMod val="40000"/>
                    <a:lumOff val="60000"/>
                  </a:schemeClr>
                </a:solidFill>
                <a:effectLst/>
              </a:rPr>
              <a:t> constraint </a:t>
            </a:r>
            <a:r>
              <a:rPr lang="en-US" sz="1200" b="1" dirty="0" err="1">
                <a:solidFill>
                  <a:schemeClr val="accent1">
                    <a:lumMod val="40000"/>
                    <a:lumOff val="60000"/>
                  </a:schemeClr>
                </a:solidFill>
                <a:effectLst/>
              </a:rPr>
              <a:t>Book_Collectionpk</a:t>
            </a:r>
            <a:r>
              <a:rPr lang="en-US" sz="1200" b="1" dirty="0">
                <a:solidFill>
                  <a:schemeClr val="accent1">
                    <a:lumMod val="40000"/>
                    <a:lumOff val="60000"/>
                  </a:schemeClr>
                </a:solidFill>
                <a:effectLst/>
              </a:rPr>
              <a:t> primary key (</a:t>
            </a:r>
            <a:r>
              <a:rPr lang="en-US" sz="1200" b="1" dirty="0" err="1">
                <a:solidFill>
                  <a:schemeClr val="accent1">
                    <a:lumMod val="40000"/>
                    <a:lumOff val="60000"/>
                  </a:schemeClr>
                </a:solidFill>
                <a:effectLst/>
              </a:rPr>
              <a:t>Book_Id</a:t>
            </a:r>
            <a:r>
              <a:rPr lang="en-US" sz="1200" b="1" dirty="0">
                <a:solidFill>
                  <a:schemeClr val="accent1">
                    <a:lumMod val="40000"/>
                    <a:lumOff val="60000"/>
                  </a:schemeClr>
                </a:solidFill>
                <a:effectLst/>
              </a:rPr>
              <a:t>),</a:t>
            </a:r>
          </a:p>
          <a:p>
            <a:r>
              <a:rPr lang="en-US" sz="1200" b="1" dirty="0">
                <a:solidFill>
                  <a:schemeClr val="accent1">
                    <a:lumMod val="40000"/>
                    <a:lumOff val="60000"/>
                  </a:schemeClr>
                </a:solidFill>
                <a:effectLst/>
              </a:rPr>
              <a:t>constraint </a:t>
            </a:r>
            <a:r>
              <a:rPr lang="en-US" sz="1200" b="1" dirty="0" err="1">
                <a:solidFill>
                  <a:schemeClr val="accent1">
                    <a:lumMod val="40000"/>
                    <a:lumOff val="60000"/>
                  </a:schemeClr>
                </a:solidFill>
                <a:effectLst/>
              </a:rPr>
              <a:t>Book_Collectionfk_Book_Genres</a:t>
            </a:r>
            <a:r>
              <a:rPr lang="en-US" sz="1200" b="1" dirty="0">
                <a:solidFill>
                  <a:schemeClr val="accent1">
                    <a:lumMod val="40000"/>
                    <a:lumOff val="60000"/>
                  </a:schemeClr>
                </a:solidFill>
                <a:effectLst/>
              </a:rPr>
              <a:t> foreign key (</a:t>
            </a:r>
            <a:r>
              <a:rPr lang="en-US" sz="1200" b="1" dirty="0" err="1">
                <a:solidFill>
                  <a:schemeClr val="accent1">
                    <a:lumMod val="40000"/>
                    <a:lumOff val="60000"/>
                  </a:schemeClr>
                </a:solidFill>
                <a:effectLst/>
              </a:rPr>
              <a:t>Genre_Id</a:t>
            </a:r>
            <a:r>
              <a:rPr lang="en-US" sz="1200" b="1" dirty="0">
                <a:solidFill>
                  <a:schemeClr val="accent1">
                    <a:lumMod val="40000"/>
                    <a:lumOff val="60000"/>
                  </a:schemeClr>
                </a:solidFill>
                <a:effectLst/>
              </a:rPr>
              <a:t>) references </a:t>
            </a:r>
            <a:r>
              <a:rPr lang="en-US" sz="1200" b="1" dirty="0" err="1">
                <a:solidFill>
                  <a:schemeClr val="accent1">
                    <a:lumMod val="40000"/>
                    <a:lumOff val="60000"/>
                  </a:schemeClr>
                </a:solidFill>
                <a:effectLst/>
              </a:rPr>
              <a:t>Book_Genres</a:t>
            </a:r>
            <a:r>
              <a:rPr lang="en-US" sz="1200" b="1" dirty="0">
                <a:solidFill>
                  <a:schemeClr val="accent1">
                    <a:lumMod val="40000"/>
                    <a:lumOff val="60000"/>
                  </a:schemeClr>
                </a:solidFill>
                <a:effectLst/>
              </a:rPr>
              <a:t>,</a:t>
            </a:r>
          </a:p>
          <a:p>
            <a:r>
              <a:rPr lang="en-US" sz="1200" b="1" dirty="0">
                <a:solidFill>
                  <a:schemeClr val="accent1">
                    <a:lumMod val="40000"/>
                    <a:lumOff val="60000"/>
                  </a:schemeClr>
                </a:solidFill>
                <a:effectLst/>
              </a:rPr>
              <a:t>constraint </a:t>
            </a:r>
            <a:r>
              <a:rPr lang="en-US" sz="1200" b="1" dirty="0" err="1">
                <a:solidFill>
                  <a:schemeClr val="accent1">
                    <a:lumMod val="40000"/>
                    <a:lumOff val="60000"/>
                  </a:schemeClr>
                </a:solidFill>
                <a:effectLst/>
              </a:rPr>
              <a:t>Book_Collectionfk_Author_Details</a:t>
            </a:r>
            <a:r>
              <a:rPr lang="en-US" sz="1200" b="1" dirty="0">
                <a:solidFill>
                  <a:schemeClr val="accent1">
                    <a:lumMod val="40000"/>
                    <a:lumOff val="60000"/>
                  </a:schemeClr>
                </a:solidFill>
                <a:effectLst/>
              </a:rPr>
              <a:t> foreign key (</a:t>
            </a:r>
            <a:r>
              <a:rPr lang="en-US" sz="1200" b="1" dirty="0" err="1">
                <a:solidFill>
                  <a:schemeClr val="accent1">
                    <a:lumMod val="40000"/>
                    <a:lumOff val="60000"/>
                  </a:schemeClr>
                </a:solidFill>
                <a:effectLst/>
              </a:rPr>
              <a:t>Author_Id</a:t>
            </a:r>
            <a:r>
              <a:rPr lang="en-US" sz="1200" b="1" dirty="0">
                <a:solidFill>
                  <a:schemeClr val="accent1">
                    <a:lumMod val="40000"/>
                    <a:lumOff val="60000"/>
                  </a:schemeClr>
                </a:solidFill>
                <a:effectLst/>
              </a:rPr>
              <a:t>) references </a:t>
            </a:r>
            <a:r>
              <a:rPr lang="en-US" sz="1200" b="1" dirty="0" err="1">
                <a:solidFill>
                  <a:schemeClr val="accent1">
                    <a:lumMod val="40000"/>
                    <a:lumOff val="60000"/>
                  </a:schemeClr>
                </a:solidFill>
                <a:effectLst/>
              </a:rPr>
              <a:t>Author_Details</a:t>
            </a:r>
            <a:r>
              <a:rPr lang="en-US" sz="1200" b="1" dirty="0">
                <a:solidFill>
                  <a:schemeClr val="accent1">
                    <a:lumMod val="40000"/>
                    <a:lumOff val="60000"/>
                  </a:schemeClr>
                </a:solidFill>
                <a:effectLst/>
              </a:rPr>
              <a:t>,</a:t>
            </a:r>
          </a:p>
          <a:p>
            <a:r>
              <a:rPr lang="en-US" sz="1200" b="1" dirty="0">
                <a:solidFill>
                  <a:schemeClr val="accent1">
                    <a:lumMod val="40000"/>
                    <a:lumOff val="60000"/>
                  </a:schemeClr>
                </a:solidFill>
                <a:effectLst/>
              </a:rPr>
              <a:t>constraint </a:t>
            </a:r>
            <a:r>
              <a:rPr lang="en-US" sz="1200" b="1" dirty="0" err="1">
                <a:solidFill>
                  <a:schemeClr val="accent1">
                    <a:lumMod val="40000"/>
                    <a:lumOff val="60000"/>
                  </a:schemeClr>
                </a:solidFill>
                <a:effectLst/>
              </a:rPr>
              <a:t>Book_Collectionfk_Book_Publisher</a:t>
            </a:r>
            <a:r>
              <a:rPr lang="en-US" sz="1200" b="1" dirty="0">
                <a:solidFill>
                  <a:schemeClr val="accent1">
                    <a:lumMod val="40000"/>
                    <a:lumOff val="60000"/>
                  </a:schemeClr>
                </a:solidFill>
                <a:effectLst/>
              </a:rPr>
              <a:t> foreign key (</a:t>
            </a:r>
            <a:r>
              <a:rPr lang="en-US" sz="1200" b="1" dirty="0" err="1">
                <a:solidFill>
                  <a:schemeClr val="accent1">
                    <a:lumMod val="40000"/>
                    <a:lumOff val="60000"/>
                  </a:schemeClr>
                </a:solidFill>
                <a:effectLst/>
              </a:rPr>
              <a:t>Publisher_Id</a:t>
            </a:r>
            <a:r>
              <a:rPr lang="en-US" sz="1200" b="1" dirty="0">
                <a:solidFill>
                  <a:schemeClr val="accent1">
                    <a:lumMod val="40000"/>
                    <a:lumOff val="60000"/>
                  </a:schemeClr>
                </a:solidFill>
                <a:effectLst/>
              </a:rPr>
              <a:t>) references </a:t>
            </a:r>
            <a:r>
              <a:rPr lang="en-US" sz="1200" b="1" dirty="0" err="1">
                <a:solidFill>
                  <a:schemeClr val="accent1">
                    <a:lumMod val="40000"/>
                    <a:lumOff val="60000"/>
                  </a:schemeClr>
                </a:solidFill>
                <a:effectLst/>
              </a:rPr>
              <a:t>Book_Publisher</a:t>
            </a:r>
            <a:r>
              <a:rPr lang="en-US" sz="1200" b="1" dirty="0">
                <a:solidFill>
                  <a:schemeClr val="accent1">
                    <a:lumMod val="40000"/>
                    <a:lumOff val="60000"/>
                  </a:schemeClr>
                </a:solidFill>
                <a:effectLst/>
              </a:rPr>
              <a:t>,</a:t>
            </a:r>
          </a:p>
          <a:p>
            <a:r>
              <a:rPr lang="en-US" sz="1200" b="1" dirty="0">
                <a:solidFill>
                  <a:srgbClr val="FF0000"/>
                </a:solidFill>
                <a:effectLst/>
              </a:rPr>
              <a:t>constraint </a:t>
            </a:r>
            <a:r>
              <a:rPr lang="en-US" sz="1200" b="1" dirty="0" err="1">
                <a:solidFill>
                  <a:srgbClr val="FF0000"/>
                </a:solidFill>
                <a:effectLst/>
              </a:rPr>
              <a:t>unq_Book_Collection_book_name</a:t>
            </a:r>
            <a:r>
              <a:rPr lang="en-US" sz="1200" b="1" dirty="0">
                <a:solidFill>
                  <a:srgbClr val="FF0000"/>
                </a:solidFill>
                <a:effectLst/>
              </a:rPr>
              <a:t> unique (</a:t>
            </a:r>
            <a:r>
              <a:rPr lang="en-US" sz="1200" b="1" dirty="0" err="1">
                <a:solidFill>
                  <a:srgbClr val="FF0000"/>
                </a:solidFill>
                <a:effectLst/>
              </a:rPr>
              <a:t>book_name</a:t>
            </a:r>
            <a:r>
              <a:rPr lang="en-US" sz="1200" b="1" dirty="0">
                <a:solidFill>
                  <a:srgbClr val="FF0000"/>
                </a:solidFill>
                <a:effectLst/>
              </a:rPr>
              <a:t>)</a:t>
            </a:r>
            <a:r>
              <a:rPr lang="en-US" sz="1200" b="1" dirty="0">
                <a:solidFill>
                  <a:schemeClr val="accent1">
                    <a:lumMod val="20000"/>
                    <a:lumOff val="80000"/>
                  </a:schemeClr>
                </a:solidFill>
                <a:effectLst/>
              </a:rPr>
              <a:t>);</a:t>
            </a:r>
            <a:endParaRPr lang="en-AU" sz="1200" b="1" dirty="0">
              <a:solidFill>
                <a:schemeClr val="accent1">
                  <a:lumMod val="20000"/>
                  <a:lumOff val="80000"/>
                </a:schemeClr>
              </a:solidFill>
              <a:effectLst/>
            </a:endParaRPr>
          </a:p>
        </p:txBody>
      </p:sp>
      <p:sp>
        <p:nvSpPr>
          <p:cNvPr id="16" name="Content Placeholder 15">
            <a:extLst>
              <a:ext uri="{FF2B5EF4-FFF2-40B4-BE49-F238E27FC236}">
                <a16:creationId xmlns:a16="http://schemas.microsoft.com/office/drawing/2014/main" id="{68C6426C-F2B2-1730-4309-EC7D6D5F3B6E}"/>
              </a:ext>
            </a:extLst>
          </p:cNvPr>
          <p:cNvSpPr>
            <a:spLocks noGrp="1"/>
          </p:cNvSpPr>
          <p:nvPr>
            <p:ph sz="half" idx="2"/>
          </p:nvPr>
        </p:nvSpPr>
        <p:spPr>
          <a:xfrm>
            <a:off x="6158789" y="854138"/>
            <a:ext cx="4856841" cy="6003862"/>
          </a:xfrm>
        </p:spPr>
        <p:txBody>
          <a:bodyPr>
            <a:noAutofit/>
          </a:bodyPr>
          <a:lstStyle/>
          <a:p>
            <a:pPr algn="l"/>
            <a:r>
              <a:rPr lang="en-AU" sz="1600" b="1" dirty="0">
                <a:solidFill>
                  <a:schemeClr val="accent1">
                    <a:lumMod val="40000"/>
                    <a:lumOff val="60000"/>
                  </a:schemeClr>
                </a:solidFill>
                <a:effectLst/>
                <a:latin typeface="+mj-lt"/>
              </a:rPr>
              <a:t>CHECK CONSTRAINT</a:t>
            </a:r>
          </a:p>
          <a:p>
            <a:pPr algn="l"/>
            <a:r>
              <a:rPr lang="en-AU" sz="1200" b="1" dirty="0">
                <a:solidFill>
                  <a:schemeClr val="accent1">
                    <a:lumMod val="40000"/>
                    <a:lumOff val="60000"/>
                  </a:schemeClr>
                </a:solidFill>
                <a:effectLst/>
              </a:rPr>
              <a:t>(The format of the phone number should be varchar(11)  and the phone number should not be a digit.</a:t>
            </a:r>
          </a:p>
          <a:p>
            <a:pPr algn="l"/>
            <a:r>
              <a:rPr lang="en-AU" sz="1200" b="1" dirty="0">
                <a:solidFill>
                  <a:schemeClr val="accent1">
                    <a:lumMod val="40000"/>
                    <a:lumOff val="60000"/>
                  </a:schemeClr>
                </a:solidFill>
                <a:effectLst/>
              </a:rPr>
              <a:t>create table </a:t>
            </a:r>
            <a:r>
              <a:rPr lang="en-AU" sz="1200" b="1" dirty="0" err="1">
                <a:solidFill>
                  <a:schemeClr val="accent1">
                    <a:lumMod val="40000"/>
                    <a:lumOff val="60000"/>
                  </a:schemeClr>
                </a:solidFill>
                <a:effectLst/>
              </a:rPr>
              <a:t>Employee_Information</a:t>
            </a:r>
            <a:endParaRPr lang="en-AU" sz="1200" b="1" dirty="0">
              <a:solidFill>
                <a:schemeClr val="accent1">
                  <a:lumMod val="40000"/>
                  <a:lumOff val="60000"/>
                </a:schemeClr>
              </a:solidFill>
              <a:effectLst/>
            </a:endParaRPr>
          </a:p>
          <a:p>
            <a:pPr algn="l"/>
            <a:r>
              <a:rPr lang="en-AU" sz="1200" b="1" dirty="0">
                <a:solidFill>
                  <a:schemeClr val="accent1">
                    <a:lumMod val="40000"/>
                    <a:lumOff val="60000"/>
                  </a:schemeClr>
                </a:solidFill>
                <a:effectLst/>
              </a:rPr>
              <a:t>(</a:t>
            </a:r>
          </a:p>
          <a:p>
            <a:pPr algn="l"/>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Employee_Idsmallint</a:t>
            </a:r>
            <a:r>
              <a:rPr lang="en-AU" sz="1200" b="1" dirty="0">
                <a:solidFill>
                  <a:schemeClr val="accent1">
                    <a:lumMod val="40000"/>
                    <a:lumOff val="60000"/>
                  </a:schemeClr>
                </a:solidFill>
                <a:effectLst/>
              </a:rPr>
              <a:t>,</a:t>
            </a:r>
          </a:p>
          <a:p>
            <a:pPr algn="l"/>
            <a:r>
              <a:rPr lang="en-US" sz="1200" b="1" dirty="0">
                <a:solidFill>
                  <a:schemeClr val="accent1">
                    <a:lumMod val="40000"/>
                    <a:lumOff val="60000"/>
                  </a:schemeClr>
                </a:solidFill>
                <a:effectLst/>
              </a:rPr>
              <a:t>  </a:t>
            </a:r>
            <a:r>
              <a:rPr lang="en-US" sz="1200" b="1" dirty="0" err="1">
                <a:solidFill>
                  <a:schemeClr val="accent1">
                    <a:lumMod val="40000"/>
                    <a:lumOff val="60000"/>
                  </a:schemeClr>
                </a:solidFill>
                <a:effectLst/>
              </a:rPr>
              <a:t>Employee_Name</a:t>
            </a:r>
            <a:r>
              <a:rPr lang="en-US" sz="1200" b="1" dirty="0">
                <a:solidFill>
                  <a:schemeClr val="accent1">
                    <a:lumMod val="40000"/>
                    <a:lumOff val="60000"/>
                  </a:schemeClr>
                </a:solidFill>
                <a:effectLst/>
              </a:rPr>
              <a:t> character varying(40) not null,</a:t>
            </a:r>
          </a:p>
          <a:p>
            <a:pPr algn="l"/>
            <a:r>
              <a:rPr lang="en-AU" sz="1200" b="1" dirty="0">
                <a:solidFill>
                  <a:schemeClr val="accent1">
                    <a:lumMod val="40000"/>
                    <a:lumOff val="60000"/>
                  </a:schemeClr>
                </a:solidFill>
                <a:effectLst/>
              </a:rPr>
              <a:t>  Position  character varying(40),</a:t>
            </a:r>
          </a:p>
          <a:p>
            <a:pPr algn="l"/>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Date_Birth</a:t>
            </a:r>
            <a:r>
              <a:rPr lang="en-AU" sz="1200" b="1" dirty="0">
                <a:solidFill>
                  <a:schemeClr val="accent1">
                    <a:lumMod val="40000"/>
                    <a:lumOff val="60000"/>
                  </a:schemeClr>
                </a:solidFill>
                <a:effectLst/>
              </a:rPr>
              <a:t> DATE,</a:t>
            </a:r>
          </a:p>
          <a:p>
            <a:pPr algn="l"/>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Date_Hire</a:t>
            </a:r>
            <a:r>
              <a:rPr lang="en-AU" sz="1200" b="1" dirty="0">
                <a:solidFill>
                  <a:schemeClr val="accent1">
                    <a:lumMod val="40000"/>
                    <a:lumOff val="60000"/>
                  </a:schemeClr>
                </a:solidFill>
                <a:effectLst/>
              </a:rPr>
              <a:t> DATE,</a:t>
            </a:r>
          </a:p>
          <a:p>
            <a:pPr algn="l"/>
            <a:r>
              <a:rPr lang="en-AU" sz="1200" b="1" dirty="0">
                <a:solidFill>
                  <a:schemeClr val="accent1">
                    <a:lumMod val="40000"/>
                    <a:lumOff val="60000"/>
                  </a:schemeClr>
                </a:solidFill>
                <a:effectLst/>
              </a:rPr>
              <a:t>  Address character varying(40),</a:t>
            </a:r>
          </a:p>
          <a:p>
            <a:pPr algn="l"/>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Phone_No</a:t>
            </a:r>
            <a:r>
              <a:rPr lang="en-AU" sz="1200" b="1" dirty="0">
                <a:solidFill>
                  <a:schemeClr val="accent1">
                    <a:lumMod val="40000"/>
                    <a:lumOff val="60000"/>
                  </a:schemeClr>
                </a:solidFill>
                <a:effectLst/>
              </a:rPr>
              <a:t>   varchar(11),</a:t>
            </a:r>
          </a:p>
          <a:p>
            <a:pPr algn="l"/>
            <a:r>
              <a:rPr lang="en-AU" sz="1200" b="1" dirty="0">
                <a:solidFill>
                  <a:schemeClr val="accent1">
                    <a:lumMod val="40000"/>
                    <a:lumOff val="60000"/>
                  </a:schemeClr>
                </a:solidFill>
                <a:effectLst/>
              </a:rPr>
              <a:t>  Extension integer,</a:t>
            </a:r>
          </a:p>
          <a:p>
            <a:pPr algn="l"/>
            <a:r>
              <a:rPr lang="en-AU" sz="1200" b="1" dirty="0">
                <a:solidFill>
                  <a:schemeClr val="accent1">
                    <a:lumMod val="40000"/>
                    <a:lumOff val="60000"/>
                  </a:schemeClr>
                </a:solidFill>
                <a:effectLst/>
              </a:rPr>
              <a:t>  Qualification character varying(40),</a:t>
            </a:r>
          </a:p>
          <a:p>
            <a:pPr algn="l"/>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Report_to_Manager</a:t>
            </a:r>
            <a:r>
              <a:rPr lang="en-AU" sz="1200" b="1" dirty="0">
                <a:solidFill>
                  <a:schemeClr val="accent1">
                    <a:lumMod val="40000"/>
                    <a:lumOff val="60000"/>
                  </a:schemeClr>
                </a:solidFill>
                <a:effectLst/>
              </a:rPr>
              <a:t> </a:t>
            </a:r>
            <a:r>
              <a:rPr lang="en-AU" sz="1200" b="1" dirty="0" err="1">
                <a:solidFill>
                  <a:schemeClr val="accent1">
                    <a:lumMod val="40000"/>
                    <a:lumOff val="60000"/>
                  </a:schemeClr>
                </a:solidFill>
                <a:effectLst/>
              </a:rPr>
              <a:t>smallint</a:t>
            </a:r>
            <a:r>
              <a:rPr lang="en-AU" sz="1200" b="1" dirty="0">
                <a:solidFill>
                  <a:schemeClr val="accent1">
                    <a:lumMod val="40000"/>
                    <a:lumOff val="60000"/>
                  </a:schemeClr>
                </a:solidFill>
                <a:effectLst/>
              </a:rPr>
              <a:t>,</a:t>
            </a:r>
          </a:p>
          <a:p>
            <a:pPr algn="l"/>
            <a:r>
              <a:rPr lang="en-US" sz="1200" b="1" dirty="0">
                <a:solidFill>
                  <a:schemeClr val="accent1">
                    <a:lumMod val="40000"/>
                    <a:lumOff val="60000"/>
                  </a:schemeClr>
                </a:solidFill>
                <a:effectLst/>
              </a:rPr>
              <a:t>  constraint </a:t>
            </a:r>
            <a:r>
              <a:rPr lang="en-US" sz="1200" b="1" dirty="0" err="1">
                <a:solidFill>
                  <a:schemeClr val="accent1">
                    <a:lumMod val="40000"/>
                    <a:lumOff val="60000"/>
                  </a:schemeClr>
                </a:solidFill>
                <a:effectLst/>
              </a:rPr>
              <a:t>Employee_Informationpk</a:t>
            </a:r>
            <a:r>
              <a:rPr lang="en-US" sz="1200" b="1" dirty="0">
                <a:solidFill>
                  <a:schemeClr val="accent1">
                    <a:lumMod val="40000"/>
                    <a:lumOff val="60000"/>
                  </a:schemeClr>
                </a:solidFill>
                <a:effectLst/>
              </a:rPr>
              <a:t> primary key(</a:t>
            </a:r>
            <a:r>
              <a:rPr lang="en-US" sz="1200" b="1" dirty="0" err="1">
                <a:solidFill>
                  <a:schemeClr val="accent1">
                    <a:lumMod val="40000"/>
                    <a:lumOff val="60000"/>
                  </a:schemeClr>
                </a:solidFill>
                <a:effectLst/>
              </a:rPr>
              <a:t>Employee_Id</a:t>
            </a:r>
            <a:r>
              <a:rPr lang="en-US" sz="1200" b="1" dirty="0">
                <a:solidFill>
                  <a:schemeClr val="accent1">
                    <a:lumMod val="40000"/>
                    <a:lumOff val="60000"/>
                  </a:schemeClr>
                </a:solidFill>
                <a:effectLst/>
              </a:rPr>
              <a:t>),</a:t>
            </a:r>
          </a:p>
          <a:p>
            <a:pPr algn="l"/>
            <a:r>
              <a:rPr lang="en-US" sz="1200" b="1" dirty="0">
                <a:solidFill>
                  <a:schemeClr val="accent1">
                    <a:lumMod val="20000"/>
                    <a:lumOff val="80000"/>
                  </a:schemeClr>
                </a:solidFill>
                <a:effectLst/>
              </a:rPr>
              <a:t> </a:t>
            </a:r>
            <a:r>
              <a:rPr lang="en-US" sz="1200" b="1" dirty="0">
                <a:solidFill>
                  <a:srgbClr val="FF0000"/>
                </a:solidFill>
                <a:effectLst/>
              </a:rPr>
              <a:t>constraint </a:t>
            </a:r>
            <a:r>
              <a:rPr lang="en-US" sz="1200" b="1" dirty="0" err="1">
                <a:solidFill>
                  <a:srgbClr val="FF0000"/>
                </a:solidFill>
                <a:effectLst/>
              </a:rPr>
              <a:t>Employee_Information_Phone_No</a:t>
            </a:r>
            <a:r>
              <a:rPr lang="en-US" sz="1200" b="1" dirty="0">
                <a:solidFill>
                  <a:srgbClr val="FF0000"/>
                </a:solidFill>
                <a:effectLst/>
              </a:rPr>
              <a:t> check (</a:t>
            </a:r>
            <a:r>
              <a:rPr lang="en-US" sz="1200" b="1" dirty="0" err="1">
                <a:solidFill>
                  <a:srgbClr val="FF0000"/>
                </a:solidFill>
                <a:effectLst/>
              </a:rPr>
              <a:t>Phone_No</a:t>
            </a:r>
            <a:r>
              <a:rPr lang="en-US" sz="1200" b="1" dirty="0">
                <a:solidFill>
                  <a:srgbClr val="FF0000"/>
                </a:solidFill>
                <a:effectLst/>
              </a:rPr>
              <a:t> not like '%[^0-9]%')</a:t>
            </a:r>
          </a:p>
          <a:p>
            <a:pPr algn="l"/>
            <a:r>
              <a:rPr lang="en-AU" sz="1200" b="1" dirty="0">
                <a:solidFill>
                  <a:schemeClr val="accent1">
                    <a:lumMod val="40000"/>
                    <a:lumOff val="60000"/>
                  </a:schemeClr>
                </a:solidFill>
                <a:effectLst/>
              </a:rPr>
              <a:t>);</a:t>
            </a:r>
          </a:p>
        </p:txBody>
      </p:sp>
    </p:spTree>
    <p:extLst>
      <p:ext uri="{BB962C8B-B14F-4D97-AF65-F5344CB8AC3E}">
        <p14:creationId xmlns:p14="http://schemas.microsoft.com/office/powerpoint/2010/main" val="364230287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C140-8DA7-0650-919B-8D90494FEFEA}"/>
              </a:ext>
            </a:extLst>
          </p:cNvPr>
          <p:cNvSpPr>
            <a:spLocks noGrp="1"/>
          </p:cNvSpPr>
          <p:nvPr>
            <p:ph type="title"/>
          </p:nvPr>
        </p:nvSpPr>
        <p:spPr>
          <a:xfrm>
            <a:off x="801828" y="177281"/>
            <a:ext cx="10353762" cy="653141"/>
          </a:xfrm>
        </p:spPr>
        <p:txBody>
          <a:bodyPr>
            <a:normAutofit fontScale="90000"/>
          </a:bodyPr>
          <a:lstStyle/>
          <a:p>
            <a:r>
              <a:rPr lang="en-AU" dirty="0">
                <a:solidFill>
                  <a:schemeClr val="accent1">
                    <a:lumMod val="40000"/>
                    <a:lumOff val="60000"/>
                  </a:schemeClr>
                </a:solidFill>
              </a:rPr>
              <a:t>CONSTRAINTS</a:t>
            </a:r>
          </a:p>
        </p:txBody>
      </p:sp>
      <p:sp>
        <p:nvSpPr>
          <p:cNvPr id="3" name="Content Placeholder 2">
            <a:extLst>
              <a:ext uri="{FF2B5EF4-FFF2-40B4-BE49-F238E27FC236}">
                <a16:creationId xmlns:a16="http://schemas.microsoft.com/office/drawing/2014/main" id="{6E6C6743-99EE-080D-B29B-028192EC73E4}"/>
              </a:ext>
            </a:extLst>
          </p:cNvPr>
          <p:cNvSpPr>
            <a:spLocks noGrp="1"/>
          </p:cNvSpPr>
          <p:nvPr>
            <p:ph sz="half" idx="1"/>
          </p:nvPr>
        </p:nvSpPr>
        <p:spPr>
          <a:xfrm>
            <a:off x="326571" y="1054359"/>
            <a:ext cx="5444065" cy="5626360"/>
          </a:xfrm>
        </p:spPr>
        <p:txBody>
          <a:bodyPr>
            <a:normAutofit fontScale="25000" lnSpcReduction="20000"/>
          </a:bodyPr>
          <a:lstStyle/>
          <a:p>
            <a:pPr algn="l"/>
            <a:r>
              <a:rPr lang="en-AU" sz="6400" b="1" dirty="0">
                <a:solidFill>
                  <a:schemeClr val="accent1">
                    <a:lumMod val="40000"/>
                    <a:lumOff val="60000"/>
                  </a:schemeClr>
                </a:solidFill>
                <a:effectLst/>
              </a:rPr>
              <a:t>CHECK CONSTRAINT (Applying condition on email format, if the email format is incorrect, </a:t>
            </a:r>
            <a:r>
              <a:rPr lang="en-AU" sz="6400" b="1" dirty="0" err="1">
                <a:solidFill>
                  <a:schemeClr val="accent1">
                    <a:lumMod val="40000"/>
                    <a:lumOff val="60000"/>
                  </a:schemeClr>
                </a:solidFill>
                <a:effectLst/>
              </a:rPr>
              <a:t>postgresql</a:t>
            </a:r>
            <a:r>
              <a:rPr lang="en-AU" sz="6400" b="1" dirty="0">
                <a:solidFill>
                  <a:schemeClr val="accent1">
                    <a:lumMod val="40000"/>
                    <a:lumOff val="60000"/>
                  </a:schemeClr>
                </a:solidFill>
                <a:effectLst/>
              </a:rPr>
              <a:t> will throw an error).</a:t>
            </a:r>
          </a:p>
          <a:p>
            <a:pPr algn="l"/>
            <a:endParaRPr lang="en-AU" sz="6400" b="1" dirty="0">
              <a:solidFill>
                <a:schemeClr val="accent1">
                  <a:lumMod val="40000"/>
                  <a:lumOff val="60000"/>
                </a:schemeClr>
              </a:solidFill>
              <a:effectLst/>
            </a:endParaRPr>
          </a:p>
          <a:p>
            <a:pPr algn="l"/>
            <a:r>
              <a:rPr lang="en-AU" sz="6400" b="1" dirty="0">
                <a:solidFill>
                  <a:schemeClr val="accent1">
                    <a:lumMod val="40000"/>
                    <a:lumOff val="60000"/>
                  </a:schemeClr>
                </a:solidFill>
                <a:effectLst/>
              </a:rPr>
              <a:t>create table </a:t>
            </a:r>
            <a:r>
              <a:rPr lang="en-AU" sz="6400" b="1" dirty="0" err="1">
                <a:solidFill>
                  <a:schemeClr val="accent1">
                    <a:lumMod val="40000"/>
                    <a:lumOff val="60000"/>
                  </a:schemeClr>
                </a:solidFill>
                <a:effectLst/>
              </a:rPr>
              <a:t>Customer_Information</a:t>
            </a:r>
            <a:endParaRPr lang="en-AU" sz="6400" b="1" dirty="0">
              <a:solidFill>
                <a:schemeClr val="accent1">
                  <a:lumMod val="40000"/>
                  <a:lumOff val="60000"/>
                </a:schemeClr>
              </a:solidFill>
              <a:effectLst/>
            </a:endParaRPr>
          </a:p>
          <a:p>
            <a:pPr algn="l"/>
            <a:r>
              <a:rPr lang="en-AU" sz="6400" b="1" dirty="0">
                <a:solidFill>
                  <a:schemeClr val="accent1">
                    <a:lumMod val="40000"/>
                    <a:lumOff val="60000"/>
                  </a:schemeClr>
                </a:solidFill>
                <a:effectLst/>
              </a:rPr>
              <a:t>(</a:t>
            </a:r>
          </a:p>
          <a:p>
            <a:pPr algn="l"/>
            <a:r>
              <a:rPr lang="en-AU" sz="6400" b="1" dirty="0" err="1">
                <a:solidFill>
                  <a:schemeClr val="accent1">
                    <a:lumMod val="40000"/>
                    <a:lumOff val="60000"/>
                  </a:schemeClr>
                </a:solidFill>
                <a:effectLst/>
              </a:rPr>
              <a:t>Customer_id</a:t>
            </a:r>
            <a:r>
              <a:rPr lang="en-AU" sz="6400" b="1" dirty="0">
                <a:solidFill>
                  <a:schemeClr val="accent1">
                    <a:lumMod val="40000"/>
                    <a:lumOff val="60000"/>
                  </a:schemeClr>
                </a:solidFill>
                <a:effectLst/>
              </a:rPr>
              <a:t> integer,</a:t>
            </a:r>
          </a:p>
          <a:p>
            <a:pPr algn="l"/>
            <a:r>
              <a:rPr lang="en-AU" sz="6400" b="1" dirty="0" err="1">
                <a:solidFill>
                  <a:schemeClr val="accent1">
                    <a:lumMod val="40000"/>
                    <a:lumOff val="60000"/>
                  </a:schemeClr>
                </a:solidFill>
                <a:effectLst/>
              </a:rPr>
              <a:t>Customer_Namecharacter</a:t>
            </a:r>
            <a:r>
              <a:rPr lang="en-AU" sz="6400" b="1" dirty="0">
                <a:solidFill>
                  <a:schemeClr val="accent1">
                    <a:lumMod val="40000"/>
                    <a:lumOff val="60000"/>
                  </a:schemeClr>
                </a:solidFill>
                <a:effectLst/>
              </a:rPr>
              <a:t> varying,</a:t>
            </a:r>
          </a:p>
          <a:p>
            <a:pPr algn="l"/>
            <a:r>
              <a:rPr lang="en-AU" sz="6400" b="1" dirty="0">
                <a:solidFill>
                  <a:schemeClr val="accent1">
                    <a:lumMod val="40000"/>
                    <a:lumOff val="60000"/>
                  </a:schemeClr>
                </a:solidFill>
                <a:effectLst/>
              </a:rPr>
              <a:t>Address      character varying,</a:t>
            </a:r>
          </a:p>
          <a:p>
            <a:pPr algn="l"/>
            <a:r>
              <a:rPr lang="en-AU" sz="6400" b="1" dirty="0">
                <a:solidFill>
                  <a:schemeClr val="accent1">
                    <a:lumMod val="40000"/>
                    <a:lumOff val="60000"/>
                  </a:schemeClr>
                </a:solidFill>
                <a:effectLst/>
              </a:rPr>
              <a:t>Phone integer,</a:t>
            </a:r>
          </a:p>
          <a:p>
            <a:pPr algn="l"/>
            <a:r>
              <a:rPr lang="en-AU" sz="6400" b="1" dirty="0">
                <a:solidFill>
                  <a:schemeClr val="accent1">
                    <a:lumMod val="40000"/>
                    <a:lumOff val="60000"/>
                  </a:schemeClr>
                </a:solidFill>
                <a:effectLst/>
              </a:rPr>
              <a:t>Email  character varying,</a:t>
            </a:r>
          </a:p>
          <a:p>
            <a:pPr algn="l"/>
            <a:r>
              <a:rPr lang="en-US" sz="6400" b="1" dirty="0">
                <a:solidFill>
                  <a:schemeClr val="accent1">
                    <a:lumMod val="40000"/>
                    <a:lumOff val="60000"/>
                  </a:schemeClr>
                </a:solidFill>
                <a:effectLst/>
              </a:rPr>
              <a:t> constraint </a:t>
            </a:r>
            <a:r>
              <a:rPr lang="en-US" sz="6400" b="1" dirty="0" err="1">
                <a:solidFill>
                  <a:schemeClr val="accent1">
                    <a:lumMod val="40000"/>
                    <a:lumOff val="60000"/>
                  </a:schemeClr>
                </a:solidFill>
                <a:effectLst/>
              </a:rPr>
              <a:t>Customer_Informationpk</a:t>
            </a:r>
            <a:r>
              <a:rPr lang="en-US" sz="6400" b="1" dirty="0">
                <a:solidFill>
                  <a:schemeClr val="accent1">
                    <a:lumMod val="40000"/>
                    <a:lumOff val="60000"/>
                  </a:schemeClr>
                </a:solidFill>
                <a:effectLst/>
              </a:rPr>
              <a:t> primary key(</a:t>
            </a:r>
            <a:r>
              <a:rPr lang="en-US" sz="6400" b="1" dirty="0" err="1">
                <a:solidFill>
                  <a:schemeClr val="accent1">
                    <a:lumMod val="40000"/>
                    <a:lumOff val="60000"/>
                  </a:schemeClr>
                </a:solidFill>
                <a:effectLst/>
              </a:rPr>
              <a:t>Customer_Id</a:t>
            </a:r>
            <a:r>
              <a:rPr lang="en-US" sz="6400" b="1" dirty="0">
                <a:solidFill>
                  <a:schemeClr val="accent1">
                    <a:lumMod val="40000"/>
                    <a:lumOff val="60000"/>
                  </a:schemeClr>
                </a:solidFill>
                <a:effectLst/>
              </a:rPr>
              <a:t>),</a:t>
            </a:r>
          </a:p>
          <a:p>
            <a:pPr algn="l"/>
            <a:r>
              <a:rPr lang="en-US" sz="6400" b="1" dirty="0">
                <a:solidFill>
                  <a:schemeClr val="accent1">
                    <a:lumMod val="40000"/>
                    <a:lumOff val="60000"/>
                  </a:schemeClr>
                </a:solidFill>
                <a:effectLst/>
              </a:rPr>
              <a:t> constraint </a:t>
            </a:r>
            <a:r>
              <a:rPr lang="en-US" sz="6400" b="1" dirty="0" err="1">
                <a:solidFill>
                  <a:schemeClr val="accent1">
                    <a:lumMod val="40000"/>
                    <a:lumOff val="60000"/>
                  </a:schemeClr>
                </a:solidFill>
                <a:effectLst/>
              </a:rPr>
              <a:t>Customer_Information_Customer_Id</a:t>
            </a:r>
            <a:r>
              <a:rPr lang="en-US" sz="6400" b="1" dirty="0">
                <a:solidFill>
                  <a:schemeClr val="accent1">
                    <a:lumMod val="40000"/>
                    <a:lumOff val="60000"/>
                  </a:schemeClr>
                </a:solidFill>
                <a:effectLst/>
              </a:rPr>
              <a:t> check (</a:t>
            </a:r>
            <a:r>
              <a:rPr lang="en-US" sz="6400" b="1" dirty="0" err="1">
                <a:solidFill>
                  <a:schemeClr val="accent1">
                    <a:lumMod val="40000"/>
                    <a:lumOff val="60000"/>
                  </a:schemeClr>
                </a:solidFill>
                <a:effectLst/>
              </a:rPr>
              <a:t>Customer_Id</a:t>
            </a:r>
            <a:r>
              <a:rPr lang="en-US" sz="6400" b="1" dirty="0">
                <a:solidFill>
                  <a:schemeClr val="accent1">
                    <a:lumMod val="40000"/>
                    <a:lumOff val="60000"/>
                  </a:schemeClr>
                </a:solidFill>
                <a:effectLst/>
              </a:rPr>
              <a:t> is not null),</a:t>
            </a:r>
          </a:p>
          <a:p>
            <a:pPr algn="l"/>
            <a:r>
              <a:rPr lang="en-AU" sz="6400" b="1" dirty="0">
                <a:solidFill>
                  <a:srgbClr val="FF0000"/>
                </a:solidFill>
                <a:effectLst/>
              </a:rPr>
              <a:t>  constraint </a:t>
            </a:r>
            <a:r>
              <a:rPr lang="en-AU" sz="6400" b="1" dirty="0" err="1">
                <a:solidFill>
                  <a:srgbClr val="FF0000"/>
                </a:solidFill>
                <a:effectLst/>
              </a:rPr>
              <a:t>Customer_Information_Email</a:t>
            </a:r>
            <a:r>
              <a:rPr lang="en-AU" sz="6400" b="1" dirty="0">
                <a:solidFill>
                  <a:srgbClr val="FF0000"/>
                </a:solidFill>
                <a:effectLst/>
              </a:rPr>
              <a:t> check (Email ~* '^[A-Za-z0-9._+%-]+@[A-Za-z0-9.-]+[.][A-Za-z]+$')</a:t>
            </a:r>
          </a:p>
          <a:p>
            <a:pPr algn="l"/>
            <a:r>
              <a:rPr lang="en-AU" sz="6400" b="1" dirty="0">
                <a:solidFill>
                  <a:schemeClr val="accent1">
                    <a:lumMod val="40000"/>
                    <a:lumOff val="60000"/>
                  </a:schemeClr>
                </a:solidFill>
                <a:effectLst/>
              </a:rPr>
              <a:t>);</a:t>
            </a:r>
          </a:p>
          <a:p>
            <a:endParaRPr lang="en-AU" dirty="0"/>
          </a:p>
        </p:txBody>
      </p:sp>
      <p:sp>
        <p:nvSpPr>
          <p:cNvPr id="4" name="Content Placeholder 3">
            <a:extLst>
              <a:ext uri="{FF2B5EF4-FFF2-40B4-BE49-F238E27FC236}">
                <a16:creationId xmlns:a16="http://schemas.microsoft.com/office/drawing/2014/main" id="{3F9F1806-C9D5-4D0F-6C93-168566E1FF84}"/>
              </a:ext>
            </a:extLst>
          </p:cNvPr>
          <p:cNvSpPr>
            <a:spLocks noGrp="1"/>
          </p:cNvSpPr>
          <p:nvPr>
            <p:ph sz="half" idx="2"/>
          </p:nvPr>
        </p:nvSpPr>
        <p:spPr>
          <a:xfrm>
            <a:off x="5561046" y="905068"/>
            <a:ext cx="5706512" cy="6074230"/>
          </a:xfrm>
        </p:spPr>
        <p:txBody>
          <a:bodyPr>
            <a:normAutofit fontScale="25000" lnSpcReduction="20000"/>
          </a:bodyPr>
          <a:lstStyle/>
          <a:p>
            <a:pPr algn="l"/>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CHECK CONSTRAINT (Applying condition on Price &gt; 0, Price of a book should be greater than zero)</a:t>
            </a:r>
          </a:p>
          <a:p>
            <a:pPr algn="l"/>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create table </a:t>
            </a:r>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Purchase_Information</a:t>
            </a:r>
            <a:endPar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endParaRPr>
          </a:p>
          <a:p>
            <a:pPr algn="l"/>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Purchase_Id</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integer,</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Book_Id</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integer,</a:t>
            </a:r>
          </a:p>
          <a:p>
            <a:pPr algn="l"/>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Price integer,</a:t>
            </a:r>
          </a:p>
          <a:p>
            <a:pPr algn="l"/>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Quantity integer,</a:t>
            </a:r>
          </a:p>
          <a:p>
            <a:pPr algn="l"/>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Discount  float,</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Customer_Id</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integer,</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Employee_Id</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integer,</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Date_Order</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Date,</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Date_Shipped</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character varying,</a:t>
            </a:r>
          </a:p>
          <a:p>
            <a:pPr algn="l"/>
            <a:r>
              <a:rPr lang="en-AU"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Shipping_Addresscharacter</a:t>
            </a:r>
            <a:r>
              <a:rPr lang="en-AU"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varying,</a:t>
            </a:r>
          </a:p>
          <a:p>
            <a:pPr algn="l"/>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constraint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Purchase_Informationpk</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primary key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Purchase_Id</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a:t>
            </a:r>
          </a:p>
          <a:p>
            <a:pPr algn="l"/>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constraint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Purchase_Informationfk_Book_Collection</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foreign key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Book_Id</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references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Book_Collection</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a:t>
            </a:r>
          </a:p>
          <a:p>
            <a:pPr algn="l"/>
            <a:r>
              <a:rPr lang="en-US" sz="4800" b="1" dirty="0">
                <a:solidFill>
                  <a:srgbClr val="FF0000"/>
                </a:solidFill>
                <a:effectLst/>
                <a:ea typeface="Cascadia Mono ExtraLight" panose="020B0609020000020004" pitchFamily="49" charset="0"/>
                <a:cs typeface="Cascadia Mono ExtraLight" panose="020B0609020000020004" pitchFamily="49" charset="0"/>
              </a:rPr>
              <a:t>constraint </a:t>
            </a:r>
            <a:r>
              <a:rPr lang="en-US" sz="4800" b="1" dirty="0" err="1">
                <a:solidFill>
                  <a:srgbClr val="FF0000"/>
                </a:solidFill>
                <a:effectLst/>
                <a:ea typeface="Cascadia Mono ExtraLight" panose="020B0609020000020004" pitchFamily="49" charset="0"/>
                <a:cs typeface="Cascadia Mono ExtraLight" panose="020B0609020000020004" pitchFamily="49" charset="0"/>
              </a:rPr>
              <a:t>Purchase_Information_Price</a:t>
            </a:r>
            <a:r>
              <a:rPr lang="en-US" sz="4800" b="1" dirty="0">
                <a:solidFill>
                  <a:srgbClr val="FF0000"/>
                </a:solidFill>
                <a:effectLst/>
                <a:ea typeface="Cascadia Mono ExtraLight" panose="020B0609020000020004" pitchFamily="49" charset="0"/>
                <a:cs typeface="Cascadia Mono ExtraLight" panose="020B0609020000020004" pitchFamily="49" charset="0"/>
              </a:rPr>
              <a:t> check (Price &gt; 0),</a:t>
            </a:r>
          </a:p>
          <a:p>
            <a:pPr algn="l"/>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constraint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Book_Purchasefk_Customer_Information</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foreign key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Customer_Id</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references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Customer_Information</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a:t>
            </a:r>
          </a:p>
          <a:p>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constraint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Book_Purchasefk_Employee_Information</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foreign key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Employee_Id</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references </a:t>
            </a:r>
            <a:r>
              <a:rPr lang="en-US" sz="4800" b="1" dirty="0" err="1">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Employee_Information</a:t>
            </a:r>
            <a:r>
              <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rPr>
              <a:t>   </a:t>
            </a:r>
            <a:r>
              <a:rPr lang="en-AU" sz="4800" b="1" dirty="0">
                <a:solidFill>
                  <a:schemeClr val="accent1">
                    <a:lumMod val="20000"/>
                    <a:lumOff val="80000"/>
                  </a:schemeClr>
                </a:solidFill>
                <a:effectLst/>
                <a:ea typeface="Cascadia Mono ExtraLight" panose="020B0609020000020004" pitchFamily="49" charset="0"/>
                <a:cs typeface="Cascadia Mono ExtraLight" panose="020B0609020000020004" pitchFamily="49" charset="0"/>
              </a:rPr>
              <a:t>);</a:t>
            </a:r>
          </a:p>
          <a:p>
            <a:pPr algn="l"/>
            <a:endParaRPr lang="en-US" sz="4800" b="1" dirty="0">
              <a:solidFill>
                <a:schemeClr val="accent1">
                  <a:lumMod val="40000"/>
                  <a:lumOff val="60000"/>
                </a:schemeClr>
              </a:solidFill>
              <a:effectLst/>
              <a:ea typeface="Cascadia Mono ExtraLight" panose="020B0609020000020004" pitchFamily="49" charset="0"/>
              <a:cs typeface="Cascadia Mono ExtraLight" panose="020B0609020000020004" pitchFamily="49" charset="0"/>
            </a:endParaRPr>
          </a:p>
          <a:p>
            <a:endParaRPr lang="en-AU" dirty="0"/>
          </a:p>
        </p:txBody>
      </p:sp>
    </p:spTree>
    <p:extLst>
      <p:ext uri="{BB962C8B-B14F-4D97-AF65-F5344CB8AC3E}">
        <p14:creationId xmlns:p14="http://schemas.microsoft.com/office/powerpoint/2010/main" val="239435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9C64-CB96-5920-35ED-0EF2641E4DEE}"/>
              </a:ext>
            </a:extLst>
          </p:cNvPr>
          <p:cNvSpPr>
            <a:spLocks noGrp="1"/>
          </p:cNvSpPr>
          <p:nvPr>
            <p:ph type="title"/>
          </p:nvPr>
        </p:nvSpPr>
        <p:spPr/>
        <p:txBody>
          <a:bodyPr/>
          <a:lstStyle/>
          <a:p>
            <a:r>
              <a:rPr lang="en-AU" dirty="0">
                <a:solidFill>
                  <a:schemeClr val="accent1">
                    <a:lumMod val="40000"/>
                    <a:lumOff val="60000"/>
                  </a:schemeClr>
                </a:solidFill>
              </a:rPr>
              <a:t>INSERT-ACTION STATEMENT-1</a:t>
            </a:r>
          </a:p>
        </p:txBody>
      </p:sp>
      <p:sp>
        <p:nvSpPr>
          <p:cNvPr id="3" name="Content Placeholder 2">
            <a:extLst>
              <a:ext uri="{FF2B5EF4-FFF2-40B4-BE49-F238E27FC236}">
                <a16:creationId xmlns:a16="http://schemas.microsoft.com/office/drawing/2014/main" id="{5B221ECB-78A1-FA79-A0B8-C7635A4DBCF1}"/>
              </a:ext>
            </a:extLst>
          </p:cNvPr>
          <p:cNvSpPr>
            <a:spLocks noGrp="1"/>
          </p:cNvSpPr>
          <p:nvPr>
            <p:ph sz="half" idx="1"/>
          </p:nvPr>
        </p:nvSpPr>
        <p:spPr/>
        <p:txBody>
          <a:bodyPr>
            <a:normAutofit lnSpcReduction="10000"/>
          </a:bodyPr>
          <a:lstStyle/>
          <a:p>
            <a:r>
              <a:rPr lang="en-AU" sz="2800" b="1" dirty="0">
                <a:solidFill>
                  <a:schemeClr val="accent1">
                    <a:lumMod val="60000"/>
                    <a:lumOff val="40000"/>
                  </a:schemeClr>
                </a:solidFill>
                <a:effectLst/>
              </a:rPr>
              <a:t>ADDING A NEW VALUE INTO A TABLE.</a:t>
            </a:r>
          </a:p>
          <a:p>
            <a:r>
              <a:rPr lang="en-AU" sz="2800" b="1" dirty="0">
                <a:solidFill>
                  <a:schemeClr val="accent1">
                    <a:lumMod val="60000"/>
                    <a:lumOff val="40000"/>
                  </a:schemeClr>
                </a:solidFill>
                <a:effectLst/>
              </a:rPr>
              <a:t>Query:</a:t>
            </a:r>
          </a:p>
          <a:p>
            <a:r>
              <a:rPr lang="en-AU" b="1" dirty="0">
                <a:solidFill>
                  <a:schemeClr val="accent1">
                    <a:lumMod val="60000"/>
                    <a:lumOff val="40000"/>
                  </a:schemeClr>
                </a:solidFill>
                <a:effectLst/>
              </a:rPr>
              <a:t>insert into </a:t>
            </a:r>
            <a:r>
              <a:rPr lang="en-AU" b="1" dirty="0" err="1">
                <a:solidFill>
                  <a:schemeClr val="accent1">
                    <a:lumMod val="60000"/>
                    <a:lumOff val="40000"/>
                  </a:schemeClr>
                </a:solidFill>
                <a:effectLst/>
              </a:rPr>
              <a:t>Customer_Information</a:t>
            </a:r>
            <a:r>
              <a:rPr lang="en-AU" b="1" dirty="0">
                <a:solidFill>
                  <a:schemeClr val="accent1">
                    <a:lumMod val="60000"/>
                    <a:lumOff val="40000"/>
                  </a:schemeClr>
                </a:solidFill>
                <a:effectLst/>
              </a:rPr>
              <a:t> values(25, 'Teagen </a:t>
            </a:r>
            <a:r>
              <a:rPr lang="en-AU" b="1" dirty="0" err="1">
                <a:solidFill>
                  <a:schemeClr val="accent1">
                    <a:lumMod val="60000"/>
                    <a:lumOff val="40000"/>
                  </a:schemeClr>
                </a:solidFill>
                <a:effectLst/>
              </a:rPr>
              <a:t>Lioni</a:t>
            </a:r>
            <a:r>
              <a:rPr lang="en-AU" b="1" dirty="0">
                <a:solidFill>
                  <a:schemeClr val="accent1">
                    <a:lumMod val="60000"/>
                    <a:lumOff val="40000"/>
                  </a:schemeClr>
                </a:solidFill>
                <a:effectLst/>
              </a:rPr>
              <a:t>',	'65 Lakemba Ct Sydney NSW 2280 Australia',   0468789332,	'xxxxx93321@gmail.com');</a:t>
            </a:r>
          </a:p>
        </p:txBody>
      </p:sp>
      <p:sp>
        <p:nvSpPr>
          <p:cNvPr id="4" name="Content Placeholder 3">
            <a:extLst>
              <a:ext uri="{FF2B5EF4-FFF2-40B4-BE49-F238E27FC236}">
                <a16:creationId xmlns:a16="http://schemas.microsoft.com/office/drawing/2014/main" id="{1780D59E-4FAF-9A7A-22A8-EEA39DCFAFAB}"/>
              </a:ext>
            </a:extLst>
          </p:cNvPr>
          <p:cNvSpPr>
            <a:spLocks noGrp="1"/>
          </p:cNvSpPr>
          <p:nvPr>
            <p:ph sz="half" idx="2"/>
          </p:nvPr>
        </p:nvSpPr>
        <p:spPr>
          <a:xfrm>
            <a:off x="6410716" y="2076450"/>
            <a:ext cx="5496921" cy="4403007"/>
          </a:xfrm>
        </p:spPr>
        <p:txBody>
          <a:bodyPr>
            <a:normAutofit lnSpcReduction="10000"/>
          </a:bodyPr>
          <a:lstStyle/>
          <a:p>
            <a:r>
              <a:rPr lang="en-AU" b="1" dirty="0">
                <a:solidFill>
                  <a:schemeClr val="accent1">
                    <a:lumMod val="40000"/>
                    <a:lumOff val="60000"/>
                  </a:schemeClr>
                </a:solidFill>
              </a:rPr>
              <a:t>Earlier there were 24 id’s in the </a:t>
            </a:r>
            <a:r>
              <a:rPr lang="en-AU" b="1" dirty="0" err="1">
                <a:solidFill>
                  <a:schemeClr val="accent1">
                    <a:lumMod val="40000"/>
                    <a:lumOff val="60000"/>
                  </a:schemeClr>
                </a:solidFill>
              </a:rPr>
              <a:t>Customer_Information</a:t>
            </a:r>
            <a:r>
              <a:rPr lang="en-AU" b="1" dirty="0">
                <a:solidFill>
                  <a:schemeClr val="accent1">
                    <a:lumMod val="40000"/>
                    <a:lumOff val="60000"/>
                  </a:schemeClr>
                </a:solidFill>
              </a:rPr>
              <a:t> table, now I am adding a new entry into </a:t>
            </a:r>
            <a:r>
              <a:rPr lang="en-AU" b="1" dirty="0" err="1">
                <a:solidFill>
                  <a:schemeClr val="accent1">
                    <a:lumMod val="40000"/>
                    <a:lumOff val="60000"/>
                  </a:schemeClr>
                </a:solidFill>
              </a:rPr>
              <a:t>Customer_Informatio</a:t>
            </a:r>
            <a:r>
              <a:rPr lang="en-AU" b="1" dirty="0">
                <a:solidFill>
                  <a:schemeClr val="accent1">
                    <a:lumMod val="40000"/>
                    <a:lumOff val="60000"/>
                  </a:schemeClr>
                </a:solidFill>
              </a:rPr>
              <a:t>. In total now there are 25 entries in </a:t>
            </a:r>
            <a:r>
              <a:rPr lang="en-AU" b="1" dirty="0" err="1">
                <a:solidFill>
                  <a:schemeClr val="accent1">
                    <a:lumMod val="40000"/>
                    <a:lumOff val="60000"/>
                  </a:schemeClr>
                </a:solidFill>
              </a:rPr>
              <a:t>Customer_Information</a:t>
            </a:r>
            <a:r>
              <a:rPr lang="en-AU" b="1" dirty="0">
                <a:solidFill>
                  <a:schemeClr val="accent1">
                    <a:lumMod val="40000"/>
                    <a:lumOff val="60000"/>
                  </a:schemeClr>
                </a:solidFill>
              </a:rPr>
              <a:t> Table.</a:t>
            </a:r>
          </a:p>
          <a:p>
            <a:r>
              <a:rPr lang="en-AU" b="1" dirty="0">
                <a:solidFill>
                  <a:srgbClr val="FF0000"/>
                </a:solidFill>
              </a:rPr>
              <a:t>OUTPUT:</a:t>
            </a:r>
          </a:p>
          <a:p>
            <a:endParaRPr lang="en-AU" b="1" dirty="0">
              <a:solidFill>
                <a:schemeClr val="accent1">
                  <a:lumMod val="40000"/>
                  <a:lumOff val="60000"/>
                </a:schemeClr>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1240880E-AD2E-8FCD-B119-558CD5B029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2374" y="4788310"/>
            <a:ext cx="5285263" cy="1460090"/>
          </a:xfrm>
          <a:prstGeom prst="rect">
            <a:avLst/>
          </a:prstGeom>
          <a:noFill/>
          <a:ln>
            <a:noFill/>
          </a:ln>
        </p:spPr>
      </p:pic>
    </p:spTree>
    <p:extLst>
      <p:ext uri="{BB962C8B-B14F-4D97-AF65-F5344CB8AC3E}">
        <p14:creationId xmlns:p14="http://schemas.microsoft.com/office/powerpoint/2010/main" val="6048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5C2-7B3F-90E5-0E8F-9E9A4F3D32C1}"/>
              </a:ext>
            </a:extLst>
          </p:cNvPr>
          <p:cNvSpPr>
            <a:spLocks noGrp="1"/>
          </p:cNvSpPr>
          <p:nvPr>
            <p:ph type="title"/>
          </p:nvPr>
        </p:nvSpPr>
        <p:spPr/>
        <p:txBody>
          <a:bodyPr/>
          <a:lstStyle/>
          <a:p>
            <a:r>
              <a:rPr lang="en-AU" dirty="0">
                <a:solidFill>
                  <a:schemeClr val="accent1">
                    <a:lumMod val="40000"/>
                    <a:lumOff val="60000"/>
                  </a:schemeClr>
                </a:solidFill>
              </a:rPr>
              <a:t>UPDATE-ACTION STATEMENT-2</a:t>
            </a:r>
          </a:p>
        </p:txBody>
      </p:sp>
      <p:sp>
        <p:nvSpPr>
          <p:cNvPr id="3" name="Content Placeholder 2">
            <a:extLst>
              <a:ext uri="{FF2B5EF4-FFF2-40B4-BE49-F238E27FC236}">
                <a16:creationId xmlns:a16="http://schemas.microsoft.com/office/drawing/2014/main" id="{910E65DE-EDA3-7A4A-B108-D4DE9D7DCAED}"/>
              </a:ext>
            </a:extLst>
          </p:cNvPr>
          <p:cNvSpPr>
            <a:spLocks noGrp="1"/>
          </p:cNvSpPr>
          <p:nvPr>
            <p:ph sz="half" idx="1"/>
          </p:nvPr>
        </p:nvSpPr>
        <p:spPr/>
        <p:txBody>
          <a:bodyPr/>
          <a:lstStyle/>
          <a:p>
            <a:r>
              <a:rPr lang="en-US" sz="2800" b="1" dirty="0">
                <a:solidFill>
                  <a:schemeClr val="accent1">
                    <a:lumMod val="40000"/>
                    <a:lumOff val="60000"/>
                  </a:schemeClr>
                </a:solidFill>
                <a:effectLst/>
              </a:rPr>
              <a:t>UPDATE CUSTOMER INFORMATION TABLE.</a:t>
            </a:r>
          </a:p>
          <a:p>
            <a:r>
              <a:rPr lang="en-US" sz="2800" b="1" dirty="0">
                <a:solidFill>
                  <a:schemeClr val="accent1">
                    <a:lumMod val="40000"/>
                    <a:lumOff val="60000"/>
                  </a:schemeClr>
                </a:solidFill>
                <a:effectLst/>
              </a:rPr>
              <a:t>Query:</a:t>
            </a:r>
          </a:p>
          <a:p>
            <a:r>
              <a:rPr lang="en-US" b="1" dirty="0">
                <a:solidFill>
                  <a:schemeClr val="accent1">
                    <a:lumMod val="40000"/>
                    <a:lumOff val="60000"/>
                  </a:schemeClr>
                </a:solidFill>
                <a:effectLst/>
              </a:rPr>
              <a:t>update </a:t>
            </a:r>
            <a:r>
              <a:rPr lang="en-US" b="1" dirty="0" err="1">
                <a:solidFill>
                  <a:schemeClr val="accent1">
                    <a:lumMod val="40000"/>
                    <a:lumOff val="60000"/>
                  </a:schemeClr>
                </a:solidFill>
                <a:effectLst/>
              </a:rPr>
              <a:t>customer_information</a:t>
            </a:r>
            <a:r>
              <a:rPr lang="en-US" b="1" dirty="0">
                <a:solidFill>
                  <a:schemeClr val="accent1">
                    <a:lumMod val="40000"/>
                    <a:lumOff val="60000"/>
                  </a:schemeClr>
                </a:solidFill>
                <a:effectLst/>
              </a:rPr>
              <a:t> set phone=0468789112 where </a:t>
            </a:r>
            <a:r>
              <a:rPr lang="en-US" b="1" dirty="0" err="1">
                <a:solidFill>
                  <a:schemeClr val="accent1">
                    <a:lumMod val="40000"/>
                    <a:lumOff val="60000"/>
                  </a:schemeClr>
                </a:solidFill>
                <a:effectLst/>
              </a:rPr>
              <a:t>customer_id</a:t>
            </a:r>
            <a:r>
              <a:rPr lang="en-US" b="1" dirty="0">
                <a:solidFill>
                  <a:schemeClr val="accent1">
                    <a:lumMod val="40000"/>
                    <a:lumOff val="60000"/>
                  </a:schemeClr>
                </a:solidFill>
                <a:effectLst/>
              </a:rPr>
              <a:t>=25;</a:t>
            </a:r>
            <a:endParaRPr lang="en-AU" b="1" dirty="0">
              <a:solidFill>
                <a:schemeClr val="accent1">
                  <a:lumMod val="40000"/>
                  <a:lumOff val="60000"/>
                </a:schemeClr>
              </a:solidFill>
              <a:effectLst/>
            </a:endParaRPr>
          </a:p>
        </p:txBody>
      </p:sp>
      <p:sp>
        <p:nvSpPr>
          <p:cNvPr id="4" name="Content Placeholder 3">
            <a:extLst>
              <a:ext uri="{FF2B5EF4-FFF2-40B4-BE49-F238E27FC236}">
                <a16:creationId xmlns:a16="http://schemas.microsoft.com/office/drawing/2014/main" id="{8D90EB3B-C434-774B-E381-CD2ED3047487}"/>
              </a:ext>
            </a:extLst>
          </p:cNvPr>
          <p:cNvSpPr>
            <a:spLocks noGrp="1"/>
          </p:cNvSpPr>
          <p:nvPr>
            <p:ph sz="half" idx="2"/>
          </p:nvPr>
        </p:nvSpPr>
        <p:spPr>
          <a:xfrm>
            <a:off x="6410716" y="2076451"/>
            <a:ext cx="4856841" cy="4304684"/>
          </a:xfrm>
        </p:spPr>
        <p:txBody>
          <a:bodyPr/>
          <a:lstStyle/>
          <a:p>
            <a:r>
              <a:rPr lang="en-AU" b="1" dirty="0">
                <a:solidFill>
                  <a:schemeClr val="accent1">
                    <a:lumMod val="40000"/>
                    <a:lumOff val="60000"/>
                  </a:schemeClr>
                </a:solidFill>
                <a:effectLst/>
              </a:rPr>
              <a:t>Customer of ID 25 has recently changed her phone number, now we are updating her phone number.</a:t>
            </a:r>
          </a:p>
          <a:p>
            <a:r>
              <a:rPr lang="en-AU" b="1" dirty="0">
                <a:solidFill>
                  <a:srgbClr val="FF0000"/>
                </a:solidFill>
                <a:effectLst/>
              </a:rPr>
              <a:t>OUTPUT:</a:t>
            </a:r>
          </a:p>
          <a:p>
            <a:endParaRPr lang="en-AU" b="1" dirty="0">
              <a:solidFill>
                <a:srgbClr val="FF0000"/>
              </a:solidFill>
              <a:effectLst/>
            </a:endParaRPr>
          </a:p>
          <a:p>
            <a:endParaRPr lang="en-AU" dirty="0"/>
          </a:p>
        </p:txBody>
      </p:sp>
      <p:pic>
        <p:nvPicPr>
          <p:cNvPr id="5" name="Picture 4" descr="Text, table&#10;&#10;Description automatically generated">
            <a:extLst>
              <a:ext uri="{FF2B5EF4-FFF2-40B4-BE49-F238E27FC236}">
                <a16:creationId xmlns:a16="http://schemas.microsoft.com/office/drawing/2014/main" id="{A43209E7-20A5-DA27-E6A6-F67A991682C7}"/>
              </a:ext>
            </a:extLst>
          </p:cNvPr>
          <p:cNvPicPr>
            <a:picLocks noChangeAspect="1"/>
          </p:cNvPicPr>
          <p:nvPr/>
        </p:nvPicPr>
        <p:blipFill>
          <a:blip r:embed="rId2"/>
          <a:srcRect/>
          <a:stretch>
            <a:fillRect/>
          </a:stretch>
        </p:blipFill>
        <p:spPr bwMode="auto">
          <a:xfrm>
            <a:off x="6741313" y="3746372"/>
            <a:ext cx="4388803" cy="2502028"/>
          </a:xfrm>
          <a:prstGeom prst="rect">
            <a:avLst/>
          </a:prstGeom>
          <a:noFill/>
          <a:ln w="9525">
            <a:noFill/>
            <a:miter lim="800000"/>
            <a:headEnd/>
            <a:tailEnd/>
          </a:ln>
        </p:spPr>
      </p:pic>
    </p:spTree>
    <p:extLst>
      <p:ext uri="{BB962C8B-B14F-4D97-AF65-F5344CB8AC3E}">
        <p14:creationId xmlns:p14="http://schemas.microsoft.com/office/powerpoint/2010/main" val="394497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0380-636E-1378-B8F4-A2C78AC9B784}"/>
              </a:ext>
            </a:extLst>
          </p:cNvPr>
          <p:cNvSpPr>
            <a:spLocks noGrp="1"/>
          </p:cNvSpPr>
          <p:nvPr>
            <p:ph type="title"/>
          </p:nvPr>
        </p:nvSpPr>
        <p:spPr/>
        <p:txBody>
          <a:bodyPr/>
          <a:lstStyle/>
          <a:p>
            <a:r>
              <a:rPr lang="en-AU" b="1" dirty="0">
                <a:solidFill>
                  <a:schemeClr val="accent1">
                    <a:lumMod val="40000"/>
                    <a:lumOff val="60000"/>
                  </a:schemeClr>
                </a:solidFill>
                <a:effectLst/>
              </a:rPr>
              <a:t>DELETE-ACTION STATEMENT-3</a:t>
            </a:r>
          </a:p>
        </p:txBody>
      </p:sp>
      <p:sp>
        <p:nvSpPr>
          <p:cNvPr id="3" name="Content Placeholder 2">
            <a:extLst>
              <a:ext uri="{FF2B5EF4-FFF2-40B4-BE49-F238E27FC236}">
                <a16:creationId xmlns:a16="http://schemas.microsoft.com/office/drawing/2014/main" id="{4DC0B132-3545-BA23-86C6-AE94286EC960}"/>
              </a:ext>
            </a:extLst>
          </p:cNvPr>
          <p:cNvSpPr>
            <a:spLocks noGrp="1"/>
          </p:cNvSpPr>
          <p:nvPr>
            <p:ph sz="half" idx="1"/>
          </p:nvPr>
        </p:nvSpPr>
        <p:spPr/>
        <p:txBody>
          <a:bodyPr>
            <a:normAutofit fontScale="85000" lnSpcReduction="20000"/>
          </a:bodyPr>
          <a:lstStyle/>
          <a:p>
            <a:r>
              <a:rPr lang="en-US" sz="2800" b="1" dirty="0">
                <a:solidFill>
                  <a:schemeClr val="accent1">
                    <a:lumMod val="40000"/>
                    <a:lumOff val="60000"/>
                  </a:schemeClr>
                </a:solidFill>
                <a:effectLst/>
              </a:rPr>
              <a:t>DELETE STATEMENT TO DELETE AN ENTRY FROM TABLE.</a:t>
            </a:r>
          </a:p>
          <a:p>
            <a:endParaRPr lang="en-US" sz="2000" b="1" dirty="0">
              <a:solidFill>
                <a:schemeClr val="accent1">
                  <a:lumMod val="40000"/>
                  <a:lumOff val="60000"/>
                </a:schemeClr>
              </a:solidFill>
              <a:effectLst/>
            </a:endParaRPr>
          </a:p>
          <a:p>
            <a:r>
              <a:rPr lang="en-US" sz="3300" b="1" dirty="0">
                <a:solidFill>
                  <a:schemeClr val="accent1">
                    <a:lumMod val="40000"/>
                    <a:lumOff val="60000"/>
                  </a:schemeClr>
                </a:solidFill>
                <a:effectLst/>
              </a:rPr>
              <a:t>Query:</a:t>
            </a:r>
          </a:p>
          <a:p>
            <a:endParaRPr lang="en-US" dirty="0"/>
          </a:p>
          <a:p>
            <a:r>
              <a:rPr lang="en-US" sz="3000" b="1" dirty="0">
                <a:solidFill>
                  <a:schemeClr val="accent1">
                    <a:lumMod val="40000"/>
                    <a:lumOff val="60000"/>
                  </a:schemeClr>
                </a:solidFill>
                <a:effectLst/>
              </a:rPr>
              <a:t>Delete from </a:t>
            </a:r>
            <a:r>
              <a:rPr lang="en-US" sz="3000" b="1" dirty="0" err="1">
                <a:solidFill>
                  <a:schemeClr val="accent1">
                    <a:lumMod val="40000"/>
                    <a:lumOff val="60000"/>
                  </a:schemeClr>
                </a:solidFill>
                <a:effectLst/>
              </a:rPr>
              <a:t>Customer_Information</a:t>
            </a:r>
            <a:r>
              <a:rPr lang="en-US" sz="3000" b="1" dirty="0">
                <a:solidFill>
                  <a:schemeClr val="accent1">
                    <a:lumMod val="40000"/>
                    <a:lumOff val="60000"/>
                  </a:schemeClr>
                </a:solidFill>
                <a:effectLst/>
              </a:rPr>
              <a:t>  where </a:t>
            </a:r>
            <a:r>
              <a:rPr lang="en-US" sz="3000" b="1" dirty="0" err="1">
                <a:solidFill>
                  <a:schemeClr val="accent1">
                    <a:lumMod val="40000"/>
                    <a:lumOff val="60000"/>
                  </a:schemeClr>
                </a:solidFill>
                <a:effectLst/>
              </a:rPr>
              <a:t>customer_id</a:t>
            </a:r>
            <a:r>
              <a:rPr lang="en-US" sz="3000" b="1" dirty="0">
                <a:solidFill>
                  <a:schemeClr val="accent1">
                    <a:lumMod val="40000"/>
                    <a:lumOff val="60000"/>
                  </a:schemeClr>
                </a:solidFill>
                <a:effectLst/>
              </a:rPr>
              <a:t>=25;</a:t>
            </a:r>
            <a:endParaRPr lang="en-AU" sz="3000" b="1" dirty="0">
              <a:solidFill>
                <a:schemeClr val="accent1">
                  <a:lumMod val="40000"/>
                  <a:lumOff val="60000"/>
                </a:schemeClr>
              </a:solidFill>
              <a:effectLst/>
            </a:endParaRPr>
          </a:p>
        </p:txBody>
      </p:sp>
      <p:sp>
        <p:nvSpPr>
          <p:cNvPr id="4" name="Content Placeholder 3">
            <a:extLst>
              <a:ext uri="{FF2B5EF4-FFF2-40B4-BE49-F238E27FC236}">
                <a16:creationId xmlns:a16="http://schemas.microsoft.com/office/drawing/2014/main" id="{48940DBF-DC1C-35A2-7A58-B3E971966E01}"/>
              </a:ext>
            </a:extLst>
          </p:cNvPr>
          <p:cNvSpPr>
            <a:spLocks noGrp="1"/>
          </p:cNvSpPr>
          <p:nvPr>
            <p:ph sz="half" idx="2"/>
          </p:nvPr>
        </p:nvSpPr>
        <p:spPr>
          <a:xfrm>
            <a:off x="6410716" y="2076450"/>
            <a:ext cx="4856841" cy="4171949"/>
          </a:xfrm>
        </p:spPr>
        <p:txBody>
          <a:bodyPr>
            <a:normAutofit fontScale="85000" lnSpcReduction="20000"/>
          </a:bodyPr>
          <a:lstStyle/>
          <a:p>
            <a:r>
              <a:rPr lang="en-AU" sz="2800" b="1" dirty="0">
                <a:solidFill>
                  <a:schemeClr val="accent1">
                    <a:lumMod val="40000"/>
                    <a:lumOff val="60000"/>
                  </a:schemeClr>
                </a:solidFill>
                <a:effectLst/>
              </a:rPr>
              <a:t>Here we are deleting an entire row of </a:t>
            </a:r>
            <a:r>
              <a:rPr lang="en-AU" sz="2800" b="1" dirty="0" err="1">
                <a:solidFill>
                  <a:schemeClr val="accent1">
                    <a:lumMod val="40000"/>
                    <a:lumOff val="60000"/>
                  </a:schemeClr>
                </a:solidFill>
                <a:effectLst/>
              </a:rPr>
              <a:t>Customer_Information</a:t>
            </a:r>
            <a:r>
              <a:rPr lang="en-AU" sz="2800" b="1" dirty="0">
                <a:solidFill>
                  <a:schemeClr val="accent1">
                    <a:lumMod val="40000"/>
                    <a:lumOff val="60000"/>
                  </a:schemeClr>
                </a:solidFill>
                <a:effectLst/>
              </a:rPr>
              <a:t> table.</a:t>
            </a:r>
          </a:p>
          <a:p>
            <a:r>
              <a:rPr lang="en-AU" sz="2800" b="1" dirty="0">
                <a:solidFill>
                  <a:schemeClr val="accent1">
                    <a:lumMod val="40000"/>
                    <a:lumOff val="60000"/>
                  </a:schemeClr>
                </a:solidFill>
                <a:effectLst/>
              </a:rPr>
              <a:t>The entry of </a:t>
            </a:r>
            <a:r>
              <a:rPr lang="en-AU" sz="2800" b="1" dirty="0" err="1">
                <a:solidFill>
                  <a:schemeClr val="accent1">
                    <a:lumMod val="40000"/>
                    <a:lumOff val="60000"/>
                  </a:schemeClr>
                </a:solidFill>
                <a:effectLst/>
              </a:rPr>
              <a:t>Customer_id</a:t>
            </a:r>
            <a:r>
              <a:rPr lang="en-AU" sz="2800" b="1" dirty="0">
                <a:solidFill>
                  <a:schemeClr val="accent1">
                    <a:lumMod val="40000"/>
                    <a:lumOff val="60000"/>
                  </a:schemeClr>
                </a:solidFill>
                <a:effectLst/>
              </a:rPr>
              <a:t> = 25 is deleted successfully.</a:t>
            </a:r>
          </a:p>
          <a:p>
            <a:r>
              <a:rPr lang="en-AU" sz="2800" b="1" dirty="0">
                <a:solidFill>
                  <a:srgbClr val="FF0000"/>
                </a:solidFill>
                <a:effectLst/>
              </a:rPr>
              <a:t>OUTPUT:</a:t>
            </a:r>
          </a:p>
        </p:txBody>
      </p:sp>
      <p:pic>
        <p:nvPicPr>
          <p:cNvPr id="5" name="Picture 4">
            <a:extLst>
              <a:ext uri="{FF2B5EF4-FFF2-40B4-BE49-F238E27FC236}">
                <a16:creationId xmlns:a16="http://schemas.microsoft.com/office/drawing/2014/main" id="{0986DB45-FF1D-697E-3F73-AE46A184CC79}"/>
              </a:ext>
            </a:extLst>
          </p:cNvPr>
          <p:cNvPicPr>
            <a:picLocks noChangeAspect="1"/>
          </p:cNvPicPr>
          <p:nvPr/>
        </p:nvPicPr>
        <p:blipFill>
          <a:blip r:embed="rId2"/>
          <a:srcRect/>
          <a:stretch>
            <a:fillRect/>
          </a:stretch>
        </p:blipFill>
        <p:spPr bwMode="auto">
          <a:xfrm>
            <a:off x="6635368" y="4265294"/>
            <a:ext cx="4407535" cy="1983105"/>
          </a:xfrm>
          <a:prstGeom prst="rect">
            <a:avLst/>
          </a:prstGeom>
          <a:noFill/>
          <a:ln w="9525">
            <a:noFill/>
            <a:miter lim="800000"/>
            <a:headEnd/>
            <a:tailEnd/>
          </a:ln>
        </p:spPr>
      </p:pic>
    </p:spTree>
    <p:extLst>
      <p:ext uri="{BB962C8B-B14F-4D97-AF65-F5344CB8AC3E}">
        <p14:creationId xmlns:p14="http://schemas.microsoft.com/office/powerpoint/2010/main" val="355020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1FA2-8144-76A5-7AF0-19DFD72C8FD2}"/>
              </a:ext>
            </a:extLst>
          </p:cNvPr>
          <p:cNvSpPr>
            <a:spLocks noGrp="1"/>
          </p:cNvSpPr>
          <p:nvPr>
            <p:ph type="title"/>
          </p:nvPr>
        </p:nvSpPr>
        <p:spPr>
          <a:xfrm>
            <a:off x="820489" y="208384"/>
            <a:ext cx="10353762" cy="845975"/>
          </a:xfrm>
        </p:spPr>
        <p:txBody>
          <a:bodyPr>
            <a:normAutofit fontScale="90000"/>
          </a:bodyPr>
          <a:lstStyle/>
          <a:p>
            <a:r>
              <a:rPr lang="en-AU" dirty="0">
                <a:solidFill>
                  <a:schemeClr val="accent1">
                    <a:lumMod val="40000"/>
                    <a:lumOff val="60000"/>
                  </a:schemeClr>
                </a:solidFill>
              </a:rPr>
              <a:t>ON DELETE RESTRICT</a:t>
            </a:r>
            <a:br>
              <a:rPr lang="en-AU" dirty="0"/>
            </a:br>
            <a:endParaRPr lang="en-AU" dirty="0"/>
          </a:p>
        </p:txBody>
      </p:sp>
      <p:sp>
        <p:nvSpPr>
          <p:cNvPr id="4" name="Content Placeholder 3">
            <a:extLst>
              <a:ext uri="{FF2B5EF4-FFF2-40B4-BE49-F238E27FC236}">
                <a16:creationId xmlns:a16="http://schemas.microsoft.com/office/drawing/2014/main" id="{6C177EEF-C445-5B05-5E5B-E8FD03E3D476}"/>
              </a:ext>
            </a:extLst>
          </p:cNvPr>
          <p:cNvSpPr>
            <a:spLocks noGrp="1"/>
          </p:cNvSpPr>
          <p:nvPr>
            <p:ph sz="half" idx="1"/>
          </p:nvPr>
        </p:nvSpPr>
        <p:spPr>
          <a:xfrm>
            <a:off x="624547" y="541176"/>
            <a:ext cx="4856841" cy="6690048"/>
          </a:xfrm>
        </p:spPr>
        <p:txBody>
          <a:bodyPr>
            <a:normAutofit fontScale="25000" lnSpcReduction="20000"/>
          </a:bodyPr>
          <a:lstStyle/>
          <a:p>
            <a:pPr algn="l"/>
            <a:r>
              <a:rPr lang="en-AU" sz="5600" b="1" dirty="0">
                <a:solidFill>
                  <a:schemeClr val="accent1">
                    <a:lumMod val="40000"/>
                    <a:lumOff val="60000"/>
                  </a:schemeClr>
                </a:solidFill>
                <a:effectLst/>
              </a:rPr>
              <a:t>create table </a:t>
            </a:r>
            <a:r>
              <a:rPr lang="en-AU" sz="5600" b="1" dirty="0" err="1">
                <a:solidFill>
                  <a:schemeClr val="accent1">
                    <a:lumMod val="40000"/>
                    <a:lumOff val="60000"/>
                  </a:schemeClr>
                </a:solidFill>
                <a:effectLst/>
              </a:rPr>
              <a:t>Purchase_Information</a:t>
            </a:r>
            <a:r>
              <a:rPr lang="en-AU" sz="5600" b="1" dirty="0">
                <a:solidFill>
                  <a:schemeClr val="accent1">
                    <a:lumMod val="40000"/>
                    <a:lumOff val="60000"/>
                  </a:schemeClr>
                </a:solidFill>
                <a:effectLst/>
              </a:rPr>
              <a:t>  (       </a:t>
            </a:r>
          </a:p>
          <a:p>
            <a:pPr algn="l"/>
            <a:r>
              <a:rPr lang="en-AU" sz="5600" b="1" dirty="0" err="1">
                <a:solidFill>
                  <a:schemeClr val="accent1">
                    <a:lumMod val="40000"/>
                    <a:lumOff val="60000"/>
                  </a:schemeClr>
                </a:solidFill>
                <a:effectLst/>
              </a:rPr>
              <a:t>Purchase_Id</a:t>
            </a:r>
            <a:r>
              <a:rPr lang="en-AU" sz="5600" b="1" dirty="0">
                <a:solidFill>
                  <a:schemeClr val="accent1">
                    <a:lumMod val="40000"/>
                    <a:lumOff val="60000"/>
                  </a:schemeClr>
                </a:solidFill>
                <a:effectLst/>
              </a:rPr>
              <a:t> integer,</a:t>
            </a:r>
          </a:p>
          <a:p>
            <a:pPr algn="l"/>
            <a:r>
              <a:rPr lang="en-AU" sz="5600" b="1" dirty="0" err="1">
                <a:solidFill>
                  <a:schemeClr val="accent1">
                    <a:lumMod val="40000"/>
                    <a:lumOff val="60000"/>
                  </a:schemeClr>
                </a:solidFill>
                <a:effectLst/>
              </a:rPr>
              <a:t>Book_Id</a:t>
            </a:r>
            <a:r>
              <a:rPr lang="en-AU" sz="5600" b="1" dirty="0">
                <a:solidFill>
                  <a:schemeClr val="accent1">
                    <a:lumMod val="40000"/>
                    <a:lumOff val="60000"/>
                  </a:schemeClr>
                </a:solidFill>
                <a:effectLst/>
              </a:rPr>
              <a:t> integer,</a:t>
            </a:r>
          </a:p>
          <a:p>
            <a:pPr algn="l"/>
            <a:r>
              <a:rPr lang="en-AU" sz="5600" b="1" dirty="0">
                <a:solidFill>
                  <a:schemeClr val="accent1">
                    <a:lumMod val="40000"/>
                    <a:lumOff val="60000"/>
                  </a:schemeClr>
                </a:solidFill>
                <a:effectLst/>
              </a:rPr>
              <a:t>Price integer,</a:t>
            </a:r>
          </a:p>
          <a:p>
            <a:pPr algn="l"/>
            <a:r>
              <a:rPr lang="en-AU" sz="5600" b="1" dirty="0">
                <a:solidFill>
                  <a:schemeClr val="accent1">
                    <a:lumMod val="40000"/>
                    <a:lumOff val="60000"/>
                  </a:schemeClr>
                </a:solidFill>
                <a:effectLst/>
              </a:rPr>
              <a:t>Quantity integer,</a:t>
            </a:r>
          </a:p>
          <a:p>
            <a:pPr algn="l"/>
            <a:r>
              <a:rPr lang="en-AU" sz="5600" b="1" dirty="0">
                <a:solidFill>
                  <a:schemeClr val="accent1">
                    <a:lumMod val="40000"/>
                    <a:lumOff val="60000"/>
                  </a:schemeClr>
                </a:solidFill>
                <a:effectLst/>
              </a:rPr>
              <a:t>Discount  float,</a:t>
            </a:r>
          </a:p>
          <a:p>
            <a:pPr algn="l"/>
            <a:r>
              <a:rPr lang="en-AU" sz="5600" b="1" dirty="0" err="1">
                <a:solidFill>
                  <a:schemeClr val="accent1">
                    <a:lumMod val="40000"/>
                    <a:lumOff val="60000"/>
                  </a:schemeClr>
                </a:solidFill>
                <a:effectLst/>
              </a:rPr>
              <a:t>Customer_Id</a:t>
            </a:r>
            <a:r>
              <a:rPr lang="en-AU" sz="5600" b="1" dirty="0">
                <a:solidFill>
                  <a:schemeClr val="accent1">
                    <a:lumMod val="40000"/>
                    <a:lumOff val="60000"/>
                  </a:schemeClr>
                </a:solidFill>
                <a:effectLst/>
              </a:rPr>
              <a:t> integer,</a:t>
            </a:r>
          </a:p>
          <a:p>
            <a:pPr algn="l"/>
            <a:r>
              <a:rPr lang="en-AU" sz="5600" b="1" dirty="0" err="1">
                <a:solidFill>
                  <a:schemeClr val="accent1">
                    <a:lumMod val="40000"/>
                    <a:lumOff val="60000"/>
                  </a:schemeClr>
                </a:solidFill>
                <a:effectLst/>
              </a:rPr>
              <a:t>Employee_Id</a:t>
            </a:r>
            <a:r>
              <a:rPr lang="en-AU" sz="5600" b="1" dirty="0">
                <a:solidFill>
                  <a:schemeClr val="accent1">
                    <a:lumMod val="40000"/>
                    <a:lumOff val="60000"/>
                  </a:schemeClr>
                </a:solidFill>
                <a:effectLst/>
              </a:rPr>
              <a:t> integer,</a:t>
            </a:r>
          </a:p>
          <a:p>
            <a:pPr algn="l"/>
            <a:r>
              <a:rPr lang="en-AU" sz="5600" b="1" dirty="0" err="1">
                <a:solidFill>
                  <a:schemeClr val="accent1">
                    <a:lumMod val="40000"/>
                    <a:lumOff val="60000"/>
                  </a:schemeClr>
                </a:solidFill>
                <a:effectLst/>
              </a:rPr>
              <a:t>Date_Order</a:t>
            </a:r>
            <a:r>
              <a:rPr lang="en-AU" sz="5600" b="1" dirty="0">
                <a:solidFill>
                  <a:schemeClr val="accent1">
                    <a:lumMod val="40000"/>
                    <a:lumOff val="60000"/>
                  </a:schemeClr>
                </a:solidFill>
                <a:effectLst/>
              </a:rPr>
              <a:t> Date,</a:t>
            </a:r>
          </a:p>
          <a:p>
            <a:pPr algn="l"/>
            <a:r>
              <a:rPr lang="en-AU" sz="5600" b="1" dirty="0" err="1">
                <a:solidFill>
                  <a:schemeClr val="accent1">
                    <a:lumMod val="40000"/>
                    <a:lumOff val="60000"/>
                  </a:schemeClr>
                </a:solidFill>
                <a:effectLst/>
              </a:rPr>
              <a:t>Date_Shipped</a:t>
            </a:r>
            <a:r>
              <a:rPr lang="en-AU" sz="5600" b="1" dirty="0">
                <a:solidFill>
                  <a:schemeClr val="accent1">
                    <a:lumMod val="40000"/>
                    <a:lumOff val="60000"/>
                  </a:schemeClr>
                </a:solidFill>
                <a:effectLst/>
              </a:rPr>
              <a:t> character varying,</a:t>
            </a:r>
          </a:p>
          <a:p>
            <a:pPr algn="l"/>
            <a:r>
              <a:rPr lang="en-AU" sz="5600" b="1" dirty="0" err="1">
                <a:solidFill>
                  <a:schemeClr val="accent1">
                    <a:lumMod val="40000"/>
                    <a:lumOff val="60000"/>
                  </a:schemeClr>
                </a:solidFill>
                <a:effectLst/>
              </a:rPr>
              <a:t>Shipping_Addresscharacter</a:t>
            </a:r>
            <a:r>
              <a:rPr lang="en-AU" sz="5600" b="1" dirty="0">
                <a:solidFill>
                  <a:schemeClr val="accent1">
                    <a:lumMod val="40000"/>
                    <a:lumOff val="60000"/>
                  </a:schemeClr>
                </a:solidFill>
                <a:effectLst/>
              </a:rPr>
              <a:t> varying,</a:t>
            </a:r>
          </a:p>
          <a:p>
            <a:pPr algn="l"/>
            <a:r>
              <a:rPr lang="en-US" sz="5600" b="1" dirty="0">
                <a:solidFill>
                  <a:schemeClr val="accent1">
                    <a:lumMod val="40000"/>
                    <a:lumOff val="60000"/>
                  </a:schemeClr>
                </a:solidFill>
                <a:effectLst/>
              </a:rPr>
              <a:t>constraint </a:t>
            </a:r>
            <a:r>
              <a:rPr lang="en-US" sz="5600" b="1" dirty="0" err="1">
                <a:solidFill>
                  <a:schemeClr val="accent1">
                    <a:lumMod val="40000"/>
                    <a:lumOff val="60000"/>
                  </a:schemeClr>
                </a:solidFill>
                <a:effectLst/>
              </a:rPr>
              <a:t>Purchase_Informationpk</a:t>
            </a:r>
            <a:r>
              <a:rPr lang="en-US" sz="5600" b="1" dirty="0">
                <a:solidFill>
                  <a:schemeClr val="accent1">
                    <a:lumMod val="40000"/>
                    <a:lumOff val="60000"/>
                  </a:schemeClr>
                </a:solidFill>
                <a:effectLst/>
              </a:rPr>
              <a:t> primary key (</a:t>
            </a:r>
            <a:r>
              <a:rPr lang="en-US" sz="5600" b="1" dirty="0" err="1">
                <a:solidFill>
                  <a:schemeClr val="accent1">
                    <a:lumMod val="40000"/>
                    <a:lumOff val="60000"/>
                  </a:schemeClr>
                </a:solidFill>
                <a:effectLst/>
              </a:rPr>
              <a:t>Purchase_Id</a:t>
            </a:r>
            <a:r>
              <a:rPr lang="en-US" sz="5600" b="1" dirty="0">
                <a:solidFill>
                  <a:schemeClr val="accent1">
                    <a:lumMod val="40000"/>
                    <a:lumOff val="60000"/>
                  </a:schemeClr>
                </a:solidFill>
                <a:effectLst/>
              </a:rPr>
              <a:t>),</a:t>
            </a:r>
          </a:p>
          <a:p>
            <a:pPr algn="l"/>
            <a:r>
              <a:rPr lang="en-US" sz="5600" b="1" dirty="0">
                <a:solidFill>
                  <a:schemeClr val="accent1">
                    <a:lumMod val="40000"/>
                    <a:lumOff val="60000"/>
                  </a:schemeClr>
                </a:solidFill>
                <a:effectLst/>
              </a:rPr>
              <a:t>constraint </a:t>
            </a:r>
            <a:r>
              <a:rPr lang="en-US" sz="5600" b="1" dirty="0" err="1">
                <a:solidFill>
                  <a:schemeClr val="accent1">
                    <a:lumMod val="40000"/>
                    <a:lumOff val="60000"/>
                  </a:schemeClr>
                </a:solidFill>
                <a:effectLst/>
              </a:rPr>
              <a:t>Purchase_Informationfk_Book_Collection</a:t>
            </a:r>
            <a:r>
              <a:rPr lang="en-US" sz="5600" b="1" dirty="0">
                <a:solidFill>
                  <a:schemeClr val="accent1">
                    <a:lumMod val="40000"/>
                    <a:lumOff val="60000"/>
                  </a:schemeClr>
                </a:solidFill>
                <a:effectLst/>
              </a:rPr>
              <a:t> foreign key (</a:t>
            </a:r>
            <a:r>
              <a:rPr lang="en-US" sz="5600" b="1" dirty="0" err="1">
                <a:solidFill>
                  <a:schemeClr val="accent1">
                    <a:lumMod val="40000"/>
                    <a:lumOff val="60000"/>
                  </a:schemeClr>
                </a:solidFill>
                <a:effectLst/>
              </a:rPr>
              <a:t>Book_Id</a:t>
            </a:r>
            <a:r>
              <a:rPr lang="en-US" sz="5600" b="1" dirty="0">
                <a:solidFill>
                  <a:schemeClr val="accent1">
                    <a:lumMod val="40000"/>
                    <a:lumOff val="60000"/>
                  </a:schemeClr>
                </a:solidFill>
                <a:effectLst/>
              </a:rPr>
              <a:t>) references </a:t>
            </a:r>
            <a:r>
              <a:rPr lang="en-US" sz="5600" b="1" dirty="0" err="1">
                <a:solidFill>
                  <a:schemeClr val="accent1">
                    <a:lumMod val="40000"/>
                    <a:lumOff val="60000"/>
                  </a:schemeClr>
                </a:solidFill>
                <a:effectLst/>
              </a:rPr>
              <a:t>Book_Collection</a:t>
            </a:r>
            <a:r>
              <a:rPr lang="en-US" sz="5600" b="1" dirty="0">
                <a:solidFill>
                  <a:schemeClr val="accent1">
                    <a:lumMod val="40000"/>
                    <a:lumOff val="60000"/>
                  </a:schemeClr>
                </a:solidFill>
                <a:effectLst/>
              </a:rPr>
              <a:t>,</a:t>
            </a:r>
          </a:p>
          <a:p>
            <a:pPr algn="l"/>
            <a:r>
              <a:rPr lang="en-US" sz="5600" b="1" dirty="0">
                <a:solidFill>
                  <a:schemeClr val="accent1">
                    <a:lumMod val="40000"/>
                    <a:lumOff val="60000"/>
                  </a:schemeClr>
                </a:solidFill>
                <a:effectLst/>
              </a:rPr>
              <a:t>constraint </a:t>
            </a:r>
            <a:r>
              <a:rPr lang="en-US" sz="5600" b="1" dirty="0" err="1">
                <a:solidFill>
                  <a:schemeClr val="accent1">
                    <a:lumMod val="40000"/>
                    <a:lumOff val="60000"/>
                  </a:schemeClr>
                </a:solidFill>
                <a:effectLst/>
              </a:rPr>
              <a:t>Purchase_Information_Price</a:t>
            </a:r>
            <a:r>
              <a:rPr lang="en-US" sz="5600" b="1" dirty="0">
                <a:solidFill>
                  <a:schemeClr val="accent1">
                    <a:lumMod val="40000"/>
                    <a:lumOff val="60000"/>
                  </a:schemeClr>
                </a:solidFill>
                <a:effectLst/>
              </a:rPr>
              <a:t> check (Price &gt; 0),</a:t>
            </a:r>
          </a:p>
          <a:p>
            <a:pPr algn="l"/>
            <a:r>
              <a:rPr lang="en-US" sz="5600" b="1" dirty="0">
                <a:solidFill>
                  <a:srgbClr val="FF0000"/>
                </a:solidFill>
                <a:effectLst/>
              </a:rPr>
              <a:t>constraint </a:t>
            </a:r>
            <a:r>
              <a:rPr lang="en-US" sz="5600" b="1" dirty="0" err="1">
                <a:solidFill>
                  <a:srgbClr val="FF0000"/>
                </a:solidFill>
                <a:effectLst/>
              </a:rPr>
              <a:t>Book_Purchasefk_Customer_Information</a:t>
            </a:r>
            <a:r>
              <a:rPr lang="en-US" sz="5600" b="1" dirty="0">
                <a:solidFill>
                  <a:srgbClr val="FF0000"/>
                </a:solidFill>
                <a:effectLst/>
              </a:rPr>
              <a:t> foreign key (</a:t>
            </a:r>
            <a:r>
              <a:rPr lang="en-US" sz="5600" b="1" dirty="0" err="1">
                <a:solidFill>
                  <a:srgbClr val="FF0000"/>
                </a:solidFill>
                <a:effectLst/>
              </a:rPr>
              <a:t>Customer_Id</a:t>
            </a:r>
            <a:r>
              <a:rPr lang="en-US" sz="5600" b="1" dirty="0">
                <a:solidFill>
                  <a:srgbClr val="FF0000"/>
                </a:solidFill>
                <a:effectLst/>
              </a:rPr>
              <a:t>) references </a:t>
            </a:r>
            <a:r>
              <a:rPr lang="en-US" sz="5600" b="1" dirty="0" err="1">
                <a:solidFill>
                  <a:srgbClr val="FF0000"/>
                </a:solidFill>
                <a:effectLst/>
              </a:rPr>
              <a:t>Customer_Information</a:t>
            </a:r>
            <a:r>
              <a:rPr lang="en-US" sz="5600" b="1" dirty="0">
                <a:solidFill>
                  <a:srgbClr val="FF0000"/>
                </a:solidFill>
                <a:effectLst/>
              </a:rPr>
              <a:t> on delete restrict,</a:t>
            </a:r>
          </a:p>
          <a:p>
            <a:pPr algn="l"/>
            <a:r>
              <a:rPr lang="en-US" sz="5600" b="1" dirty="0">
                <a:solidFill>
                  <a:schemeClr val="accent1">
                    <a:lumMod val="40000"/>
                    <a:lumOff val="60000"/>
                  </a:schemeClr>
                </a:solidFill>
                <a:effectLst/>
              </a:rPr>
              <a:t>constraint </a:t>
            </a:r>
            <a:r>
              <a:rPr lang="en-US" sz="5600" b="1" dirty="0" err="1">
                <a:solidFill>
                  <a:schemeClr val="accent1">
                    <a:lumMod val="40000"/>
                    <a:lumOff val="60000"/>
                  </a:schemeClr>
                </a:solidFill>
                <a:effectLst/>
              </a:rPr>
              <a:t>Book_Purchasefk_Employee_Information</a:t>
            </a:r>
            <a:r>
              <a:rPr lang="en-US" sz="5600" b="1" dirty="0">
                <a:solidFill>
                  <a:schemeClr val="accent1">
                    <a:lumMod val="40000"/>
                    <a:lumOff val="60000"/>
                  </a:schemeClr>
                </a:solidFill>
                <a:effectLst/>
              </a:rPr>
              <a:t> foreign key (</a:t>
            </a:r>
            <a:r>
              <a:rPr lang="en-US" sz="5600" b="1" dirty="0" err="1">
                <a:solidFill>
                  <a:schemeClr val="accent1">
                    <a:lumMod val="40000"/>
                    <a:lumOff val="60000"/>
                  </a:schemeClr>
                </a:solidFill>
                <a:effectLst/>
              </a:rPr>
              <a:t>Employee_Id</a:t>
            </a:r>
            <a:r>
              <a:rPr lang="en-US" sz="5600" b="1" dirty="0">
                <a:solidFill>
                  <a:schemeClr val="accent1">
                    <a:lumMod val="40000"/>
                    <a:lumOff val="60000"/>
                  </a:schemeClr>
                </a:solidFill>
                <a:effectLst/>
              </a:rPr>
              <a:t>) references </a:t>
            </a:r>
            <a:r>
              <a:rPr lang="en-US" sz="5600" b="1" dirty="0" err="1">
                <a:solidFill>
                  <a:schemeClr val="accent1">
                    <a:lumMod val="40000"/>
                    <a:lumOff val="60000"/>
                  </a:schemeClr>
                </a:solidFill>
                <a:effectLst/>
              </a:rPr>
              <a:t>Employee_Information</a:t>
            </a:r>
            <a:r>
              <a:rPr lang="en-US" sz="5600" b="1" dirty="0">
                <a:solidFill>
                  <a:schemeClr val="accent1">
                    <a:lumMod val="40000"/>
                    <a:lumOff val="60000"/>
                  </a:schemeClr>
                </a:solidFill>
                <a:effectLst/>
              </a:rPr>
              <a:t>   </a:t>
            </a:r>
            <a:r>
              <a:rPr lang="en-AU" sz="5600" b="1" dirty="0">
                <a:solidFill>
                  <a:schemeClr val="accent1">
                    <a:lumMod val="40000"/>
                    <a:lumOff val="60000"/>
                  </a:schemeClr>
                </a:solidFill>
              </a:rPr>
              <a:t> );</a:t>
            </a:r>
            <a:endParaRPr lang="en-US" sz="5600" b="1" dirty="0">
              <a:solidFill>
                <a:schemeClr val="accent1">
                  <a:lumMod val="40000"/>
                  <a:lumOff val="60000"/>
                </a:schemeClr>
              </a:solidFill>
              <a:effectLst/>
            </a:endParaRPr>
          </a:p>
          <a:p>
            <a:endParaRPr lang="en-AU" dirty="0"/>
          </a:p>
        </p:txBody>
      </p:sp>
      <p:sp>
        <p:nvSpPr>
          <p:cNvPr id="9" name="Content Placeholder 8">
            <a:extLst>
              <a:ext uri="{FF2B5EF4-FFF2-40B4-BE49-F238E27FC236}">
                <a16:creationId xmlns:a16="http://schemas.microsoft.com/office/drawing/2014/main" id="{DECEB5E0-E4E4-54E9-22DB-708D90216F11}"/>
              </a:ext>
            </a:extLst>
          </p:cNvPr>
          <p:cNvSpPr>
            <a:spLocks noGrp="1"/>
          </p:cNvSpPr>
          <p:nvPr>
            <p:ph sz="half" idx="2"/>
          </p:nvPr>
        </p:nvSpPr>
        <p:spPr>
          <a:xfrm>
            <a:off x="6317410" y="541177"/>
            <a:ext cx="4856841" cy="6243082"/>
          </a:xfrm>
        </p:spPr>
        <p:txBody>
          <a:bodyPr>
            <a:normAutofit fontScale="25000" lnSpcReduction="20000"/>
          </a:bodyPr>
          <a:lstStyle/>
          <a:p>
            <a:r>
              <a:rPr lang="en-US" sz="6400" b="1" i="0" dirty="0">
                <a:solidFill>
                  <a:schemeClr val="accent1">
                    <a:lumMod val="40000"/>
                    <a:lumOff val="60000"/>
                  </a:schemeClr>
                </a:solidFill>
                <a:effectLst/>
              </a:rPr>
              <a:t>On Delete Restrict specifies that the row in the parent table can be deleted if no other row depends on it. If a dependent row exists in the relationship, the DELETE fails. The check for dependent rows is performed immediately.</a:t>
            </a:r>
          </a:p>
          <a:p>
            <a:r>
              <a:rPr lang="en-US" sz="6400" b="1" dirty="0">
                <a:solidFill>
                  <a:schemeClr val="accent1">
                    <a:lumMod val="40000"/>
                    <a:lumOff val="60000"/>
                  </a:schemeClr>
                </a:solidFill>
                <a:effectLst/>
              </a:rPr>
              <a:t>Here the parent table is the customer table, if the customer order has been served then the row in the child table i.e.  Purchase Information can be deleted, but if the order of a customer is still pending to be shipped on the given address, then the customer Id from the Customer Information of that specific customer can’t be deleted.</a:t>
            </a:r>
          </a:p>
          <a:p>
            <a:r>
              <a:rPr lang="en-US" sz="6400" b="1" dirty="0">
                <a:solidFill>
                  <a:schemeClr val="accent1">
                    <a:lumMod val="40000"/>
                    <a:lumOff val="60000"/>
                  </a:schemeClr>
                </a:solidFill>
                <a:effectLst/>
              </a:rPr>
              <a:t> If we try to delete the customer id of a customer from the Customer Information table whose order is still pending, then the DELETE fails.</a:t>
            </a:r>
          </a:p>
          <a:p>
            <a:r>
              <a:rPr lang="en-US" sz="6400" b="1" i="0" dirty="0">
                <a:solidFill>
                  <a:schemeClr val="accent1">
                    <a:lumMod val="40000"/>
                    <a:lumOff val="60000"/>
                  </a:schemeClr>
                </a:solidFill>
                <a:effectLst/>
              </a:rPr>
              <a:t>we can use ON DELETE RESTRICT only when declaring a foreign key. This can be done either at the same time as creating the table, or afterward, with ALTER TABLE, to add the foreign key.</a:t>
            </a:r>
          </a:p>
          <a:p>
            <a:r>
              <a:rPr lang="en-US" sz="6400" b="1" dirty="0">
                <a:solidFill>
                  <a:srgbClr val="FF0000"/>
                </a:solidFill>
                <a:effectLst/>
              </a:rPr>
              <a:t>QUERY FOR ON DELETE RESTRICT.</a:t>
            </a:r>
          </a:p>
          <a:p>
            <a:r>
              <a:rPr lang="en-US" sz="6400" b="1" i="0" dirty="0">
                <a:solidFill>
                  <a:schemeClr val="accent1">
                    <a:lumMod val="40000"/>
                    <a:lumOff val="60000"/>
                  </a:schemeClr>
                </a:solidFill>
                <a:effectLst/>
              </a:rPr>
              <a:t>Query:</a:t>
            </a:r>
          </a:p>
          <a:p>
            <a:pPr>
              <a:lnSpc>
                <a:spcPct val="115000"/>
              </a:lnSpc>
              <a:spcAft>
                <a:spcPts val="1000"/>
              </a:spcAft>
            </a:pPr>
            <a:r>
              <a:rPr lang="en-US" sz="6400" b="1" u="sng" dirty="0">
                <a:solidFill>
                  <a:schemeClr val="accent1">
                    <a:lumMod val="40000"/>
                    <a:lumOff val="60000"/>
                  </a:schemeClr>
                </a:solidFill>
                <a:effectLst/>
                <a:latin typeface="Consolas" panose="020B0609020204030204" pitchFamily="49" charset="0"/>
                <a:ea typeface="Calibri" panose="020F0502020204030204" pitchFamily="34" charset="0"/>
                <a:cs typeface="Consolas" panose="020B0609020204030204" pitchFamily="49" charset="0"/>
              </a:rPr>
              <a:t>delete from </a:t>
            </a:r>
            <a:r>
              <a:rPr lang="en-US" sz="6400" b="1" u="sng" dirty="0" err="1">
                <a:solidFill>
                  <a:schemeClr val="accent1">
                    <a:lumMod val="40000"/>
                    <a:lumOff val="60000"/>
                  </a:schemeClr>
                </a:solidFill>
                <a:effectLst/>
                <a:latin typeface="Consolas" panose="020B0609020204030204" pitchFamily="49" charset="0"/>
                <a:ea typeface="Calibri" panose="020F0502020204030204" pitchFamily="34" charset="0"/>
                <a:cs typeface="Consolas" panose="020B0609020204030204" pitchFamily="49" charset="0"/>
              </a:rPr>
              <a:t>customer_information</a:t>
            </a:r>
            <a:r>
              <a:rPr lang="en-US" sz="6400" b="1" u="sng" dirty="0">
                <a:solidFill>
                  <a:schemeClr val="accent1">
                    <a:lumMod val="40000"/>
                    <a:lumOff val="60000"/>
                  </a:schemeClr>
                </a:solidFill>
                <a:effectLst/>
                <a:latin typeface="Consolas" panose="020B0609020204030204" pitchFamily="49" charset="0"/>
                <a:ea typeface="Calibri" panose="020F0502020204030204" pitchFamily="34" charset="0"/>
                <a:cs typeface="Consolas" panose="020B0609020204030204" pitchFamily="49" charset="0"/>
              </a:rPr>
              <a:t> where </a:t>
            </a:r>
            <a:r>
              <a:rPr lang="en-US" sz="6400" b="1" u="sng" dirty="0" err="1">
                <a:solidFill>
                  <a:schemeClr val="accent1">
                    <a:lumMod val="40000"/>
                    <a:lumOff val="60000"/>
                  </a:schemeClr>
                </a:solidFill>
                <a:effectLst/>
                <a:latin typeface="Consolas" panose="020B0609020204030204" pitchFamily="49" charset="0"/>
                <a:ea typeface="Calibri" panose="020F0502020204030204" pitchFamily="34" charset="0"/>
                <a:cs typeface="Consolas" panose="020B0609020204030204" pitchFamily="49" charset="0"/>
              </a:rPr>
              <a:t>customer_id</a:t>
            </a:r>
            <a:r>
              <a:rPr lang="en-US" sz="6400" b="1" u="sng" dirty="0">
                <a:solidFill>
                  <a:schemeClr val="accent1">
                    <a:lumMod val="40000"/>
                    <a:lumOff val="60000"/>
                  </a:schemeClr>
                </a:solidFill>
                <a:effectLst/>
                <a:latin typeface="Consolas" panose="020B0609020204030204" pitchFamily="49" charset="0"/>
                <a:ea typeface="Calibri" panose="020F0502020204030204" pitchFamily="34" charset="0"/>
                <a:cs typeface="Consolas" panose="020B0609020204030204" pitchFamily="49" charset="0"/>
              </a:rPr>
              <a:t> =24;</a:t>
            </a:r>
            <a:endParaRPr lang="en-AU" sz="6400" b="1"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6400" b="1" i="0" dirty="0">
              <a:solidFill>
                <a:schemeClr val="accent1">
                  <a:lumMod val="40000"/>
                  <a:lumOff val="60000"/>
                </a:schemeClr>
              </a:solidFill>
              <a:effectLst/>
            </a:endParaRPr>
          </a:p>
          <a:p>
            <a:endParaRPr lang="en-AU" sz="4800" b="1" dirty="0">
              <a:solidFill>
                <a:schemeClr val="accent1">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27270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6F41DC-B72D-1BA7-D064-6CF1FDACA181}"/>
              </a:ext>
            </a:extLst>
          </p:cNvPr>
          <p:cNvSpPr>
            <a:spLocks noGrp="1"/>
          </p:cNvSpPr>
          <p:nvPr>
            <p:ph type="title"/>
          </p:nvPr>
        </p:nvSpPr>
        <p:spPr/>
        <p:txBody>
          <a:bodyPr>
            <a:normAutofit fontScale="90000"/>
          </a:bodyPr>
          <a:lstStyle/>
          <a:p>
            <a:r>
              <a:rPr lang="en-AU" dirty="0">
                <a:solidFill>
                  <a:schemeClr val="accent1">
                    <a:lumMod val="40000"/>
                    <a:lumOff val="60000"/>
                  </a:schemeClr>
                </a:solidFill>
              </a:rPr>
              <a:t>ON DELETE RESTRICT ON CUSTOMER INFORMATION TABLE</a:t>
            </a:r>
          </a:p>
        </p:txBody>
      </p:sp>
      <p:sp>
        <p:nvSpPr>
          <p:cNvPr id="17" name="Text Placeholder 16">
            <a:extLst>
              <a:ext uri="{FF2B5EF4-FFF2-40B4-BE49-F238E27FC236}">
                <a16:creationId xmlns:a16="http://schemas.microsoft.com/office/drawing/2014/main" id="{0BAD6FFA-6E48-13CF-F613-1147249BD900}"/>
              </a:ext>
            </a:extLst>
          </p:cNvPr>
          <p:cNvSpPr>
            <a:spLocks noGrp="1"/>
          </p:cNvSpPr>
          <p:nvPr>
            <p:ph type="body" idx="1"/>
          </p:nvPr>
        </p:nvSpPr>
        <p:spPr/>
        <p:txBody>
          <a:bodyPr/>
          <a:lstStyle/>
          <a:p>
            <a:r>
              <a:rPr lang="en-AU" sz="2000" dirty="0">
                <a:solidFill>
                  <a:schemeClr val="accent1">
                    <a:lumMod val="40000"/>
                    <a:lumOff val="60000"/>
                  </a:schemeClr>
                </a:solidFill>
              </a:rPr>
              <a:t>Purchase Information Table that contain </a:t>
            </a:r>
            <a:r>
              <a:rPr lang="en-AU" sz="2000" dirty="0" err="1">
                <a:solidFill>
                  <a:schemeClr val="accent1">
                    <a:lumMod val="40000"/>
                    <a:lumOff val="60000"/>
                  </a:schemeClr>
                </a:solidFill>
              </a:rPr>
              <a:t>Customer_Id</a:t>
            </a:r>
            <a:r>
              <a:rPr lang="en-AU" sz="2000" dirty="0">
                <a:solidFill>
                  <a:schemeClr val="accent1">
                    <a:lumMod val="40000"/>
                    <a:lumOff val="60000"/>
                  </a:schemeClr>
                </a:solidFill>
              </a:rPr>
              <a:t> which we want to delete.</a:t>
            </a:r>
          </a:p>
        </p:txBody>
      </p:sp>
      <p:pic>
        <p:nvPicPr>
          <p:cNvPr id="22" name="Content Placeholder 21">
            <a:extLst>
              <a:ext uri="{FF2B5EF4-FFF2-40B4-BE49-F238E27FC236}">
                <a16:creationId xmlns:a16="http://schemas.microsoft.com/office/drawing/2014/main" id="{B66C51E7-BBA8-F776-78AD-D73A8FAEF35E}"/>
              </a:ext>
            </a:extLst>
          </p:cNvPr>
          <p:cNvPicPr>
            <a:picLocks noGrp="1" noChangeAspect="1"/>
          </p:cNvPicPr>
          <p:nvPr>
            <p:ph sz="half" idx="2"/>
          </p:nvPr>
        </p:nvPicPr>
        <p:blipFill>
          <a:blip r:embed="rId2"/>
          <a:stretch>
            <a:fillRect/>
          </a:stretch>
        </p:blipFill>
        <p:spPr>
          <a:xfrm>
            <a:off x="1195070" y="2701925"/>
            <a:ext cx="4466273" cy="3043238"/>
          </a:xfrm>
        </p:spPr>
      </p:pic>
      <p:sp>
        <p:nvSpPr>
          <p:cNvPr id="19" name="Text Placeholder 18">
            <a:extLst>
              <a:ext uri="{FF2B5EF4-FFF2-40B4-BE49-F238E27FC236}">
                <a16:creationId xmlns:a16="http://schemas.microsoft.com/office/drawing/2014/main" id="{6EAC3058-1577-3DEB-5D5D-B7E04FB475F4}"/>
              </a:ext>
            </a:extLst>
          </p:cNvPr>
          <p:cNvSpPr>
            <a:spLocks noGrp="1"/>
          </p:cNvSpPr>
          <p:nvPr>
            <p:ph type="body" sz="quarter" idx="3"/>
          </p:nvPr>
        </p:nvSpPr>
        <p:spPr>
          <a:xfrm>
            <a:off x="6363166" y="1691148"/>
            <a:ext cx="4779582" cy="856499"/>
          </a:xfrm>
        </p:spPr>
        <p:txBody>
          <a:bodyPr/>
          <a:lstStyle/>
          <a:p>
            <a:r>
              <a:rPr lang="en-AU" dirty="0" err="1">
                <a:solidFill>
                  <a:schemeClr val="accent1">
                    <a:lumMod val="40000"/>
                    <a:lumOff val="60000"/>
                  </a:schemeClr>
                </a:solidFill>
              </a:rPr>
              <a:t>OutPut</a:t>
            </a:r>
            <a:r>
              <a:rPr lang="en-AU" dirty="0">
                <a:solidFill>
                  <a:schemeClr val="accent1">
                    <a:lumMod val="40000"/>
                    <a:lumOff val="60000"/>
                  </a:schemeClr>
                </a:solidFill>
              </a:rPr>
              <a:t> after applying “On Delete Restrict” Constraint.</a:t>
            </a:r>
          </a:p>
        </p:txBody>
      </p:sp>
      <p:sp>
        <p:nvSpPr>
          <p:cNvPr id="20" name="Content Placeholder 19">
            <a:extLst>
              <a:ext uri="{FF2B5EF4-FFF2-40B4-BE49-F238E27FC236}">
                <a16:creationId xmlns:a16="http://schemas.microsoft.com/office/drawing/2014/main" id="{B9FDEC03-928D-0C8D-D5F7-783FC838FCF7}"/>
              </a:ext>
            </a:extLst>
          </p:cNvPr>
          <p:cNvSpPr>
            <a:spLocks noGrp="1"/>
          </p:cNvSpPr>
          <p:nvPr>
            <p:ph sz="quarter" idx="4"/>
          </p:nvPr>
        </p:nvSpPr>
        <p:spPr/>
        <p:txBody>
          <a:bodyPr/>
          <a:lstStyle/>
          <a:p>
            <a:endParaRPr lang="en-AU"/>
          </a:p>
        </p:txBody>
      </p:sp>
      <p:pic>
        <p:nvPicPr>
          <p:cNvPr id="12" name="Picture 11">
            <a:extLst>
              <a:ext uri="{FF2B5EF4-FFF2-40B4-BE49-F238E27FC236}">
                <a16:creationId xmlns:a16="http://schemas.microsoft.com/office/drawing/2014/main" id="{4BDF0BF4-A849-F8C1-DE51-65B4F59569B9}"/>
              </a:ext>
            </a:extLst>
          </p:cNvPr>
          <p:cNvPicPr>
            <a:picLocks noChangeAspect="1"/>
          </p:cNvPicPr>
          <p:nvPr/>
        </p:nvPicPr>
        <p:blipFill>
          <a:blip r:embed="rId3"/>
          <a:srcRect/>
          <a:stretch>
            <a:fillRect/>
          </a:stretch>
        </p:blipFill>
        <p:spPr bwMode="auto">
          <a:xfrm>
            <a:off x="6363166" y="2702102"/>
            <a:ext cx="4904390" cy="3043533"/>
          </a:xfrm>
          <a:prstGeom prst="rect">
            <a:avLst/>
          </a:prstGeom>
          <a:noFill/>
          <a:ln w="9525">
            <a:noFill/>
            <a:miter lim="800000"/>
            <a:headEnd/>
            <a:tailEnd/>
          </a:ln>
        </p:spPr>
      </p:pic>
    </p:spTree>
    <p:extLst>
      <p:ext uri="{BB962C8B-B14F-4D97-AF65-F5344CB8AC3E}">
        <p14:creationId xmlns:p14="http://schemas.microsoft.com/office/powerpoint/2010/main" val="59219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433A-7B9F-2439-E545-3FF38E22276B}"/>
              </a:ext>
            </a:extLst>
          </p:cNvPr>
          <p:cNvSpPr>
            <a:spLocks noGrp="1"/>
          </p:cNvSpPr>
          <p:nvPr>
            <p:ph type="title"/>
          </p:nvPr>
        </p:nvSpPr>
        <p:spPr>
          <a:xfrm>
            <a:off x="913795" y="265814"/>
            <a:ext cx="10353762" cy="478465"/>
          </a:xfrm>
        </p:spPr>
        <p:txBody>
          <a:bodyPr>
            <a:normAutofit fontScale="90000"/>
          </a:bodyPr>
          <a:lstStyle/>
          <a:p>
            <a:r>
              <a:rPr lang="en-AU" dirty="0">
                <a:solidFill>
                  <a:schemeClr val="accent1">
                    <a:lumMod val="40000"/>
                    <a:lumOff val="60000"/>
                  </a:schemeClr>
                </a:solidFill>
              </a:rPr>
              <a:t>ON DELETE CASCADE</a:t>
            </a:r>
          </a:p>
        </p:txBody>
      </p:sp>
      <p:sp>
        <p:nvSpPr>
          <p:cNvPr id="3" name="Content Placeholder 2">
            <a:extLst>
              <a:ext uri="{FF2B5EF4-FFF2-40B4-BE49-F238E27FC236}">
                <a16:creationId xmlns:a16="http://schemas.microsoft.com/office/drawing/2014/main" id="{41E08E7E-71E3-FB27-90CE-6D4BFF78040C}"/>
              </a:ext>
            </a:extLst>
          </p:cNvPr>
          <p:cNvSpPr>
            <a:spLocks noGrp="1"/>
          </p:cNvSpPr>
          <p:nvPr>
            <p:ph sz="half" idx="1"/>
          </p:nvPr>
        </p:nvSpPr>
        <p:spPr>
          <a:xfrm>
            <a:off x="775572" y="744279"/>
            <a:ext cx="4856841" cy="6113721"/>
          </a:xfrm>
        </p:spPr>
        <p:txBody>
          <a:bodyPr>
            <a:noAutofit/>
          </a:bodyPr>
          <a:lstStyle/>
          <a:p>
            <a:r>
              <a:rPr lang="en-AU" sz="1400" b="1" dirty="0">
                <a:solidFill>
                  <a:schemeClr val="accent1">
                    <a:lumMod val="40000"/>
                    <a:lumOff val="60000"/>
                  </a:schemeClr>
                </a:solidFill>
                <a:effectLst/>
              </a:rPr>
              <a:t>create table </a:t>
            </a:r>
            <a:r>
              <a:rPr lang="en-AU" sz="1400" b="1" dirty="0" err="1">
                <a:solidFill>
                  <a:schemeClr val="accent1">
                    <a:lumMod val="40000"/>
                    <a:lumOff val="60000"/>
                  </a:schemeClr>
                </a:solidFill>
                <a:effectLst/>
              </a:rPr>
              <a:t>Book_Collection</a:t>
            </a:r>
            <a:endParaRPr lang="en-AU" sz="1400" b="1" dirty="0">
              <a:solidFill>
                <a:schemeClr val="accent1">
                  <a:lumMod val="40000"/>
                  <a:lumOff val="60000"/>
                </a:schemeClr>
              </a:solidFill>
              <a:effectLst/>
            </a:endParaRPr>
          </a:p>
          <a:p>
            <a:r>
              <a:rPr lang="en-AU" sz="1400" b="1" dirty="0">
                <a:solidFill>
                  <a:schemeClr val="accent1">
                    <a:lumMod val="40000"/>
                    <a:lumOff val="60000"/>
                  </a:schemeClr>
                </a:solidFill>
                <a:effectLst/>
              </a:rPr>
              <a:t>(  </a:t>
            </a:r>
          </a:p>
          <a:p>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Book_Id</a:t>
            </a:r>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smallint</a:t>
            </a:r>
            <a:r>
              <a:rPr lang="en-AU" sz="1400" b="1" dirty="0">
                <a:solidFill>
                  <a:schemeClr val="accent1">
                    <a:lumMod val="40000"/>
                    <a:lumOff val="60000"/>
                  </a:schemeClr>
                </a:solidFill>
                <a:effectLst/>
              </a:rPr>
              <a:t>,</a:t>
            </a:r>
          </a:p>
          <a:p>
            <a:r>
              <a:rPr lang="en-US" sz="1400" b="1" dirty="0">
                <a:solidFill>
                  <a:schemeClr val="accent1">
                    <a:lumMod val="40000"/>
                    <a:lumOff val="60000"/>
                  </a:schemeClr>
                </a:solidFill>
                <a:effectLst/>
              </a:rPr>
              <a:t>   </a:t>
            </a:r>
            <a:r>
              <a:rPr lang="en-US" sz="1400" b="1" dirty="0" err="1">
                <a:solidFill>
                  <a:schemeClr val="accent1">
                    <a:lumMod val="40000"/>
                    <a:lumOff val="60000"/>
                  </a:schemeClr>
                </a:solidFill>
                <a:effectLst/>
              </a:rPr>
              <a:t>Book_Namecharacter</a:t>
            </a:r>
            <a:r>
              <a:rPr lang="en-US" sz="1400" b="1" dirty="0">
                <a:solidFill>
                  <a:schemeClr val="accent1">
                    <a:lumMod val="40000"/>
                    <a:lumOff val="60000"/>
                  </a:schemeClr>
                </a:solidFill>
                <a:effectLst/>
              </a:rPr>
              <a:t> varying not null,</a:t>
            </a:r>
          </a:p>
          <a:p>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Genre_Id</a:t>
            </a:r>
            <a:r>
              <a:rPr lang="en-AU" sz="1400" b="1" dirty="0">
                <a:solidFill>
                  <a:schemeClr val="accent1">
                    <a:lumMod val="40000"/>
                    <a:lumOff val="60000"/>
                  </a:schemeClr>
                </a:solidFill>
                <a:effectLst/>
              </a:rPr>
              <a:t>   integer,</a:t>
            </a:r>
          </a:p>
          <a:p>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Author_Idinteger</a:t>
            </a:r>
            <a:r>
              <a:rPr lang="en-AU" sz="1400" b="1" dirty="0">
                <a:solidFill>
                  <a:schemeClr val="accent1">
                    <a:lumMod val="40000"/>
                    <a:lumOff val="60000"/>
                  </a:schemeClr>
                </a:solidFill>
                <a:effectLst/>
              </a:rPr>
              <a:t>,</a:t>
            </a:r>
          </a:p>
          <a:p>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Publisher_Id</a:t>
            </a:r>
            <a:r>
              <a:rPr lang="en-AU" sz="1400" b="1" dirty="0">
                <a:solidFill>
                  <a:schemeClr val="accent1">
                    <a:lumMod val="40000"/>
                    <a:lumOff val="60000"/>
                  </a:schemeClr>
                </a:solidFill>
                <a:effectLst/>
              </a:rPr>
              <a:t> integer,</a:t>
            </a:r>
          </a:p>
          <a:p>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Price_AUDinteger</a:t>
            </a:r>
            <a:r>
              <a:rPr lang="en-AU" sz="1400" b="1" dirty="0">
                <a:solidFill>
                  <a:schemeClr val="accent1">
                    <a:lumMod val="40000"/>
                    <a:lumOff val="60000"/>
                  </a:schemeClr>
                </a:solidFill>
                <a:effectLst/>
              </a:rPr>
              <a:t>,</a:t>
            </a:r>
          </a:p>
          <a:p>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In_Stock</a:t>
            </a:r>
            <a:r>
              <a:rPr lang="en-AU" sz="1400" b="1" dirty="0">
                <a:solidFill>
                  <a:schemeClr val="accent1">
                    <a:lumMod val="40000"/>
                    <a:lumOff val="60000"/>
                  </a:schemeClr>
                </a:solidFill>
                <a:effectLst/>
              </a:rPr>
              <a:t> integer,</a:t>
            </a:r>
          </a:p>
          <a:p>
            <a:r>
              <a:rPr lang="en-US" sz="1400" b="1" dirty="0">
                <a:solidFill>
                  <a:schemeClr val="accent1">
                    <a:lumMod val="40000"/>
                    <a:lumOff val="60000"/>
                  </a:schemeClr>
                </a:solidFill>
                <a:effectLst/>
              </a:rPr>
              <a:t> constraint </a:t>
            </a:r>
            <a:r>
              <a:rPr lang="en-US" sz="1400" b="1" dirty="0" err="1">
                <a:solidFill>
                  <a:schemeClr val="accent1">
                    <a:lumMod val="40000"/>
                    <a:lumOff val="60000"/>
                  </a:schemeClr>
                </a:solidFill>
                <a:effectLst/>
              </a:rPr>
              <a:t>Book_Collectionpk</a:t>
            </a:r>
            <a:r>
              <a:rPr lang="en-US" sz="1400" b="1" dirty="0">
                <a:solidFill>
                  <a:schemeClr val="accent1">
                    <a:lumMod val="40000"/>
                    <a:lumOff val="60000"/>
                  </a:schemeClr>
                </a:solidFill>
                <a:effectLst/>
              </a:rPr>
              <a:t> primary key (</a:t>
            </a:r>
            <a:r>
              <a:rPr lang="en-US" sz="1400" b="1" dirty="0" err="1">
                <a:solidFill>
                  <a:schemeClr val="accent1">
                    <a:lumMod val="40000"/>
                    <a:lumOff val="60000"/>
                  </a:schemeClr>
                </a:solidFill>
                <a:effectLst/>
              </a:rPr>
              <a:t>Book_Id</a:t>
            </a:r>
            <a:r>
              <a:rPr lang="en-US" sz="1400" b="1" dirty="0">
                <a:solidFill>
                  <a:schemeClr val="accent1">
                    <a:lumMod val="40000"/>
                    <a:lumOff val="60000"/>
                  </a:schemeClr>
                </a:solidFill>
                <a:effectLst/>
              </a:rPr>
              <a:t>),</a:t>
            </a:r>
          </a:p>
          <a:p>
            <a:r>
              <a:rPr lang="en-US" sz="1400" b="1" dirty="0">
                <a:solidFill>
                  <a:schemeClr val="accent1">
                    <a:lumMod val="40000"/>
                    <a:lumOff val="60000"/>
                  </a:schemeClr>
                </a:solidFill>
                <a:effectLst/>
              </a:rPr>
              <a:t> </a:t>
            </a:r>
            <a:r>
              <a:rPr lang="en-US" sz="1400" b="1" dirty="0">
                <a:solidFill>
                  <a:srgbClr val="FF0000"/>
                </a:solidFill>
                <a:effectLst/>
              </a:rPr>
              <a:t>constraint </a:t>
            </a:r>
            <a:r>
              <a:rPr lang="en-US" sz="1400" b="1" dirty="0" err="1">
                <a:solidFill>
                  <a:srgbClr val="FF0000"/>
                </a:solidFill>
                <a:effectLst/>
              </a:rPr>
              <a:t>Book_Collectionfk_Book_Genres</a:t>
            </a:r>
            <a:r>
              <a:rPr lang="en-US" sz="1400" b="1" dirty="0">
                <a:solidFill>
                  <a:srgbClr val="FF0000"/>
                </a:solidFill>
                <a:effectLst/>
              </a:rPr>
              <a:t> foreign key (</a:t>
            </a:r>
            <a:r>
              <a:rPr lang="en-US" sz="1400" b="1" dirty="0" err="1">
                <a:solidFill>
                  <a:srgbClr val="FF0000"/>
                </a:solidFill>
                <a:effectLst/>
              </a:rPr>
              <a:t>Genre_Id</a:t>
            </a:r>
            <a:r>
              <a:rPr lang="en-US" sz="1400" b="1" dirty="0">
                <a:solidFill>
                  <a:srgbClr val="FF0000"/>
                </a:solidFill>
                <a:effectLst/>
              </a:rPr>
              <a:t>) references </a:t>
            </a:r>
            <a:r>
              <a:rPr lang="en-US" sz="1400" b="1" dirty="0" err="1">
                <a:solidFill>
                  <a:srgbClr val="FF0000"/>
                </a:solidFill>
                <a:effectLst/>
              </a:rPr>
              <a:t>Book_Genres</a:t>
            </a:r>
            <a:r>
              <a:rPr lang="en-US" sz="1400" b="1" dirty="0">
                <a:solidFill>
                  <a:srgbClr val="FF0000"/>
                </a:solidFill>
                <a:effectLst/>
              </a:rPr>
              <a:t> on delete cascade,</a:t>
            </a:r>
          </a:p>
          <a:p>
            <a:r>
              <a:rPr lang="en-US" sz="1400" b="1" dirty="0">
                <a:solidFill>
                  <a:schemeClr val="accent1">
                    <a:lumMod val="40000"/>
                    <a:lumOff val="60000"/>
                  </a:schemeClr>
                </a:solidFill>
                <a:effectLst/>
              </a:rPr>
              <a:t>   constraint </a:t>
            </a:r>
            <a:r>
              <a:rPr lang="en-US" sz="1400" b="1" dirty="0" err="1">
                <a:solidFill>
                  <a:schemeClr val="accent1">
                    <a:lumMod val="40000"/>
                    <a:lumOff val="60000"/>
                  </a:schemeClr>
                </a:solidFill>
                <a:effectLst/>
              </a:rPr>
              <a:t>Book_Collectionfk_Author_Details</a:t>
            </a:r>
            <a:r>
              <a:rPr lang="en-US" sz="1400" b="1" dirty="0">
                <a:solidFill>
                  <a:schemeClr val="accent1">
                    <a:lumMod val="40000"/>
                    <a:lumOff val="60000"/>
                  </a:schemeClr>
                </a:solidFill>
                <a:effectLst/>
              </a:rPr>
              <a:t> foreign key (</a:t>
            </a:r>
            <a:r>
              <a:rPr lang="en-US" sz="1400" b="1" dirty="0" err="1">
                <a:solidFill>
                  <a:schemeClr val="accent1">
                    <a:lumMod val="40000"/>
                    <a:lumOff val="60000"/>
                  </a:schemeClr>
                </a:solidFill>
                <a:effectLst/>
              </a:rPr>
              <a:t>Author_Id</a:t>
            </a:r>
            <a:r>
              <a:rPr lang="en-US" sz="1400" b="1" dirty="0">
                <a:solidFill>
                  <a:schemeClr val="accent1">
                    <a:lumMod val="40000"/>
                    <a:lumOff val="60000"/>
                  </a:schemeClr>
                </a:solidFill>
                <a:effectLst/>
              </a:rPr>
              <a:t>) references </a:t>
            </a:r>
            <a:r>
              <a:rPr lang="en-US" sz="1400" b="1" dirty="0" err="1">
                <a:solidFill>
                  <a:schemeClr val="accent1">
                    <a:lumMod val="40000"/>
                    <a:lumOff val="60000"/>
                  </a:schemeClr>
                </a:solidFill>
                <a:effectLst/>
              </a:rPr>
              <a:t>Author_Details</a:t>
            </a:r>
            <a:r>
              <a:rPr lang="en-US" sz="1400" b="1" dirty="0">
                <a:solidFill>
                  <a:schemeClr val="accent1">
                    <a:lumMod val="40000"/>
                    <a:lumOff val="60000"/>
                  </a:schemeClr>
                </a:solidFill>
                <a:effectLst/>
              </a:rPr>
              <a:t>,</a:t>
            </a:r>
          </a:p>
          <a:p>
            <a:r>
              <a:rPr lang="en-US" sz="1400" b="1" dirty="0">
                <a:solidFill>
                  <a:schemeClr val="accent1">
                    <a:lumMod val="40000"/>
                    <a:lumOff val="60000"/>
                  </a:schemeClr>
                </a:solidFill>
                <a:effectLst/>
              </a:rPr>
              <a:t>   constraint </a:t>
            </a:r>
            <a:r>
              <a:rPr lang="en-US" sz="1400" b="1" dirty="0" err="1">
                <a:solidFill>
                  <a:schemeClr val="accent1">
                    <a:lumMod val="40000"/>
                    <a:lumOff val="60000"/>
                  </a:schemeClr>
                </a:solidFill>
                <a:effectLst/>
              </a:rPr>
              <a:t>Book_Collectionfk_Book_Publisher</a:t>
            </a:r>
            <a:r>
              <a:rPr lang="en-US" sz="1400" b="1" dirty="0">
                <a:solidFill>
                  <a:schemeClr val="accent1">
                    <a:lumMod val="40000"/>
                    <a:lumOff val="60000"/>
                  </a:schemeClr>
                </a:solidFill>
                <a:effectLst/>
              </a:rPr>
              <a:t> foreign key (</a:t>
            </a:r>
            <a:r>
              <a:rPr lang="en-US" sz="1400" b="1" dirty="0" err="1">
                <a:solidFill>
                  <a:schemeClr val="accent1">
                    <a:lumMod val="40000"/>
                    <a:lumOff val="60000"/>
                  </a:schemeClr>
                </a:solidFill>
                <a:effectLst/>
              </a:rPr>
              <a:t>Publisher_Id</a:t>
            </a:r>
            <a:r>
              <a:rPr lang="en-US" sz="1400" b="1" dirty="0">
                <a:solidFill>
                  <a:schemeClr val="accent1">
                    <a:lumMod val="40000"/>
                    <a:lumOff val="60000"/>
                  </a:schemeClr>
                </a:solidFill>
                <a:effectLst/>
              </a:rPr>
              <a:t>) references </a:t>
            </a:r>
            <a:r>
              <a:rPr lang="en-US" sz="1400" b="1" dirty="0" err="1">
                <a:solidFill>
                  <a:schemeClr val="accent1">
                    <a:lumMod val="40000"/>
                    <a:lumOff val="60000"/>
                  </a:schemeClr>
                </a:solidFill>
                <a:effectLst/>
              </a:rPr>
              <a:t>Book_Publisher</a:t>
            </a:r>
            <a:r>
              <a:rPr lang="en-US" sz="1400" b="1" dirty="0">
                <a:solidFill>
                  <a:schemeClr val="accent1">
                    <a:lumMod val="40000"/>
                    <a:lumOff val="60000"/>
                  </a:schemeClr>
                </a:solidFill>
                <a:effectLst/>
              </a:rPr>
              <a:t>,</a:t>
            </a:r>
          </a:p>
          <a:p>
            <a:r>
              <a:rPr lang="en-US" sz="1400" b="1" dirty="0">
                <a:solidFill>
                  <a:schemeClr val="accent1">
                    <a:lumMod val="40000"/>
                    <a:lumOff val="60000"/>
                  </a:schemeClr>
                </a:solidFill>
                <a:effectLst/>
              </a:rPr>
              <a:t>   constraint </a:t>
            </a:r>
            <a:r>
              <a:rPr lang="en-US" sz="1400" b="1" dirty="0" err="1">
                <a:solidFill>
                  <a:schemeClr val="accent1">
                    <a:lumMod val="40000"/>
                    <a:lumOff val="60000"/>
                  </a:schemeClr>
                </a:solidFill>
                <a:effectLst/>
              </a:rPr>
              <a:t>unq_Book_Collection_book_name</a:t>
            </a:r>
            <a:r>
              <a:rPr lang="en-US" sz="1400" b="1" dirty="0">
                <a:solidFill>
                  <a:schemeClr val="accent1">
                    <a:lumMod val="40000"/>
                    <a:lumOff val="60000"/>
                  </a:schemeClr>
                </a:solidFill>
                <a:effectLst/>
              </a:rPr>
              <a:t> unique (</a:t>
            </a:r>
            <a:r>
              <a:rPr lang="en-US" sz="1400" b="1" dirty="0" err="1">
                <a:solidFill>
                  <a:schemeClr val="accent1">
                    <a:lumMod val="40000"/>
                    <a:lumOff val="60000"/>
                  </a:schemeClr>
                </a:solidFill>
                <a:effectLst/>
              </a:rPr>
              <a:t>book_name</a:t>
            </a:r>
            <a:r>
              <a:rPr lang="en-US" sz="1400" b="1" dirty="0">
                <a:solidFill>
                  <a:schemeClr val="accent1">
                    <a:lumMod val="40000"/>
                    <a:lumOff val="60000"/>
                  </a:schemeClr>
                </a:solidFill>
                <a:effectLst/>
              </a:rPr>
              <a:t>)    </a:t>
            </a:r>
            <a:r>
              <a:rPr lang="en-AU" sz="1400" b="1" dirty="0">
                <a:solidFill>
                  <a:schemeClr val="accent1">
                    <a:lumMod val="40000"/>
                    <a:lumOff val="60000"/>
                  </a:schemeClr>
                </a:solidFill>
                <a:effectLst/>
              </a:rPr>
              <a:t>);</a:t>
            </a:r>
          </a:p>
        </p:txBody>
      </p:sp>
      <p:sp>
        <p:nvSpPr>
          <p:cNvPr id="4" name="Content Placeholder 3">
            <a:extLst>
              <a:ext uri="{FF2B5EF4-FFF2-40B4-BE49-F238E27FC236}">
                <a16:creationId xmlns:a16="http://schemas.microsoft.com/office/drawing/2014/main" id="{6F55DA2F-E8A9-8586-2412-CB7E9EFCA911}"/>
              </a:ext>
            </a:extLst>
          </p:cNvPr>
          <p:cNvSpPr>
            <a:spLocks noGrp="1"/>
          </p:cNvSpPr>
          <p:nvPr>
            <p:ph sz="half" idx="2"/>
          </p:nvPr>
        </p:nvSpPr>
        <p:spPr>
          <a:xfrm>
            <a:off x="6410716" y="1129004"/>
            <a:ext cx="4856841" cy="5356855"/>
          </a:xfrm>
        </p:spPr>
        <p:txBody>
          <a:bodyPr>
            <a:normAutofit/>
          </a:bodyPr>
          <a:lstStyle/>
          <a:p>
            <a:r>
              <a:rPr lang="en-US" sz="1800" b="0" i="0" dirty="0">
                <a:solidFill>
                  <a:schemeClr val="accent1">
                    <a:lumMod val="40000"/>
                    <a:lumOff val="60000"/>
                  </a:schemeClr>
                </a:solidFill>
                <a:effectLst/>
              </a:rPr>
              <a:t>On delete cascade is applied on the foreign key of a parent record. Here the parent record is in </a:t>
            </a:r>
            <a:r>
              <a:rPr lang="en-US" sz="1800" b="0" i="0" dirty="0" err="1">
                <a:solidFill>
                  <a:schemeClr val="accent1">
                    <a:lumMod val="40000"/>
                    <a:lumOff val="60000"/>
                  </a:schemeClr>
                </a:solidFill>
                <a:effectLst/>
              </a:rPr>
              <a:t>Book_Genre</a:t>
            </a:r>
            <a:r>
              <a:rPr lang="en-US" sz="1800" b="0" i="0" dirty="0">
                <a:solidFill>
                  <a:schemeClr val="accent1">
                    <a:lumMod val="40000"/>
                    <a:lumOff val="60000"/>
                  </a:schemeClr>
                </a:solidFill>
                <a:effectLst/>
              </a:rPr>
              <a:t> i.e. </a:t>
            </a:r>
            <a:r>
              <a:rPr lang="en-US" sz="1800" dirty="0" err="1">
                <a:solidFill>
                  <a:schemeClr val="accent1">
                    <a:lumMod val="40000"/>
                    <a:lumOff val="60000"/>
                  </a:schemeClr>
                </a:solidFill>
                <a:effectLst/>
              </a:rPr>
              <a:t>G</a:t>
            </a:r>
            <a:r>
              <a:rPr lang="en-US" sz="1800" b="0" i="0" dirty="0" err="1">
                <a:solidFill>
                  <a:schemeClr val="accent1">
                    <a:lumMod val="40000"/>
                    <a:lumOff val="60000"/>
                  </a:schemeClr>
                </a:solidFill>
                <a:effectLst/>
              </a:rPr>
              <a:t>enre_Id</a:t>
            </a:r>
            <a:r>
              <a:rPr lang="en-US" sz="1800" b="0" i="0" dirty="0">
                <a:solidFill>
                  <a:schemeClr val="accent1">
                    <a:lumMod val="40000"/>
                    <a:lumOff val="60000"/>
                  </a:schemeClr>
                </a:solidFill>
                <a:effectLst/>
              </a:rPr>
              <a:t>. If any </a:t>
            </a:r>
            <a:r>
              <a:rPr lang="en-US" sz="1800" b="0" i="0" dirty="0" err="1">
                <a:solidFill>
                  <a:schemeClr val="accent1">
                    <a:lumMod val="40000"/>
                    <a:lumOff val="60000"/>
                  </a:schemeClr>
                </a:solidFill>
                <a:effectLst/>
              </a:rPr>
              <a:t>genre_book</a:t>
            </a:r>
            <a:r>
              <a:rPr lang="en-US" sz="1800" b="0" i="0" dirty="0">
                <a:solidFill>
                  <a:schemeClr val="accent1">
                    <a:lumMod val="40000"/>
                    <a:lumOff val="60000"/>
                  </a:schemeClr>
                </a:solidFill>
                <a:effectLst/>
              </a:rPr>
              <a:t> is deleted</a:t>
            </a:r>
            <a:r>
              <a:rPr lang="en-US" sz="1800" dirty="0">
                <a:solidFill>
                  <a:schemeClr val="accent1">
                    <a:lumMod val="40000"/>
                    <a:lumOff val="60000"/>
                  </a:schemeClr>
                </a:solidFill>
                <a:effectLst/>
              </a:rPr>
              <a:t>, then the corresponding records in the child (</a:t>
            </a:r>
            <a:r>
              <a:rPr lang="en-US" sz="1800" dirty="0" err="1">
                <a:solidFill>
                  <a:schemeClr val="accent1">
                    <a:lumMod val="40000"/>
                    <a:lumOff val="60000"/>
                  </a:schemeClr>
                </a:solidFill>
                <a:effectLst/>
              </a:rPr>
              <a:t>Book_Collection</a:t>
            </a:r>
            <a:r>
              <a:rPr lang="en-US" sz="1800" dirty="0">
                <a:solidFill>
                  <a:schemeClr val="accent1">
                    <a:lumMod val="40000"/>
                    <a:lumOff val="60000"/>
                  </a:schemeClr>
                </a:solidFill>
                <a:effectLst/>
              </a:rPr>
              <a:t>) Table will automatically be deleted. </a:t>
            </a:r>
          </a:p>
          <a:p>
            <a:r>
              <a:rPr lang="en-US" sz="1800" b="0" i="0" dirty="0">
                <a:solidFill>
                  <a:schemeClr val="accent1">
                    <a:lumMod val="40000"/>
                    <a:lumOff val="60000"/>
                  </a:schemeClr>
                </a:solidFill>
                <a:effectLst/>
              </a:rPr>
              <a:t>A foreign key with cascade delete can be created using either a CREATE TABLE statement or an ALTER TABLE statement.</a:t>
            </a:r>
            <a:endParaRPr lang="en-AU" dirty="0"/>
          </a:p>
          <a:p>
            <a:r>
              <a:rPr lang="en-AU" sz="2000" dirty="0">
                <a:solidFill>
                  <a:srgbClr val="FF0000"/>
                </a:solidFill>
              </a:rPr>
              <a:t>QUERY FOR ON DELETE CASCADE ON BOOK_GENRES.</a:t>
            </a:r>
          </a:p>
          <a:p>
            <a:r>
              <a:rPr lang="en-AU" sz="2000" dirty="0">
                <a:solidFill>
                  <a:schemeClr val="accent1">
                    <a:lumMod val="40000"/>
                    <a:lumOff val="60000"/>
                  </a:schemeClr>
                </a:solidFill>
              </a:rPr>
              <a:t>Query:</a:t>
            </a:r>
          </a:p>
          <a:p>
            <a:r>
              <a:rPr lang="en-US" dirty="0">
                <a:solidFill>
                  <a:schemeClr val="accent1">
                    <a:lumMod val="40000"/>
                    <a:lumOff val="60000"/>
                  </a:schemeClr>
                </a:solidFill>
              </a:rPr>
              <a:t>delete from </a:t>
            </a:r>
            <a:r>
              <a:rPr lang="en-US" dirty="0" err="1">
                <a:solidFill>
                  <a:schemeClr val="accent1">
                    <a:lumMod val="40000"/>
                    <a:lumOff val="60000"/>
                  </a:schemeClr>
                </a:solidFill>
              </a:rPr>
              <a:t>book_genres</a:t>
            </a:r>
            <a:r>
              <a:rPr lang="en-US" dirty="0">
                <a:solidFill>
                  <a:schemeClr val="accent1">
                    <a:lumMod val="40000"/>
                    <a:lumOff val="60000"/>
                  </a:schemeClr>
                </a:solidFill>
              </a:rPr>
              <a:t> where </a:t>
            </a:r>
            <a:r>
              <a:rPr lang="en-US" dirty="0" err="1">
                <a:solidFill>
                  <a:schemeClr val="accent1">
                    <a:lumMod val="40000"/>
                    <a:lumOff val="60000"/>
                  </a:schemeClr>
                </a:solidFill>
              </a:rPr>
              <a:t>genre_id</a:t>
            </a:r>
            <a:r>
              <a:rPr lang="en-US" dirty="0">
                <a:solidFill>
                  <a:schemeClr val="accent1">
                    <a:lumMod val="40000"/>
                    <a:lumOff val="60000"/>
                  </a:schemeClr>
                </a:solidFill>
              </a:rPr>
              <a:t>  =1;</a:t>
            </a:r>
            <a:endParaRPr lang="en-AU" dirty="0">
              <a:solidFill>
                <a:schemeClr val="accent1">
                  <a:lumMod val="40000"/>
                  <a:lumOff val="60000"/>
                </a:schemeClr>
              </a:solidFill>
            </a:endParaRPr>
          </a:p>
        </p:txBody>
      </p:sp>
    </p:spTree>
    <p:extLst>
      <p:ext uri="{BB962C8B-B14F-4D97-AF65-F5344CB8AC3E}">
        <p14:creationId xmlns:p14="http://schemas.microsoft.com/office/powerpoint/2010/main" val="352066650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27672" y="-47420"/>
            <a:ext cx="6096000" cy="6857990"/>
          </a:xfrm>
          <a:prstGeom prst="rect">
            <a:avLst/>
          </a:prstGeom>
        </p:spPr>
      </p:pic>
      <p:pic>
        <p:nvPicPr>
          <p:cNvPr id="71" name="Picture 7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216260"/>
            <a:ext cx="4538124" cy="668694"/>
          </a:xfrm>
        </p:spPr>
        <p:txBody>
          <a:bodyPr vert="horz" lIns="91440" tIns="45720" rIns="91440" bIns="45720" rtlCol="0" anchor="b">
            <a:normAutofit/>
          </a:bodyPr>
          <a:lstStyle/>
          <a:p>
            <a:pPr algn="l"/>
            <a:r>
              <a:rPr lang="en-US" sz="3200" dirty="0">
                <a:solidFill>
                  <a:srgbClr val="FFC000"/>
                </a:solidFill>
              </a:rPr>
              <a:t>Database Functionality</a:t>
            </a:r>
            <a:r>
              <a:rPr lang="en-US" sz="3200" dirty="0">
                <a:solidFill>
                  <a:srgbClr val="FFFF00"/>
                </a:solidFill>
              </a:rPr>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932374"/>
            <a:ext cx="4403596" cy="5633884"/>
          </a:xfrm>
        </p:spPr>
        <p:txBody>
          <a:bodyPr vert="horz" lIns="91440" tIns="45720" rIns="91440" bIns="45720" rtlCol="0" anchor="t">
            <a:noAutofit/>
          </a:bodyPr>
          <a:lstStyle/>
          <a:p>
            <a:pPr marL="0" indent="0">
              <a:lnSpc>
                <a:spcPct val="100000"/>
              </a:lnSpc>
              <a:buNone/>
            </a:pPr>
            <a:r>
              <a:rPr lang="en-US" sz="1400" dirty="0">
                <a:solidFill>
                  <a:srgbClr val="FFC000"/>
                </a:solidFill>
              </a:rPr>
              <a:t>This Database is based on the </a:t>
            </a:r>
            <a:r>
              <a:rPr lang="en-US" sz="1400" dirty="0" err="1">
                <a:solidFill>
                  <a:srgbClr val="FFC000"/>
                </a:solidFill>
              </a:rPr>
              <a:t>tranaction</a:t>
            </a:r>
            <a:r>
              <a:rPr lang="en-US" sz="1400" dirty="0">
                <a:solidFill>
                  <a:srgbClr val="FFC000"/>
                </a:solidFill>
              </a:rPr>
              <a:t> that takes place behind the website, how each table is created, and the functionality that each table performs.</a:t>
            </a:r>
          </a:p>
          <a:p>
            <a:pPr indent="-342900">
              <a:lnSpc>
                <a:spcPct val="100000"/>
              </a:lnSpc>
            </a:pPr>
            <a:r>
              <a:rPr lang="en-US" sz="1400" dirty="0">
                <a:solidFill>
                  <a:srgbClr val="FFC000"/>
                </a:solidFill>
              </a:rPr>
              <a:t>The Online </a:t>
            </a:r>
            <a:r>
              <a:rPr lang="en-US" sz="1400" dirty="0" err="1">
                <a:solidFill>
                  <a:srgbClr val="FFC000"/>
                </a:solidFill>
              </a:rPr>
              <a:t>BookStore</a:t>
            </a:r>
            <a:r>
              <a:rPr lang="en-US" sz="1400" dirty="0">
                <a:solidFill>
                  <a:srgbClr val="FFC000"/>
                </a:solidFill>
              </a:rPr>
              <a:t> sells books that belong to different genres.</a:t>
            </a:r>
          </a:p>
          <a:p>
            <a:pPr indent="-342900">
              <a:lnSpc>
                <a:spcPct val="100000"/>
              </a:lnSpc>
            </a:pPr>
            <a:r>
              <a:rPr lang="en-US" sz="1400" dirty="0">
                <a:solidFill>
                  <a:srgbClr val="FFC000"/>
                </a:solidFill>
              </a:rPr>
              <a:t>Each book is written by one author, to help customers identify the book written by which author, author’s name, and author id are referenced to the book id.</a:t>
            </a:r>
          </a:p>
          <a:p>
            <a:pPr indent="-342900">
              <a:lnSpc>
                <a:spcPct val="100000"/>
              </a:lnSpc>
            </a:pPr>
            <a:r>
              <a:rPr lang="en-US" sz="1400" dirty="0">
                <a:solidFill>
                  <a:srgbClr val="FFC000"/>
                </a:solidFill>
              </a:rPr>
              <a:t>These books sold are obtained by the Online </a:t>
            </a:r>
            <a:r>
              <a:rPr lang="en-US" sz="1400" dirty="0" err="1">
                <a:solidFill>
                  <a:srgbClr val="FFC000"/>
                </a:solidFill>
              </a:rPr>
              <a:t>BookStore</a:t>
            </a:r>
            <a:r>
              <a:rPr lang="en-US" sz="1400" dirty="0">
                <a:solidFill>
                  <a:srgbClr val="FFC000"/>
                </a:solidFill>
              </a:rPr>
              <a:t> company from different  publishers in advance to maintain the stocks of book.</a:t>
            </a:r>
          </a:p>
          <a:p>
            <a:pPr indent="-342900">
              <a:lnSpc>
                <a:spcPct val="100000"/>
              </a:lnSpc>
            </a:pPr>
            <a:r>
              <a:rPr lang="en-US" sz="1400" dirty="0">
                <a:solidFill>
                  <a:srgbClr val="FFC000"/>
                </a:solidFill>
              </a:rPr>
              <a:t>When the customer creates his account, the customer id is generated to reference his credentials.</a:t>
            </a:r>
          </a:p>
          <a:p>
            <a:pPr indent="-342900">
              <a:lnSpc>
                <a:spcPct val="100000"/>
              </a:lnSpc>
            </a:pPr>
            <a:r>
              <a:rPr lang="en-US" sz="1400" dirty="0">
                <a:solidFill>
                  <a:srgbClr val="FFC000"/>
                </a:solidFill>
              </a:rPr>
              <a:t>After the payment is done by the customer, the purchase id is generated and the customer details, book id, shipping details are stored in Purchase Information table.</a:t>
            </a:r>
          </a:p>
          <a:p>
            <a:pPr indent="-342900">
              <a:lnSpc>
                <a:spcPct val="100000"/>
              </a:lnSpc>
            </a:pPr>
            <a:r>
              <a:rPr lang="en-US" sz="1400" dirty="0">
                <a:solidFill>
                  <a:srgbClr val="FFC000"/>
                </a:solidFill>
              </a:rPr>
              <a:t>Online </a:t>
            </a:r>
            <a:r>
              <a:rPr lang="en-US" sz="1400" dirty="0" err="1">
                <a:solidFill>
                  <a:srgbClr val="FFC000"/>
                </a:solidFill>
              </a:rPr>
              <a:t>BookStore</a:t>
            </a:r>
            <a:r>
              <a:rPr lang="en-US" sz="1400" dirty="0">
                <a:solidFill>
                  <a:srgbClr val="FFC000"/>
                </a:solidFill>
              </a:rPr>
              <a:t> company has employees that hold different positions in different departments of the  company, these employees reports to their respective department managers.</a:t>
            </a:r>
          </a:p>
          <a:p>
            <a:pPr indent="-342900">
              <a:lnSpc>
                <a:spcPct val="100000"/>
              </a:lnSpc>
            </a:pPr>
            <a:endParaRPr lang="en-US" sz="1600" dirty="0">
              <a:solidFill>
                <a:srgbClr val="FFC000"/>
              </a:solidFill>
            </a:endParaRPr>
          </a:p>
          <a:p>
            <a:pPr indent="-342900">
              <a:lnSpc>
                <a:spcPct val="100000"/>
              </a:lnSpc>
            </a:pPr>
            <a:endParaRPr lang="en-US" sz="1600" dirty="0"/>
          </a:p>
          <a:p>
            <a:pPr indent="-342900">
              <a:lnSpc>
                <a:spcPct val="100000"/>
              </a:lnSpc>
            </a:pPr>
            <a:endParaRPr lang="en-US" sz="1600" dirty="0"/>
          </a:p>
          <a:p>
            <a:pPr marL="0" indent="0">
              <a:lnSpc>
                <a:spcPct val="100000"/>
              </a:lnSpc>
              <a:buNone/>
            </a:pPr>
            <a:r>
              <a:rPr lang="en-US" sz="1600" dirty="0">
                <a:solidFill>
                  <a:srgbClr val="FFC000"/>
                </a:solidFill>
              </a:rPr>
              <a:t>s</a:t>
            </a:r>
            <a:endParaRPr lang="en-US" sz="1600" dirty="0"/>
          </a:p>
        </p:txBody>
      </p:sp>
    </p:spTree>
    <p:extLst>
      <p:ext uri="{BB962C8B-B14F-4D97-AF65-F5344CB8AC3E}">
        <p14:creationId xmlns:p14="http://schemas.microsoft.com/office/powerpoint/2010/main" val="32202356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733C54-0208-94A0-2DE6-1802BB9AA21E}"/>
              </a:ext>
            </a:extLst>
          </p:cNvPr>
          <p:cNvSpPr>
            <a:spLocks noGrp="1"/>
          </p:cNvSpPr>
          <p:nvPr>
            <p:ph type="title"/>
          </p:nvPr>
        </p:nvSpPr>
        <p:spPr>
          <a:xfrm>
            <a:off x="520504" y="511277"/>
            <a:ext cx="10353762" cy="970450"/>
          </a:xfrm>
        </p:spPr>
        <p:txBody>
          <a:bodyPr/>
          <a:lstStyle/>
          <a:p>
            <a:r>
              <a:rPr lang="en-AU" dirty="0">
                <a:solidFill>
                  <a:schemeClr val="accent1">
                    <a:lumMod val="40000"/>
                    <a:lumOff val="60000"/>
                  </a:schemeClr>
                </a:solidFill>
              </a:rPr>
              <a:t>ON DELETE CASCADE EXAMPLE</a:t>
            </a:r>
          </a:p>
        </p:txBody>
      </p:sp>
      <p:sp>
        <p:nvSpPr>
          <p:cNvPr id="8" name="Text Placeholder 7">
            <a:extLst>
              <a:ext uri="{FF2B5EF4-FFF2-40B4-BE49-F238E27FC236}">
                <a16:creationId xmlns:a16="http://schemas.microsoft.com/office/drawing/2014/main" id="{284710C0-F2D6-97B9-BFD0-F6EFACF703AB}"/>
              </a:ext>
            </a:extLst>
          </p:cNvPr>
          <p:cNvSpPr>
            <a:spLocks noGrp="1"/>
          </p:cNvSpPr>
          <p:nvPr>
            <p:ph type="body" idx="1"/>
          </p:nvPr>
        </p:nvSpPr>
        <p:spPr>
          <a:xfrm>
            <a:off x="230699" y="1885950"/>
            <a:ext cx="3603038" cy="764782"/>
          </a:xfrm>
        </p:spPr>
        <p:txBody>
          <a:bodyPr/>
          <a:lstStyle/>
          <a:p>
            <a:r>
              <a:rPr lang="en-AU" sz="2000" dirty="0">
                <a:solidFill>
                  <a:schemeClr val="accent1">
                    <a:lumMod val="40000"/>
                    <a:lumOff val="60000"/>
                  </a:schemeClr>
                </a:solidFill>
              </a:rPr>
              <a:t>Table of </a:t>
            </a:r>
            <a:r>
              <a:rPr lang="en-AU" sz="2000" dirty="0" err="1">
                <a:solidFill>
                  <a:schemeClr val="accent1">
                    <a:lumMod val="40000"/>
                    <a:lumOff val="60000"/>
                  </a:schemeClr>
                </a:solidFill>
              </a:rPr>
              <a:t>Book_Genres</a:t>
            </a:r>
            <a:r>
              <a:rPr lang="en-AU" sz="2000" dirty="0">
                <a:solidFill>
                  <a:schemeClr val="accent1">
                    <a:lumMod val="40000"/>
                    <a:lumOff val="60000"/>
                  </a:schemeClr>
                </a:solidFill>
              </a:rPr>
              <a:t> before applying “On Delete Cascade”</a:t>
            </a:r>
          </a:p>
        </p:txBody>
      </p:sp>
      <p:sp>
        <p:nvSpPr>
          <p:cNvPr id="11" name="Text Placeholder 10">
            <a:extLst>
              <a:ext uri="{FF2B5EF4-FFF2-40B4-BE49-F238E27FC236}">
                <a16:creationId xmlns:a16="http://schemas.microsoft.com/office/drawing/2014/main" id="{DE157678-461D-1999-0E1C-096F21374D1E}"/>
              </a:ext>
            </a:extLst>
          </p:cNvPr>
          <p:cNvSpPr>
            <a:spLocks noGrp="1"/>
          </p:cNvSpPr>
          <p:nvPr>
            <p:ph type="body" sz="half" idx="15"/>
          </p:nvPr>
        </p:nvSpPr>
        <p:spPr>
          <a:xfrm>
            <a:off x="108155" y="2824481"/>
            <a:ext cx="3603038" cy="3799227"/>
          </a:xfrm>
        </p:spPr>
        <p:txBody>
          <a:bodyPr/>
          <a:lstStyle/>
          <a:p>
            <a:endParaRPr lang="en-AU" dirty="0"/>
          </a:p>
        </p:txBody>
      </p:sp>
      <p:sp>
        <p:nvSpPr>
          <p:cNvPr id="9" name="Text Placeholder 8">
            <a:extLst>
              <a:ext uri="{FF2B5EF4-FFF2-40B4-BE49-F238E27FC236}">
                <a16:creationId xmlns:a16="http://schemas.microsoft.com/office/drawing/2014/main" id="{105DA8A2-748A-A7D4-6A98-851716635D18}"/>
              </a:ext>
            </a:extLst>
          </p:cNvPr>
          <p:cNvSpPr>
            <a:spLocks noGrp="1"/>
          </p:cNvSpPr>
          <p:nvPr>
            <p:ph type="body" sz="quarter" idx="3"/>
          </p:nvPr>
        </p:nvSpPr>
        <p:spPr>
          <a:xfrm>
            <a:off x="3991897" y="1885949"/>
            <a:ext cx="3755798" cy="764783"/>
          </a:xfrm>
        </p:spPr>
        <p:txBody>
          <a:bodyPr/>
          <a:lstStyle/>
          <a:p>
            <a:r>
              <a:rPr lang="en-AU" sz="1800" dirty="0">
                <a:solidFill>
                  <a:schemeClr val="accent1">
                    <a:lumMod val="40000"/>
                    <a:lumOff val="60000"/>
                  </a:schemeClr>
                </a:solidFill>
              </a:rPr>
              <a:t>Table of </a:t>
            </a:r>
            <a:r>
              <a:rPr lang="en-AU" sz="1800" dirty="0" err="1">
                <a:solidFill>
                  <a:schemeClr val="accent1">
                    <a:lumMod val="40000"/>
                    <a:lumOff val="60000"/>
                  </a:schemeClr>
                </a:solidFill>
              </a:rPr>
              <a:t>Book_Collection</a:t>
            </a:r>
            <a:r>
              <a:rPr lang="en-AU" sz="1800" dirty="0">
                <a:solidFill>
                  <a:schemeClr val="accent1">
                    <a:lumMod val="40000"/>
                    <a:lumOff val="60000"/>
                  </a:schemeClr>
                </a:solidFill>
              </a:rPr>
              <a:t> before applying “On Delete Cascade”</a:t>
            </a:r>
          </a:p>
        </p:txBody>
      </p:sp>
      <p:sp>
        <p:nvSpPr>
          <p:cNvPr id="12" name="Text Placeholder 11">
            <a:extLst>
              <a:ext uri="{FF2B5EF4-FFF2-40B4-BE49-F238E27FC236}">
                <a16:creationId xmlns:a16="http://schemas.microsoft.com/office/drawing/2014/main" id="{A97EB459-BE00-2953-7D5C-B89CA5FAF1E6}"/>
              </a:ext>
            </a:extLst>
          </p:cNvPr>
          <p:cNvSpPr>
            <a:spLocks noGrp="1"/>
          </p:cNvSpPr>
          <p:nvPr>
            <p:ph type="body" sz="half" idx="16"/>
          </p:nvPr>
        </p:nvSpPr>
        <p:spPr>
          <a:xfrm>
            <a:off x="3991897" y="2768111"/>
            <a:ext cx="3750522" cy="3681849"/>
          </a:xfrm>
        </p:spPr>
        <p:txBody>
          <a:bodyPr/>
          <a:lstStyle/>
          <a:p>
            <a:endParaRPr lang="en-AU" dirty="0"/>
          </a:p>
        </p:txBody>
      </p:sp>
      <p:sp>
        <p:nvSpPr>
          <p:cNvPr id="10" name="Text Placeholder 9">
            <a:extLst>
              <a:ext uri="{FF2B5EF4-FFF2-40B4-BE49-F238E27FC236}">
                <a16:creationId xmlns:a16="http://schemas.microsoft.com/office/drawing/2014/main" id="{F44E789A-1E14-23A5-41FD-8DBD3B7429DE}"/>
              </a:ext>
            </a:extLst>
          </p:cNvPr>
          <p:cNvSpPr>
            <a:spLocks noGrp="1"/>
          </p:cNvSpPr>
          <p:nvPr>
            <p:ph type="body" sz="quarter" idx="13"/>
          </p:nvPr>
        </p:nvSpPr>
        <p:spPr/>
        <p:txBody>
          <a:bodyPr/>
          <a:lstStyle/>
          <a:p>
            <a:r>
              <a:rPr lang="en-AU" sz="1800" dirty="0" err="1">
                <a:solidFill>
                  <a:schemeClr val="accent1">
                    <a:lumMod val="40000"/>
                    <a:lumOff val="60000"/>
                  </a:schemeClr>
                </a:solidFill>
              </a:rPr>
              <a:t>OutPut</a:t>
            </a:r>
            <a:r>
              <a:rPr lang="en-AU" sz="1800" dirty="0">
                <a:solidFill>
                  <a:schemeClr val="accent1">
                    <a:lumMod val="40000"/>
                    <a:lumOff val="60000"/>
                  </a:schemeClr>
                </a:solidFill>
              </a:rPr>
              <a:t> after applying “On Delete Cascade on Book_ Genres</a:t>
            </a:r>
          </a:p>
        </p:txBody>
      </p:sp>
      <p:sp>
        <p:nvSpPr>
          <p:cNvPr id="13" name="Text Placeholder 12">
            <a:extLst>
              <a:ext uri="{FF2B5EF4-FFF2-40B4-BE49-F238E27FC236}">
                <a16:creationId xmlns:a16="http://schemas.microsoft.com/office/drawing/2014/main" id="{6C8DBBCE-41F9-7D92-281C-E137E17EDBDD}"/>
              </a:ext>
            </a:extLst>
          </p:cNvPr>
          <p:cNvSpPr>
            <a:spLocks noGrp="1"/>
          </p:cNvSpPr>
          <p:nvPr>
            <p:ph type="body" sz="half" idx="17"/>
          </p:nvPr>
        </p:nvSpPr>
        <p:spPr>
          <a:xfrm>
            <a:off x="7966571" y="2880852"/>
            <a:ext cx="3910797" cy="3569107"/>
          </a:xfrm>
        </p:spPr>
        <p:txBody>
          <a:bodyPr/>
          <a:lstStyle/>
          <a:p>
            <a:endParaRPr lang="en-AU" dirty="0"/>
          </a:p>
        </p:txBody>
      </p:sp>
      <p:pic>
        <p:nvPicPr>
          <p:cNvPr id="14" name="Picture 13">
            <a:extLst>
              <a:ext uri="{FF2B5EF4-FFF2-40B4-BE49-F238E27FC236}">
                <a16:creationId xmlns:a16="http://schemas.microsoft.com/office/drawing/2014/main" id="{C4BB83D8-B5E0-FCEB-5C4E-D741D0CF0C70}"/>
              </a:ext>
            </a:extLst>
          </p:cNvPr>
          <p:cNvPicPr>
            <a:picLocks noChangeAspect="1"/>
          </p:cNvPicPr>
          <p:nvPr/>
        </p:nvPicPr>
        <p:blipFill>
          <a:blip r:embed="rId2"/>
          <a:srcRect/>
          <a:stretch>
            <a:fillRect/>
          </a:stretch>
        </p:blipFill>
        <p:spPr bwMode="auto">
          <a:xfrm>
            <a:off x="3991897" y="2777333"/>
            <a:ext cx="3885732" cy="3949136"/>
          </a:xfrm>
          <a:prstGeom prst="rect">
            <a:avLst/>
          </a:prstGeom>
          <a:noFill/>
          <a:ln w="9525">
            <a:noFill/>
            <a:miter lim="800000"/>
            <a:headEnd/>
            <a:tailEnd/>
          </a:ln>
        </p:spPr>
      </p:pic>
      <p:pic>
        <p:nvPicPr>
          <p:cNvPr id="15" name="Picture 14">
            <a:extLst>
              <a:ext uri="{FF2B5EF4-FFF2-40B4-BE49-F238E27FC236}">
                <a16:creationId xmlns:a16="http://schemas.microsoft.com/office/drawing/2014/main" id="{0C5095CD-1C36-A271-79C7-5E3946B56F39}"/>
              </a:ext>
            </a:extLst>
          </p:cNvPr>
          <p:cNvPicPr>
            <a:picLocks noChangeAspect="1"/>
          </p:cNvPicPr>
          <p:nvPr/>
        </p:nvPicPr>
        <p:blipFill>
          <a:blip r:embed="rId3"/>
          <a:srcRect/>
          <a:stretch>
            <a:fillRect/>
          </a:stretch>
        </p:blipFill>
        <p:spPr bwMode="auto">
          <a:xfrm>
            <a:off x="102880" y="2824481"/>
            <a:ext cx="3592602" cy="3949136"/>
          </a:xfrm>
          <a:prstGeom prst="rect">
            <a:avLst/>
          </a:prstGeom>
          <a:noFill/>
          <a:ln w="9525">
            <a:noFill/>
            <a:miter lim="800000"/>
            <a:headEnd/>
            <a:tailEnd/>
          </a:ln>
        </p:spPr>
      </p:pic>
      <p:pic>
        <p:nvPicPr>
          <p:cNvPr id="16" name="Picture 15">
            <a:extLst>
              <a:ext uri="{FF2B5EF4-FFF2-40B4-BE49-F238E27FC236}">
                <a16:creationId xmlns:a16="http://schemas.microsoft.com/office/drawing/2014/main" id="{562291B1-F368-ECA9-8CFF-994D520BAF60}"/>
              </a:ext>
            </a:extLst>
          </p:cNvPr>
          <p:cNvPicPr>
            <a:picLocks noChangeAspect="1"/>
          </p:cNvPicPr>
          <p:nvPr/>
        </p:nvPicPr>
        <p:blipFill>
          <a:blip r:embed="rId4"/>
          <a:srcRect/>
          <a:stretch>
            <a:fillRect/>
          </a:stretch>
        </p:blipFill>
        <p:spPr bwMode="auto">
          <a:xfrm>
            <a:off x="7961295" y="2880852"/>
            <a:ext cx="3910797" cy="3742856"/>
          </a:xfrm>
          <a:prstGeom prst="rect">
            <a:avLst/>
          </a:prstGeom>
          <a:noFill/>
          <a:ln w="9525">
            <a:noFill/>
            <a:miter lim="800000"/>
            <a:headEnd/>
            <a:tailEnd/>
          </a:ln>
        </p:spPr>
      </p:pic>
    </p:spTree>
    <p:extLst>
      <p:ext uri="{BB962C8B-B14F-4D97-AF65-F5344CB8AC3E}">
        <p14:creationId xmlns:p14="http://schemas.microsoft.com/office/powerpoint/2010/main" val="28771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4D19-50B4-2D6C-5AA0-374180D8FFF6}"/>
              </a:ext>
            </a:extLst>
          </p:cNvPr>
          <p:cNvSpPr>
            <a:spLocks noGrp="1"/>
          </p:cNvSpPr>
          <p:nvPr>
            <p:ph type="title"/>
          </p:nvPr>
        </p:nvSpPr>
        <p:spPr>
          <a:xfrm>
            <a:off x="913795" y="609600"/>
            <a:ext cx="3706889" cy="631371"/>
          </a:xfrm>
        </p:spPr>
        <p:txBody>
          <a:bodyPr/>
          <a:lstStyle/>
          <a:p>
            <a:r>
              <a:rPr lang="en-AU" dirty="0">
                <a:solidFill>
                  <a:schemeClr val="accent1">
                    <a:lumMod val="40000"/>
                    <a:lumOff val="60000"/>
                  </a:schemeClr>
                </a:solidFill>
              </a:rPr>
              <a:t>CREATING VIEW</a:t>
            </a:r>
          </a:p>
        </p:txBody>
      </p:sp>
      <p:sp>
        <p:nvSpPr>
          <p:cNvPr id="3" name="Content Placeholder 2">
            <a:extLst>
              <a:ext uri="{FF2B5EF4-FFF2-40B4-BE49-F238E27FC236}">
                <a16:creationId xmlns:a16="http://schemas.microsoft.com/office/drawing/2014/main" id="{A9800CF1-AEB9-5F80-3BCA-FE448A08DBF1}"/>
              </a:ext>
            </a:extLst>
          </p:cNvPr>
          <p:cNvSpPr>
            <a:spLocks noGrp="1"/>
          </p:cNvSpPr>
          <p:nvPr>
            <p:ph idx="1"/>
          </p:nvPr>
        </p:nvSpPr>
        <p:spPr/>
        <p:txBody>
          <a:bodyPr>
            <a:normAutofit lnSpcReduction="10000"/>
          </a:bodyPr>
          <a:lstStyle/>
          <a:p>
            <a:r>
              <a:rPr lang="en-AU" dirty="0">
                <a:solidFill>
                  <a:schemeClr val="accent1">
                    <a:lumMod val="40000"/>
                    <a:lumOff val="60000"/>
                  </a:schemeClr>
                </a:solidFill>
              </a:rPr>
              <a:t>If we give access to users to run the query on the table, they can get all data from the table that includes sensitive information too. To avoid this situation, by creating a view we can give access to only selected columns in the table and hide the secured information from the end users. . Users can work on the view without having an idea of what the table contains. Views are created with all or some specific columns from the table as per requirement. By using view, we combine data from various tables and make it one table to use.</a:t>
            </a:r>
          </a:p>
          <a:p>
            <a:r>
              <a:rPr lang="en-AU" dirty="0">
                <a:solidFill>
                  <a:schemeClr val="accent1">
                    <a:lumMod val="40000"/>
                    <a:lumOff val="60000"/>
                  </a:schemeClr>
                </a:solidFill>
              </a:rPr>
              <a:t>The tables that are used to create the view are called base tables.</a:t>
            </a:r>
          </a:p>
          <a:p>
            <a:endParaRPr lang="en-AU" dirty="0"/>
          </a:p>
        </p:txBody>
      </p:sp>
      <p:sp>
        <p:nvSpPr>
          <p:cNvPr id="4" name="Text Placeholder 3">
            <a:extLst>
              <a:ext uri="{FF2B5EF4-FFF2-40B4-BE49-F238E27FC236}">
                <a16:creationId xmlns:a16="http://schemas.microsoft.com/office/drawing/2014/main" id="{D40466EF-1660-BECC-3592-F7B3622A32B2}"/>
              </a:ext>
            </a:extLst>
          </p:cNvPr>
          <p:cNvSpPr>
            <a:spLocks noGrp="1"/>
          </p:cNvSpPr>
          <p:nvPr>
            <p:ph type="body" sz="half" idx="2"/>
          </p:nvPr>
        </p:nvSpPr>
        <p:spPr>
          <a:xfrm>
            <a:off x="829820" y="1572338"/>
            <a:ext cx="3706889" cy="4371261"/>
          </a:xfrm>
        </p:spPr>
        <p:txBody>
          <a:bodyPr>
            <a:normAutofit lnSpcReduction="10000"/>
          </a:bodyPr>
          <a:lstStyle/>
          <a:p>
            <a:pPr algn="l"/>
            <a:r>
              <a:rPr lang="en-AU" sz="1800" b="1" dirty="0">
                <a:solidFill>
                  <a:schemeClr val="accent1">
                    <a:lumMod val="40000"/>
                    <a:lumOff val="60000"/>
                  </a:schemeClr>
                </a:solidFill>
              </a:rPr>
              <a:t>create </a:t>
            </a:r>
            <a:r>
              <a:rPr lang="en-AU" sz="1800" b="1" dirty="0">
                <a:solidFill>
                  <a:srgbClr val="FF0000"/>
                </a:solidFill>
              </a:rPr>
              <a:t>view</a:t>
            </a:r>
            <a:r>
              <a:rPr lang="en-AU" sz="1800" b="1" dirty="0">
                <a:solidFill>
                  <a:schemeClr val="accent1">
                    <a:lumMod val="40000"/>
                    <a:lumOff val="60000"/>
                  </a:schemeClr>
                </a:solidFill>
              </a:rPr>
              <a:t> </a:t>
            </a:r>
            <a:r>
              <a:rPr lang="en-AU" sz="1800" b="1" dirty="0" err="1">
                <a:solidFill>
                  <a:schemeClr val="accent1">
                    <a:lumMod val="40000"/>
                    <a:lumOff val="60000"/>
                  </a:schemeClr>
                </a:solidFill>
              </a:rPr>
              <a:t>BookinGenres</a:t>
            </a:r>
            <a:r>
              <a:rPr lang="en-AU" sz="1800" b="1" dirty="0">
                <a:solidFill>
                  <a:schemeClr val="accent1">
                    <a:lumMod val="40000"/>
                    <a:lumOff val="60000"/>
                  </a:schemeClr>
                </a:solidFill>
              </a:rPr>
              <a:t> as</a:t>
            </a:r>
          </a:p>
          <a:p>
            <a:pPr algn="l"/>
            <a:r>
              <a:rPr lang="en-AU" sz="1800" b="1" dirty="0">
                <a:solidFill>
                  <a:schemeClr val="accent1">
                    <a:lumMod val="40000"/>
                    <a:lumOff val="60000"/>
                  </a:schemeClr>
                </a:solidFill>
              </a:rPr>
              <a:t>  select </a:t>
            </a:r>
            <a:r>
              <a:rPr lang="en-AU" sz="1800" b="1" dirty="0" err="1">
                <a:solidFill>
                  <a:schemeClr val="accent1">
                    <a:lumMod val="40000"/>
                    <a:lumOff val="60000"/>
                  </a:schemeClr>
                </a:solidFill>
              </a:rPr>
              <a:t>Genre_Id</a:t>
            </a:r>
            <a:endParaRPr lang="en-AU" sz="1800" b="1" dirty="0">
              <a:solidFill>
                <a:schemeClr val="accent1">
                  <a:lumMod val="40000"/>
                  <a:lumOff val="60000"/>
                </a:schemeClr>
              </a:solidFill>
            </a:endParaRPr>
          </a:p>
          <a:p>
            <a:pPr algn="l"/>
            <a:r>
              <a:rPr lang="en-AU" sz="1800" b="1" dirty="0">
                <a:solidFill>
                  <a:schemeClr val="accent1">
                    <a:lumMod val="40000"/>
                    <a:lumOff val="60000"/>
                  </a:schemeClr>
                </a:solidFill>
              </a:rPr>
              <a:t>  , </a:t>
            </a:r>
            <a:r>
              <a:rPr lang="en-AU" sz="1800" b="1" dirty="0" err="1">
                <a:solidFill>
                  <a:schemeClr val="accent1">
                    <a:lumMod val="40000"/>
                    <a:lumOff val="60000"/>
                  </a:schemeClr>
                </a:solidFill>
              </a:rPr>
              <a:t>Genre_name</a:t>
            </a:r>
            <a:endParaRPr lang="en-AU" sz="1800" b="1" dirty="0">
              <a:solidFill>
                <a:schemeClr val="accent1">
                  <a:lumMod val="40000"/>
                  <a:lumOff val="60000"/>
                </a:schemeClr>
              </a:solidFill>
            </a:endParaRPr>
          </a:p>
          <a:p>
            <a:pPr algn="l"/>
            <a:r>
              <a:rPr lang="en-AU" sz="1800" b="1" dirty="0">
                <a:solidFill>
                  <a:schemeClr val="accent1">
                    <a:lumMod val="40000"/>
                    <a:lumOff val="60000"/>
                  </a:schemeClr>
                </a:solidFill>
              </a:rPr>
              <a:t>  , </a:t>
            </a:r>
            <a:r>
              <a:rPr lang="en-AU" sz="1800" b="1" dirty="0" err="1">
                <a:solidFill>
                  <a:schemeClr val="accent1">
                    <a:lumMod val="40000"/>
                    <a:lumOff val="60000"/>
                  </a:schemeClr>
                </a:solidFill>
              </a:rPr>
              <a:t>Book_Id</a:t>
            </a:r>
            <a:endParaRPr lang="en-AU" sz="1800" b="1" dirty="0">
              <a:solidFill>
                <a:schemeClr val="accent1">
                  <a:lumMod val="40000"/>
                  <a:lumOff val="60000"/>
                </a:schemeClr>
              </a:solidFill>
            </a:endParaRPr>
          </a:p>
          <a:p>
            <a:pPr algn="l"/>
            <a:r>
              <a:rPr lang="en-AU" sz="1800" b="1" dirty="0">
                <a:solidFill>
                  <a:schemeClr val="accent1">
                    <a:lumMod val="40000"/>
                    <a:lumOff val="60000"/>
                  </a:schemeClr>
                </a:solidFill>
              </a:rPr>
              <a:t>  , </a:t>
            </a:r>
            <a:r>
              <a:rPr lang="en-AU" sz="1800" b="1" dirty="0" err="1">
                <a:solidFill>
                  <a:schemeClr val="accent1">
                    <a:lumMod val="40000"/>
                    <a:lumOff val="60000"/>
                  </a:schemeClr>
                </a:solidFill>
              </a:rPr>
              <a:t>Book_name</a:t>
            </a:r>
            <a:endParaRPr lang="en-AU" sz="1800" b="1" dirty="0">
              <a:solidFill>
                <a:schemeClr val="accent1">
                  <a:lumMod val="40000"/>
                  <a:lumOff val="60000"/>
                </a:schemeClr>
              </a:solidFill>
            </a:endParaRPr>
          </a:p>
          <a:p>
            <a:pPr algn="l"/>
            <a:r>
              <a:rPr lang="en-AU" sz="1800" b="1" dirty="0">
                <a:solidFill>
                  <a:schemeClr val="accent1">
                    <a:lumMod val="40000"/>
                    <a:lumOff val="60000"/>
                  </a:schemeClr>
                </a:solidFill>
              </a:rPr>
              <a:t>  , </a:t>
            </a:r>
            <a:r>
              <a:rPr lang="en-AU" sz="1800" b="1" dirty="0" err="1">
                <a:solidFill>
                  <a:schemeClr val="accent1">
                    <a:lumMod val="40000"/>
                    <a:lumOff val="60000"/>
                  </a:schemeClr>
                </a:solidFill>
              </a:rPr>
              <a:t>Publisher_Id</a:t>
            </a:r>
            <a:endParaRPr lang="en-AU" sz="1800" b="1" dirty="0">
              <a:solidFill>
                <a:schemeClr val="accent1">
                  <a:lumMod val="40000"/>
                  <a:lumOff val="60000"/>
                </a:schemeClr>
              </a:solidFill>
            </a:endParaRPr>
          </a:p>
          <a:p>
            <a:pPr algn="l"/>
            <a:r>
              <a:rPr lang="en-AU" sz="1800" b="1" dirty="0">
                <a:solidFill>
                  <a:schemeClr val="accent1">
                    <a:lumMod val="40000"/>
                    <a:lumOff val="60000"/>
                  </a:schemeClr>
                </a:solidFill>
              </a:rPr>
              <a:t>  , </a:t>
            </a:r>
            <a:r>
              <a:rPr lang="en-AU" sz="1800" b="1" dirty="0" err="1">
                <a:solidFill>
                  <a:schemeClr val="accent1">
                    <a:lumMod val="40000"/>
                    <a:lumOff val="60000"/>
                  </a:schemeClr>
                </a:solidFill>
              </a:rPr>
              <a:t>Price_aud</a:t>
            </a:r>
            <a:endParaRPr lang="en-AU" sz="1800" b="1" dirty="0">
              <a:solidFill>
                <a:schemeClr val="accent1">
                  <a:lumMod val="40000"/>
                  <a:lumOff val="60000"/>
                </a:schemeClr>
              </a:solidFill>
            </a:endParaRPr>
          </a:p>
          <a:p>
            <a:pPr algn="l"/>
            <a:r>
              <a:rPr lang="en-AU" sz="1800" b="1" dirty="0">
                <a:solidFill>
                  <a:schemeClr val="accent1">
                    <a:lumMod val="40000"/>
                    <a:lumOff val="60000"/>
                  </a:schemeClr>
                </a:solidFill>
              </a:rPr>
              <a:t>  , </a:t>
            </a:r>
            <a:r>
              <a:rPr lang="en-AU" sz="1800" b="1" dirty="0" err="1">
                <a:solidFill>
                  <a:schemeClr val="accent1">
                    <a:lumMod val="40000"/>
                    <a:lumOff val="60000"/>
                  </a:schemeClr>
                </a:solidFill>
              </a:rPr>
              <a:t>In_stock</a:t>
            </a:r>
            <a:endParaRPr lang="en-AU" sz="1800" b="1" dirty="0">
              <a:solidFill>
                <a:schemeClr val="accent1">
                  <a:lumMod val="40000"/>
                  <a:lumOff val="60000"/>
                </a:schemeClr>
              </a:solidFill>
            </a:endParaRPr>
          </a:p>
          <a:p>
            <a:pPr algn="l"/>
            <a:r>
              <a:rPr lang="en-US" sz="1800" b="1" dirty="0">
                <a:solidFill>
                  <a:schemeClr val="accent1">
                    <a:lumMod val="40000"/>
                    <a:lumOff val="60000"/>
                  </a:schemeClr>
                </a:solidFill>
              </a:rPr>
              <a:t>from </a:t>
            </a:r>
            <a:r>
              <a:rPr lang="en-US" sz="1800" b="1" dirty="0" err="1">
                <a:solidFill>
                  <a:schemeClr val="accent1">
                    <a:lumMod val="40000"/>
                    <a:lumOff val="60000"/>
                  </a:schemeClr>
                </a:solidFill>
              </a:rPr>
              <a:t>Book_Genres</a:t>
            </a:r>
            <a:r>
              <a:rPr lang="en-US" sz="1800" b="1" dirty="0">
                <a:solidFill>
                  <a:schemeClr val="accent1">
                    <a:lumMod val="40000"/>
                    <a:lumOff val="60000"/>
                  </a:schemeClr>
                </a:solidFill>
              </a:rPr>
              <a:t> natural join </a:t>
            </a:r>
            <a:r>
              <a:rPr lang="en-US" sz="1800" b="1" dirty="0" err="1">
                <a:solidFill>
                  <a:schemeClr val="accent1">
                    <a:lumMod val="40000"/>
                    <a:lumOff val="60000"/>
                  </a:schemeClr>
                </a:solidFill>
              </a:rPr>
              <a:t>book_collection</a:t>
            </a:r>
            <a:r>
              <a:rPr lang="en-US" sz="1800" b="1" dirty="0">
                <a:solidFill>
                  <a:schemeClr val="accent1">
                    <a:lumMod val="40000"/>
                    <a:lumOff val="60000"/>
                  </a:schemeClr>
                </a:solidFill>
              </a:rPr>
              <a:t> </a:t>
            </a:r>
          </a:p>
          <a:p>
            <a:pPr algn="l"/>
            <a:r>
              <a:rPr lang="en-AU" sz="1800" b="1" dirty="0">
                <a:solidFill>
                  <a:schemeClr val="accent1">
                    <a:lumMod val="40000"/>
                    <a:lumOff val="60000"/>
                  </a:schemeClr>
                </a:solidFill>
              </a:rPr>
              <a:t>where </a:t>
            </a:r>
            <a:r>
              <a:rPr lang="en-AU" sz="1800" b="1" dirty="0" err="1">
                <a:solidFill>
                  <a:schemeClr val="accent1">
                    <a:lumMod val="40000"/>
                    <a:lumOff val="60000"/>
                  </a:schemeClr>
                </a:solidFill>
              </a:rPr>
              <a:t>genre_name</a:t>
            </a:r>
            <a:r>
              <a:rPr lang="en-AU" sz="1800" b="1" dirty="0">
                <a:solidFill>
                  <a:schemeClr val="accent1">
                    <a:lumMod val="40000"/>
                    <a:lumOff val="60000"/>
                  </a:schemeClr>
                </a:solidFill>
              </a:rPr>
              <a:t>  = 'Horror' ;</a:t>
            </a:r>
            <a:endParaRPr lang="en-AU" b="1" dirty="0">
              <a:solidFill>
                <a:schemeClr val="accent1">
                  <a:lumMod val="40000"/>
                  <a:lumOff val="60000"/>
                </a:schemeClr>
              </a:solidFill>
            </a:endParaRPr>
          </a:p>
        </p:txBody>
      </p:sp>
    </p:spTree>
    <p:extLst>
      <p:ext uri="{BB962C8B-B14F-4D97-AF65-F5344CB8AC3E}">
        <p14:creationId xmlns:p14="http://schemas.microsoft.com/office/powerpoint/2010/main" val="97076522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A7AD-9407-CFBD-08E7-D75D2699D8FF}"/>
              </a:ext>
            </a:extLst>
          </p:cNvPr>
          <p:cNvSpPr>
            <a:spLocks noGrp="1"/>
          </p:cNvSpPr>
          <p:nvPr>
            <p:ph type="title"/>
          </p:nvPr>
        </p:nvSpPr>
        <p:spPr>
          <a:xfrm>
            <a:off x="913795" y="180976"/>
            <a:ext cx="10353762" cy="1078658"/>
          </a:xfrm>
        </p:spPr>
        <p:txBody>
          <a:bodyPr/>
          <a:lstStyle/>
          <a:p>
            <a:r>
              <a:rPr lang="en-AU" dirty="0">
                <a:solidFill>
                  <a:schemeClr val="accent1">
                    <a:lumMod val="40000"/>
                    <a:lumOff val="60000"/>
                  </a:schemeClr>
                </a:solidFill>
              </a:rPr>
              <a:t>Creating view </a:t>
            </a:r>
          </a:p>
        </p:txBody>
      </p:sp>
      <p:sp>
        <p:nvSpPr>
          <p:cNvPr id="6" name="Content Placeholder 5">
            <a:extLst>
              <a:ext uri="{FF2B5EF4-FFF2-40B4-BE49-F238E27FC236}">
                <a16:creationId xmlns:a16="http://schemas.microsoft.com/office/drawing/2014/main" id="{652535AC-1EEC-F583-175B-F9C654F874FB}"/>
              </a:ext>
            </a:extLst>
          </p:cNvPr>
          <p:cNvSpPr>
            <a:spLocks noGrp="1"/>
          </p:cNvSpPr>
          <p:nvPr>
            <p:ph sz="half" idx="1"/>
          </p:nvPr>
        </p:nvSpPr>
        <p:spPr>
          <a:xfrm>
            <a:off x="6191770" y="1090612"/>
            <a:ext cx="5886450" cy="4676775"/>
          </a:xfrm>
        </p:spPr>
        <p:txBody>
          <a:bodyPr>
            <a:normAutofit/>
          </a:bodyPr>
          <a:lstStyle/>
          <a:p>
            <a:r>
              <a:rPr lang="en-AU" sz="1800" dirty="0">
                <a:solidFill>
                  <a:schemeClr val="accent1">
                    <a:lumMod val="40000"/>
                    <a:lumOff val="60000"/>
                  </a:schemeClr>
                </a:solidFill>
              </a:rPr>
              <a:t>Creating a virtual table based on SQL query referring to other tables in the database.</a:t>
            </a:r>
          </a:p>
          <a:p>
            <a:r>
              <a:rPr lang="en-AU" sz="1800" dirty="0">
                <a:solidFill>
                  <a:schemeClr val="accent1">
                    <a:lumMod val="40000"/>
                    <a:lumOff val="60000"/>
                  </a:schemeClr>
                </a:solidFill>
              </a:rPr>
              <a:t>Joining three tables i.e. </a:t>
            </a:r>
            <a:r>
              <a:rPr lang="en-AU" sz="1800" dirty="0" err="1">
                <a:solidFill>
                  <a:schemeClr val="accent1">
                    <a:lumMod val="40000"/>
                    <a:lumOff val="60000"/>
                  </a:schemeClr>
                </a:solidFill>
              </a:rPr>
              <a:t>Purchase_Information</a:t>
            </a:r>
            <a:r>
              <a:rPr lang="en-AU" sz="1800" dirty="0">
                <a:solidFill>
                  <a:schemeClr val="accent1">
                    <a:lumMod val="40000"/>
                    <a:lumOff val="60000"/>
                  </a:schemeClr>
                </a:solidFill>
              </a:rPr>
              <a:t>, </a:t>
            </a:r>
            <a:r>
              <a:rPr lang="en-AU" sz="1800" dirty="0" err="1">
                <a:solidFill>
                  <a:schemeClr val="accent1">
                    <a:lumMod val="40000"/>
                    <a:lumOff val="60000"/>
                  </a:schemeClr>
                </a:solidFill>
              </a:rPr>
              <a:t>Customer_Information</a:t>
            </a:r>
            <a:r>
              <a:rPr lang="en-AU" sz="1800" dirty="0">
                <a:solidFill>
                  <a:schemeClr val="accent1">
                    <a:lumMod val="40000"/>
                    <a:lumOff val="60000"/>
                  </a:schemeClr>
                </a:solidFill>
              </a:rPr>
              <a:t>, and </a:t>
            </a:r>
            <a:r>
              <a:rPr lang="en-AU" sz="1800" dirty="0" err="1">
                <a:solidFill>
                  <a:schemeClr val="accent1">
                    <a:lumMod val="40000"/>
                    <a:lumOff val="60000"/>
                  </a:schemeClr>
                </a:solidFill>
              </a:rPr>
              <a:t>Employee_Information</a:t>
            </a:r>
            <a:r>
              <a:rPr lang="en-AU" sz="1800" dirty="0">
                <a:solidFill>
                  <a:schemeClr val="accent1">
                    <a:lumMod val="40000"/>
                    <a:lumOff val="60000"/>
                  </a:schemeClr>
                </a:solidFill>
              </a:rPr>
              <a:t>.</a:t>
            </a:r>
          </a:p>
          <a:p>
            <a:r>
              <a:rPr lang="en-AU" sz="1800" dirty="0">
                <a:solidFill>
                  <a:schemeClr val="accent1">
                    <a:lumMod val="40000"/>
                    <a:lumOff val="60000"/>
                  </a:schemeClr>
                </a:solidFill>
              </a:rPr>
              <a:t>Excluding shipping address. Shipped date, Customer Phone number, Customer, Email, and Employee Address.</a:t>
            </a:r>
          </a:p>
          <a:p>
            <a:r>
              <a:rPr lang="en-AU" sz="1800" dirty="0">
                <a:solidFill>
                  <a:schemeClr val="accent1">
                    <a:lumMod val="40000"/>
                    <a:lumOff val="60000"/>
                  </a:schemeClr>
                </a:solidFill>
              </a:rPr>
              <a:t>All these columns contain sensitive data and it should not be visible to the end users to whom we give access to the database to run queries.</a:t>
            </a:r>
          </a:p>
          <a:p>
            <a:r>
              <a:rPr lang="en-AU" sz="1800" dirty="0">
                <a:solidFill>
                  <a:schemeClr val="accent1">
                    <a:lumMod val="40000"/>
                    <a:lumOff val="60000"/>
                  </a:schemeClr>
                </a:solidFill>
              </a:rPr>
              <a:t>Creating a view by joining three tables and naming it as </a:t>
            </a:r>
            <a:r>
              <a:rPr lang="en-AU" sz="1800" dirty="0" err="1">
                <a:solidFill>
                  <a:schemeClr val="accent1">
                    <a:lumMod val="40000"/>
                    <a:lumOff val="60000"/>
                  </a:schemeClr>
                </a:solidFill>
              </a:rPr>
              <a:t>OrderDetails</a:t>
            </a:r>
            <a:r>
              <a:rPr lang="en-AU" sz="1800" dirty="0">
                <a:solidFill>
                  <a:schemeClr val="accent1">
                    <a:lumMod val="40000"/>
                    <a:lumOff val="60000"/>
                  </a:schemeClr>
                </a:solidFill>
              </a:rPr>
              <a:t>.</a:t>
            </a:r>
          </a:p>
          <a:p>
            <a:endParaRPr lang="en-AU" sz="1800" dirty="0"/>
          </a:p>
        </p:txBody>
      </p:sp>
      <p:sp>
        <p:nvSpPr>
          <p:cNvPr id="4" name="Text Placeholder 3">
            <a:extLst>
              <a:ext uri="{FF2B5EF4-FFF2-40B4-BE49-F238E27FC236}">
                <a16:creationId xmlns:a16="http://schemas.microsoft.com/office/drawing/2014/main" id="{1DAD7583-72E6-8ACD-B548-848080DBB497}"/>
              </a:ext>
            </a:extLst>
          </p:cNvPr>
          <p:cNvSpPr>
            <a:spLocks noGrp="1"/>
          </p:cNvSpPr>
          <p:nvPr>
            <p:ph sz="half" idx="2"/>
          </p:nvPr>
        </p:nvSpPr>
        <p:spPr>
          <a:xfrm>
            <a:off x="1143391" y="989045"/>
            <a:ext cx="4856841" cy="5687980"/>
          </a:xfrm>
        </p:spPr>
        <p:txBody>
          <a:bodyPr>
            <a:noAutofit/>
          </a:bodyPr>
          <a:lstStyle/>
          <a:p>
            <a:r>
              <a:rPr lang="en-AU" sz="1400" b="1" dirty="0">
                <a:solidFill>
                  <a:schemeClr val="accent1">
                    <a:lumMod val="40000"/>
                    <a:lumOff val="60000"/>
                  </a:schemeClr>
                </a:solidFill>
                <a:effectLst/>
              </a:rPr>
              <a:t>create </a:t>
            </a:r>
            <a:r>
              <a:rPr lang="en-AU" sz="1400" b="1" dirty="0">
                <a:solidFill>
                  <a:srgbClr val="FF0000"/>
                </a:solidFill>
                <a:effectLst/>
              </a:rPr>
              <a:t>view</a:t>
            </a:r>
            <a:r>
              <a:rPr lang="en-AU" sz="1400" b="1" dirty="0">
                <a:solidFill>
                  <a:schemeClr val="accent1">
                    <a:lumMod val="40000"/>
                    <a:lumOff val="60000"/>
                  </a:schemeClr>
                </a:solidFill>
                <a:effectLst/>
              </a:rPr>
              <a:t> </a:t>
            </a:r>
            <a:r>
              <a:rPr lang="en-AU" sz="1400" b="1" dirty="0" err="1">
                <a:solidFill>
                  <a:schemeClr val="accent1">
                    <a:lumMod val="40000"/>
                    <a:lumOff val="60000"/>
                  </a:schemeClr>
                </a:solidFill>
                <a:effectLst/>
              </a:rPr>
              <a:t>OrderDetails</a:t>
            </a:r>
            <a:r>
              <a:rPr lang="en-AU" sz="1400" b="1" dirty="0">
                <a:solidFill>
                  <a:schemeClr val="accent1">
                    <a:lumMod val="40000"/>
                    <a:lumOff val="60000"/>
                  </a:schemeClr>
                </a:solidFill>
                <a:effectLst/>
              </a:rPr>
              <a:t>  as</a:t>
            </a:r>
          </a:p>
          <a:p>
            <a:r>
              <a:rPr lang="en-AU" sz="1400" b="1" dirty="0">
                <a:solidFill>
                  <a:schemeClr val="accent1">
                    <a:lumMod val="40000"/>
                    <a:lumOff val="60000"/>
                  </a:schemeClr>
                </a:solidFill>
                <a:effectLst/>
              </a:rPr>
              <a:t>select </a:t>
            </a:r>
            <a:r>
              <a:rPr lang="en-AU" sz="1400" b="1" dirty="0" err="1">
                <a:solidFill>
                  <a:schemeClr val="accent1">
                    <a:lumMod val="40000"/>
                    <a:lumOff val="60000"/>
                  </a:schemeClr>
                </a:solidFill>
                <a:effectLst/>
              </a:rPr>
              <a:t>Purchase_Id</a:t>
            </a:r>
            <a:r>
              <a:rPr lang="en-AU" sz="1400" b="1" dirty="0">
                <a:solidFill>
                  <a:schemeClr val="accent1">
                    <a:lumMod val="40000"/>
                    <a:lumOff val="60000"/>
                  </a:schemeClr>
                </a:solidFill>
                <a:effectLst/>
              </a:rPr>
              <a:t> </a:t>
            </a:r>
          </a:p>
          <a:p>
            <a:r>
              <a:rPr lang="en-AU" sz="1400" b="1" dirty="0">
                <a:solidFill>
                  <a:schemeClr val="accent1">
                    <a:lumMod val="40000"/>
                    <a:lumOff val="60000"/>
                  </a:schemeClr>
                </a:solidFill>
                <a:effectLst/>
              </a:rPr>
              <a:t>,</a:t>
            </a:r>
            <a:r>
              <a:rPr lang="en-AU" sz="1400" b="1" dirty="0" err="1">
                <a:solidFill>
                  <a:schemeClr val="accent1">
                    <a:lumMod val="40000"/>
                    <a:lumOff val="60000"/>
                  </a:schemeClr>
                </a:solidFill>
                <a:effectLst/>
              </a:rPr>
              <a:t>Book_Id</a:t>
            </a:r>
            <a:r>
              <a:rPr lang="en-AU" sz="1400" b="1" dirty="0">
                <a:solidFill>
                  <a:schemeClr val="accent1">
                    <a:lumMod val="40000"/>
                    <a:lumOff val="60000"/>
                  </a:schemeClr>
                </a:solidFill>
                <a:effectLst/>
              </a:rPr>
              <a:t> </a:t>
            </a:r>
          </a:p>
          <a:p>
            <a:r>
              <a:rPr lang="en-AU" sz="1400" b="1" dirty="0">
                <a:solidFill>
                  <a:schemeClr val="accent1">
                    <a:lumMod val="40000"/>
                    <a:lumOff val="60000"/>
                  </a:schemeClr>
                </a:solidFill>
                <a:effectLst/>
              </a:rPr>
              <a:t>,Price </a:t>
            </a:r>
          </a:p>
          <a:p>
            <a:r>
              <a:rPr lang="en-AU" sz="1400" b="1" dirty="0">
                <a:solidFill>
                  <a:schemeClr val="accent1">
                    <a:lumMod val="40000"/>
                    <a:lumOff val="60000"/>
                  </a:schemeClr>
                </a:solidFill>
                <a:effectLst/>
              </a:rPr>
              <a:t>,Quantity </a:t>
            </a:r>
          </a:p>
          <a:p>
            <a:r>
              <a:rPr lang="en-AU" sz="1400" b="1" dirty="0">
                <a:solidFill>
                  <a:schemeClr val="accent1">
                    <a:lumMod val="40000"/>
                    <a:lumOff val="60000"/>
                  </a:schemeClr>
                </a:solidFill>
                <a:effectLst/>
              </a:rPr>
              <a:t>,Discount </a:t>
            </a:r>
          </a:p>
          <a:p>
            <a:r>
              <a:rPr lang="en-AU" sz="1400" b="1" dirty="0">
                <a:solidFill>
                  <a:schemeClr val="accent1">
                    <a:lumMod val="40000"/>
                    <a:lumOff val="60000"/>
                  </a:schemeClr>
                </a:solidFill>
                <a:effectLst/>
              </a:rPr>
              <a:t>,</a:t>
            </a:r>
            <a:r>
              <a:rPr lang="en-AU" sz="1400" b="1" dirty="0" err="1">
                <a:solidFill>
                  <a:schemeClr val="accent1">
                    <a:lumMod val="40000"/>
                    <a:lumOff val="60000"/>
                  </a:schemeClr>
                </a:solidFill>
                <a:effectLst/>
              </a:rPr>
              <a:t>Date_Order</a:t>
            </a:r>
            <a:endParaRPr lang="en-AU" sz="1400" b="1" dirty="0">
              <a:solidFill>
                <a:schemeClr val="accent1">
                  <a:lumMod val="40000"/>
                  <a:lumOff val="60000"/>
                </a:schemeClr>
              </a:solidFill>
              <a:effectLst/>
            </a:endParaRPr>
          </a:p>
          <a:p>
            <a:r>
              <a:rPr lang="en-AU" sz="1400" b="1" dirty="0">
                <a:solidFill>
                  <a:schemeClr val="accent1">
                    <a:lumMod val="40000"/>
                    <a:lumOff val="60000"/>
                  </a:schemeClr>
                </a:solidFill>
                <a:effectLst/>
              </a:rPr>
              <a:t>,</a:t>
            </a:r>
            <a:r>
              <a:rPr lang="en-AU" sz="1400" b="1" dirty="0" err="1">
                <a:solidFill>
                  <a:schemeClr val="accent1">
                    <a:lumMod val="40000"/>
                    <a:lumOff val="60000"/>
                  </a:schemeClr>
                </a:solidFill>
                <a:effectLst/>
              </a:rPr>
              <a:t>Employee_Id</a:t>
            </a:r>
            <a:endParaRPr lang="en-AU" sz="1400" b="1" dirty="0">
              <a:solidFill>
                <a:schemeClr val="accent1">
                  <a:lumMod val="40000"/>
                  <a:lumOff val="60000"/>
                </a:schemeClr>
              </a:solidFill>
              <a:effectLst/>
            </a:endParaRPr>
          </a:p>
          <a:p>
            <a:r>
              <a:rPr lang="en-AU" sz="1400" b="1" dirty="0">
                <a:solidFill>
                  <a:schemeClr val="accent1">
                    <a:lumMod val="40000"/>
                    <a:lumOff val="60000"/>
                  </a:schemeClr>
                </a:solidFill>
                <a:effectLst/>
              </a:rPr>
              <a:t>,</a:t>
            </a:r>
            <a:r>
              <a:rPr lang="en-AU" sz="1400" b="1" dirty="0" err="1">
                <a:solidFill>
                  <a:schemeClr val="accent1">
                    <a:lumMod val="40000"/>
                    <a:lumOff val="60000"/>
                  </a:schemeClr>
                </a:solidFill>
                <a:effectLst/>
              </a:rPr>
              <a:t>Employee_Name</a:t>
            </a:r>
            <a:endParaRPr lang="en-AU" sz="1400" b="1" dirty="0">
              <a:solidFill>
                <a:schemeClr val="accent1">
                  <a:lumMod val="40000"/>
                  <a:lumOff val="60000"/>
                </a:schemeClr>
              </a:solidFill>
              <a:effectLst/>
            </a:endParaRPr>
          </a:p>
          <a:p>
            <a:r>
              <a:rPr lang="en-AU" sz="1400" b="1" dirty="0">
                <a:solidFill>
                  <a:schemeClr val="accent1">
                    <a:lumMod val="40000"/>
                    <a:lumOff val="60000"/>
                  </a:schemeClr>
                </a:solidFill>
                <a:effectLst/>
              </a:rPr>
              <a:t>,</a:t>
            </a:r>
            <a:r>
              <a:rPr lang="en-AU" sz="1400" b="1" dirty="0" err="1">
                <a:solidFill>
                  <a:schemeClr val="accent1">
                    <a:lumMod val="40000"/>
                    <a:lumOff val="60000"/>
                  </a:schemeClr>
                </a:solidFill>
                <a:effectLst/>
              </a:rPr>
              <a:t>Customer_id</a:t>
            </a:r>
            <a:endParaRPr lang="en-AU" sz="1400" b="1" dirty="0">
              <a:solidFill>
                <a:schemeClr val="accent1">
                  <a:lumMod val="40000"/>
                  <a:lumOff val="60000"/>
                </a:schemeClr>
              </a:solidFill>
              <a:effectLst/>
            </a:endParaRPr>
          </a:p>
          <a:p>
            <a:r>
              <a:rPr lang="en-AU" sz="1400" b="1" dirty="0">
                <a:solidFill>
                  <a:schemeClr val="accent1">
                    <a:lumMod val="40000"/>
                    <a:lumOff val="60000"/>
                  </a:schemeClr>
                </a:solidFill>
                <a:effectLst/>
              </a:rPr>
              <a:t>,</a:t>
            </a:r>
            <a:r>
              <a:rPr lang="en-AU" sz="1400" b="1" dirty="0" err="1">
                <a:solidFill>
                  <a:schemeClr val="accent1">
                    <a:lumMod val="40000"/>
                    <a:lumOff val="60000"/>
                  </a:schemeClr>
                </a:solidFill>
                <a:effectLst/>
              </a:rPr>
              <a:t>Customer_Name</a:t>
            </a:r>
            <a:endParaRPr lang="en-AU" sz="1400" b="1" dirty="0">
              <a:solidFill>
                <a:schemeClr val="accent1">
                  <a:lumMod val="40000"/>
                  <a:lumOff val="60000"/>
                </a:schemeClr>
              </a:solidFill>
              <a:effectLst/>
            </a:endParaRPr>
          </a:p>
          <a:p>
            <a:r>
              <a:rPr lang="en-US" sz="1400" b="1" dirty="0">
                <a:solidFill>
                  <a:schemeClr val="accent1">
                    <a:lumMod val="40000"/>
                    <a:lumOff val="60000"/>
                  </a:schemeClr>
                </a:solidFill>
                <a:effectLst/>
              </a:rPr>
              <a:t>from </a:t>
            </a:r>
            <a:r>
              <a:rPr lang="en-US" sz="1400" b="1" dirty="0" err="1">
                <a:solidFill>
                  <a:schemeClr val="accent1">
                    <a:lumMod val="40000"/>
                    <a:lumOff val="60000"/>
                  </a:schemeClr>
                </a:solidFill>
                <a:effectLst/>
              </a:rPr>
              <a:t>Purchase_Information</a:t>
            </a:r>
            <a:r>
              <a:rPr lang="en-US" sz="1400" b="1" dirty="0">
                <a:solidFill>
                  <a:schemeClr val="accent1">
                    <a:lumMod val="40000"/>
                    <a:lumOff val="60000"/>
                  </a:schemeClr>
                </a:solidFill>
                <a:effectLst/>
              </a:rPr>
              <a:t> natural join  </a:t>
            </a:r>
            <a:r>
              <a:rPr lang="en-US" sz="1400" b="1" dirty="0" err="1">
                <a:solidFill>
                  <a:schemeClr val="accent1">
                    <a:lumMod val="40000"/>
                    <a:lumOff val="60000"/>
                  </a:schemeClr>
                </a:solidFill>
                <a:effectLst/>
              </a:rPr>
              <a:t>Customer_Information</a:t>
            </a:r>
            <a:r>
              <a:rPr lang="en-US" sz="1400" b="1" dirty="0">
                <a:solidFill>
                  <a:schemeClr val="accent1">
                    <a:lumMod val="40000"/>
                    <a:lumOff val="60000"/>
                  </a:schemeClr>
                </a:solidFill>
                <a:effectLst/>
              </a:rPr>
              <a:t> natural join </a:t>
            </a:r>
            <a:r>
              <a:rPr lang="en-US" sz="1400" b="1" dirty="0" err="1">
                <a:solidFill>
                  <a:schemeClr val="accent1">
                    <a:lumMod val="40000"/>
                    <a:lumOff val="60000"/>
                  </a:schemeClr>
                </a:solidFill>
                <a:effectLst/>
              </a:rPr>
              <a:t>employee_information</a:t>
            </a:r>
            <a:r>
              <a:rPr lang="en-US" sz="1400" b="1" dirty="0">
                <a:solidFill>
                  <a:schemeClr val="accent1">
                    <a:lumMod val="40000"/>
                    <a:lumOff val="60000"/>
                  </a:schemeClr>
                </a:solidFill>
                <a:effectLst/>
              </a:rPr>
              <a:t> </a:t>
            </a:r>
          </a:p>
          <a:p>
            <a:r>
              <a:rPr lang="en-AU" sz="1400" b="1" dirty="0">
                <a:solidFill>
                  <a:schemeClr val="accent1">
                    <a:lumMod val="40000"/>
                    <a:lumOff val="60000"/>
                  </a:schemeClr>
                </a:solidFill>
                <a:effectLst/>
              </a:rPr>
              <a:t>where price &gt; 15 </a:t>
            </a:r>
          </a:p>
          <a:p>
            <a:r>
              <a:rPr lang="en-AU" sz="1400" b="1" dirty="0">
                <a:solidFill>
                  <a:schemeClr val="accent1">
                    <a:lumMod val="40000"/>
                    <a:lumOff val="60000"/>
                  </a:schemeClr>
                </a:solidFill>
                <a:effectLst/>
              </a:rPr>
              <a:t>order by </a:t>
            </a:r>
            <a:r>
              <a:rPr lang="en-AU" sz="1400" b="1" dirty="0" err="1">
                <a:solidFill>
                  <a:schemeClr val="accent1">
                    <a:lumMod val="40000"/>
                    <a:lumOff val="60000"/>
                  </a:schemeClr>
                </a:solidFill>
                <a:effectLst/>
              </a:rPr>
              <a:t>Date_Order</a:t>
            </a:r>
            <a:r>
              <a:rPr lang="en-AU" sz="1400" b="1" dirty="0">
                <a:solidFill>
                  <a:schemeClr val="accent1">
                    <a:lumMod val="40000"/>
                    <a:lumOff val="60000"/>
                  </a:schemeClr>
                </a:solidFill>
                <a:effectLst/>
              </a:rPr>
              <a:t>;</a:t>
            </a:r>
          </a:p>
        </p:txBody>
      </p:sp>
    </p:spTree>
    <p:extLst>
      <p:ext uri="{BB962C8B-B14F-4D97-AF65-F5344CB8AC3E}">
        <p14:creationId xmlns:p14="http://schemas.microsoft.com/office/powerpoint/2010/main" val="78914113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64AB-1398-869A-6418-CD8AAF4B0CE3}"/>
              </a:ext>
            </a:extLst>
          </p:cNvPr>
          <p:cNvSpPr>
            <a:spLocks noGrp="1"/>
          </p:cNvSpPr>
          <p:nvPr>
            <p:ph type="ctrTitle"/>
          </p:nvPr>
        </p:nvSpPr>
        <p:spPr>
          <a:xfrm>
            <a:off x="1370693" y="578498"/>
            <a:ext cx="9440034" cy="1828801"/>
          </a:xfrm>
        </p:spPr>
        <p:txBody>
          <a:bodyPr/>
          <a:lstStyle/>
          <a:p>
            <a:r>
              <a:rPr lang="en-AU" dirty="0">
                <a:solidFill>
                  <a:schemeClr val="accent1">
                    <a:lumMod val="40000"/>
                    <a:lumOff val="60000"/>
                  </a:schemeClr>
                </a:solidFill>
              </a:rPr>
              <a:t>REFRENCE</a:t>
            </a:r>
          </a:p>
        </p:txBody>
      </p:sp>
      <p:sp>
        <p:nvSpPr>
          <p:cNvPr id="3" name="Subtitle 2">
            <a:extLst>
              <a:ext uri="{FF2B5EF4-FFF2-40B4-BE49-F238E27FC236}">
                <a16:creationId xmlns:a16="http://schemas.microsoft.com/office/drawing/2014/main" id="{A71B26FD-FBBF-4F99-BCEC-A6F86242AFF4}"/>
              </a:ext>
            </a:extLst>
          </p:cNvPr>
          <p:cNvSpPr>
            <a:spLocks noGrp="1"/>
          </p:cNvSpPr>
          <p:nvPr>
            <p:ph type="subTitle" idx="1"/>
          </p:nvPr>
        </p:nvSpPr>
        <p:spPr>
          <a:xfrm>
            <a:off x="1370693" y="3773489"/>
            <a:ext cx="9440034" cy="2506013"/>
          </a:xfrm>
        </p:spPr>
        <p:txBody>
          <a:bodyPr/>
          <a:lstStyle/>
          <a:p>
            <a:pPr algn="l"/>
            <a:r>
              <a:rPr lang="en-US"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1.Booktopia - Books, Online Books, #1 Australian online bookstore, Buy Discount Books, eBooks and DVDs from Australia and the world.</a:t>
            </a:r>
            <a:endParaRPr lang="en-US" dirty="0">
              <a:solidFill>
                <a:schemeClr val="accent1">
                  <a:lumMod val="40000"/>
                  <a:lumOff val="60000"/>
                </a:schemeClr>
              </a:solidFill>
            </a:endParaRPr>
          </a:p>
          <a:p>
            <a:pPr algn="l"/>
            <a:r>
              <a:rPr lang="en-US" dirty="0">
                <a:solidFill>
                  <a:schemeClr val="accent1">
                    <a:lumMod val="40000"/>
                    <a:lumOff val="60000"/>
                  </a:schemeClr>
                </a:solidFill>
              </a:rPr>
              <a:t>2.</a:t>
            </a:r>
            <a:r>
              <a:rPr lang="en-US"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 Book Depository: Free delivery worldwide on over 20 million books</a:t>
            </a:r>
            <a:r>
              <a:rPr lang="en-US" dirty="0">
                <a:solidFill>
                  <a:schemeClr val="accent1">
                    <a:lumMod val="40000"/>
                    <a:lumOff val="60000"/>
                  </a:schemeClr>
                </a:solidFill>
              </a:rPr>
              <a:t>.</a:t>
            </a:r>
          </a:p>
          <a:p>
            <a:pPr algn="l"/>
            <a:r>
              <a:rPr lang="en-US" dirty="0">
                <a:solidFill>
                  <a:schemeClr val="accent1">
                    <a:lumMod val="40000"/>
                    <a:lumOff val="60000"/>
                  </a:schemeClr>
                </a:solidFill>
              </a:rPr>
              <a:t>3.</a:t>
            </a:r>
            <a:r>
              <a:rPr lang="en-AU"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 Books | Online Bookshop | QBD</a:t>
            </a:r>
            <a:endParaRPr lang="en-US" dirty="0">
              <a:solidFill>
                <a:schemeClr val="accent1">
                  <a:lumMod val="40000"/>
                  <a:lumOff val="60000"/>
                </a:schemeClr>
              </a:solidFill>
            </a:endParaRPr>
          </a:p>
          <a:p>
            <a:endParaRPr lang="en-AU" dirty="0"/>
          </a:p>
        </p:txBody>
      </p:sp>
    </p:spTree>
    <p:extLst>
      <p:ext uri="{BB962C8B-B14F-4D97-AF65-F5344CB8AC3E}">
        <p14:creationId xmlns:p14="http://schemas.microsoft.com/office/powerpoint/2010/main" val="227133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C1F3-BAA2-6FCF-4651-B9CB98799120}"/>
              </a:ext>
            </a:extLst>
          </p:cNvPr>
          <p:cNvSpPr>
            <a:spLocks noGrp="1"/>
          </p:cNvSpPr>
          <p:nvPr>
            <p:ph type="title"/>
          </p:nvPr>
        </p:nvSpPr>
        <p:spPr>
          <a:xfrm>
            <a:off x="913795" y="1710812"/>
            <a:ext cx="10353762" cy="2654711"/>
          </a:xfrm>
        </p:spPr>
        <p:txBody>
          <a:bodyPr/>
          <a:lstStyle/>
          <a:p>
            <a:r>
              <a:rPr lang="en-AU" dirty="0">
                <a:solidFill>
                  <a:schemeClr val="accent1">
                    <a:lumMod val="40000"/>
                    <a:lumOff val="60000"/>
                  </a:schemeClr>
                </a:solidFill>
              </a:rPr>
              <a:t>THANK YOU.</a:t>
            </a:r>
          </a:p>
        </p:txBody>
      </p:sp>
    </p:spTree>
    <p:extLst>
      <p:ext uri="{BB962C8B-B14F-4D97-AF65-F5344CB8AC3E}">
        <p14:creationId xmlns:p14="http://schemas.microsoft.com/office/powerpoint/2010/main" val="282755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E618FA-A8BA-D5E9-E7F3-907E69B63A5D}"/>
              </a:ext>
            </a:extLst>
          </p:cNvPr>
          <p:cNvSpPr>
            <a:spLocks noGrp="1"/>
          </p:cNvSpPr>
          <p:nvPr>
            <p:ph type="title"/>
          </p:nvPr>
        </p:nvSpPr>
        <p:spPr>
          <a:xfrm>
            <a:off x="1295401" y="190500"/>
            <a:ext cx="9590550" cy="819150"/>
          </a:xfrm>
        </p:spPr>
        <p:txBody>
          <a:bodyPr/>
          <a:lstStyle/>
          <a:p>
            <a:r>
              <a:rPr lang="en-AU" dirty="0">
                <a:solidFill>
                  <a:schemeClr val="accent1">
                    <a:lumMod val="40000"/>
                    <a:lumOff val="60000"/>
                  </a:schemeClr>
                </a:solidFill>
              </a:rPr>
              <a:t>ERD OF ONLINE BOOK STORE</a:t>
            </a:r>
          </a:p>
        </p:txBody>
      </p:sp>
      <p:sp>
        <p:nvSpPr>
          <p:cNvPr id="7" name="Text Placeholder 6">
            <a:extLst>
              <a:ext uri="{FF2B5EF4-FFF2-40B4-BE49-F238E27FC236}">
                <a16:creationId xmlns:a16="http://schemas.microsoft.com/office/drawing/2014/main" id="{1B575290-6074-9E8D-DC32-417F705FAD1B}"/>
              </a:ext>
            </a:extLst>
          </p:cNvPr>
          <p:cNvSpPr>
            <a:spLocks noGrp="1"/>
          </p:cNvSpPr>
          <p:nvPr>
            <p:ph type="body" idx="1"/>
          </p:nvPr>
        </p:nvSpPr>
        <p:spPr>
          <a:xfrm>
            <a:off x="1295401" y="1085850"/>
            <a:ext cx="9590550" cy="5686425"/>
          </a:xfrm>
        </p:spPr>
        <p:txBody>
          <a:bodyPr/>
          <a:lstStyle/>
          <a:p>
            <a:endParaRPr lang="en-AU" dirty="0"/>
          </a:p>
        </p:txBody>
      </p:sp>
      <p:pic>
        <p:nvPicPr>
          <p:cNvPr id="9" name="Picture 8">
            <a:extLst>
              <a:ext uri="{FF2B5EF4-FFF2-40B4-BE49-F238E27FC236}">
                <a16:creationId xmlns:a16="http://schemas.microsoft.com/office/drawing/2014/main" id="{2489220A-EE14-4035-C419-B2A2277B8085}"/>
              </a:ext>
            </a:extLst>
          </p:cNvPr>
          <p:cNvPicPr>
            <a:picLocks noChangeAspect="1"/>
          </p:cNvPicPr>
          <p:nvPr/>
        </p:nvPicPr>
        <p:blipFill>
          <a:blip r:embed="rId2"/>
          <a:stretch>
            <a:fillRect/>
          </a:stretch>
        </p:blipFill>
        <p:spPr>
          <a:xfrm>
            <a:off x="1306050" y="1085849"/>
            <a:ext cx="9579902" cy="5686425"/>
          </a:xfrm>
          <a:prstGeom prst="rect">
            <a:avLst/>
          </a:prstGeom>
        </p:spPr>
      </p:pic>
    </p:spTree>
    <p:extLst>
      <p:ext uri="{BB962C8B-B14F-4D97-AF65-F5344CB8AC3E}">
        <p14:creationId xmlns:p14="http://schemas.microsoft.com/office/powerpoint/2010/main" val="242699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45F3-80F9-248C-BAB6-82F70BF9AA72}"/>
              </a:ext>
            </a:extLst>
          </p:cNvPr>
          <p:cNvSpPr>
            <a:spLocks noGrp="1"/>
          </p:cNvSpPr>
          <p:nvPr>
            <p:ph type="title"/>
          </p:nvPr>
        </p:nvSpPr>
        <p:spPr>
          <a:xfrm>
            <a:off x="6215283" y="835384"/>
            <a:ext cx="5114926" cy="631466"/>
          </a:xfrm>
        </p:spPr>
        <p:txBody>
          <a:bodyPr vert="horz" lIns="91440" tIns="45720" rIns="91440" bIns="45720" rtlCol="0" anchor="b">
            <a:normAutofit fontScale="90000"/>
          </a:bodyPr>
          <a:lstStyle/>
          <a:p>
            <a:pPr algn="l"/>
            <a:r>
              <a:rPr lang="en-US" sz="4200" dirty="0">
                <a:solidFill>
                  <a:schemeClr val="accent1">
                    <a:lumMod val="40000"/>
                    <a:lumOff val="60000"/>
                  </a:schemeClr>
                </a:solidFill>
              </a:rPr>
              <a:t>One to Many                      Relationship</a:t>
            </a:r>
          </a:p>
        </p:txBody>
      </p:sp>
      <p:sp>
        <p:nvSpPr>
          <p:cNvPr id="3" name="Text Placeholder 2">
            <a:extLst>
              <a:ext uri="{FF2B5EF4-FFF2-40B4-BE49-F238E27FC236}">
                <a16:creationId xmlns:a16="http://schemas.microsoft.com/office/drawing/2014/main" id="{F1EEFDB4-BD06-0926-8C5E-52BBAC8EB4C8}"/>
              </a:ext>
            </a:extLst>
          </p:cNvPr>
          <p:cNvSpPr>
            <a:spLocks noGrp="1"/>
          </p:cNvSpPr>
          <p:nvPr>
            <p:ph type="body" idx="1"/>
          </p:nvPr>
        </p:nvSpPr>
        <p:spPr>
          <a:xfrm>
            <a:off x="5562600" y="1590675"/>
            <a:ext cx="5767611" cy="3929591"/>
          </a:xfrm>
        </p:spPr>
        <p:txBody>
          <a:bodyPr vert="horz" lIns="91440" tIns="45720" rIns="91440" bIns="45720" rtlCol="0" anchor="t">
            <a:normAutofit/>
          </a:bodyPr>
          <a:lstStyle/>
          <a:p>
            <a:pPr algn="l"/>
            <a:r>
              <a:rPr lang="en-US" sz="2400" dirty="0">
                <a:solidFill>
                  <a:schemeClr val="accent1">
                    <a:lumMod val="40000"/>
                    <a:lumOff val="60000"/>
                  </a:schemeClr>
                </a:solidFill>
              </a:rPr>
              <a:t>Explaining the relationship between Book Genre and Book Collection.</a:t>
            </a:r>
          </a:p>
          <a:p>
            <a:pPr marL="342900" indent="-342900" algn="l">
              <a:buFont typeface="Arial" panose="020B0604020202020204" pitchFamily="34" charset="0"/>
              <a:buChar char="•"/>
            </a:pPr>
            <a:r>
              <a:rPr lang="en-US" sz="2400" dirty="0">
                <a:solidFill>
                  <a:schemeClr val="accent1">
                    <a:lumMod val="40000"/>
                    <a:lumOff val="60000"/>
                  </a:schemeClr>
                </a:solidFill>
              </a:rPr>
              <a:t>Book Collection contains different Genres of books. </a:t>
            </a:r>
          </a:p>
          <a:p>
            <a:pPr marL="342900" indent="-342900" algn="l">
              <a:buFont typeface="Arial" panose="020B0604020202020204" pitchFamily="34" charset="0"/>
              <a:buChar char="•"/>
            </a:pPr>
            <a:r>
              <a:rPr lang="en-US" sz="2400" dirty="0">
                <a:solidFill>
                  <a:schemeClr val="accent1">
                    <a:lumMod val="40000"/>
                    <a:lumOff val="60000"/>
                  </a:schemeClr>
                </a:solidFill>
              </a:rPr>
              <a:t> At least one book should be there in Book Genre.</a:t>
            </a:r>
          </a:p>
        </p:txBody>
      </p:sp>
      <p:pic>
        <p:nvPicPr>
          <p:cNvPr id="14" name="Picture 13" descr="A group of yellow figures and a red figure on the other side">
            <a:extLst>
              <a:ext uri="{FF2B5EF4-FFF2-40B4-BE49-F238E27FC236}">
                <a16:creationId xmlns:a16="http://schemas.microsoft.com/office/drawing/2014/main" id="{9310AF0B-4D51-7177-38FD-71D0F1A1CC3C}"/>
              </a:ext>
            </a:extLst>
          </p:cNvPr>
          <p:cNvPicPr>
            <a:picLocks noChangeAspect="1"/>
          </p:cNvPicPr>
          <p:nvPr/>
        </p:nvPicPr>
        <p:blipFill rotWithShape="1">
          <a:blip r:embed="rId3"/>
          <a:srcRect l="26635" r="-1" b="-1"/>
          <a:stretch/>
        </p:blipFill>
        <p:spPr>
          <a:xfrm>
            <a:off x="-1" y="10"/>
            <a:ext cx="5114926" cy="6857990"/>
          </a:xfrm>
          <a:prstGeom prst="rect">
            <a:avLst/>
          </a:prstGeom>
        </p:spPr>
      </p:pic>
    </p:spTree>
    <p:extLst>
      <p:ext uri="{BB962C8B-B14F-4D97-AF65-F5344CB8AC3E}">
        <p14:creationId xmlns:p14="http://schemas.microsoft.com/office/powerpoint/2010/main" val="332270507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0805E-037F-9BC6-7292-18557CEEFB49}"/>
              </a:ext>
            </a:extLst>
          </p:cNvPr>
          <p:cNvSpPr>
            <a:spLocks noGrp="1"/>
          </p:cNvSpPr>
          <p:nvPr>
            <p:ph type="title"/>
          </p:nvPr>
        </p:nvSpPr>
        <p:spPr>
          <a:xfrm>
            <a:off x="5146160" y="609599"/>
            <a:ext cx="5978072" cy="1505804"/>
          </a:xfrm>
        </p:spPr>
        <p:txBody>
          <a:bodyPr>
            <a:normAutofit/>
          </a:bodyPr>
          <a:lstStyle/>
          <a:p>
            <a:r>
              <a:rPr lang="en-AU" dirty="0">
                <a:solidFill>
                  <a:schemeClr val="accent1">
                    <a:lumMod val="60000"/>
                    <a:lumOff val="40000"/>
                  </a:schemeClr>
                </a:solidFill>
              </a:rPr>
              <a:t>Many to Many Relationship</a:t>
            </a:r>
          </a:p>
        </p:txBody>
      </p:sp>
      <p:pic>
        <p:nvPicPr>
          <p:cNvPr id="14" name="Picture 13" descr="Top shot of a representation of networks with stick figures.">
            <a:extLst>
              <a:ext uri="{FF2B5EF4-FFF2-40B4-BE49-F238E27FC236}">
                <a16:creationId xmlns:a16="http://schemas.microsoft.com/office/drawing/2014/main" id="{EBDC1BD1-A59F-0697-F518-C8137C9AF89E}"/>
              </a:ext>
            </a:extLst>
          </p:cNvPr>
          <p:cNvPicPr>
            <a:picLocks noChangeAspect="1"/>
          </p:cNvPicPr>
          <p:nvPr/>
        </p:nvPicPr>
        <p:blipFill rotWithShape="1">
          <a:blip r:embed="rId3"/>
          <a:srcRect l="39752" r="15919"/>
          <a:stretch/>
        </p:blipFill>
        <p:spPr>
          <a:xfrm>
            <a:off x="-10649" y="1"/>
            <a:ext cx="4571649" cy="6858000"/>
          </a:xfrm>
          <a:prstGeom prst="rect">
            <a:avLst/>
          </a:prstGeom>
        </p:spPr>
      </p:pic>
      <p:pic>
        <p:nvPicPr>
          <p:cNvPr id="20" name="Picture 19">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25" name="Content Placeholder 2">
            <a:extLst>
              <a:ext uri="{FF2B5EF4-FFF2-40B4-BE49-F238E27FC236}">
                <a16:creationId xmlns:a16="http://schemas.microsoft.com/office/drawing/2014/main" id="{5C2E11A9-0BB5-1E01-139E-D4246B84765B}"/>
              </a:ext>
            </a:extLst>
          </p:cNvPr>
          <p:cNvSpPr>
            <a:spLocks noGrp="1"/>
          </p:cNvSpPr>
          <p:nvPr>
            <p:ph idx="1"/>
          </p:nvPr>
        </p:nvSpPr>
        <p:spPr>
          <a:xfrm>
            <a:off x="5146160" y="2286000"/>
            <a:ext cx="5978072" cy="3477088"/>
          </a:xfrm>
        </p:spPr>
        <p:txBody>
          <a:bodyPr anchor="ctr">
            <a:normAutofit fontScale="92500"/>
          </a:bodyPr>
          <a:lstStyle/>
          <a:p>
            <a:r>
              <a:rPr lang="en-AU" dirty="0">
                <a:solidFill>
                  <a:schemeClr val="accent1">
                    <a:lumMod val="60000"/>
                    <a:lumOff val="40000"/>
                  </a:schemeClr>
                </a:solidFill>
              </a:rPr>
              <a:t>Relationship between Employees and Publishers.</a:t>
            </a:r>
          </a:p>
          <a:p>
            <a:r>
              <a:rPr lang="en-AU" dirty="0">
                <a:solidFill>
                  <a:schemeClr val="accent1">
                    <a:lumMod val="60000"/>
                    <a:lumOff val="40000"/>
                  </a:schemeClr>
                </a:solidFill>
              </a:rPr>
              <a:t>To give orders more than one employee of Online </a:t>
            </a:r>
            <a:r>
              <a:rPr lang="en-AU" dirty="0" err="1">
                <a:solidFill>
                  <a:schemeClr val="accent1">
                    <a:lumMod val="60000"/>
                    <a:lumOff val="40000"/>
                  </a:schemeClr>
                </a:solidFill>
              </a:rPr>
              <a:t>BookSotre</a:t>
            </a:r>
            <a:r>
              <a:rPr lang="en-AU" dirty="0">
                <a:solidFill>
                  <a:schemeClr val="accent1">
                    <a:lumMod val="60000"/>
                    <a:lumOff val="40000"/>
                  </a:schemeClr>
                </a:solidFill>
              </a:rPr>
              <a:t> company has to speak to various departments representative of a publishing house.</a:t>
            </a:r>
          </a:p>
          <a:p>
            <a:r>
              <a:rPr lang="en-AU" dirty="0">
                <a:solidFill>
                  <a:schemeClr val="accent1">
                    <a:lumMod val="60000"/>
                    <a:lumOff val="40000"/>
                  </a:schemeClr>
                </a:solidFill>
              </a:rPr>
              <a:t>To enquire about order details more than one employee of the publishing house has to speak with one or more employees of the </a:t>
            </a:r>
            <a:r>
              <a:rPr lang="en-AU" dirty="0" err="1">
                <a:solidFill>
                  <a:schemeClr val="accent1">
                    <a:lumMod val="60000"/>
                    <a:lumOff val="40000"/>
                  </a:schemeClr>
                </a:solidFill>
              </a:rPr>
              <a:t>BookStore</a:t>
            </a:r>
            <a:r>
              <a:rPr lang="en-AU" dirty="0">
                <a:solidFill>
                  <a:schemeClr val="accent1">
                    <a:lumMod val="60000"/>
                    <a:lumOff val="40000"/>
                  </a:schemeClr>
                </a:solidFill>
              </a:rPr>
              <a:t> company that holds the information of an order.</a:t>
            </a:r>
          </a:p>
        </p:txBody>
      </p:sp>
    </p:spTree>
    <p:extLst>
      <p:ext uri="{BB962C8B-B14F-4D97-AF65-F5344CB8AC3E}">
        <p14:creationId xmlns:p14="http://schemas.microsoft.com/office/powerpoint/2010/main" val="4847463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0585-8947-7204-48E7-97416D242380}"/>
              </a:ext>
            </a:extLst>
          </p:cNvPr>
          <p:cNvSpPr>
            <a:spLocks noGrp="1"/>
          </p:cNvSpPr>
          <p:nvPr>
            <p:ph type="title"/>
          </p:nvPr>
        </p:nvSpPr>
        <p:spPr>
          <a:xfrm>
            <a:off x="913795" y="609600"/>
            <a:ext cx="4992483" cy="957943"/>
          </a:xfrm>
        </p:spPr>
        <p:txBody>
          <a:bodyPr>
            <a:normAutofit/>
          </a:bodyPr>
          <a:lstStyle/>
          <a:p>
            <a:r>
              <a:rPr lang="en-AU" sz="4400" dirty="0">
                <a:solidFill>
                  <a:schemeClr val="accent1">
                    <a:lumMod val="40000"/>
                    <a:lumOff val="60000"/>
                  </a:schemeClr>
                </a:solidFill>
              </a:rPr>
              <a:t>1.QUERY</a:t>
            </a:r>
          </a:p>
        </p:txBody>
      </p:sp>
      <p:sp>
        <p:nvSpPr>
          <p:cNvPr id="3" name="Content Placeholder 2">
            <a:extLst>
              <a:ext uri="{FF2B5EF4-FFF2-40B4-BE49-F238E27FC236}">
                <a16:creationId xmlns:a16="http://schemas.microsoft.com/office/drawing/2014/main" id="{4F24F123-CB84-EAF2-A7BF-5EEFF6914E49}"/>
              </a:ext>
            </a:extLst>
          </p:cNvPr>
          <p:cNvSpPr>
            <a:spLocks noGrp="1"/>
          </p:cNvSpPr>
          <p:nvPr>
            <p:ph sz="half" idx="1"/>
          </p:nvPr>
        </p:nvSpPr>
        <p:spPr>
          <a:xfrm>
            <a:off x="913795" y="1704976"/>
            <a:ext cx="4856841" cy="4643628"/>
          </a:xfrm>
        </p:spPr>
        <p:txBody>
          <a:bodyPr>
            <a:normAutofit fontScale="62500" lnSpcReduction="20000"/>
          </a:bodyPr>
          <a:lstStyle/>
          <a:p>
            <a:pPr marL="342900" lvl="0" indent="-342900">
              <a:lnSpc>
                <a:spcPct val="107000"/>
              </a:lnSpc>
              <a:spcAft>
                <a:spcPts val="800"/>
              </a:spcAft>
              <a:buFont typeface="+mj-lt"/>
              <a:buAutoNum type="arabicPeriod"/>
            </a:pPr>
            <a:r>
              <a:rPr lang="en-AU" sz="3200" b="1" u="sng" dirty="0">
                <a:solidFill>
                  <a:schemeClr val="accent1">
                    <a:lumMod val="40000"/>
                    <a:lumOff val="60000"/>
                  </a:schemeClr>
                </a:solidFill>
                <a:effectLst/>
                <a:latin typeface="+mj-lt"/>
                <a:ea typeface="Calibri" panose="020F0502020204030204" pitchFamily="34" charset="0"/>
                <a:cs typeface="Times New Roman" panose="02020603050405020304" pitchFamily="18" charset="0"/>
              </a:rPr>
              <a:t>A simple query of a single table:</a:t>
            </a:r>
            <a:endParaRPr lang="en-AU" sz="3200" b="1" dirty="0">
              <a:solidFill>
                <a:schemeClr val="accent1">
                  <a:lumMod val="40000"/>
                  <a:lumOff val="60000"/>
                </a:schemeClr>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List Book IDs, Book Names, Price in AUD, Genre IDs, and Author IDs from the Book Collection table, who has a price greater than or equal to 25 and whose stock is more than or equal to 20. Finally, order the result by Book Name in ascending order.</a:t>
            </a:r>
          </a:p>
          <a:p>
            <a:pPr>
              <a:lnSpc>
                <a:spcPct val="107000"/>
              </a:lnSpc>
              <a:spcAft>
                <a:spcPts val="800"/>
              </a:spcAft>
            </a:pPr>
            <a:r>
              <a:rPr lang="en-AU" sz="2600" b="1" u="sng" dirty="0">
                <a:solidFill>
                  <a:schemeClr val="accent1">
                    <a:lumMod val="40000"/>
                    <a:lumOff val="60000"/>
                  </a:schemeClr>
                </a:solidFill>
                <a:effectLst/>
                <a:ea typeface="Calibri" panose="020F0502020204030204" pitchFamily="34" charset="0"/>
                <a:cs typeface="Times New Roman" panose="02020603050405020304" pitchFamily="18" charset="0"/>
              </a:rPr>
              <a:t>Query:</a:t>
            </a:r>
            <a:endPar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select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Book_Id</a:t>
            </a: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 </a:t>
            </a: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Book_Name</a:t>
            </a:r>
            <a:endPar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price_aud,Genre_Id</a:t>
            </a:r>
            <a:endPar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Author_Id</a:t>
            </a:r>
            <a:endPar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from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book_collection</a:t>
            </a:r>
            <a:endPar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where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in_stock</a:t>
            </a: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 &gt;=20 and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price_aud</a:t>
            </a: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 &gt;=25</a:t>
            </a:r>
          </a:p>
          <a:p>
            <a:pPr>
              <a:lnSpc>
                <a:spcPct val="107000"/>
              </a:lnSpc>
              <a:spcAft>
                <a:spcPts val="800"/>
              </a:spcAft>
            </a:pP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order by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book_name</a:t>
            </a: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2600" b="1" dirty="0" err="1">
                <a:solidFill>
                  <a:schemeClr val="accent1">
                    <a:lumMod val="40000"/>
                    <a:lumOff val="60000"/>
                  </a:schemeClr>
                </a:solidFill>
                <a:effectLst/>
                <a:ea typeface="Calibri" panose="020F0502020204030204" pitchFamily="34" charset="0"/>
                <a:cs typeface="Times New Roman" panose="02020603050405020304" pitchFamily="18" charset="0"/>
              </a:rPr>
              <a:t>asc</a:t>
            </a:r>
            <a:r>
              <a:rPr lang="en-AU" sz="2600" b="1" dirty="0">
                <a:solidFill>
                  <a:schemeClr val="accent1">
                    <a:lumMod val="40000"/>
                    <a:lumOff val="60000"/>
                  </a:schemeClr>
                </a:solidFill>
                <a:effectLst/>
                <a:ea typeface="Calibri" panose="020F0502020204030204" pitchFamily="34" charset="0"/>
                <a:cs typeface="Times New Roman" panose="02020603050405020304" pitchFamily="18" charset="0"/>
              </a:rPr>
              <a:t>;</a:t>
            </a:r>
          </a:p>
          <a:p>
            <a:endParaRPr lang="en-AU" dirty="0"/>
          </a:p>
        </p:txBody>
      </p:sp>
      <p:pic>
        <p:nvPicPr>
          <p:cNvPr id="5" name="Content Placeholder 4" descr="Table&#10;&#10;Description automatically generated">
            <a:extLst>
              <a:ext uri="{FF2B5EF4-FFF2-40B4-BE49-F238E27FC236}">
                <a16:creationId xmlns:a16="http://schemas.microsoft.com/office/drawing/2014/main" id="{41D220FB-F254-BED5-B3F8-0E298EEDA4BE}"/>
              </a:ext>
            </a:extLst>
          </p:cNvPr>
          <p:cNvPicPr>
            <a:picLocks noGrp="1" noChangeAspect="1"/>
          </p:cNvPicPr>
          <p:nvPr>
            <p:ph sz="half" idx="2"/>
          </p:nvPr>
        </p:nvPicPr>
        <p:blipFill>
          <a:blip r:embed="rId2"/>
          <a:stretch>
            <a:fillRect/>
          </a:stretch>
        </p:blipFill>
        <p:spPr>
          <a:xfrm>
            <a:off x="6410325" y="1194318"/>
            <a:ext cx="4857750" cy="4949307"/>
          </a:xfrm>
          <a:prstGeom prst="rect">
            <a:avLst/>
          </a:prstGeom>
        </p:spPr>
      </p:pic>
    </p:spTree>
    <p:extLst>
      <p:ext uri="{BB962C8B-B14F-4D97-AF65-F5344CB8AC3E}">
        <p14:creationId xmlns:p14="http://schemas.microsoft.com/office/powerpoint/2010/main" val="176102167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9449-C14E-F52F-31E5-E9B724F06FCA}"/>
              </a:ext>
            </a:extLst>
          </p:cNvPr>
          <p:cNvSpPr>
            <a:spLocks noGrp="1"/>
          </p:cNvSpPr>
          <p:nvPr>
            <p:ph type="title"/>
          </p:nvPr>
        </p:nvSpPr>
        <p:spPr>
          <a:xfrm>
            <a:off x="913795" y="609600"/>
            <a:ext cx="4572605" cy="695325"/>
          </a:xfrm>
        </p:spPr>
        <p:txBody>
          <a:bodyPr>
            <a:normAutofit/>
          </a:bodyPr>
          <a:lstStyle/>
          <a:p>
            <a:r>
              <a:rPr lang="en-AU" sz="4400" b="1" dirty="0">
                <a:solidFill>
                  <a:schemeClr val="accent1">
                    <a:lumMod val="60000"/>
                    <a:lumOff val="40000"/>
                  </a:schemeClr>
                </a:solidFill>
                <a:effectLst/>
              </a:rPr>
              <a:t>2.QUERY</a:t>
            </a:r>
          </a:p>
        </p:txBody>
      </p:sp>
      <p:sp>
        <p:nvSpPr>
          <p:cNvPr id="3" name="Content Placeholder 2">
            <a:extLst>
              <a:ext uri="{FF2B5EF4-FFF2-40B4-BE49-F238E27FC236}">
                <a16:creationId xmlns:a16="http://schemas.microsoft.com/office/drawing/2014/main" id="{E0C65425-F61B-11CD-9152-5E4B08530C67}"/>
              </a:ext>
            </a:extLst>
          </p:cNvPr>
          <p:cNvSpPr>
            <a:spLocks noGrp="1"/>
          </p:cNvSpPr>
          <p:nvPr>
            <p:ph sz="half" idx="1"/>
          </p:nvPr>
        </p:nvSpPr>
        <p:spPr>
          <a:xfrm>
            <a:off x="913795" y="1474237"/>
            <a:ext cx="4856841" cy="5290457"/>
          </a:xfrm>
        </p:spPr>
        <p:txBody>
          <a:bodyPr>
            <a:normAutofit fontScale="85000" lnSpcReduction="20000"/>
          </a:bodyPr>
          <a:lstStyle/>
          <a:p>
            <a:pPr marL="0" lvl="0" indent="0">
              <a:lnSpc>
                <a:spcPct val="107000"/>
              </a:lnSpc>
              <a:spcAft>
                <a:spcPts val="800"/>
              </a:spcAft>
              <a:buNone/>
            </a:pPr>
            <a:r>
              <a:rPr lang="en-AU" sz="2400" b="1" u="sng" dirty="0">
                <a:solidFill>
                  <a:schemeClr val="accent1">
                    <a:lumMod val="40000"/>
                    <a:lumOff val="60000"/>
                  </a:schemeClr>
                </a:solidFill>
                <a:effectLst/>
                <a:ea typeface="Calibri" panose="020F0502020204030204" pitchFamily="34" charset="0"/>
                <a:cs typeface="Times New Roman" panose="02020603050405020304" pitchFamily="18" charset="0"/>
              </a:rPr>
              <a:t>2Q.A query that uses natural join</a:t>
            </a:r>
            <a:endParaRPr lang="en-AU" sz="2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List all book IDs, Book Names, Author IDs, Author Names, and their price in AUD, from the Book Collection table using natural join, whose Author's ID is between 10 and 20, and order the result by Author Name in descending order.</a:t>
            </a:r>
          </a:p>
          <a:p>
            <a:pPr>
              <a:lnSpc>
                <a:spcPct val="107000"/>
              </a:lnSpc>
              <a:spcAft>
                <a:spcPts val="800"/>
              </a:spcAft>
            </a:pPr>
            <a:r>
              <a:rPr lang="en-AU" sz="1900" b="1" u="sng" dirty="0">
                <a:solidFill>
                  <a:schemeClr val="accent1">
                    <a:lumMod val="40000"/>
                    <a:lumOff val="60000"/>
                  </a:schemeClr>
                </a:solidFill>
                <a:effectLst/>
                <a:ea typeface="Calibri" panose="020F0502020204030204" pitchFamily="34" charset="0"/>
                <a:cs typeface="Times New Roman" panose="02020603050405020304" pitchFamily="18" charset="0"/>
              </a:rPr>
              <a:t>Query:</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select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book_id</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book_name</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author_id</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author_name</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price_aud</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a:t>
            </a: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from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book_collection</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natural join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author_details</a:t>
            </a:r>
            <a:endPar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where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author_id</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between 10 and 20</a:t>
            </a:r>
          </a:p>
          <a:p>
            <a:pPr>
              <a:lnSpc>
                <a:spcPct val="107000"/>
              </a:lnSpc>
              <a:spcAft>
                <a:spcPts val="800"/>
              </a:spcAft>
            </a:pP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order by </a:t>
            </a:r>
            <a:r>
              <a:rPr lang="en-AU" sz="1900" b="1" dirty="0" err="1">
                <a:solidFill>
                  <a:schemeClr val="accent1">
                    <a:lumMod val="40000"/>
                    <a:lumOff val="60000"/>
                  </a:schemeClr>
                </a:solidFill>
                <a:effectLst/>
                <a:ea typeface="Calibri" panose="020F0502020204030204" pitchFamily="34" charset="0"/>
                <a:cs typeface="Times New Roman" panose="02020603050405020304" pitchFamily="18" charset="0"/>
              </a:rPr>
              <a:t>author_name</a:t>
            </a:r>
            <a:r>
              <a:rPr lang="en-AU" sz="1900" b="1" dirty="0">
                <a:solidFill>
                  <a:schemeClr val="accent1">
                    <a:lumMod val="40000"/>
                    <a:lumOff val="60000"/>
                  </a:schemeClr>
                </a:solidFill>
                <a:effectLst/>
                <a:ea typeface="Calibri" panose="020F0502020204030204" pitchFamily="34" charset="0"/>
                <a:cs typeface="Times New Roman" panose="02020603050405020304" pitchFamily="18" charset="0"/>
              </a:rPr>
              <a:t> desc;</a:t>
            </a:r>
          </a:p>
          <a:p>
            <a:pPr>
              <a:lnSpc>
                <a:spcPct val="107000"/>
              </a:lnSpc>
              <a:spcAft>
                <a:spcPts val="800"/>
              </a:spcAft>
            </a:pPr>
            <a:endParaRPr lang="en-AU" sz="1900" dirty="0">
              <a:solidFill>
                <a:schemeClr val="accent1">
                  <a:lumMod val="20000"/>
                  <a:lumOff val="80000"/>
                </a:schemeClr>
              </a:solidFill>
              <a:effectLst/>
              <a:ea typeface="Calibri" panose="020F0502020204030204" pitchFamily="34" charset="0"/>
              <a:cs typeface="Times New Roman" panose="02020603050405020304" pitchFamily="18" charset="0"/>
            </a:endParaRPr>
          </a:p>
          <a:p>
            <a:endParaRPr lang="en-AU" dirty="0"/>
          </a:p>
        </p:txBody>
      </p:sp>
      <p:pic>
        <p:nvPicPr>
          <p:cNvPr id="5" name="Content Placeholder 4">
            <a:extLst>
              <a:ext uri="{FF2B5EF4-FFF2-40B4-BE49-F238E27FC236}">
                <a16:creationId xmlns:a16="http://schemas.microsoft.com/office/drawing/2014/main" id="{D94BF4BF-88F6-AC4B-E421-E7E9BE79D74D}"/>
              </a:ext>
            </a:extLst>
          </p:cNvPr>
          <p:cNvPicPr>
            <a:picLocks noGrp="1" noChangeAspect="1"/>
          </p:cNvPicPr>
          <p:nvPr>
            <p:ph sz="half" idx="2"/>
          </p:nvPr>
        </p:nvPicPr>
        <p:blipFill>
          <a:blip r:embed="rId2"/>
          <a:stretch>
            <a:fillRect/>
          </a:stretch>
        </p:blipFill>
        <p:spPr>
          <a:xfrm>
            <a:off x="6410325" y="1474237"/>
            <a:ext cx="5410200" cy="4774163"/>
          </a:xfrm>
          <a:prstGeom prst="rect">
            <a:avLst/>
          </a:prstGeom>
        </p:spPr>
      </p:pic>
    </p:spTree>
    <p:extLst>
      <p:ext uri="{BB962C8B-B14F-4D97-AF65-F5344CB8AC3E}">
        <p14:creationId xmlns:p14="http://schemas.microsoft.com/office/powerpoint/2010/main" val="20682253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A0C6-D5C0-F430-2A13-8FEE4ABA8F21}"/>
              </a:ext>
            </a:extLst>
          </p:cNvPr>
          <p:cNvSpPr>
            <a:spLocks noGrp="1"/>
          </p:cNvSpPr>
          <p:nvPr>
            <p:ph type="title"/>
          </p:nvPr>
        </p:nvSpPr>
        <p:spPr>
          <a:xfrm>
            <a:off x="5896562" y="161730"/>
            <a:ext cx="4944509" cy="549277"/>
          </a:xfrm>
        </p:spPr>
        <p:txBody>
          <a:bodyPr>
            <a:noAutofit/>
          </a:bodyPr>
          <a:lstStyle/>
          <a:p>
            <a:r>
              <a:rPr lang="en-AU" sz="4400" dirty="0">
                <a:solidFill>
                  <a:schemeClr val="accent1">
                    <a:lumMod val="40000"/>
                    <a:lumOff val="60000"/>
                  </a:schemeClr>
                </a:solidFill>
              </a:rPr>
              <a:t>3.QUERY    </a:t>
            </a:r>
          </a:p>
        </p:txBody>
      </p:sp>
      <p:sp>
        <p:nvSpPr>
          <p:cNvPr id="7" name="Rectangle 3">
            <a:extLst>
              <a:ext uri="{FF2B5EF4-FFF2-40B4-BE49-F238E27FC236}">
                <a16:creationId xmlns:a16="http://schemas.microsoft.com/office/drawing/2014/main" id="{EECBBF8C-05C7-78D6-CB31-C76B9EC5FD68}"/>
              </a:ext>
            </a:extLst>
          </p:cNvPr>
          <p:cNvSpPr>
            <a:spLocks noGrp="1" noChangeArrowheads="1"/>
          </p:cNvSpPr>
          <p:nvPr>
            <p:ph sz="half" idx="1"/>
          </p:nvPr>
        </p:nvSpPr>
        <p:spPr bwMode="auto">
          <a:xfrm>
            <a:off x="204889" y="256486"/>
            <a:ext cx="5691673" cy="704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nSpc>
                <a:spcPct val="107000"/>
              </a:lnSpc>
              <a:spcAft>
                <a:spcPts val="800"/>
              </a:spcAft>
            </a:pPr>
            <a:r>
              <a:rPr lang="en-AU" sz="1800" dirty="0">
                <a:effectLst/>
                <a:latin typeface="Courier New" panose="02070309020205020404" pitchFamily="49" charset="0"/>
                <a:ea typeface="Calibri" panose="020F0502020204030204" pitchFamily="34" charset="0"/>
                <a:cs typeface="Times New Roman" panose="02020603050405020304" pitchFamily="18" charset="0"/>
              </a:rPr>
              <a:t>                                                         </a:t>
            </a:r>
            <a:r>
              <a:rPr lang="en-AU" sz="2000" b="1" dirty="0">
                <a:solidFill>
                  <a:schemeClr val="accent1">
                    <a:lumMod val="40000"/>
                    <a:lumOff val="60000"/>
                  </a:schemeClr>
                </a:solidFill>
                <a:effectLst/>
                <a:ea typeface="Calibri" panose="020F0502020204030204" pitchFamily="34" charset="0"/>
                <a:cs typeface="Times New Roman" panose="02020603050405020304" pitchFamily="18" charset="0"/>
              </a:rPr>
              <a:t>3Q.The cross product is equivalent to the "natural join" query above.</a:t>
            </a:r>
          </a:p>
          <a:p>
            <a:pPr marL="457200">
              <a:lnSpc>
                <a:spcPct val="107000"/>
              </a:lnSpc>
              <a:spcAft>
                <a:spcPts val="800"/>
              </a:spcAft>
            </a:pPr>
            <a:r>
              <a:rPr lang="en-AU" sz="1800" b="1" dirty="0">
                <a:solidFill>
                  <a:schemeClr val="accent1">
                    <a:lumMod val="40000"/>
                    <a:lumOff val="60000"/>
                  </a:schemeClr>
                </a:solidFill>
                <a:effectLst/>
                <a:ea typeface="Calibri" panose="020F0502020204030204" pitchFamily="34" charset="0"/>
                <a:cs typeface="Times New Roman" panose="02020603050405020304" pitchFamily="18" charset="0"/>
              </a:rPr>
              <a:t>List Book IDs, Book Names, Author IDs, Author Names using the cross product and list all the authors whose name starts with M and then order the query by price in ascending order.</a:t>
            </a:r>
          </a:p>
          <a:p>
            <a:pPr>
              <a:lnSpc>
                <a:spcPct val="107000"/>
              </a:lnSpc>
              <a:spcAft>
                <a:spcPts val="800"/>
              </a:spcAft>
            </a:pPr>
            <a:r>
              <a:rPr lang="en-AU" sz="1600" b="1" u="sng" dirty="0">
                <a:solidFill>
                  <a:schemeClr val="accent1">
                    <a:lumMod val="40000"/>
                    <a:lumOff val="60000"/>
                  </a:schemeClr>
                </a:solidFill>
                <a:effectLst/>
                <a:ea typeface="Calibri" panose="020F0502020204030204" pitchFamily="34" charset="0"/>
                <a:cs typeface="Times New Roman" panose="02020603050405020304" pitchFamily="18" charset="0"/>
              </a:rPr>
              <a:t>Query:</a:t>
            </a:r>
            <a:endParaRPr lang="en-AU" sz="16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a:r>
              <a:rPr lang="en-US" sz="1400" b="1" dirty="0">
                <a:solidFill>
                  <a:schemeClr val="accent1">
                    <a:lumMod val="40000"/>
                    <a:lumOff val="60000"/>
                  </a:schemeClr>
                </a:solidFill>
                <a:latin typeface="Consolas" panose="020B0609020204030204" pitchFamily="49" charset="0"/>
              </a:rPr>
              <a:t>select </a:t>
            </a:r>
            <a:r>
              <a:rPr lang="en-US" sz="1400" b="1" dirty="0" err="1">
                <a:solidFill>
                  <a:schemeClr val="accent1">
                    <a:lumMod val="40000"/>
                    <a:lumOff val="60000"/>
                  </a:schemeClr>
                </a:solidFill>
                <a:latin typeface="Consolas" panose="020B0609020204030204" pitchFamily="49" charset="0"/>
              </a:rPr>
              <a:t>Book_Collection.book_id</a:t>
            </a:r>
            <a:endParaRPr lang="en-US" sz="1400" b="1" dirty="0">
              <a:solidFill>
                <a:schemeClr val="accent1">
                  <a:lumMod val="40000"/>
                  <a:lumOff val="60000"/>
                </a:schemeClr>
              </a:solidFill>
              <a:latin typeface="Consolas" panose="020B0609020204030204" pitchFamily="49" charset="0"/>
            </a:endParaRPr>
          </a:p>
          <a:p>
            <a:pPr algn="l"/>
            <a:r>
              <a:rPr lang="en-AU" sz="1400" dirty="0">
                <a:solidFill>
                  <a:schemeClr val="accent1">
                    <a:lumMod val="40000"/>
                    <a:lumOff val="60000"/>
                  </a:schemeClr>
                </a:solidFill>
                <a:latin typeface="Consolas" panose="020B0609020204030204" pitchFamily="49" charset="0"/>
              </a:rPr>
              <a:t>, </a:t>
            </a:r>
            <a:r>
              <a:rPr lang="en-AU" sz="1400" dirty="0" err="1">
                <a:solidFill>
                  <a:schemeClr val="accent1">
                    <a:lumMod val="40000"/>
                    <a:lumOff val="60000"/>
                  </a:schemeClr>
                </a:solidFill>
                <a:latin typeface="Consolas" panose="020B0609020204030204" pitchFamily="49" charset="0"/>
              </a:rPr>
              <a:t>Book_Collection.book_name</a:t>
            </a:r>
            <a:endParaRPr lang="en-AU" sz="1400" dirty="0">
              <a:solidFill>
                <a:schemeClr val="accent1">
                  <a:lumMod val="40000"/>
                  <a:lumOff val="60000"/>
                </a:schemeClr>
              </a:solidFill>
              <a:latin typeface="Consolas" panose="020B0609020204030204" pitchFamily="49" charset="0"/>
            </a:endParaRPr>
          </a:p>
          <a:p>
            <a:pPr algn="l"/>
            <a:r>
              <a:rPr lang="en-AU" sz="1400" dirty="0">
                <a:solidFill>
                  <a:schemeClr val="accent1">
                    <a:lumMod val="40000"/>
                    <a:lumOff val="60000"/>
                  </a:schemeClr>
                </a:solidFill>
                <a:latin typeface="Consolas" panose="020B0609020204030204" pitchFamily="49" charset="0"/>
              </a:rPr>
              <a:t>, </a:t>
            </a:r>
            <a:r>
              <a:rPr lang="en-AU" sz="1400" dirty="0" err="1">
                <a:solidFill>
                  <a:schemeClr val="accent1">
                    <a:lumMod val="40000"/>
                    <a:lumOff val="60000"/>
                  </a:schemeClr>
                </a:solidFill>
                <a:latin typeface="Consolas" panose="020B0609020204030204" pitchFamily="49" charset="0"/>
              </a:rPr>
              <a:t>Author_Details.author_id</a:t>
            </a:r>
            <a:endParaRPr lang="en-AU" sz="1400" dirty="0">
              <a:solidFill>
                <a:schemeClr val="accent1">
                  <a:lumMod val="40000"/>
                  <a:lumOff val="60000"/>
                </a:schemeClr>
              </a:solidFill>
              <a:latin typeface="Consolas" panose="020B0609020204030204" pitchFamily="49" charset="0"/>
            </a:endParaRPr>
          </a:p>
          <a:p>
            <a:pPr algn="l"/>
            <a:r>
              <a:rPr lang="en-AU" sz="1400" dirty="0">
                <a:solidFill>
                  <a:schemeClr val="accent1">
                    <a:lumMod val="40000"/>
                    <a:lumOff val="60000"/>
                  </a:schemeClr>
                </a:solidFill>
                <a:latin typeface="Consolas" panose="020B0609020204030204" pitchFamily="49" charset="0"/>
              </a:rPr>
              <a:t>, </a:t>
            </a:r>
            <a:r>
              <a:rPr lang="en-AU" sz="1400" dirty="0" err="1">
                <a:solidFill>
                  <a:schemeClr val="accent1">
                    <a:lumMod val="40000"/>
                    <a:lumOff val="60000"/>
                  </a:schemeClr>
                </a:solidFill>
                <a:latin typeface="Consolas" panose="020B0609020204030204" pitchFamily="49" charset="0"/>
              </a:rPr>
              <a:t>Author_Details.author_name</a:t>
            </a:r>
            <a:endParaRPr lang="en-AU" sz="1400" dirty="0">
              <a:solidFill>
                <a:schemeClr val="accent1">
                  <a:lumMod val="40000"/>
                  <a:lumOff val="60000"/>
                </a:schemeClr>
              </a:solidFill>
              <a:latin typeface="Consolas" panose="020B0609020204030204" pitchFamily="49" charset="0"/>
            </a:endParaRPr>
          </a:p>
          <a:p>
            <a:pPr algn="l"/>
            <a:r>
              <a:rPr lang="en-AU" sz="1400" dirty="0">
                <a:solidFill>
                  <a:schemeClr val="accent1">
                    <a:lumMod val="40000"/>
                    <a:lumOff val="60000"/>
                  </a:schemeClr>
                </a:solidFill>
                <a:latin typeface="Consolas" panose="020B0609020204030204" pitchFamily="49" charset="0"/>
              </a:rPr>
              <a:t>,</a:t>
            </a:r>
            <a:r>
              <a:rPr lang="en-AU" sz="1400" dirty="0" err="1">
                <a:solidFill>
                  <a:schemeClr val="accent1">
                    <a:lumMod val="40000"/>
                    <a:lumOff val="60000"/>
                  </a:schemeClr>
                </a:solidFill>
                <a:latin typeface="Consolas" panose="020B0609020204030204" pitchFamily="49" charset="0"/>
              </a:rPr>
              <a:t>Book_Collection.price_aud</a:t>
            </a:r>
            <a:r>
              <a:rPr lang="en-AU" sz="1400" dirty="0">
                <a:solidFill>
                  <a:schemeClr val="accent1">
                    <a:lumMod val="40000"/>
                    <a:lumOff val="60000"/>
                  </a:schemeClr>
                </a:solidFill>
                <a:latin typeface="Consolas" panose="020B0609020204030204" pitchFamily="49" charset="0"/>
              </a:rPr>
              <a:t> </a:t>
            </a:r>
          </a:p>
          <a:p>
            <a:pPr algn="l"/>
            <a:r>
              <a:rPr lang="en-US" sz="1400" b="1" dirty="0">
                <a:solidFill>
                  <a:schemeClr val="accent1">
                    <a:lumMod val="40000"/>
                    <a:lumOff val="60000"/>
                  </a:schemeClr>
                </a:solidFill>
                <a:latin typeface="Consolas" panose="020B0609020204030204" pitchFamily="49" charset="0"/>
              </a:rPr>
              <a:t>from </a:t>
            </a:r>
            <a:r>
              <a:rPr lang="en-US" sz="1400" b="1" dirty="0" err="1">
                <a:solidFill>
                  <a:schemeClr val="accent1">
                    <a:lumMod val="40000"/>
                    <a:lumOff val="60000"/>
                  </a:schemeClr>
                </a:solidFill>
                <a:latin typeface="Consolas" panose="020B0609020204030204" pitchFamily="49" charset="0"/>
              </a:rPr>
              <a:t>Book_Collection</a:t>
            </a:r>
            <a:r>
              <a:rPr lang="en-US" sz="1400" b="1" dirty="0">
                <a:solidFill>
                  <a:schemeClr val="accent1">
                    <a:lumMod val="40000"/>
                    <a:lumOff val="60000"/>
                  </a:schemeClr>
                </a:solidFill>
                <a:latin typeface="Consolas" panose="020B0609020204030204" pitchFamily="49" charset="0"/>
              </a:rPr>
              <a:t>, </a:t>
            </a:r>
            <a:r>
              <a:rPr lang="en-US" sz="1400" b="1" dirty="0" err="1">
                <a:solidFill>
                  <a:schemeClr val="accent1">
                    <a:lumMod val="40000"/>
                    <a:lumOff val="60000"/>
                  </a:schemeClr>
                </a:solidFill>
                <a:latin typeface="Consolas" panose="020B0609020204030204" pitchFamily="49" charset="0"/>
              </a:rPr>
              <a:t>Author_Details</a:t>
            </a:r>
            <a:endParaRPr lang="en-US" sz="1400" b="1" dirty="0">
              <a:solidFill>
                <a:schemeClr val="accent1">
                  <a:lumMod val="40000"/>
                  <a:lumOff val="60000"/>
                </a:schemeClr>
              </a:solidFill>
              <a:latin typeface="Consolas" panose="020B0609020204030204" pitchFamily="49" charset="0"/>
            </a:endParaRPr>
          </a:p>
          <a:p>
            <a:pPr algn="l"/>
            <a:r>
              <a:rPr lang="en-US" sz="1400" b="1" dirty="0">
                <a:solidFill>
                  <a:schemeClr val="accent1">
                    <a:lumMod val="40000"/>
                    <a:lumOff val="60000"/>
                  </a:schemeClr>
                </a:solidFill>
                <a:latin typeface="Consolas" panose="020B0609020204030204" pitchFamily="49" charset="0"/>
              </a:rPr>
              <a:t>where  </a:t>
            </a:r>
            <a:r>
              <a:rPr lang="en-US" sz="1400" b="1" dirty="0" err="1">
                <a:solidFill>
                  <a:schemeClr val="accent1">
                    <a:lumMod val="40000"/>
                    <a:lumOff val="60000"/>
                  </a:schemeClr>
                </a:solidFill>
                <a:latin typeface="Consolas" panose="020B0609020204030204" pitchFamily="49" charset="0"/>
              </a:rPr>
              <a:t>Author_Details.author_id</a:t>
            </a:r>
            <a:r>
              <a:rPr lang="en-US" sz="1400" b="1" dirty="0">
                <a:solidFill>
                  <a:schemeClr val="accent1">
                    <a:lumMod val="40000"/>
                    <a:lumOff val="60000"/>
                  </a:schemeClr>
                </a:solidFill>
                <a:latin typeface="Consolas" panose="020B0609020204030204" pitchFamily="49" charset="0"/>
              </a:rPr>
              <a:t> = </a:t>
            </a:r>
            <a:r>
              <a:rPr lang="en-US" sz="1400" b="1" dirty="0" err="1">
                <a:solidFill>
                  <a:schemeClr val="accent1">
                    <a:lumMod val="40000"/>
                    <a:lumOff val="60000"/>
                  </a:schemeClr>
                </a:solidFill>
                <a:latin typeface="Consolas" panose="020B0609020204030204" pitchFamily="49" charset="0"/>
              </a:rPr>
              <a:t>Book_Collection.author_id</a:t>
            </a:r>
            <a:endParaRPr lang="en-US" sz="1400" b="1" dirty="0">
              <a:solidFill>
                <a:schemeClr val="accent1">
                  <a:lumMod val="40000"/>
                  <a:lumOff val="60000"/>
                </a:schemeClr>
              </a:solidFill>
              <a:latin typeface="Consolas" panose="020B0609020204030204" pitchFamily="49" charset="0"/>
            </a:endParaRPr>
          </a:p>
          <a:p>
            <a:pPr algn="l"/>
            <a:r>
              <a:rPr lang="en-US" sz="1400" b="1" dirty="0">
                <a:solidFill>
                  <a:schemeClr val="accent1">
                    <a:lumMod val="40000"/>
                    <a:lumOff val="60000"/>
                  </a:schemeClr>
                </a:solidFill>
                <a:latin typeface="Consolas" panose="020B0609020204030204" pitchFamily="49" charset="0"/>
              </a:rPr>
              <a:t>and </a:t>
            </a:r>
            <a:r>
              <a:rPr lang="en-US" sz="1400" b="1" dirty="0" err="1">
                <a:solidFill>
                  <a:schemeClr val="accent1">
                    <a:lumMod val="40000"/>
                    <a:lumOff val="60000"/>
                  </a:schemeClr>
                </a:solidFill>
                <a:latin typeface="Consolas" panose="020B0609020204030204" pitchFamily="49" charset="0"/>
              </a:rPr>
              <a:t>author_name</a:t>
            </a:r>
            <a:r>
              <a:rPr lang="en-US" sz="1400" b="1" dirty="0">
                <a:solidFill>
                  <a:schemeClr val="accent1">
                    <a:lumMod val="40000"/>
                    <a:lumOff val="60000"/>
                  </a:schemeClr>
                </a:solidFill>
                <a:latin typeface="Consolas" panose="020B0609020204030204" pitchFamily="49" charset="0"/>
              </a:rPr>
              <a:t> like 'M%'</a:t>
            </a:r>
          </a:p>
          <a:p>
            <a:pPr algn="l"/>
            <a:r>
              <a:rPr lang="en-US" sz="1400" b="1" dirty="0">
                <a:solidFill>
                  <a:schemeClr val="accent1">
                    <a:lumMod val="40000"/>
                    <a:lumOff val="60000"/>
                  </a:schemeClr>
                </a:solidFill>
                <a:latin typeface="Consolas" panose="020B0609020204030204" pitchFamily="49" charset="0"/>
              </a:rPr>
              <a:t>order by </a:t>
            </a:r>
            <a:r>
              <a:rPr lang="en-US" sz="1400" b="1" dirty="0" err="1">
                <a:solidFill>
                  <a:schemeClr val="accent1">
                    <a:lumMod val="40000"/>
                    <a:lumOff val="60000"/>
                  </a:schemeClr>
                </a:solidFill>
                <a:latin typeface="Consolas" panose="020B0609020204030204" pitchFamily="49" charset="0"/>
              </a:rPr>
              <a:t>price_aud</a:t>
            </a:r>
            <a:r>
              <a:rPr lang="en-US" sz="1400" b="1" dirty="0">
                <a:solidFill>
                  <a:schemeClr val="accent1">
                    <a:lumMod val="40000"/>
                    <a:lumOff val="60000"/>
                  </a:schemeClr>
                </a:solidFill>
                <a:latin typeface="Consolas" panose="020B0609020204030204" pitchFamily="49" charset="0"/>
              </a:rPr>
              <a:t> </a:t>
            </a:r>
            <a:r>
              <a:rPr lang="en-US" sz="1400" b="1" dirty="0" err="1">
                <a:solidFill>
                  <a:schemeClr val="accent1">
                    <a:lumMod val="40000"/>
                    <a:lumOff val="60000"/>
                  </a:schemeClr>
                </a:solidFill>
                <a:latin typeface="Consolas" panose="020B0609020204030204" pitchFamily="49" charset="0"/>
              </a:rPr>
              <a:t>asc</a:t>
            </a:r>
            <a:r>
              <a:rPr lang="en-US" sz="1400" b="1" dirty="0">
                <a:solidFill>
                  <a:schemeClr val="accent1">
                    <a:lumMod val="40000"/>
                    <a:lumOff val="60000"/>
                  </a:schemeClr>
                </a:solidFill>
                <a:latin typeface="Consolas" panose="020B0609020204030204" pitchFamily="49" charset="0"/>
              </a:rPr>
              <a:t>;</a:t>
            </a:r>
            <a:endParaRPr lang="en-AU" sz="1400"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nSpc>
                <a:spcPct val="107000"/>
              </a:lnSpc>
              <a:spcAft>
                <a:spcPts val="800"/>
              </a:spcAft>
            </a:pPr>
            <a:r>
              <a:rPr lang="en-AU" sz="1400" dirty="0">
                <a:solidFill>
                  <a:schemeClr val="accent1">
                    <a:lumMod val="20000"/>
                    <a:lumOff val="80000"/>
                  </a:schemeClr>
                </a:solidFill>
                <a:effectLst/>
                <a:ea typeface="Calibri" panose="020F0502020204030204" pitchFamily="34" charset="0"/>
                <a:cs typeface="Consolas" panose="020B0609020204030204" pitchFamily="49" charset="0"/>
              </a:rPr>
              <a:t>     </a:t>
            </a:r>
            <a:endParaRPr lang="en-AU" sz="1400" dirty="0">
              <a:solidFill>
                <a:schemeClr val="accent1">
                  <a:lumMod val="20000"/>
                  <a:lumOff val="80000"/>
                </a:schemeClr>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800" b="0" i="0" u="none" strike="noStrike" cap="none" normalizeH="0" baseline="0" dirty="0">
                <a:ln>
                  <a:noFill/>
                </a:ln>
                <a:solidFill>
                  <a:schemeClr val="accent1">
                    <a:lumMod val="20000"/>
                    <a:lumOff val="8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B32C533E-A023-E138-2146-A47211A5891D}"/>
              </a:ext>
            </a:extLst>
          </p:cNvPr>
          <p:cNvSpPr>
            <a:spLocks noGrp="1"/>
          </p:cNvSpPr>
          <p:nvPr>
            <p:ph sz="half" idx="2"/>
          </p:nvPr>
        </p:nvSpPr>
        <p:spPr/>
        <p:txBody>
          <a:bodyPr/>
          <a:lstStyle/>
          <a:p>
            <a:endParaRPr lang="en-AU"/>
          </a:p>
        </p:txBody>
      </p:sp>
      <p:pic>
        <p:nvPicPr>
          <p:cNvPr id="6" name="Picture 5">
            <a:extLst>
              <a:ext uri="{FF2B5EF4-FFF2-40B4-BE49-F238E27FC236}">
                <a16:creationId xmlns:a16="http://schemas.microsoft.com/office/drawing/2014/main" id="{08EA4B13-3314-2531-243A-18D9BE93B56C}"/>
              </a:ext>
            </a:extLst>
          </p:cNvPr>
          <p:cNvPicPr>
            <a:picLocks noChangeAspect="1"/>
          </p:cNvPicPr>
          <p:nvPr/>
        </p:nvPicPr>
        <p:blipFill>
          <a:blip r:embed="rId2"/>
          <a:stretch>
            <a:fillRect/>
          </a:stretch>
        </p:blipFill>
        <p:spPr>
          <a:xfrm>
            <a:off x="6410716" y="1158877"/>
            <a:ext cx="5240510" cy="5261588"/>
          </a:xfrm>
          <a:prstGeom prst="rect">
            <a:avLst/>
          </a:prstGeom>
        </p:spPr>
      </p:pic>
    </p:spTree>
    <p:extLst>
      <p:ext uri="{BB962C8B-B14F-4D97-AF65-F5344CB8AC3E}">
        <p14:creationId xmlns:p14="http://schemas.microsoft.com/office/powerpoint/2010/main" val="343031866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C1B6-A5D2-939A-1C1F-D72DD41789F2}"/>
              </a:ext>
            </a:extLst>
          </p:cNvPr>
          <p:cNvSpPr>
            <a:spLocks noGrp="1"/>
          </p:cNvSpPr>
          <p:nvPr>
            <p:ph type="title"/>
          </p:nvPr>
        </p:nvSpPr>
        <p:spPr>
          <a:xfrm>
            <a:off x="6319318" y="0"/>
            <a:ext cx="5567881" cy="933450"/>
          </a:xfrm>
        </p:spPr>
        <p:txBody>
          <a:bodyPr/>
          <a:lstStyle/>
          <a:p>
            <a:r>
              <a:rPr lang="en-AU" sz="4400" dirty="0">
                <a:solidFill>
                  <a:schemeClr val="accent1">
                    <a:lumMod val="40000"/>
                    <a:lumOff val="60000"/>
                  </a:schemeClr>
                </a:solidFill>
              </a:rPr>
              <a:t>4.QUERY</a:t>
            </a:r>
          </a:p>
        </p:txBody>
      </p:sp>
      <p:sp>
        <p:nvSpPr>
          <p:cNvPr id="3" name="Picture Placeholder 2">
            <a:extLst>
              <a:ext uri="{FF2B5EF4-FFF2-40B4-BE49-F238E27FC236}">
                <a16:creationId xmlns:a16="http://schemas.microsoft.com/office/drawing/2014/main" id="{7BFFFE82-9EB7-6642-F629-7E227BB55673}"/>
              </a:ext>
            </a:extLst>
          </p:cNvPr>
          <p:cNvSpPr>
            <a:spLocks noGrp="1"/>
          </p:cNvSpPr>
          <p:nvPr>
            <p:ph type="pic" idx="1"/>
          </p:nvPr>
        </p:nvSpPr>
        <p:spPr>
          <a:xfrm>
            <a:off x="6405764" y="1406013"/>
            <a:ext cx="5786235" cy="4442338"/>
          </a:xfrm>
        </p:spPr>
      </p:sp>
      <p:sp>
        <p:nvSpPr>
          <p:cNvPr id="5" name="Rectangle 1">
            <a:extLst>
              <a:ext uri="{FF2B5EF4-FFF2-40B4-BE49-F238E27FC236}">
                <a16:creationId xmlns:a16="http://schemas.microsoft.com/office/drawing/2014/main" id="{AA20C4A2-1D6F-C4BA-26ED-CA432A0F5630}"/>
              </a:ext>
            </a:extLst>
          </p:cNvPr>
          <p:cNvSpPr>
            <a:spLocks noGrp="1" noChangeArrowheads="1"/>
          </p:cNvSpPr>
          <p:nvPr>
            <p:ph type="body" sz="half" idx="2"/>
          </p:nvPr>
        </p:nvSpPr>
        <p:spPr bwMode="auto">
          <a:xfrm>
            <a:off x="121299" y="342221"/>
            <a:ext cx="5974702"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000" b="1" i="0" u="none" strike="noStrike" cap="none" normalizeH="0" baseline="0" dirty="0">
                <a:ln>
                  <a:noFill/>
                </a:ln>
                <a:solidFill>
                  <a:schemeClr val="accent1">
                    <a:lumMod val="40000"/>
                    <a:lumOff val="60000"/>
                  </a:schemeClr>
                </a:solidFill>
                <a:effectLst/>
                <a:ea typeface="SimSun" panose="02010600030101010101" pitchFamily="2" charset="-122"/>
                <a:cs typeface="Courier New" panose="02070309020205020404" pitchFamily="49" charset="0"/>
              </a:rPr>
              <a:t>4Q. A query involving a “Group by”, </a:t>
            </a:r>
            <a:r>
              <a:rPr kumimoji="0" lang="en-US" altLang="zh-CN" sz="2000" b="1" i="0" u="sng" strike="noStrike" cap="none" normalizeH="0" baseline="0" dirty="0">
                <a:ln>
                  <a:noFill/>
                </a:ln>
                <a:solidFill>
                  <a:schemeClr val="accent1">
                    <a:lumMod val="40000"/>
                    <a:lumOff val="60000"/>
                  </a:schemeClr>
                </a:solidFill>
                <a:effectLst/>
                <a:ea typeface="SimSun" panose="02010600030101010101" pitchFamily="2" charset="-122"/>
                <a:cs typeface="Courier New" panose="02070309020205020404" pitchFamily="49" charset="0"/>
              </a:rPr>
              <a:t>perhaps</a:t>
            </a:r>
            <a:r>
              <a:rPr kumimoji="0" lang="en-US" altLang="zh-CN" sz="2000" b="1" i="0" u="none" strike="noStrike" cap="none" normalizeH="0" baseline="0" dirty="0">
                <a:ln>
                  <a:noFill/>
                </a:ln>
                <a:solidFill>
                  <a:schemeClr val="accent1">
                    <a:lumMod val="40000"/>
                    <a:lumOff val="60000"/>
                  </a:schemeClr>
                </a:solidFill>
                <a:effectLst/>
                <a:ea typeface="SimSun" panose="02010600030101010101" pitchFamily="2" charset="-122"/>
                <a:cs typeface="Courier New" panose="02070309020205020404" pitchFamily="49" charset="0"/>
              </a:rPr>
              <a:t> also with a “HAVING”.</a:t>
            </a:r>
            <a:r>
              <a:rPr kumimoji="0" lang="en-AU" altLang="zh-CN" sz="2000" b="1" i="0" u="none" strike="noStrike" cap="none" normalizeH="0" baseline="0" dirty="0">
                <a:ln>
                  <a:noFill/>
                </a:ln>
                <a:solidFill>
                  <a:schemeClr val="accent1">
                    <a:lumMod val="40000"/>
                    <a:lumOff val="6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accent1">
                    <a:lumMod val="40000"/>
                    <a:lumOff val="60000"/>
                  </a:schemeClr>
                </a:solidFill>
                <a:effectLst/>
                <a:ea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rPr>
              <a:t>List Purchase IDs, order date, price, discount,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rPr>
              <a:t>The net price of orders(net price = price* quantity *(1-discount)),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rPr>
              <a:t> and employee names from tables Purchase Information. Employee Information.</a:t>
            </a:r>
            <a:endParaRPr kumimoji="0" lang="en-AU" altLang="zh-CN" sz="1400" b="1" i="0" u="none" strike="noStrike" cap="none" normalizeH="0" baseline="0" dirty="0">
              <a:ln>
                <a:noFill/>
              </a:ln>
              <a:solidFill>
                <a:schemeClr val="accent1">
                  <a:lumMod val="40000"/>
                  <a:lumOff val="6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rPr>
              <a:t>Use group by along with having condition. Display the above list whose order month is august and order by order date in ascending order.</a:t>
            </a:r>
          </a:p>
          <a:p>
            <a:pPr marL="0" marR="0" lvl="0" indent="0" algn="l" defTabSz="914400" rtl="0" eaLnBrk="0" fontAlgn="base" latinLnBrk="0" hangingPunct="0">
              <a:lnSpc>
                <a:spcPct val="100000"/>
              </a:lnSpc>
              <a:spcBef>
                <a:spcPct val="0"/>
              </a:spcBef>
              <a:spcAft>
                <a:spcPct val="0"/>
              </a:spcAft>
              <a:buClrTx/>
              <a:buSzTx/>
              <a:buFontTx/>
              <a:buNone/>
              <a:tabLst/>
            </a:pPr>
            <a:endParaRPr lang="en-AU" sz="1400" b="1" u="sng" dirty="0">
              <a:solidFill>
                <a:schemeClr val="accent1">
                  <a:lumMod val="40000"/>
                  <a:lumOff val="60000"/>
                </a:schemeClr>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AU" sz="1400" b="1" u="sng" dirty="0">
                <a:solidFill>
                  <a:schemeClr val="accent1">
                    <a:lumMod val="40000"/>
                    <a:lumOff val="60000"/>
                  </a:schemeClr>
                </a:solidFill>
                <a:effectLst/>
                <a:ea typeface="Calibri" panose="020F0502020204030204" pitchFamily="34" charset="0"/>
                <a:cs typeface="Times New Roman" panose="02020603050405020304" pitchFamily="18" charset="0"/>
              </a:rPr>
              <a:t>Query:</a:t>
            </a:r>
            <a:endParaRPr lang="en-AU" sz="1400" b="1" dirty="0">
              <a:solidFill>
                <a:schemeClr val="accent1">
                  <a:lumMod val="40000"/>
                  <a:lumOff val="60000"/>
                </a:schemeClr>
              </a:solidFill>
              <a:effectLst/>
              <a:ea typeface="Calibri" panose="020F0502020204030204" pitchFamily="34" charset="0"/>
              <a:cs typeface="Times New Roman" panose="02020603050405020304" pitchFamily="18" charset="0"/>
            </a:endParaRPr>
          </a:p>
          <a:p>
            <a:pPr algn="l" defTabSz="914400" eaLnBrk="0" fontAlgn="base" hangingPunct="0">
              <a:lnSpc>
                <a:spcPct val="100000"/>
              </a:lnSpc>
              <a:spcBef>
                <a:spcPct val="0"/>
              </a:spcBef>
              <a:spcAft>
                <a:spcPct val="0"/>
              </a:spcAft>
              <a:buClrTx/>
              <a:buSzTx/>
            </a:pPr>
            <a:endParaRPr lang="en-AU" sz="1400" b="1" dirty="0">
              <a:ln>
                <a:noFill/>
              </a:ln>
              <a:solidFill>
                <a:schemeClr val="accent1">
                  <a:lumMod val="40000"/>
                  <a:lumOff val="60000"/>
                </a:schemeClr>
              </a:solidFill>
              <a:effectLst/>
              <a:cs typeface="Courier New" panose="02070309020205020404" pitchFamily="49" charset="0"/>
            </a:endParaRP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select </a:t>
            </a:r>
            <a:r>
              <a:rPr lang="en-AU" sz="1400" b="1" dirty="0" err="1">
                <a:ln>
                  <a:noFill/>
                </a:ln>
                <a:solidFill>
                  <a:schemeClr val="accent1">
                    <a:lumMod val="40000"/>
                    <a:lumOff val="60000"/>
                  </a:schemeClr>
                </a:solidFill>
                <a:effectLst/>
                <a:cs typeface="Courier New" panose="02070309020205020404" pitchFamily="49" charset="0"/>
              </a:rPr>
              <a:t>Purchase_Information.purchase_id</a:t>
            </a:r>
            <a:r>
              <a:rPr lang="en-AU" sz="1400" b="1" dirty="0">
                <a:ln>
                  <a:noFill/>
                </a:ln>
                <a:solidFill>
                  <a:schemeClr val="accent1">
                    <a:lumMod val="40000"/>
                    <a:lumOff val="60000"/>
                  </a:schemeClr>
                </a:solidFill>
                <a:effectLst/>
                <a:cs typeface="Courier New" panose="02070309020205020404" pitchFamily="49" charset="0"/>
              </a:rPr>
              <a:t> </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a:t>
            </a:r>
            <a:r>
              <a:rPr lang="en-AU" sz="1400" b="1" dirty="0" err="1">
                <a:ln>
                  <a:noFill/>
                </a:ln>
                <a:solidFill>
                  <a:schemeClr val="accent1">
                    <a:lumMod val="40000"/>
                    <a:lumOff val="60000"/>
                  </a:schemeClr>
                </a:solidFill>
                <a:effectLst/>
                <a:cs typeface="Courier New" panose="02070309020205020404" pitchFamily="49" charset="0"/>
              </a:rPr>
              <a:t>Purchase_Information.Date_Order</a:t>
            </a:r>
            <a:endParaRPr lang="en-AU" sz="1400" b="1" dirty="0">
              <a:ln>
                <a:noFill/>
              </a:ln>
              <a:solidFill>
                <a:schemeClr val="accent1">
                  <a:lumMod val="40000"/>
                  <a:lumOff val="60000"/>
                </a:schemeClr>
              </a:solidFill>
              <a:effectLst/>
              <a:cs typeface="Courier New" panose="02070309020205020404" pitchFamily="49" charset="0"/>
            </a:endParaRP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a:t>
            </a:r>
            <a:r>
              <a:rPr lang="en-AU" sz="1400" b="1" dirty="0" err="1">
                <a:ln>
                  <a:noFill/>
                </a:ln>
                <a:solidFill>
                  <a:schemeClr val="accent1">
                    <a:lumMod val="40000"/>
                    <a:lumOff val="60000"/>
                  </a:schemeClr>
                </a:solidFill>
                <a:effectLst/>
                <a:cs typeface="Courier New" panose="02070309020205020404" pitchFamily="49" charset="0"/>
              </a:rPr>
              <a:t>Purchase_Information.price</a:t>
            </a:r>
            <a:r>
              <a:rPr lang="en-AU" sz="1400" b="1" dirty="0">
                <a:ln>
                  <a:noFill/>
                </a:ln>
                <a:solidFill>
                  <a:schemeClr val="accent1">
                    <a:lumMod val="40000"/>
                    <a:lumOff val="60000"/>
                  </a:schemeClr>
                </a:solidFill>
                <a:effectLst/>
                <a:cs typeface="Courier New" panose="02070309020205020404" pitchFamily="49" charset="0"/>
              </a:rPr>
              <a:t> </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a:t>
            </a:r>
            <a:r>
              <a:rPr lang="en-AU" sz="1400" b="1" dirty="0" err="1">
                <a:ln>
                  <a:noFill/>
                </a:ln>
                <a:solidFill>
                  <a:schemeClr val="accent1">
                    <a:lumMod val="40000"/>
                    <a:lumOff val="60000"/>
                  </a:schemeClr>
                </a:solidFill>
                <a:effectLst/>
                <a:cs typeface="Courier New" panose="02070309020205020404" pitchFamily="49" charset="0"/>
              </a:rPr>
              <a:t>Purchase_Information.quantity</a:t>
            </a:r>
            <a:r>
              <a:rPr lang="en-AU" sz="1400" b="1" dirty="0">
                <a:ln>
                  <a:noFill/>
                </a:ln>
                <a:solidFill>
                  <a:schemeClr val="accent1">
                    <a:lumMod val="40000"/>
                    <a:lumOff val="60000"/>
                  </a:schemeClr>
                </a:solidFill>
                <a:effectLst/>
                <a:cs typeface="Courier New" panose="02070309020205020404" pitchFamily="49" charset="0"/>
              </a:rPr>
              <a:t> </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a:t>
            </a:r>
            <a:r>
              <a:rPr lang="en-AU" sz="1400" b="1" dirty="0" err="1">
                <a:ln>
                  <a:noFill/>
                </a:ln>
                <a:solidFill>
                  <a:schemeClr val="accent1">
                    <a:lumMod val="40000"/>
                    <a:lumOff val="60000"/>
                  </a:schemeClr>
                </a:solidFill>
                <a:effectLst/>
                <a:cs typeface="Courier New" panose="02070309020205020404" pitchFamily="49" charset="0"/>
              </a:rPr>
              <a:t>Purchase_Information.discount</a:t>
            </a:r>
            <a:r>
              <a:rPr lang="en-AU" sz="1400" b="1" dirty="0">
                <a:ln>
                  <a:noFill/>
                </a:ln>
                <a:solidFill>
                  <a:schemeClr val="accent1">
                    <a:lumMod val="40000"/>
                    <a:lumOff val="60000"/>
                  </a:schemeClr>
                </a:solidFill>
                <a:effectLst/>
                <a:cs typeface="Courier New" panose="02070309020205020404" pitchFamily="49" charset="0"/>
              </a:rPr>
              <a:t> </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a:t>
            </a:r>
            <a:r>
              <a:rPr lang="en-AU" sz="1400" b="1" dirty="0" err="1">
                <a:ln>
                  <a:noFill/>
                </a:ln>
                <a:solidFill>
                  <a:schemeClr val="accent1">
                    <a:lumMod val="40000"/>
                    <a:lumOff val="60000"/>
                  </a:schemeClr>
                </a:solidFill>
                <a:effectLst/>
                <a:cs typeface="Courier New" panose="02070309020205020404" pitchFamily="49" charset="0"/>
              </a:rPr>
              <a:t>Purchase_Information.quantity</a:t>
            </a:r>
            <a:r>
              <a:rPr lang="en-AU" sz="1400" b="1" dirty="0">
                <a:ln>
                  <a:noFill/>
                </a:ln>
                <a:solidFill>
                  <a:schemeClr val="accent1">
                    <a:lumMod val="40000"/>
                    <a:lumOff val="60000"/>
                  </a:schemeClr>
                </a:solidFill>
                <a:effectLst/>
                <a:cs typeface="Courier New" panose="02070309020205020404" pitchFamily="49" charset="0"/>
              </a:rPr>
              <a:t> *(1-Purchase_Information.discount)*</a:t>
            </a:r>
            <a:r>
              <a:rPr lang="en-AU" sz="1400" b="1" dirty="0" err="1">
                <a:ln>
                  <a:noFill/>
                </a:ln>
                <a:solidFill>
                  <a:schemeClr val="accent1">
                    <a:lumMod val="40000"/>
                    <a:lumOff val="60000"/>
                  </a:schemeClr>
                </a:solidFill>
                <a:effectLst/>
                <a:cs typeface="Courier New" panose="02070309020205020404" pitchFamily="49" charset="0"/>
              </a:rPr>
              <a:t>Purchase_Information.price</a:t>
            </a:r>
            <a:r>
              <a:rPr lang="en-AU" sz="1400" b="1" dirty="0">
                <a:ln>
                  <a:noFill/>
                </a:ln>
                <a:solidFill>
                  <a:schemeClr val="accent1">
                    <a:lumMod val="40000"/>
                    <a:lumOff val="60000"/>
                  </a:schemeClr>
                </a:solidFill>
                <a:effectLst/>
                <a:cs typeface="Courier New" panose="02070309020205020404" pitchFamily="49" charset="0"/>
              </a:rPr>
              <a:t>  as </a:t>
            </a:r>
            <a:r>
              <a:rPr lang="en-AU" sz="1400" b="1" dirty="0" err="1">
                <a:ln>
                  <a:noFill/>
                </a:ln>
                <a:solidFill>
                  <a:schemeClr val="accent1">
                    <a:lumMod val="40000"/>
                    <a:lumOff val="60000"/>
                  </a:schemeClr>
                </a:solidFill>
                <a:effectLst/>
                <a:cs typeface="Courier New" panose="02070309020205020404" pitchFamily="49" charset="0"/>
              </a:rPr>
              <a:t>Net_Price</a:t>
            </a:r>
            <a:endParaRPr lang="en-AU" sz="1400" b="1" dirty="0">
              <a:ln>
                <a:noFill/>
              </a:ln>
              <a:solidFill>
                <a:schemeClr val="accent1">
                  <a:lumMod val="40000"/>
                  <a:lumOff val="60000"/>
                </a:schemeClr>
              </a:solidFill>
              <a:effectLst/>
              <a:cs typeface="Courier New" panose="02070309020205020404" pitchFamily="49" charset="0"/>
            </a:endParaRP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a:t>
            </a:r>
            <a:r>
              <a:rPr lang="en-AU" sz="1400" b="1" dirty="0" err="1">
                <a:ln>
                  <a:noFill/>
                </a:ln>
                <a:solidFill>
                  <a:schemeClr val="accent1">
                    <a:lumMod val="40000"/>
                    <a:lumOff val="60000"/>
                  </a:schemeClr>
                </a:solidFill>
                <a:effectLst/>
                <a:cs typeface="Courier New" panose="02070309020205020404" pitchFamily="49" charset="0"/>
              </a:rPr>
              <a:t>Employee_Information.employee_name</a:t>
            </a:r>
            <a:r>
              <a:rPr lang="en-AU" sz="1400" b="1" dirty="0">
                <a:ln>
                  <a:noFill/>
                </a:ln>
                <a:solidFill>
                  <a:schemeClr val="accent1">
                    <a:lumMod val="40000"/>
                    <a:lumOff val="60000"/>
                  </a:schemeClr>
                </a:solidFill>
                <a:effectLst/>
                <a:cs typeface="Courier New" panose="02070309020205020404" pitchFamily="49" charset="0"/>
              </a:rPr>
              <a:t> </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from </a:t>
            </a:r>
            <a:r>
              <a:rPr lang="en-AU" sz="1400" b="1" dirty="0" err="1">
                <a:ln>
                  <a:noFill/>
                </a:ln>
                <a:solidFill>
                  <a:schemeClr val="accent1">
                    <a:lumMod val="40000"/>
                    <a:lumOff val="60000"/>
                  </a:schemeClr>
                </a:solidFill>
                <a:effectLst/>
                <a:cs typeface="Courier New" panose="02070309020205020404" pitchFamily="49" charset="0"/>
              </a:rPr>
              <a:t>Purchase_Information</a:t>
            </a:r>
            <a:r>
              <a:rPr lang="en-AU" sz="1400" b="1" dirty="0">
                <a:ln>
                  <a:noFill/>
                </a:ln>
                <a:solidFill>
                  <a:schemeClr val="accent1">
                    <a:lumMod val="40000"/>
                    <a:lumOff val="60000"/>
                  </a:schemeClr>
                </a:solidFill>
                <a:effectLst/>
                <a:cs typeface="Courier New" panose="02070309020205020404" pitchFamily="49" charset="0"/>
              </a:rPr>
              <a:t> inner join </a:t>
            </a:r>
            <a:r>
              <a:rPr lang="en-AU" sz="1400" b="1" dirty="0" err="1">
                <a:ln>
                  <a:noFill/>
                </a:ln>
                <a:solidFill>
                  <a:schemeClr val="accent1">
                    <a:lumMod val="40000"/>
                    <a:lumOff val="60000"/>
                  </a:schemeClr>
                </a:solidFill>
                <a:effectLst/>
                <a:cs typeface="Courier New" panose="02070309020205020404" pitchFamily="49" charset="0"/>
              </a:rPr>
              <a:t>Employee_Information</a:t>
            </a:r>
            <a:r>
              <a:rPr lang="en-AU" sz="1400" b="1" dirty="0">
                <a:ln>
                  <a:noFill/>
                </a:ln>
                <a:solidFill>
                  <a:schemeClr val="accent1">
                    <a:lumMod val="40000"/>
                    <a:lumOff val="60000"/>
                  </a:schemeClr>
                </a:solidFill>
                <a:effectLst/>
                <a:cs typeface="Courier New" panose="02070309020205020404" pitchFamily="49" charset="0"/>
              </a:rPr>
              <a:t> on </a:t>
            </a:r>
            <a:r>
              <a:rPr lang="en-AU" sz="1400" b="1" dirty="0" err="1">
                <a:ln>
                  <a:noFill/>
                </a:ln>
                <a:solidFill>
                  <a:schemeClr val="accent1">
                    <a:lumMod val="40000"/>
                    <a:lumOff val="60000"/>
                  </a:schemeClr>
                </a:solidFill>
                <a:effectLst/>
                <a:cs typeface="Courier New" panose="02070309020205020404" pitchFamily="49" charset="0"/>
              </a:rPr>
              <a:t>Purchase_Information.employee_id</a:t>
            </a:r>
            <a:r>
              <a:rPr lang="en-AU" sz="1400" b="1" dirty="0">
                <a:ln>
                  <a:noFill/>
                </a:ln>
                <a:solidFill>
                  <a:schemeClr val="accent1">
                    <a:lumMod val="40000"/>
                    <a:lumOff val="60000"/>
                  </a:schemeClr>
                </a:solidFill>
                <a:effectLst/>
                <a:cs typeface="Courier New" panose="02070309020205020404" pitchFamily="49" charset="0"/>
              </a:rPr>
              <a:t> = </a:t>
            </a:r>
            <a:r>
              <a:rPr lang="en-AU" sz="1400" b="1" dirty="0" err="1">
                <a:ln>
                  <a:noFill/>
                </a:ln>
                <a:solidFill>
                  <a:schemeClr val="accent1">
                    <a:lumMod val="40000"/>
                    <a:lumOff val="60000"/>
                  </a:schemeClr>
                </a:solidFill>
                <a:effectLst/>
                <a:cs typeface="Courier New" panose="02070309020205020404" pitchFamily="49" charset="0"/>
              </a:rPr>
              <a:t>Employee_Information.employee_id</a:t>
            </a:r>
            <a:endParaRPr lang="en-AU" sz="1400" b="1" dirty="0">
              <a:ln>
                <a:noFill/>
              </a:ln>
              <a:solidFill>
                <a:schemeClr val="accent1">
                  <a:lumMod val="40000"/>
                  <a:lumOff val="60000"/>
                </a:schemeClr>
              </a:solidFill>
              <a:effectLst/>
              <a:cs typeface="Courier New" panose="02070309020205020404" pitchFamily="49" charset="0"/>
            </a:endParaRP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group by </a:t>
            </a:r>
            <a:r>
              <a:rPr lang="en-AU" sz="1400" b="1" dirty="0" err="1">
                <a:ln>
                  <a:noFill/>
                </a:ln>
                <a:solidFill>
                  <a:schemeClr val="accent1">
                    <a:lumMod val="40000"/>
                    <a:lumOff val="60000"/>
                  </a:schemeClr>
                </a:solidFill>
                <a:effectLst/>
                <a:cs typeface="Courier New" panose="02070309020205020404" pitchFamily="49" charset="0"/>
              </a:rPr>
              <a:t>Purchase_Information.purchase_id</a:t>
            </a:r>
            <a:r>
              <a:rPr lang="en-AU" sz="1400" b="1" dirty="0">
                <a:ln>
                  <a:noFill/>
                </a:ln>
                <a:solidFill>
                  <a:schemeClr val="accent1">
                    <a:lumMod val="40000"/>
                    <a:lumOff val="60000"/>
                  </a:schemeClr>
                </a:solidFill>
                <a:effectLst/>
                <a:cs typeface="Courier New" panose="02070309020205020404" pitchFamily="49" charset="0"/>
              </a:rPr>
              <a:t> ,</a:t>
            </a:r>
            <a:r>
              <a:rPr lang="en-AU" sz="1400" b="1" dirty="0" err="1">
                <a:ln>
                  <a:noFill/>
                </a:ln>
                <a:solidFill>
                  <a:schemeClr val="accent1">
                    <a:lumMod val="40000"/>
                    <a:lumOff val="60000"/>
                  </a:schemeClr>
                </a:solidFill>
                <a:effectLst/>
                <a:cs typeface="Courier New" panose="02070309020205020404" pitchFamily="49" charset="0"/>
              </a:rPr>
              <a:t>Employee_Information.employee_name</a:t>
            </a:r>
            <a:r>
              <a:rPr lang="en-AU" sz="1400" b="1" dirty="0">
                <a:ln>
                  <a:noFill/>
                </a:ln>
                <a:solidFill>
                  <a:schemeClr val="accent1">
                    <a:lumMod val="40000"/>
                    <a:lumOff val="60000"/>
                  </a:schemeClr>
                </a:solidFill>
                <a:effectLst/>
                <a:cs typeface="Courier New" panose="02070309020205020404" pitchFamily="49" charset="0"/>
              </a:rPr>
              <a:t>  </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having Extract('month' from </a:t>
            </a:r>
            <a:r>
              <a:rPr lang="en-AU" sz="1400" b="1" dirty="0" err="1">
                <a:ln>
                  <a:noFill/>
                </a:ln>
                <a:solidFill>
                  <a:schemeClr val="accent1">
                    <a:lumMod val="40000"/>
                    <a:lumOff val="60000"/>
                  </a:schemeClr>
                </a:solidFill>
                <a:effectLst/>
                <a:cs typeface="Courier New" panose="02070309020205020404" pitchFamily="49" charset="0"/>
              </a:rPr>
              <a:t>date_order</a:t>
            </a:r>
            <a:r>
              <a:rPr lang="en-AU" sz="1400" b="1" dirty="0">
                <a:ln>
                  <a:noFill/>
                </a:ln>
                <a:solidFill>
                  <a:schemeClr val="accent1">
                    <a:lumMod val="40000"/>
                    <a:lumOff val="60000"/>
                  </a:schemeClr>
                </a:solidFill>
                <a:effectLst/>
                <a:cs typeface="Courier New" panose="02070309020205020404" pitchFamily="49" charset="0"/>
              </a:rPr>
              <a:t>::date) = 08</a:t>
            </a:r>
          </a:p>
          <a:p>
            <a:pPr algn="l" defTabSz="914400" eaLnBrk="0" fontAlgn="base" hangingPunct="0">
              <a:lnSpc>
                <a:spcPct val="100000"/>
              </a:lnSpc>
              <a:spcBef>
                <a:spcPct val="0"/>
              </a:spcBef>
              <a:spcAft>
                <a:spcPct val="0"/>
              </a:spcAft>
              <a:buClrTx/>
              <a:buSzTx/>
            </a:pPr>
            <a:r>
              <a:rPr lang="en-AU" sz="1400" b="1" dirty="0">
                <a:ln>
                  <a:noFill/>
                </a:ln>
                <a:solidFill>
                  <a:schemeClr val="accent1">
                    <a:lumMod val="40000"/>
                    <a:lumOff val="60000"/>
                  </a:schemeClr>
                </a:solidFill>
                <a:effectLst/>
                <a:cs typeface="Courier New" panose="02070309020205020404" pitchFamily="49" charset="0"/>
              </a:rPr>
              <a:t>order by </a:t>
            </a:r>
            <a:r>
              <a:rPr lang="en-AU" sz="1400" b="1" dirty="0" err="1">
                <a:ln>
                  <a:noFill/>
                </a:ln>
                <a:solidFill>
                  <a:schemeClr val="accent1">
                    <a:lumMod val="40000"/>
                    <a:lumOff val="60000"/>
                  </a:schemeClr>
                </a:solidFill>
                <a:effectLst/>
                <a:cs typeface="Courier New" panose="02070309020205020404" pitchFamily="49" charset="0"/>
              </a:rPr>
              <a:t>purchase_Information.Date_Order</a:t>
            </a:r>
            <a:r>
              <a:rPr lang="en-AU" sz="1400" b="1" dirty="0">
                <a:ln>
                  <a:noFill/>
                </a:ln>
                <a:solidFill>
                  <a:schemeClr val="accent1">
                    <a:lumMod val="40000"/>
                    <a:lumOff val="60000"/>
                  </a:schemeClr>
                </a:solidFill>
                <a:effectLst/>
                <a:cs typeface="Courier New" panose="02070309020205020404" pitchFamily="49" charset="0"/>
              </a:rPr>
              <a:t> </a:t>
            </a:r>
            <a:r>
              <a:rPr lang="en-AU" sz="1400" b="1" dirty="0" err="1">
                <a:ln>
                  <a:noFill/>
                </a:ln>
                <a:solidFill>
                  <a:schemeClr val="accent1">
                    <a:lumMod val="40000"/>
                    <a:lumOff val="60000"/>
                  </a:schemeClr>
                </a:solidFill>
                <a:effectLst/>
                <a:cs typeface="Courier New" panose="02070309020205020404" pitchFamily="49" charset="0"/>
              </a:rPr>
              <a:t>asc</a:t>
            </a:r>
            <a:r>
              <a:rPr lang="en-AU" sz="1400" b="1" dirty="0">
                <a:ln>
                  <a:noFill/>
                </a:ln>
                <a:solidFill>
                  <a:schemeClr val="accent1">
                    <a:lumMod val="40000"/>
                    <a:lumOff val="60000"/>
                  </a:schemeClr>
                </a:solidFill>
                <a:effectLs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400" b="1" i="0" u="none" strike="noStrike" cap="none" normalizeH="0" baseline="0" dirty="0">
              <a:ln>
                <a:noFill/>
              </a:ln>
              <a:solidFill>
                <a:schemeClr val="accent1">
                  <a:lumMod val="40000"/>
                  <a:lumOff val="60000"/>
                </a:schemeClr>
              </a:solidFill>
              <a:effectLst/>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Graphical user interface&#10;&#10;Description automatically generated">
            <a:extLst>
              <a:ext uri="{FF2B5EF4-FFF2-40B4-BE49-F238E27FC236}">
                <a16:creationId xmlns:a16="http://schemas.microsoft.com/office/drawing/2014/main" id="{DA8B8C49-E502-36B2-B407-AF0947BA1A75}"/>
              </a:ext>
            </a:extLst>
          </p:cNvPr>
          <p:cNvPicPr>
            <a:picLocks noChangeAspect="1"/>
          </p:cNvPicPr>
          <p:nvPr/>
        </p:nvPicPr>
        <p:blipFill>
          <a:blip r:embed="rId2"/>
          <a:stretch>
            <a:fillRect/>
          </a:stretch>
        </p:blipFill>
        <p:spPr>
          <a:xfrm>
            <a:off x="6405764" y="1474839"/>
            <a:ext cx="5731510" cy="4877366"/>
          </a:xfrm>
          <a:prstGeom prst="rect">
            <a:avLst/>
          </a:prstGeom>
        </p:spPr>
      </p:pic>
    </p:spTree>
    <p:extLst>
      <p:ext uri="{BB962C8B-B14F-4D97-AF65-F5344CB8AC3E}">
        <p14:creationId xmlns:p14="http://schemas.microsoft.com/office/powerpoint/2010/main" val="85150103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{15DA42CC-7D65-4C44-ADE2-159C1FF45803}tf55705232_win32</Template>
  <TotalTime>1406</TotalTime>
  <Words>2910</Words>
  <Application>Microsoft Office PowerPoint</Application>
  <PresentationFormat>Widescreen</PresentationFormat>
  <Paragraphs>293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Courier New</vt:lpstr>
      <vt:lpstr>Goudy Old Style</vt:lpstr>
      <vt:lpstr>Wingdings 2</vt:lpstr>
      <vt:lpstr>SlateVTI</vt:lpstr>
      <vt:lpstr>High Distinction Assignment Project Database Project on:              Online Book Store    </vt:lpstr>
      <vt:lpstr>Database Functionality </vt:lpstr>
      <vt:lpstr>ERD OF ONLINE BOOK STORE</vt:lpstr>
      <vt:lpstr>One to Many                      Relationship</vt:lpstr>
      <vt:lpstr>Many to Many Relationship</vt:lpstr>
      <vt:lpstr>1.QUERY</vt:lpstr>
      <vt:lpstr>2.QUERY</vt:lpstr>
      <vt:lpstr>3.QUERY    </vt:lpstr>
      <vt:lpstr>4.QUERY</vt:lpstr>
      <vt:lpstr>5.QUERY</vt:lpstr>
      <vt:lpstr>6.QUERY</vt:lpstr>
      <vt:lpstr>CONSTRAINTS</vt:lpstr>
      <vt:lpstr>CONSTRAINTS</vt:lpstr>
      <vt:lpstr>INSERT-ACTION STATEMENT-1</vt:lpstr>
      <vt:lpstr>UPDATE-ACTION STATEMENT-2</vt:lpstr>
      <vt:lpstr>DELETE-ACTION STATEMENT-3</vt:lpstr>
      <vt:lpstr>ON DELETE RESTRICT </vt:lpstr>
      <vt:lpstr>ON DELETE RESTRICT ON CUSTOMER INFORMATION TABLE</vt:lpstr>
      <vt:lpstr>ON DELETE CASCADE</vt:lpstr>
      <vt:lpstr>ON DELETE CASCADE EXAMPLE</vt:lpstr>
      <vt:lpstr>CREATING VIEW</vt:lpstr>
      <vt:lpstr>Creating view </vt:lpstr>
      <vt:lpstr>REFRENCE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Distinction Assignment Project Database Project on:              Online Book Store</dc:title>
  <dc:creator>Mahjabeen Mohiuddin</dc:creator>
  <cp:lastModifiedBy>Mahjabeen Mohiuddin</cp:lastModifiedBy>
  <cp:revision>32</cp:revision>
  <dcterms:created xsi:type="dcterms:W3CDTF">2022-10-13T09:41:02Z</dcterms:created>
  <dcterms:modified xsi:type="dcterms:W3CDTF">2022-10-16T17:08:12Z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