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448" r:id="rId5"/>
    <p:sldId id="2450" r:id="rId6"/>
    <p:sldId id="256" r:id="rId7"/>
    <p:sldId id="2451" r:id="rId8"/>
    <p:sldId id="257" r:id="rId9"/>
    <p:sldId id="258" r:id="rId10"/>
    <p:sldId id="2453" r:id="rId11"/>
    <p:sldId id="259" r:id="rId12"/>
    <p:sldId id="260" r:id="rId13"/>
    <p:sldId id="243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99402F-86A4-428E-9560-99B5AC3ADA31}" v="1" dt="2020-08-24T22:27:47.0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033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ar-SA" sz="4000" spc="300"/>
              <a:t>انقر لتحرير نمط عنوان الشكل الرئيسي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7314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73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9136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73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43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ar-SA" sz="4800"/>
              <a:t>انقر لتحرير نمط عنوان الشكل الرئيسي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ar-SA" spc="300">
                <a:solidFill>
                  <a:schemeClr val="tx1"/>
                </a:solidFill>
              </a:rPr>
              <a:t>انقر لتحرير أنماط نص الشكل الرئيسي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ar-SA" sz="1400">
                <a:solidFill>
                  <a:schemeClr val="tx1"/>
                </a:solidFill>
              </a:rPr>
              <a:t>انقر لتحرير أنماط نص الشكل الرئيسي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ar-SA" spc="300">
                <a:solidFill>
                  <a:schemeClr val="tx1"/>
                </a:solidFill>
              </a:rPr>
              <a:t>انقر لتحرير أنماط نص الشكل الرئيسي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ar-SA" sz="1400">
                <a:solidFill>
                  <a:schemeClr val="tx1"/>
                </a:solidFill>
              </a:rPr>
              <a:t>انقر لتحرير أنماط نص الشكل الرئيسي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ar-SA" sz="4800"/>
              <a:t>انقر لتحرير نمط عنوان الشكل الرئيسي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  <p:sldLayoutId id="2147483681" r:id="rId12"/>
    <p:sldLayoutId id="2147483682" r:id="rId13"/>
    <p:sldLayoutId id="2147483683" r:id="rId14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 PROJECT.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9.24.XX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COFFE SHOP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342900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342900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USECASE DIAGRAM</a:t>
            </a:r>
          </a:p>
        </p:txBody>
      </p:sp>
    </p:spTree>
    <p:extLst>
      <p:ext uri="{BB962C8B-B14F-4D97-AF65-F5344CB8AC3E}">
        <p14:creationId xmlns:p14="http://schemas.microsoft.com/office/powerpoint/2010/main" val="200270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 descr="صورة تحتوي على نص, رسم بياني, خط, رسم">
            <a:extLst>
              <a:ext uri="{FF2B5EF4-FFF2-40B4-BE49-F238E27FC236}">
                <a16:creationId xmlns:a16="http://schemas.microsoft.com/office/drawing/2014/main" id="{BADEC4BD-F549-D813-511F-10E8782D4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323297" cy="69813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342900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DATA FLOW DIAGRAM</a:t>
            </a:r>
          </a:p>
        </p:txBody>
      </p:sp>
    </p:spTree>
    <p:extLst>
      <p:ext uri="{BB962C8B-B14F-4D97-AF65-F5344CB8AC3E}">
        <p14:creationId xmlns:p14="http://schemas.microsoft.com/office/powerpoint/2010/main" val="2900708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473" y="166786"/>
            <a:ext cx="2923310" cy="872306"/>
          </a:xfrm>
        </p:spPr>
        <p:txBody>
          <a:bodyPr vert="horz" lIns="0" tIns="134389" rIns="0" bIns="0" rtlCol="0" anchor="b">
            <a:normAutofit fontScale="90000"/>
          </a:bodyPr>
          <a:lstStyle/>
          <a:p>
            <a:pPr marL="8659">
              <a:spcBef>
                <a:spcPts val="68"/>
              </a:spcBef>
            </a:pPr>
            <a:r>
              <a:rPr dirty="0"/>
              <a:t>LEVEL</a:t>
            </a:r>
            <a:r>
              <a:rPr spc="-17" dirty="0"/>
              <a:t> </a:t>
            </a:r>
            <a:r>
              <a:rPr spc="-34" dirty="0"/>
              <a:t>0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B6C05875-D27F-ADA7-2508-BB408604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072A7F50-5932-1BF9-ED2B-B5C4DF2DC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9092"/>
            <a:ext cx="12192000" cy="58189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963" y="-10753"/>
            <a:ext cx="4230271" cy="839740"/>
          </a:xfrm>
          <a:prstGeom prst="rect">
            <a:avLst/>
          </a:prstGeom>
        </p:spPr>
        <p:txBody>
          <a:bodyPr vert="horz" wrap="square" lIns="0" tIns="8659" rIns="0" bIns="0" rtlCol="0" anchor="ctr">
            <a:spAutoFit/>
          </a:bodyPr>
          <a:lstStyle/>
          <a:p>
            <a:pPr marL="8659">
              <a:spcBef>
                <a:spcPts val="68"/>
              </a:spcBef>
            </a:pPr>
            <a:r>
              <a:rPr lang="en-US" sz="5400" dirty="0"/>
              <a:t>LEVEL</a:t>
            </a:r>
            <a:r>
              <a:rPr lang="en-US" sz="5400" spc="-17" dirty="0"/>
              <a:t> </a:t>
            </a:r>
            <a:r>
              <a:rPr lang="en-US" sz="5400" spc="-34" dirty="0"/>
              <a:t>1</a:t>
            </a:r>
            <a:endParaRPr sz="5400" spc="-34" dirty="0"/>
          </a:p>
        </p:txBody>
      </p:sp>
      <p:pic>
        <p:nvPicPr>
          <p:cNvPr id="5" name="صورة 4" descr="صورة تحتوي على رسم بياني, خط, خطة, رسم تقني">
            <a:extLst>
              <a:ext uri="{FF2B5EF4-FFF2-40B4-BE49-F238E27FC236}">
                <a16:creationId xmlns:a16="http://schemas.microsoft.com/office/drawing/2014/main" id="{47661EAA-BF03-8BD4-8F87-F40277536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4654"/>
            <a:ext cx="12192000" cy="54533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342900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DECASION TABLE</a:t>
            </a:r>
          </a:p>
        </p:txBody>
      </p:sp>
    </p:spTree>
    <p:extLst>
      <p:ext uri="{BB962C8B-B14F-4D97-AF65-F5344CB8AC3E}">
        <p14:creationId xmlns:p14="http://schemas.microsoft.com/office/powerpoint/2010/main" val="3896794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8074" y="357326"/>
            <a:ext cx="2055235" cy="281575"/>
          </a:xfrm>
          <a:prstGeom prst="rect">
            <a:avLst/>
          </a:prstGeom>
        </p:spPr>
        <p:txBody>
          <a:bodyPr vert="horz" wrap="square" lIns="0" tIns="8659" rIns="0" bIns="0" rtlCol="0" anchor="ctr">
            <a:spAutoFit/>
          </a:bodyPr>
          <a:lstStyle/>
          <a:p>
            <a:pPr marL="8659">
              <a:spcBef>
                <a:spcPts val="68"/>
              </a:spcBef>
            </a:pPr>
            <a:r>
              <a:rPr u="sng" dirty="0">
                <a:uFill>
                  <a:solidFill>
                    <a:srgbClr val="000000"/>
                  </a:solidFill>
                </a:uFill>
              </a:rPr>
              <a:t>The</a:t>
            </a:r>
            <a:r>
              <a:rPr u="sng" spc="-7" dirty="0">
                <a:uFill>
                  <a:solidFill>
                    <a:srgbClr val="000000"/>
                  </a:solidFill>
                </a:uFill>
              </a:rPr>
              <a:t> Rules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18645" y="759171"/>
            <a:ext cx="3983182" cy="1446760"/>
          </a:xfrm>
          <a:prstGeom prst="rect">
            <a:avLst/>
          </a:prstGeom>
        </p:spPr>
        <p:txBody>
          <a:bodyPr vert="horz" wrap="square" lIns="0" tIns="96982" rIns="0" bIns="0" rtlCol="0">
            <a:spAutoFit/>
          </a:bodyPr>
          <a:lstStyle/>
          <a:p>
            <a:pPr marL="965896" indent="-119059">
              <a:spcBef>
                <a:spcPts val="764"/>
              </a:spcBef>
              <a:buSzPct val="94444"/>
              <a:buAutoNum type="arabicPeriod"/>
              <a:tabLst>
                <a:tab pos="965896" algn="l"/>
              </a:tabLst>
            </a:pPr>
            <a:r>
              <a:rPr sz="1227" dirty="0">
                <a:latin typeface="Calibri"/>
                <a:cs typeface="Calibri"/>
              </a:rPr>
              <a:t>Normal</a:t>
            </a:r>
            <a:r>
              <a:rPr sz="1227" spc="-10" dirty="0">
                <a:latin typeface="Calibri"/>
                <a:cs typeface="Calibri"/>
              </a:rPr>
              <a:t> </a:t>
            </a:r>
            <a:r>
              <a:rPr sz="1227" dirty="0">
                <a:latin typeface="Calibri"/>
                <a:cs typeface="Calibri"/>
              </a:rPr>
              <a:t>Customers</a:t>
            </a:r>
            <a:r>
              <a:rPr sz="1227" spc="-7" dirty="0">
                <a:latin typeface="Calibri"/>
                <a:cs typeface="Calibri"/>
              </a:rPr>
              <a:t> </a:t>
            </a:r>
            <a:r>
              <a:rPr sz="1227" dirty="0">
                <a:latin typeface="Calibri"/>
                <a:cs typeface="Calibri"/>
              </a:rPr>
              <a:t>Get</a:t>
            </a:r>
            <a:r>
              <a:rPr sz="1227" spc="-7" dirty="0">
                <a:latin typeface="Calibri"/>
                <a:cs typeface="Calibri"/>
              </a:rPr>
              <a:t> </a:t>
            </a:r>
            <a:r>
              <a:rPr sz="1227" dirty="0">
                <a:latin typeface="Calibri"/>
                <a:cs typeface="Calibri"/>
              </a:rPr>
              <a:t>5$</a:t>
            </a:r>
            <a:r>
              <a:rPr sz="1227" spc="-3" dirty="0">
                <a:latin typeface="Calibri"/>
                <a:cs typeface="Calibri"/>
              </a:rPr>
              <a:t> </a:t>
            </a:r>
            <a:r>
              <a:rPr sz="1227" spc="-7" dirty="0">
                <a:latin typeface="Calibri"/>
                <a:cs typeface="Calibri"/>
              </a:rPr>
              <a:t>Coupon</a:t>
            </a:r>
            <a:endParaRPr sz="1227" dirty="0">
              <a:latin typeface="Calibri"/>
              <a:cs typeface="Calibri"/>
            </a:endParaRPr>
          </a:p>
          <a:p>
            <a:pPr marL="138109" marR="11689" indent="-119492">
              <a:lnSpc>
                <a:spcPct val="110000"/>
              </a:lnSpc>
              <a:spcBef>
                <a:spcPts val="545"/>
              </a:spcBef>
              <a:buSzPct val="94444"/>
              <a:buAutoNum type="arabicPeriod"/>
              <a:tabLst>
                <a:tab pos="297432" algn="l"/>
              </a:tabLst>
            </a:pPr>
            <a:r>
              <a:rPr sz="1227" dirty="0">
                <a:latin typeface="Calibri"/>
                <a:cs typeface="Calibri"/>
              </a:rPr>
              <a:t>Special</a:t>
            </a:r>
            <a:r>
              <a:rPr sz="1227" spc="-17" dirty="0">
                <a:latin typeface="Calibri"/>
                <a:cs typeface="Calibri"/>
              </a:rPr>
              <a:t> </a:t>
            </a:r>
            <a:r>
              <a:rPr sz="1227" dirty="0">
                <a:latin typeface="Calibri"/>
                <a:cs typeface="Calibri"/>
              </a:rPr>
              <a:t>Customers</a:t>
            </a:r>
            <a:r>
              <a:rPr sz="1227" spc="-3" dirty="0">
                <a:latin typeface="Calibri"/>
                <a:cs typeface="Calibri"/>
              </a:rPr>
              <a:t> </a:t>
            </a:r>
            <a:r>
              <a:rPr sz="1227" dirty="0">
                <a:latin typeface="Calibri"/>
                <a:cs typeface="Calibri"/>
              </a:rPr>
              <a:t>who</a:t>
            </a:r>
            <a:r>
              <a:rPr sz="1227" spc="-3" dirty="0">
                <a:latin typeface="Calibri"/>
                <a:cs typeface="Calibri"/>
              </a:rPr>
              <a:t> </a:t>
            </a:r>
            <a:r>
              <a:rPr sz="1227" dirty="0">
                <a:latin typeface="Calibri"/>
                <a:cs typeface="Calibri"/>
              </a:rPr>
              <a:t>buys</a:t>
            </a:r>
            <a:r>
              <a:rPr sz="1227" spc="-10" dirty="0">
                <a:latin typeface="Calibri"/>
                <a:cs typeface="Calibri"/>
              </a:rPr>
              <a:t> </a:t>
            </a:r>
            <a:r>
              <a:rPr sz="1227" dirty="0">
                <a:latin typeface="Calibri"/>
                <a:cs typeface="Calibri"/>
              </a:rPr>
              <a:t>with</a:t>
            </a:r>
            <a:r>
              <a:rPr sz="1227" spc="-3" dirty="0">
                <a:latin typeface="Calibri"/>
                <a:cs typeface="Calibri"/>
              </a:rPr>
              <a:t> </a:t>
            </a:r>
            <a:r>
              <a:rPr sz="1227" dirty="0">
                <a:latin typeface="Calibri"/>
                <a:cs typeface="Calibri"/>
              </a:rPr>
              <a:t>more</a:t>
            </a:r>
            <a:r>
              <a:rPr sz="1227" spc="-3" dirty="0">
                <a:latin typeface="Calibri"/>
                <a:cs typeface="Calibri"/>
              </a:rPr>
              <a:t> </a:t>
            </a:r>
            <a:r>
              <a:rPr sz="1227" dirty="0">
                <a:latin typeface="Calibri"/>
                <a:cs typeface="Calibri"/>
              </a:rPr>
              <a:t>than</a:t>
            </a:r>
            <a:r>
              <a:rPr sz="1227" spc="-3" dirty="0">
                <a:latin typeface="Calibri"/>
                <a:cs typeface="Calibri"/>
              </a:rPr>
              <a:t> </a:t>
            </a:r>
            <a:r>
              <a:rPr sz="1227" dirty="0">
                <a:latin typeface="Calibri"/>
                <a:cs typeface="Calibri"/>
              </a:rPr>
              <a:t>1,000$</a:t>
            </a:r>
            <a:r>
              <a:rPr sz="1227" spc="-3" dirty="0">
                <a:latin typeface="Calibri"/>
                <a:cs typeface="Calibri"/>
              </a:rPr>
              <a:t> </a:t>
            </a:r>
            <a:r>
              <a:rPr sz="1227" dirty="0">
                <a:latin typeface="Calibri"/>
                <a:cs typeface="Calibri"/>
              </a:rPr>
              <a:t>or</a:t>
            </a:r>
            <a:r>
              <a:rPr sz="1227" spc="-10" dirty="0">
                <a:latin typeface="Calibri"/>
                <a:cs typeface="Calibri"/>
              </a:rPr>
              <a:t> </a:t>
            </a:r>
            <a:r>
              <a:rPr sz="1227" spc="-14" dirty="0">
                <a:latin typeface="Calibri"/>
                <a:cs typeface="Calibri"/>
              </a:rPr>
              <a:t>more 	</a:t>
            </a:r>
            <a:r>
              <a:rPr sz="1227" dirty="0">
                <a:latin typeface="Calibri"/>
                <a:cs typeface="Calibri"/>
              </a:rPr>
              <a:t>gets</a:t>
            </a:r>
            <a:r>
              <a:rPr sz="1227" spc="-14" dirty="0">
                <a:latin typeface="Calibri"/>
                <a:cs typeface="Calibri"/>
              </a:rPr>
              <a:t> </a:t>
            </a:r>
            <a:r>
              <a:rPr sz="1227" dirty="0">
                <a:latin typeface="Calibri"/>
                <a:cs typeface="Calibri"/>
              </a:rPr>
              <a:t>10%</a:t>
            </a:r>
            <a:r>
              <a:rPr sz="1227" spc="-7" dirty="0">
                <a:latin typeface="Calibri"/>
                <a:cs typeface="Calibri"/>
              </a:rPr>
              <a:t> </a:t>
            </a:r>
            <a:r>
              <a:rPr sz="1227" dirty="0">
                <a:latin typeface="Calibri"/>
                <a:cs typeface="Calibri"/>
              </a:rPr>
              <a:t>discount,</a:t>
            </a:r>
            <a:r>
              <a:rPr sz="1227" spc="-10" dirty="0">
                <a:latin typeface="Calibri"/>
                <a:cs typeface="Calibri"/>
              </a:rPr>
              <a:t> </a:t>
            </a:r>
            <a:r>
              <a:rPr sz="1227" dirty="0">
                <a:latin typeface="Calibri"/>
                <a:cs typeface="Calibri"/>
              </a:rPr>
              <a:t>if</a:t>
            </a:r>
            <a:r>
              <a:rPr sz="1227" spc="-7" dirty="0">
                <a:latin typeface="Calibri"/>
                <a:cs typeface="Calibri"/>
              </a:rPr>
              <a:t> </a:t>
            </a:r>
            <a:r>
              <a:rPr sz="1227" dirty="0">
                <a:latin typeface="Calibri"/>
                <a:cs typeface="Calibri"/>
              </a:rPr>
              <a:t>he</a:t>
            </a:r>
            <a:r>
              <a:rPr sz="1227" spc="-3" dirty="0">
                <a:latin typeface="Calibri"/>
                <a:cs typeface="Calibri"/>
              </a:rPr>
              <a:t> </a:t>
            </a:r>
            <a:r>
              <a:rPr sz="1227" dirty="0">
                <a:latin typeface="Calibri"/>
                <a:cs typeface="Calibri"/>
              </a:rPr>
              <a:t>pays</a:t>
            </a:r>
            <a:r>
              <a:rPr sz="1227" spc="-7" dirty="0">
                <a:latin typeface="Calibri"/>
                <a:cs typeface="Calibri"/>
              </a:rPr>
              <a:t> </a:t>
            </a:r>
            <a:r>
              <a:rPr sz="1227" dirty="0">
                <a:latin typeface="Calibri"/>
                <a:cs typeface="Calibri"/>
              </a:rPr>
              <a:t>with</a:t>
            </a:r>
            <a:r>
              <a:rPr sz="1227" spc="-7" dirty="0">
                <a:latin typeface="Calibri"/>
                <a:cs typeface="Calibri"/>
              </a:rPr>
              <a:t> </a:t>
            </a:r>
            <a:r>
              <a:rPr sz="1227" dirty="0">
                <a:latin typeface="Calibri"/>
                <a:cs typeface="Calibri"/>
              </a:rPr>
              <a:t>credit</a:t>
            </a:r>
            <a:r>
              <a:rPr sz="1227" spc="-3" dirty="0">
                <a:latin typeface="Calibri"/>
                <a:cs typeface="Calibri"/>
              </a:rPr>
              <a:t> </a:t>
            </a:r>
            <a:r>
              <a:rPr sz="1227" dirty="0">
                <a:latin typeface="Calibri"/>
                <a:cs typeface="Calibri"/>
              </a:rPr>
              <a:t>card,</a:t>
            </a:r>
            <a:r>
              <a:rPr sz="1227" spc="-14" dirty="0">
                <a:latin typeface="Calibri"/>
                <a:cs typeface="Calibri"/>
              </a:rPr>
              <a:t> </a:t>
            </a:r>
            <a:r>
              <a:rPr sz="1227" dirty="0">
                <a:latin typeface="Calibri"/>
                <a:cs typeface="Calibri"/>
              </a:rPr>
              <a:t>he</a:t>
            </a:r>
            <a:r>
              <a:rPr sz="1227" spc="7" dirty="0">
                <a:latin typeface="Calibri"/>
                <a:cs typeface="Calibri"/>
              </a:rPr>
              <a:t> </a:t>
            </a:r>
            <a:r>
              <a:rPr sz="1227" spc="-14" dirty="0">
                <a:latin typeface="Calibri"/>
                <a:cs typeface="Calibri"/>
              </a:rPr>
              <a:t>gets</a:t>
            </a:r>
            <a:endParaRPr sz="1227" dirty="0">
              <a:latin typeface="Calibri"/>
              <a:cs typeface="Calibri"/>
            </a:endParaRPr>
          </a:p>
          <a:p>
            <a:pPr marL="1271987">
              <a:spcBef>
                <a:spcPts val="139"/>
              </a:spcBef>
            </a:pPr>
            <a:r>
              <a:rPr sz="1227" dirty="0">
                <a:latin typeface="Calibri"/>
                <a:cs typeface="Calibri"/>
              </a:rPr>
              <a:t>additional</a:t>
            </a:r>
            <a:r>
              <a:rPr sz="1227" spc="-14" dirty="0">
                <a:latin typeface="Calibri"/>
                <a:cs typeface="Calibri"/>
              </a:rPr>
              <a:t> </a:t>
            </a:r>
            <a:r>
              <a:rPr sz="1227" dirty="0">
                <a:latin typeface="Calibri"/>
                <a:cs typeface="Calibri"/>
              </a:rPr>
              <a:t>5%</a:t>
            </a:r>
            <a:r>
              <a:rPr sz="1227" spc="-7" dirty="0">
                <a:latin typeface="Calibri"/>
                <a:cs typeface="Calibri"/>
              </a:rPr>
              <a:t> discount</a:t>
            </a:r>
            <a:endParaRPr sz="1227" dirty="0">
              <a:latin typeface="Calibri"/>
              <a:cs typeface="Calibri"/>
            </a:endParaRPr>
          </a:p>
          <a:p>
            <a:pPr marL="127718" marR="3464" indent="-119492">
              <a:lnSpc>
                <a:spcPct val="109000"/>
              </a:lnSpc>
              <a:spcBef>
                <a:spcPts val="562"/>
              </a:spcBef>
              <a:buSzPct val="94444"/>
              <a:buAutoNum type="arabicPeriod" startAt="3"/>
              <a:tabLst>
                <a:tab pos="1754285" algn="l"/>
              </a:tabLst>
            </a:pPr>
            <a:r>
              <a:rPr sz="1227" dirty="0">
                <a:latin typeface="Calibri"/>
                <a:cs typeface="Calibri"/>
              </a:rPr>
              <a:t>Special</a:t>
            </a:r>
            <a:r>
              <a:rPr sz="1227" spc="-7" dirty="0">
                <a:latin typeface="Calibri"/>
                <a:cs typeface="Calibri"/>
              </a:rPr>
              <a:t> </a:t>
            </a:r>
            <a:r>
              <a:rPr sz="1227" dirty="0">
                <a:latin typeface="Calibri"/>
                <a:cs typeface="Calibri"/>
              </a:rPr>
              <a:t>Customers</a:t>
            </a:r>
            <a:r>
              <a:rPr sz="1227" spc="-3" dirty="0">
                <a:latin typeface="Calibri"/>
                <a:cs typeface="Calibri"/>
              </a:rPr>
              <a:t> </a:t>
            </a:r>
            <a:r>
              <a:rPr sz="1227" dirty="0">
                <a:latin typeface="Calibri"/>
                <a:cs typeface="Calibri"/>
              </a:rPr>
              <a:t>who</a:t>
            </a:r>
            <a:r>
              <a:rPr sz="1227" spc="-3" dirty="0">
                <a:latin typeface="Calibri"/>
                <a:cs typeface="Calibri"/>
              </a:rPr>
              <a:t> </a:t>
            </a:r>
            <a:r>
              <a:rPr sz="1227" dirty="0">
                <a:latin typeface="Calibri"/>
                <a:cs typeface="Calibri"/>
              </a:rPr>
              <a:t>order</a:t>
            </a:r>
            <a:r>
              <a:rPr sz="1227" spc="-7" dirty="0">
                <a:latin typeface="Calibri"/>
                <a:cs typeface="Calibri"/>
              </a:rPr>
              <a:t> </a:t>
            </a:r>
            <a:r>
              <a:rPr sz="1227" dirty="0">
                <a:latin typeface="Calibri"/>
                <a:cs typeface="Calibri"/>
              </a:rPr>
              <a:t>less</a:t>
            </a:r>
            <a:r>
              <a:rPr sz="1227" spc="-3" dirty="0">
                <a:latin typeface="Calibri"/>
                <a:cs typeface="Calibri"/>
              </a:rPr>
              <a:t> </a:t>
            </a:r>
            <a:r>
              <a:rPr sz="1227" dirty="0">
                <a:latin typeface="Calibri"/>
                <a:cs typeface="Calibri"/>
              </a:rPr>
              <a:t>than</a:t>
            </a:r>
            <a:r>
              <a:rPr sz="1227" spc="-3" dirty="0">
                <a:latin typeface="Calibri"/>
                <a:cs typeface="Calibri"/>
              </a:rPr>
              <a:t> </a:t>
            </a:r>
            <a:r>
              <a:rPr sz="1227" dirty="0">
                <a:latin typeface="Calibri"/>
                <a:cs typeface="Calibri"/>
              </a:rPr>
              <a:t>1000$,</a:t>
            </a:r>
            <a:r>
              <a:rPr sz="1227" spc="-7" dirty="0">
                <a:latin typeface="Calibri"/>
                <a:cs typeface="Calibri"/>
              </a:rPr>
              <a:t> </a:t>
            </a:r>
            <a:r>
              <a:rPr sz="1227" dirty="0">
                <a:latin typeface="Calibri"/>
                <a:cs typeface="Calibri"/>
              </a:rPr>
              <a:t>take</a:t>
            </a:r>
            <a:r>
              <a:rPr sz="1227" spc="-3" dirty="0">
                <a:latin typeface="Calibri"/>
                <a:cs typeface="Calibri"/>
              </a:rPr>
              <a:t> </a:t>
            </a:r>
            <a:r>
              <a:rPr sz="1227" dirty="0">
                <a:latin typeface="Calibri"/>
                <a:cs typeface="Calibri"/>
              </a:rPr>
              <a:t>25</a:t>
            </a:r>
            <a:r>
              <a:rPr sz="1227" spc="-3" dirty="0">
                <a:latin typeface="Calibri"/>
                <a:cs typeface="Calibri"/>
              </a:rPr>
              <a:t> </a:t>
            </a:r>
            <a:r>
              <a:rPr sz="1227" spc="-7" dirty="0">
                <a:latin typeface="Calibri"/>
                <a:cs typeface="Calibri"/>
              </a:rPr>
              <a:t>bonus 	coupon</a:t>
            </a:r>
            <a:endParaRPr sz="1227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865006"/>
              </p:ext>
            </p:extLst>
          </p:nvPr>
        </p:nvGraphicFramePr>
        <p:xfrm>
          <a:off x="3654136" y="2326201"/>
          <a:ext cx="4810992" cy="36614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2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10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99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68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R="462915" algn="ctr">
                        <a:lnSpc>
                          <a:spcPts val="1870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Rules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895"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Condition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27329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1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64795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3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37490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5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37490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7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8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6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30480"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Special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Customer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73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L="2089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🗸</a:t>
                      </a:r>
                      <a:endParaRPr sz="700" dirty="0">
                        <a:latin typeface="Arial MT"/>
                        <a:cs typeface="Arial MT"/>
                      </a:endParaRPr>
                    </a:p>
                  </a:txBody>
                  <a:tcPr marL="0" marR="0" marT="43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4637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🗸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3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🗸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3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🗸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3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🗴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3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279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🗴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3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🗴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3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🗴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3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519430" marR="194310" indent="-321945">
                        <a:lnSpc>
                          <a:spcPct val="10140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Buys1000</a:t>
                      </a:r>
                      <a:r>
                        <a:rPr lang="en-US" sz="1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mor</a:t>
                      </a:r>
                      <a:r>
                        <a:rPr lang="en-US" sz="1000" spc="-20" dirty="0">
                          <a:latin typeface="Calibri"/>
                          <a:cs typeface="Calibri"/>
                        </a:rPr>
                        <a:t>e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08915">
                        <a:lnSpc>
                          <a:spcPct val="100000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🗸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76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46379">
                        <a:lnSpc>
                          <a:spcPct val="100000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🗸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76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🗴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76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🗴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76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19075">
                        <a:lnSpc>
                          <a:spcPct val="100000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🗸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76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19075">
                        <a:lnSpc>
                          <a:spcPct val="100000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🗸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76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🗴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76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🗴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76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6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Pays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Card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089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🗸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3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540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🗴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3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🗸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3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🗴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3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19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🗸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3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279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🗴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3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🗸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3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🗴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3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44">
                <a:tc>
                  <a:txBody>
                    <a:bodyPr/>
                    <a:lstStyle/>
                    <a:p>
                      <a:pPr algn="ctr">
                        <a:lnSpc>
                          <a:spcPts val="2330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Action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5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Receive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5$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Coupon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🗸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3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279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🗸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3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03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🗸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3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159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🗸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3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8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Take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10%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Discount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3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94945">
                        <a:lnSpc>
                          <a:spcPct val="100000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🗸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76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46379">
                        <a:lnSpc>
                          <a:spcPct val="100000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🗸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76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65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62915" marR="228600" indent="-228600">
                        <a:lnSpc>
                          <a:spcPct val="1018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Take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another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5%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Discount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86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94945">
                        <a:lnSpc>
                          <a:spcPct val="100000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🗸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46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65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Take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25$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Coupon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R="27940" algn="ctr">
                        <a:lnSpc>
                          <a:spcPct val="100000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🗸</a:t>
                      </a:r>
                      <a:endParaRPr sz="700" dirty="0">
                        <a:latin typeface="Arial MT"/>
                        <a:cs typeface="Arial MT"/>
                      </a:endParaRPr>
                    </a:p>
                  </a:txBody>
                  <a:tcPr marL="0" marR="0" marT="346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27940" algn="ctr">
                        <a:lnSpc>
                          <a:spcPct val="100000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🗸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46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86590" y="312593"/>
            <a:ext cx="2072554" cy="501186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3200" u="sng" spc="-7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Simplified</a:t>
            </a:r>
            <a:endParaRPr sz="3200" dirty="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371653"/>
              </p:ext>
            </p:extLst>
          </p:nvPr>
        </p:nvGraphicFramePr>
        <p:xfrm>
          <a:off x="4599382" y="1240131"/>
          <a:ext cx="3446969" cy="4973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7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98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8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107"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Condition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1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3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5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0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30480"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Special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Customer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86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🗸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46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🗸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46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🗸</a:t>
                      </a:r>
                      <a:endParaRPr sz="700" dirty="0">
                        <a:latin typeface="Arial MT"/>
                        <a:cs typeface="Arial MT"/>
                      </a:endParaRPr>
                    </a:p>
                  </a:txBody>
                  <a:tcPr marL="0" marR="0" marT="346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🗴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46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519430" marR="194945" indent="-321945">
                        <a:lnSpc>
                          <a:spcPct val="10140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Buys</a:t>
                      </a:r>
                      <a:r>
                        <a:rPr sz="1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1000$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 or 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more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🗸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🗸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🗴</a:t>
                      </a:r>
                      <a:endParaRPr sz="700" dirty="0">
                        <a:latin typeface="Arial MT"/>
                        <a:cs typeface="Arial MT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900" dirty="0">
                          <a:latin typeface="Times New Roman"/>
                          <a:cs typeface="Times New Roman"/>
                        </a:rPr>
                        <a:t>-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Pays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Card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3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🗸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46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🗴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46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-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-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4"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Action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5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Receive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5$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Coupon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651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🗸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3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42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Take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10%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Discount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🗸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46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🗸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46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42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63550" marR="229235" indent="-229235">
                        <a:lnSpc>
                          <a:spcPct val="1018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Take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another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5%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Discount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73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🗸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3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42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Take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25$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Coupon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279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🗸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3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" id="{969BE826-8665-45F1-A77E-2C1BF61E0D92}" vid="{76896FC0-3EF9-4C10-B34C-BB4B0D9C6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D5DB56-3A71-4638-9571-EE877FD66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{AA96524D-8AF8-4268-8D50-D3C51F3619C5}tf55661986_win32</Template>
  <TotalTime>75</TotalTime>
  <Words>195</Words>
  <Application>Microsoft Office PowerPoint</Application>
  <PresentationFormat>شاشة عريضة</PresentationFormat>
  <Paragraphs>170</Paragraphs>
  <Slides>10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10</vt:i4>
      </vt:variant>
    </vt:vector>
  </HeadingPairs>
  <TitlesOfParts>
    <vt:vector size="17" baseType="lpstr">
      <vt:lpstr>Arial</vt:lpstr>
      <vt:lpstr>Arial MT</vt:lpstr>
      <vt:lpstr>Calibri</vt:lpstr>
      <vt:lpstr>Calibri Light</vt:lpstr>
      <vt:lpstr>Times New Roman</vt:lpstr>
      <vt:lpstr>Wingdings</vt:lpstr>
      <vt:lpstr>نسق Office</vt:lpstr>
      <vt:lpstr>SYSTEM ANALYSIS PROJECT.</vt:lpstr>
      <vt:lpstr>USECASE DIAGRAM</vt:lpstr>
      <vt:lpstr>عرض تقديمي في PowerPoint</vt:lpstr>
      <vt:lpstr>DATA FLOW DIAGRAM</vt:lpstr>
      <vt:lpstr>LEVEL 0</vt:lpstr>
      <vt:lpstr>LEVEL 1</vt:lpstr>
      <vt:lpstr>DECASION TABLE</vt:lpstr>
      <vt:lpstr>The Rules</vt:lpstr>
      <vt:lpstr>عرض تقديمي في PowerPoint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PROJECT.</dc:title>
  <dc:creator>Mahmood 20210857</dc:creator>
  <cp:lastModifiedBy>Mahmood 20210857</cp:lastModifiedBy>
  <cp:revision>5</cp:revision>
  <dcterms:created xsi:type="dcterms:W3CDTF">2023-11-29T02:29:46Z</dcterms:created>
  <dcterms:modified xsi:type="dcterms:W3CDTF">2023-12-03T01:29:19Z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