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9" r:id="rId1"/>
  </p:sldMasterIdLst>
  <p:notesMasterIdLst>
    <p:notesMasterId r:id="rId64"/>
  </p:notesMasterIdLst>
  <p:sldIdLst>
    <p:sldId id="270" r:id="rId2"/>
    <p:sldId id="340" r:id="rId3"/>
    <p:sldId id="346" r:id="rId4"/>
    <p:sldId id="383" r:id="rId5"/>
    <p:sldId id="382" r:id="rId6"/>
    <p:sldId id="347" r:id="rId7"/>
    <p:sldId id="384" r:id="rId8"/>
    <p:sldId id="385" r:id="rId9"/>
    <p:sldId id="386" r:id="rId10"/>
    <p:sldId id="348" r:id="rId11"/>
    <p:sldId id="341" r:id="rId12"/>
    <p:sldId id="349" r:id="rId13"/>
    <p:sldId id="350" r:id="rId14"/>
    <p:sldId id="351" r:id="rId15"/>
    <p:sldId id="387" r:id="rId16"/>
    <p:sldId id="388" r:id="rId17"/>
    <p:sldId id="389" r:id="rId18"/>
    <p:sldId id="390" r:id="rId19"/>
    <p:sldId id="391" r:id="rId20"/>
    <p:sldId id="342" r:id="rId21"/>
    <p:sldId id="361" r:id="rId22"/>
    <p:sldId id="392" r:id="rId23"/>
    <p:sldId id="397" r:id="rId24"/>
    <p:sldId id="398" r:id="rId25"/>
    <p:sldId id="399" r:id="rId26"/>
    <p:sldId id="400" r:id="rId27"/>
    <p:sldId id="402" r:id="rId28"/>
    <p:sldId id="401" r:id="rId29"/>
    <p:sldId id="357" r:id="rId30"/>
    <p:sldId id="358"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43" r:id="rId52"/>
    <p:sldId id="352" r:id="rId53"/>
    <p:sldId id="353" r:id="rId54"/>
    <p:sldId id="354" r:id="rId55"/>
    <p:sldId id="393" r:id="rId56"/>
    <p:sldId id="396" r:id="rId57"/>
    <p:sldId id="394" r:id="rId58"/>
    <p:sldId id="395" r:id="rId59"/>
    <p:sldId id="356" r:id="rId60"/>
    <p:sldId id="360" r:id="rId61"/>
    <p:sldId id="355" r:id="rId62"/>
    <p:sldId id="316"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618DC0-9D93-4E7B-86A5-1E7A57A5563F}">
          <p14:sldIdLst>
            <p14:sldId id="270"/>
            <p14:sldId id="340"/>
            <p14:sldId id="346"/>
            <p14:sldId id="383"/>
            <p14:sldId id="382"/>
            <p14:sldId id="347"/>
            <p14:sldId id="384"/>
            <p14:sldId id="385"/>
            <p14:sldId id="386"/>
            <p14:sldId id="348"/>
            <p14:sldId id="341"/>
            <p14:sldId id="349"/>
            <p14:sldId id="350"/>
            <p14:sldId id="351"/>
            <p14:sldId id="387"/>
            <p14:sldId id="388"/>
            <p14:sldId id="389"/>
            <p14:sldId id="390"/>
            <p14:sldId id="391"/>
            <p14:sldId id="342"/>
            <p14:sldId id="361"/>
            <p14:sldId id="392"/>
            <p14:sldId id="397"/>
            <p14:sldId id="398"/>
            <p14:sldId id="399"/>
            <p14:sldId id="400"/>
            <p14:sldId id="402"/>
            <p14:sldId id="401"/>
            <p14:sldId id="357"/>
            <p14:sldId id="358"/>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43"/>
            <p14:sldId id="352"/>
            <p14:sldId id="353"/>
            <p14:sldId id="354"/>
            <p14:sldId id="393"/>
            <p14:sldId id="396"/>
            <p14:sldId id="394"/>
            <p14:sldId id="395"/>
            <p14:sldId id="356"/>
            <p14:sldId id="360"/>
            <p14:sldId id="355"/>
            <p14:sldId id="31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moud1 brkat" initials="mb" lastIdx="4" clrIdx="0">
    <p:extLst>
      <p:ext uri="{19B8F6BF-5375-455C-9EA6-DF929625EA0E}">
        <p15:presenceInfo xmlns:p15="http://schemas.microsoft.com/office/powerpoint/2012/main" userId="60301fb001f7d0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69200"/>
    <a:srgbClr val="A6B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4660"/>
  </p:normalViewPr>
  <p:slideViewPr>
    <p:cSldViewPr snapToGrid="0">
      <p:cViewPr varScale="1">
        <p:scale>
          <a:sx n="81" d="100"/>
          <a:sy n="81" d="100"/>
        </p:scale>
        <p:origin x="9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11352-D8F4-4DBE-A8A3-DA80BEADED85}" type="datetimeFigureOut">
              <a:rPr lang="en-US" smtClean="0"/>
              <a:t>4/28/2020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624BA0-1E10-4492-B1FC-7CE5F3A50285}" type="slidenum">
              <a:rPr lang="en-US" smtClean="0"/>
              <a:t>‹#›</a:t>
            </a:fld>
            <a:endParaRPr lang="en-US"/>
          </a:p>
        </p:txBody>
      </p:sp>
    </p:spTree>
    <p:extLst>
      <p:ext uri="{BB962C8B-B14F-4D97-AF65-F5344CB8AC3E}">
        <p14:creationId xmlns:p14="http://schemas.microsoft.com/office/powerpoint/2010/main" val="3870948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4BA0-1E10-4492-B1FC-7CE5F3A50285}" type="slidenum">
              <a:rPr lang="en-US" smtClean="0"/>
              <a:t>5</a:t>
            </a:fld>
            <a:endParaRPr lang="en-US"/>
          </a:p>
        </p:txBody>
      </p:sp>
    </p:spTree>
    <p:extLst>
      <p:ext uri="{BB962C8B-B14F-4D97-AF65-F5344CB8AC3E}">
        <p14:creationId xmlns:p14="http://schemas.microsoft.com/office/powerpoint/2010/main" val="2738234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4BA0-1E10-4492-B1FC-7CE5F3A50285}" type="slidenum">
              <a:rPr lang="en-US" smtClean="0"/>
              <a:t>6</a:t>
            </a:fld>
            <a:endParaRPr lang="en-US"/>
          </a:p>
        </p:txBody>
      </p:sp>
    </p:spTree>
    <p:extLst>
      <p:ext uri="{BB962C8B-B14F-4D97-AF65-F5344CB8AC3E}">
        <p14:creationId xmlns:p14="http://schemas.microsoft.com/office/powerpoint/2010/main" val="332785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4BA0-1E10-4492-B1FC-7CE5F3A50285}" type="slidenum">
              <a:rPr lang="en-US" smtClean="0"/>
              <a:t>7</a:t>
            </a:fld>
            <a:endParaRPr lang="en-US"/>
          </a:p>
        </p:txBody>
      </p:sp>
    </p:spTree>
    <p:extLst>
      <p:ext uri="{BB962C8B-B14F-4D97-AF65-F5344CB8AC3E}">
        <p14:creationId xmlns:p14="http://schemas.microsoft.com/office/powerpoint/2010/main" val="3856201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4BA0-1E10-4492-B1FC-7CE5F3A50285}" type="slidenum">
              <a:rPr lang="en-US" smtClean="0"/>
              <a:t>8</a:t>
            </a:fld>
            <a:endParaRPr lang="en-US"/>
          </a:p>
        </p:txBody>
      </p:sp>
    </p:spTree>
    <p:extLst>
      <p:ext uri="{BB962C8B-B14F-4D97-AF65-F5344CB8AC3E}">
        <p14:creationId xmlns:p14="http://schemas.microsoft.com/office/powerpoint/2010/main" val="295959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4BA0-1E10-4492-B1FC-7CE5F3A50285}" type="slidenum">
              <a:rPr lang="en-US" smtClean="0"/>
              <a:t>9</a:t>
            </a:fld>
            <a:endParaRPr lang="en-US"/>
          </a:p>
        </p:txBody>
      </p:sp>
    </p:spTree>
    <p:extLst>
      <p:ext uri="{BB962C8B-B14F-4D97-AF65-F5344CB8AC3E}">
        <p14:creationId xmlns:p14="http://schemas.microsoft.com/office/powerpoint/2010/main" val="4164166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0FD1D0D5-6565-4622-A58F-E16AC7CAE7EA}" type="datetimeFigureOut">
              <a:rPr lang="en-US" smtClean="0"/>
              <a:t>4/28/2020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36EFDFF-3448-45D4-96BD-83BBDD123D7A}"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00968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1D0D5-6565-4622-A58F-E16AC7CAE7EA}"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EFDFF-3448-45D4-96BD-83BBDD123D7A}" type="slidenum">
              <a:rPr lang="en-US" smtClean="0"/>
              <a:t>‹#›</a:t>
            </a:fld>
            <a:endParaRPr lang="en-US"/>
          </a:p>
        </p:txBody>
      </p:sp>
    </p:spTree>
    <p:extLst>
      <p:ext uri="{BB962C8B-B14F-4D97-AF65-F5344CB8AC3E}">
        <p14:creationId xmlns:p14="http://schemas.microsoft.com/office/powerpoint/2010/main" val="3674783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1D0D5-6565-4622-A58F-E16AC7CAE7EA}"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EFDFF-3448-45D4-96BD-83BBDD123D7A}" type="slidenum">
              <a:rPr lang="en-US" smtClean="0"/>
              <a:t>‹#›</a:t>
            </a:fld>
            <a:endParaRPr lang="en-US"/>
          </a:p>
        </p:txBody>
      </p:sp>
    </p:spTree>
    <p:extLst>
      <p:ext uri="{BB962C8B-B14F-4D97-AF65-F5344CB8AC3E}">
        <p14:creationId xmlns:p14="http://schemas.microsoft.com/office/powerpoint/2010/main" val="146338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8483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719998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95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1D0D5-6565-4622-A58F-E16AC7CAE7EA}"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EFDFF-3448-45D4-96BD-83BBDD123D7A}" type="slidenum">
              <a:rPr lang="en-US" smtClean="0"/>
              <a:t>‹#›</a:t>
            </a:fld>
            <a:endParaRPr lang="en-US"/>
          </a:p>
        </p:txBody>
      </p:sp>
    </p:spTree>
    <p:extLst>
      <p:ext uri="{BB962C8B-B14F-4D97-AF65-F5344CB8AC3E}">
        <p14:creationId xmlns:p14="http://schemas.microsoft.com/office/powerpoint/2010/main" val="1026996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1D0D5-6565-4622-A58F-E16AC7CAE7EA}"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EFDFF-3448-45D4-96BD-83BBDD123D7A}"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184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1D0D5-6565-4622-A58F-E16AC7CAE7EA}"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EFDFF-3448-45D4-96BD-83BBDD123D7A}" type="slidenum">
              <a:rPr lang="en-US" smtClean="0"/>
              <a:t>‹#›</a:t>
            </a:fld>
            <a:endParaRPr lang="en-US"/>
          </a:p>
        </p:txBody>
      </p:sp>
    </p:spTree>
    <p:extLst>
      <p:ext uri="{BB962C8B-B14F-4D97-AF65-F5344CB8AC3E}">
        <p14:creationId xmlns:p14="http://schemas.microsoft.com/office/powerpoint/2010/main" val="232177175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1D0D5-6565-4622-A58F-E16AC7CAE7EA}"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6EFDFF-3448-45D4-96BD-83BBDD123D7A}" type="slidenum">
              <a:rPr lang="en-US" smtClean="0"/>
              <a:t>‹#›</a:t>
            </a:fld>
            <a:endParaRPr lang="en-US"/>
          </a:p>
        </p:txBody>
      </p:sp>
    </p:spTree>
    <p:extLst>
      <p:ext uri="{BB962C8B-B14F-4D97-AF65-F5344CB8AC3E}">
        <p14:creationId xmlns:p14="http://schemas.microsoft.com/office/powerpoint/2010/main" val="808894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1D0D5-6565-4622-A58F-E16AC7CAE7EA}"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6EFDFF-3448-45D4-96BD-83BBDD123D7A}" type="slidenum">
              <a:rPr lang="en-US" smtClean="0"/>
              <a:t>‹#›</a:t>
            </a:fld>
            <a:endParaRPr lang="en-US"/>
          </a:p>
        </p:txBody>
      </p:sp>
    </p:spTree>
    <p:extLst>
      <p:ext uri="{BB962C8B-B14F-4D97-AF65-F5344CB8AC3E}">
        <p14:creationId xmlns:p14="http://schemas.microsoft.com/office/powerpoint/2010/main" val="49676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1D0D5-6565-4622-A58F-E16AC7CAE7EA}"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6EFDFF-3448-45D4-96BD-83BBDD123D7A}" type="slidenum">
              <a:rPr lang="en-US" smtClean="0"/>
              <a:t>‹#›</a:t>
            </a:fld>
            <a:endParaRPr lang="en-US"/>
          </a:p>
        </p:txBody>
      </p:sp>
    </p:spTree>
    <p:extLst>
      <p:ext uri="{BB962C8B-B14F-4D97-AF65-F5344CB8AC3E}">
        <p14:creationId xmlns:p14="http://schemas.microsoft.com/office/powerpoint/2010/main" val="2432699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1D0D5-6565-4622-A58F-E16AC7CAE7EA}"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EFDFF-3448-45D4-96BD-83BBDD123D7A}" type="slidenum">
              <a:rPr lang="en-US" smtClean="0"/>
              <a:t>‹#›</a:t>
            </a:fld>
            <a:endParaRPr lang="en-US"/>
          </a:p>
        </p:txBody>
      </p:sp>
    </p:spTree>
    <p:extLst>
      <p:ext uri="{BB962C8B-B14F-4D97-AF65-F5344CB8AC3E}">
        <p14:creationId xmlns:p14="http://schemas.microsoft.com/office/powerpoint/2010/main" val="421896225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1D0D5-6565-4622-A58F-E16AC7CAE7EA}"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6EFDFF-3448-45D4-96BD-83BBDD123D7A}" type="slidenum">
              <a:rPr lang="en-US" smtClean="0"/>
              <a:t>‹#›</a:t>
            </a:fld>
            <a:endParaRPr lang="en-US"/>
          </a:p>
        </p:txBody>
      </p:sp>
    </p:spTree>
    <p:extLst>
      <p:ext uri="{BB962C8B-B14F-4D97-AF65-F5344CB8AC3E}">
        <p14:creationId xmlns:p14="http://schemas.microsoft.com/office/powerpoint/2010/main" val="340216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0FD1D0D5-6565-4622-A58F-E16AC7CAE7EA}" type="datetimeFigureOut">
              <a:rPr lang="en-US" smtClean="0"/>
              <a:t>4/28/2020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636EFDFF-3448-45D4-96BD-83BBDD123D7A}" type="slidenum">
              <a:rPr lang="en-US" smtClean="0"/>
              <a:t>‹#›</a:t>
            </a:fld>
            <a:endParaRPr lang="en-US"/>
          </a:p>
        </p:txBody>
      </p:sp>
    </p:spTree>
    <p:extLst>
      <p:ext uri="{BB962C8B-B14F-4D97-AF65-F5344CB8AC3E}">
        <p14:creationId xmlns:p14="http://schemas.microsoft.com/office/powerpoint/2010/main" val="2353802751"/>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 id="2147484102" r:id="rId13"/>
    <p:sldLayoutId id="2147484103" r:id="rId14"/>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3AEA043-746F-4334-A00A-A4587B060237}"/>
              </a:ext>
            </a:extLst>
          </p:cNvPr>
          <p:cNvSpPr txBox="1"/>
          <p:nvPr/>
        </p:nvSpPr>
        <p:spPr>
          <a:xfrm>
            <a:off x="5704764" y="618920"/>
            <a:ext cx="5008441" cy="923330"/>
          </a:xfrm>
          <a:prstGeom prst="rect">
            <a:avLst/>
          </a:prstGeom>
          <a:noFill/>
        </p:spPr>
        <p:txBody>
          <a:bodyPr wrap="square" rtlCol="0" anchor="ctr">
            <a:spAutoFit/>
          </a:bodyPr>
          <a:lstStyle/>
          <a:p>
            <a:pPr algn="r"/>
            <a:r>
              <a:rPr lang="en-US" sz="5400" dirty="0">
                <a:solidFill>
                  <a:schemeClr val="bg1"/>
                </a:solidFill>
                <a:latin typeface="+mj-lt"/>
                <a:hlinkMouseOver r:id="" action="ppaction://noaction">
                  <a:snd r:embed="rId2" name="bomb.wav"/>
                  <a:extLst>
                    <a:ext uri="{A12FA001-AC4F-418D-AE19-62706E023703}">
                      <ahyp:hlinkClr xmlns:ahyp="http://schemas.microsoft.com/office/drawing/2018/hyperlinkcolor" val="tx"/>
                    </a:ext>
                  </a:extLst>
                </a:hlinkMouseOver>
              </a:rPr>
              <a:t>Database</a:t>
            </a:r>
            <a:r>
              <a:rPr lang="en-US" sz="5400" dirty="0">
                <a:solidFill>
                  <a:schemeClr val="bg1"/>
                </a:solidFill>
                <a:latin typeface="+mj-lt"/>
              </a:rPr>
              <a:t> </a:t>
            </a:r>
            <a:r>
              <a:rPr lang="en-US" sz="4000" b="1" dirty="0">
                <a:solidFill>
                  <a:schemeClr val="bg1"/>
                </a:solidFill>
              </a:rPr>
              <a:t>II</a:t>
            </a:r>
            <a:endParaRPr lang="en-US" sz="5400" b="1" dirty="0">
              <a:solidFill>
                <a:schemeClr val="bg1"/>
              </a:solidFill>
              <a:latin typeface="+mj-lt"/>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5704764" y="1649705"/>
            <a:ext cx="4718133" cy="379656"/>
          </a:xfrm>
          <a:prstGeom prst="rect">
            <a:avLst/>
          </a:prstGeom>
          <a:noFill/>
        </p:spPr>
        <p:txBody>
          <a:bodyPr wrap="square" rtlCol="0" anchor="ctr">
            <a:spAutoFit/>
          </a:bodyPr>
          <a:lstStyle/>
          <a:p>
            <a:pPr algn="r"/>
            <a:r>
              <a:rPr lang="en-US" altLang="ko-KR" sz="1867" b="1" u="sng" dirty="0">
                <a:solidFill>
                  <a:schemeClr val="bg1"/>
                </a:solidFill>
                <a:cs typeface="Arial" pitchFamily="34" charset="0"/>
              </a:rPr>
              <a:t>Subject :</a:t>
            </a:r>
            <a:r>
              <a:rPr lang="en-US" altLang="ko-KR" sz="1867" dirty="0">
                <a:solidFill>
                  <a:schemeClr val="bg1"/>
                </a:solidFill>
                <a:cs typeface="Arial" pitchFamily="34" charset="0"/>
              </a:rPr>
              <a:t> Database Recovery </a:t>
            </a:r>
            <a:endParaRPr lang="ko-KR" altLang="en-US" sz="1867" dirty="0">
              <a:solidFill>
                <a:schemeClr val="bg1"/>
              </a:solidFill>
              <a:cs typeface="Arial" pitchFamily="34" charset="0"/>
            </a:endParaRPr>
          </a:p>
        </p:txBody>
      </p:sp>
      <p:sp>
        <p:nvSpPr>
          <p:cNvPr id="4" name="TextBox 3">
            <a:extLst>
              <a:ext uri="{FF2B5EF4-FFF2-40B4-BE49-F238E27FC236}">
                <a16:creationId xmlns:a16="http://schemas.microsoft.com/office/drawing/2014/main" id="{6B7B1FA4-407B-4FB5-BC93-7D70D56A2B4B}"/>
              </a:ext>
            </a:extLst>
          </p:cNvPr>
          <p:cNvSpPr txBox="1"/>
          <p:nvPr/>
        </p:nvSpPr>
        <p:spPr>
          <a:xfrm>
            <a:off x="7055894" y="1993156"/>
            <a:ext cx="3821372" cy="1816266"/>
          </a:xfrm>
          <a:prstGeom prst="rect">
            <a:avLst/>
          </a:prstGeom>
          <a:noFill/>
        </p:spPr>
        <p:txBody>
          <a:bodyPr wrap="square" rtlCol="0" anchor="ctr">
            <a:spAutoFit/>
          </a:bodyPr>
          <a:lstStyle/>
          <a:p>
            <a:r>
              <a:rPr lang="en-US" altLang="ko-KR" sz="1867" b="1" u="sng" dirty="0">
                <a:solidFill>
                  <a:schemeClr val="bg1"/>
                </a:solidFill>
                <a:cs typeface="Arial" pitchFamily="34" charset="0"/>
              </a:rPr>
              <a:t>Presentation made by :</a:t>
            </a:r>
          </a:p>
          <a:p>
            <a:r>
              <a:rPr lang="en-US" altLang="ko-KR" sz="1867" b="1" u="sng" dirty="0">
                <a:solidFill>
                  <a:schemeClr val="bg1"/>
                </a:solidFill>
                <a:cs typeface="Arial" pitchFamily="34" charset="0"/>
              </a:rPr>
              <a:t> </a:t>
            </a:r>
          </a:p>
          <a:p>
            <a:r>
              <a:rPr lang="en-US" altLang="ko-KR" sz="1867" dirty="0" err="1">
                <a:solidFill>
                  <a:schemeClr val="bg1"/>
                </a:solidFill>
                <a:cs typeface="Arial" pitchFamily="34" charset="0"/>
              </a:rPr>
              <a:t>Helayel</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Hamayel</a:t>
            </a:r>
            <a:endParaRPr lang="en-US" altLang="ko-KR" sz="1867" dirty="0">
              <a:solidFill>
                <a:schemeClr val="bg1"/>
              </a:solidFill>
              <a:cs typeface="Arial" pitchFamily="34" charset="0"/>
            </a:endParaRPr>
          </a:p>
          <a:p>
            <a:endParaRPr lang="en-US" altLang="ko-KR" sz="1867" dirty="0">
              <a:solidFill>
                <a:schemeClr val="bg1"/>
              </a:solidFill>
              <a:cs typeface="Arial" pitchFamily="34" charset="0"/>
            </a:endParaRPr>
          </a:p>
          <a:p>
            <a:r>
              <a:rPr lang="en-US" altLang="ko-KR" sz="1867" dirty="0">
                <a:solidFill>
                  <a:schemeClr val="bg1"/>
                </a:solidFill>
                <a:cs typeface="Arial" pitchFamily="34" charset="0"/>
              </a:rPr>
              <a:t>Mahmoud Barakat : 11614168</a:t>
            </a:r>
          </a:p>
          <a:p>
            <a:r>
              <a:rPr lang="en-US" altLang="ko-KR" sz="1867" dirty="0" err="1">
                <a:solidFill>
                  <a:schemeClr val="bg1"/>
                </a:solidFill>
                <a:cs typeface="Arial" pitchFamily="34" charset="0"/>
              </a:rPr>
              <a:t>Helayel</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Hamayel</a:t>
            </a:r>
            <a:r>
              <a:rPr lang="en-US" altLang="ko-KR" sz="1867">
                <a:solidFill>
                  <a:schemeClr val="bg1"/>
                </a:solidFill>
                <a:cs typeface="Arial" pitchFamily="34" charset="0"/>
              </a:rPr>
              <a:t> : 11717166</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0866850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4000" fill="hold" grpId="0" nodeType="withEffect" p14:presetBounceEnd="20000">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14:bounceEnd="20000">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14:bounceEnd="20000">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9" presetID="3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1000" fill="hold"/>
                                            <p:tgtEl>
                                              <p:spTgt spid="22"/>
                                            </p:tgtEl>
                                            <p:attrNameLst>
                                              <p:attrName>ppt_w</p:attrName>
                                            </p:attrNameLst>
                                          </p:cBhvr>
                                          <p:tavLst>
                                            <p:tav tm="0">
                                              <p:val>
                                                <p:fltVal val="0"/>
                                              </p:val>
                                            </p:tav>
                                            <p:tav tm="100000">
                                              <p:val>
                                                <p:strVal val="#ppt_w"/>
                                              </p:val>
                                            </p:tav>
                                          </p:tavLst>
                                        </p:anim>
                                        <p:anim calcmode="lin" valueType="num">
                                          <p:cBhvr>
                                            <p:cTn id="12" dur="1000" fill="hold"/>
                                            <p:tgtEl>
                                              <p:spTgt spid="22"/>
                                            </p:tgtEl>
                                            <p:attrNameLst>
                                              <p:attrName>ppt_h</p:attrName>
                                            </p:attrNameLst>
                                          </p:cBhvr>
                                          <p:tavLst>
                                            <p:tav tm="0">
                                              <p:val>
                                                <p:fltVal val="0"/>
                                              </p:val>
                                            </p:tav>
                                            <p:tav tm="100000">
                                              <p:val>
                                                <p:strVal val="#ppt_h"/>
                                              </p:val>
                                            </p:tav>
                                          </p:tavLst>
                                        </p:anim>
                                        <p:anim calcmode="lin" valueType="num">
                                          <p:cBhvr>
                                            <p:cTn id="13" dur="1000" fill="hold"/>
                                            <p:tgtEl>
                                              <p:spTgt spid="22"/>
                                            </p:tgtEl>
                                            <p:attrNameLst>
                                              <p:attrName>style.rotation</p:attrName>
                                            </p:attrNameLst>
                                          </p:cBhvr>
                                          <p:tavLst>
                                            <p:tav tm="0">
                                              <p:val>
                                                <p:fltVal val="90"/>
                                              </p:val>
                                            </p:tav>
                                            <p:tav tm="100000">
                                              <p:val>
                                                <p:fltVal val="0"/>
                                              </p:val>
                                            </p:tav>
                                          </p:tavLst>
                                        </p:anim>
                                        <p:animEffect transition="in" filter="fade">
                                          <p:cBhvr>
                                            <p:cTn id="14" dur="1000"/>
                                            <p:tgtEl>
                                              <p:spTgt spid="22"/>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allAtOnce"/>
          <p:bldP spid="22" grpId="0"/>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400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9" presetID="3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1000" fill="hold"/>
                                            <p:tgtEl>
                                              <p:spTgt spid="22"/>
                                            </p:tgtEl>
                                            <p:attrNameLst>
                                              <p:attrName>ppt_w</p:attrName>
                                            </p:attrNameLst>
                                          </p:cBhvr>
                                          <p:tavLst>
                                            <p:tav tm="0">
                                              <p:val>
                                                <p:fltVal val="0"/>
                                              </p:val>
                                            </p:tav>
                                            <p:tav tm="100000">
                                              <p:val>
                                                <p:strVal val="#ppt_w"/>
                                              </p:val>
                                            </p:tav>
                                          </p:tavLst>
                                        </p:anim>
                                        <p:anim calcmode="lin" valueType="num">
                                          <p:cBhvr>
                                            <p:cTn id="12" dur="1000" fill="hold"/>
                                            <p:tgtEl>
                                              <p:spTgt spid="22"/>
                                            </p:tgtEl>
                                            <p:attrNameLst>
                                              <p:attrName>ppt_h</p:attrName>
                                            </p:attrNameLst>
                                          </p:cBhvr>
                                          <p:tavLst>
                                            <p:tav tm="0">
                                              <p:val>
                                                <p:fltVal val="0"/>
                                              </p:val>
                                            </p:tav>
                                            <p:tav tm="100000">
                                              <p:val>
                                                <p:strVal val="#ppt_h"/>
                                              </p:val>
                                            </p:tav>
                                          </p:tavLst>
                                        </p:anim>
                                        <p:anim calcmode="lin" valueType="num">
                                          <p:cBhvr>
                                            <p:cTn id="13" dur="1000" fill="hold"/>
                                            <p:tgtEl>
                                              <p:spTgt spid="22"/>
                                            </p:tgtEl>
                                            <p:attrNameLst>
                                              <p:attrName>style.rotation</p:attrName>
                                            </p:attrNameLst>
                                          </p:cBhvr>
                                          <p:tavLst>
                                            <p:tav tm="0">
                                              <p:val>
                                                <p:fltVal val="90"/>
                                              </p:val>
                                            </p:tav>
                                            <p:tav tm="100000">
                                              <p:val>
                                                <p:fltVal val="0"/>
                                              </p:val>
                                            </p:tav>
                                          </p:tavLst>
                                        </p:anim>
                                        <p:animEffect transition="in" filter="fade">
                                          <p:cBhvr>
                                            <p:cTn id="14" dur="1000"/>
                                            <p:tgtEl>
                                              <p:spTgt spid="22"/>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allAtOnce"/>
          <p:bldP spid="22" grpId="0"/>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0D02AE-774F-414B-A084-008E12A84FCC}"/>
              </a:ext>
            </a:extLst>
          </p:cNvPr>
          <p:cNvSpPr/>
          <p:nvPr/>
        </p:nvSpPr>
        <p:spPr>
          <a:xfrm>
            <a:off x="1043491" y="1066048"/>
            <a:ext cx="7286779" cy="3908762"/>
          </a:xfrm>
          <a:prstGeom prst="rect">
            <a:avLst/>
          </a:prstGeom>
        </p:spPr>
        <p:txBody>
          <a:bodyPr wrap="square">
            <a:spAutoFit/>
          </a:bodyPr>
          <a:lstStyle/>
          <a:p>
            <a:pPr marL="342900" indent="-342900">
              <a:buFont typeface="Wingdings" panose="05000000000000000000" pitchFamily="2" charset="2"/>
              <a:buChar char="v"/>
            </a:pPr>
            <a:r>
              <a:rPr lang="en-US" sz="2800" b="1" u="sng" dirty="0">
                <a:latin typeface="Garamond" panose="02020404030301010803" pitchFamily="18" charset="0"/>
              </a:rPr>
              <a:t>Properties of a Transaction :</a:t>
            </a:r>
          </a:p>
          <a:p>
            <a:r>
              <a:rPr lang="en-US" sz="2400" b="1" dirty="0">
                <a:solidFill>
                  <a:srgbClr val="FF0000"/>
                </a:solidFill>
                <a:latin typeface="Calibri" panose="020F0502020204030204" pitchFamily="34" charset="0"/>
                <a:cs typeface="Calibri" panose="020F0502020204030204" pitchFamily="34" charset="0"/>
              </a:rPr>
              <a:t>ACID</a:t>
            </a:r>
            <a:r>
              <a:rPr lang="en-US" sz="2400" dirty="0">
                <a:latin typeface="Calibri" panose="020F0502020204030204" pitchFamily="34" charset="0"/>
                <a:cs typeface="Calibri" panose="020F0502020204030204" pitchFamily="34" charset="0"/>
              </a:rPr>
              <a:t> properties</a:t>
            </a:r>
          </a:p>
          <a:p>
            <a:pPr marL="800100" lvl="1" indent="-342900">
              <a:buClr>
                <a:schemeClr val="tx1"/>
              </a:buClr>
              <a:buFont typeface="Arial" panose="020B0604020202020204" pitchFamily="34" charset="0"/>
              <a:buChar char="•"/>
            </a:pPr>
            <a:r>
              <a:rPr lang="en-US" sz="2400" b="1" dirty="0">
                <a:solidFill>
                  <a:srgbClr val="FF0000"/>
                </a:solidFill>
                <a:latin typeface="Calibri" panose="020F0502020204030204" pitchFamily="34" charset="0"/>
                <a:cs typeface="Calibri" panose="020F0502020204030204" pitchFamily="34" charset="0"/>
              </a:rPr>
              <a:t>A</a:t>
            </a:r>
            <a:r>
              <a:rPr lang="en-US" sz="2400" dirty="0">
                <a:latin typeface="Calibri" panose="020F0502020204030204" pitchFamily="34" charset="0"/>
                <a:cs typeface="Calibri" panose="020F0502020204030204" pitchFamily="34" charset="0"/>
              </a:rPr>
              <a:t>tomicity : </a:t>
            </a:r>
            <a:r>
              <a:rPr lang="en-US" sz="2000" dirty="0">
                <a:latin typeface="Calibri" panose="020F0502020204030204" pitchFamily="34" charset="0"/>
                <a:cs typeface="Calibri" panose="020F0502020204030204" pitchFamily="34" charset="0"/>
              </a:rPr>
              <a:t>“all or nothing”.</a:t>
            </a:r>
          </a:p>
          <a:p>
            <a:pPr marL="800100" lvl="1" indent="-342900">
              <a:buClr>
                <a:schemeClr val="tx1"/>
              </a:buClr>
              <a:buFont typeface="Arial" panose="020B0604020202020204" pitchFamily="34" charset="0"/>
              <a:buChar char="•"/>
            </a:pPr>
            <a:r>
              <a:rPr lang="en-US" sz="2400" b="1" dirty="0">
                <a:solidFill>
                  <a:srgbClr val="FF0000"/>
                </a:solidFill>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onsistency (Correctness)</a:t>
            </a:r>
          </a:p>
          <a:p>
            <a:pPr lvl="2"/>
            <a:r>
              <a:rPr lang="en-US" sz="2000" dirty="0">
                <a:latin typeface="Calibri" panose="020F0502020204030204" pitchFamily="34" charset="0"/>
                <a:cs typeface="Calibri" panose="020F0502020204030204" pitchFamily="34" charset="0"/>
              </a:rPr>
              <a:t>Move from a consistent state to another consistent state.</a:t>
            </a:r>
          </a:p>
          <a:p>
            <a:pPr marL="800100" lvl="1" indent="-342900">
              <a:buClr>
                <a:schemeClr val="tx1"/>
              </a:buClr>
              <a:buFont typeface="Arial" panose="020B0604020202020204" pitchFamily="34" charset="0"/>
              <a:buChar char="•"/>
            </a:pPr>
            <a:r>
              <a:rPr lang="en-US" sz="2400" b="1" dirty="0">
                <a:solidFill>
                  <a:srgbClr val="FF0000"/>
                </a:solidFill>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solation</a:t>
            </a:r>
          </a:p>
          <a:p>
            <a:pPr lvl="2"/>
            <a:r>
              <a:rPr lang="en-US" sz="2000" dirty="0">
                <a:latin typeface="Calibri" panose="020F0502020204030204" pitchFamily="34" charset="0"/>
                <a:cs typeface="Calibri" panose="020F0502020204030204" pitchFamily="34" charset="0"/>
              </a:rPr>
              <a:t>Should not be interfered by other transactions</a:t>
            </a:r>
          </a:p>
          <a:p>
            <a:pPr lvl="2"/>
            <a:r>
              <a:rPr lang="en-US" sz="2000" dirty="0">
                <a:latin typeface="Calibri" panose="020F0502020204030204" pitchFamily="34" charset="0"/>
                <a:cs typeface="Calibri" panose="020F0502020204030204" pitchFamily="34" charset="0"/>
              </a:rPr>
              <a:t>(concurrency).</a:t>
            </a:r>
          </a:p>
          <a:p>
            <a:pPr marL="800100" lvl="1" indent="-342900">
              <a:buClr>
                <a:schemeClr val="tx1"/>
              </a:buClr>
              <a:buFont typeface="Arial" panose="020B0604020202020204" pitchFamily="34" charset="0"/>
              <a:buChar char="•"/>
            </a:pPr>
            <a:r>
              <a:rPr lang="en-US" sz="2400" b="1" dirty="0">
                <a:solidFill>
                  <a:srgbClr val="FF0000"/>
                </a:solidFill>
                <a:latin typeface="Calibri" panose="020F0502020204030204" pitchFamily="34" charset="0"/>
                <a:cs typeface="Calibri" panose="020F0502020204030204" pitchFamily="34" charset="0"/>
              </a:rPr>
              <a:t>D</a:t>
            </a:r>
            <a:r>
              <a:rPr lang="en-US" sz="2400" dirty="0">
                <a:latin typeface="Calibri" panose="020F0502020204030204" pitchFamily="34" charset="0"/>
                <a:cs typeface="Calibri" panose="020F0502020204030204" pitchFamily="34" charset="0"/>
              </a:rPr>
              <a:t>urability</a:t>
            </a:r>
          </a:p>
          <a:p>
            <a:pPr lvl="2"/>
            <a:r>
              <a:rPr lang="en-US" sz="2000" dirty="0">
                <a:latin typeface="Calibri" panose="020F0502020204030204" pitchFamily="34" charset="0"/>
                <a:cs typeface="Calibri" panose="020F0502020204030204" pitchFamily="34" charset="0"/>
              </a:rPr>
              <a:t>The effect of a completed transaction should be durable &amp; public</a:t>
            </a:r>
            <a:r>
              <a:rPr lang="en-US" sz="2000" dirty="0">
                <a:latin typeface="Garamond" panose="02020404030301010803" pitchFamily="18" charset="0"/>
              </a:rPr>
              <a:t>.</a:t>
            </a:r>
            <a:endParaRPr lang="en-US" sz="2000" dirty="0"/>
          </a:p>
        </p:txBody>
      </p:sp>
      <p:pic>
        <p:nvPicPr>
          <p:cNvPr id="13" name="Graphic 12">
            <a:extLst>
              <a:ext uri="{FF2B5EF4-FFF2-40B4-BE49-F238E27FC236}">
                <a16:creationId xmlns:a16="http://schemas.microsoft.com/office/drawing/2014/main" id="{8DB48EB5-5551-454E-A152-42D4EEBF2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3624" y="3770357"/>
            <a:ext cx="2006220" cy="2006220"/>
          </a:xfrm>
          <a:prstGeom prst="rect">
            <a:avLst/>
          </a:prstGeom>
        </p:spPr>
      </p:pic>
      <p:grpSp>
        <p:nvGrpSpPr>
          <p:cNvPr id="10" name="Group 9">
            <a:extLst>
              <a:ext uri="{FF2B5EF4-FFF2-40B4-BE49-F238E27FC236}">
                <a16:creationId xmlns:a16="http://schemas.microsoft.com/office/drawing/2014/main" id="{83562326-7983-4F4A-87F8-A7EBE52ED07E}"/>
              </a:ext>
            </a:extLst>
          </p:cNvPr>
          <p:cNvGrpSpPr/>
          <p:nvPr/>
        </p:nvGrpSpPr>
        <p:grpSpPr>
          <a:xfrm>
            <a:off x="2186880" y="165215"/>
            <a:ext cx="9459177" cy="1427351"/>
            <a:chOff x="4136124" y="1752197"/>
            <a:chExt cx="7815351" cy="547019"/>
          </a:xfrm>
        </p:grpSpPr>
        <p:grpSp>
          <p:nvGrpSpPr>
            <p:cNvPr id="11" name="Group 10">
              <a:extLst>
                <a:ext uri="{FF2B5EF4-FFF2-40B4-BE49-F238E27FC236}">
                  <a16:creationId xmlns:a16="http://schemas.microsoft.com/office/drawing/2014/main" id="{F0A9BED9-8ECC-40C1-9066-944CB13E734D}"/>
                </a:ext>
              </a:extLst>
            </p:cNvPr>
            <p:cNvGrpSpPr/>
            <p:nvPr/>
          </p:nvGrpSpPr>
          <p:grpSpPr>
            <a:xfrm>
              <a:off x="4136124" y="1752197"/>
              <a:ext cx="7815351" cy="547019"/>
              <a:chOff x="-1536483" y="2826095"/>
              <a:chExt cx="7815351" cy="547019"/>
            </a:xfrm>
          </p:grpSpPr>
          <p:sp>
            <p:nvSpPr>
              <p:cNvPr id="14" name="Oval 13">
                <a:extLst>
                  <a:ext uri="{FF2B5EF4-FFF2-40B4-BE49-F238E27FC236}">
                    <a16:creationId xmlns:a16="http://schemas.microsoft.com/office/drawing/2014/main" id="{C96E48AD-F123-4612-8F45-CD0CFAF3C97D}"/>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15" name="TextBox 14">
                <a:extLst>
                  <a:ext uri="{FF2B5EF4-FFF2-40B4-BE49-F238E27FC236}">
                    <a16:creationId xmlns:a16="http://schemas.microsoft.com/office/drawing/2014/main" id="{5BCD1A09-F109-47F5-8DA4-43F9DF766504}"/>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16" name="Straight Connector 15">
                <a:hlinkClick r:id="" action="ppaction://hlinkshowjump?jump=previousslide"/>
                <a:extLst>
                  <a:ext uri="{FF2B5EF4-FFF2-40B4-BE49-F238E27FC236}">
                    <a16:creationId xmlns:a16="http://schemas.microsoft.com/office/drawing/2014/main" id="{5067C906-C937-4156-896B-D383BC73F7BE}"/>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2" name="Parallelogram 30">
              <a:extLst>
                <a:ext uri="{FF2B5EF4-FFF2-40B4-BE49-F238E27FC236}">
                  <a16:creationId xmlns:a16="http://schemas.microsoft.com/office/drawing/2014/main" id="{A229BECE-93DC-47D2-8FC6-C40018C6969F}"/>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spTree>
    <p:extLst>
      <p:ext uri="{BB962C8B-B14F-4D97-AF65-F5344CB8AC3E}">
        <p14:creationId xmlns:p14="http://schemas.microsoft.com/office/powerpoint/2010/main" val="3198726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39A08CC-7C86-4DC6-ACEB-B03FE85B9679}"/>
              </a:ext>
            </a:extLst>
          </p:cNvPr>
          <p:cNvSpPr>
            <a:spLocks noGrp="1"/>
          </p:cNvSpPr>
          <p:nvPr>
            <p:ph type="title"/>
          </p:nvPr>
        </p:nvSpPr>
        <p:spPr>
          <a:xfrm>
            <a:off x="1201810" y="966342"/>
            <a:ext cx="8573090" cy="5626433"/>
          </a:xfrm>
        </p:spPr>
        <p:txBody>
          <a:bodyPr anchor="t">
            <a:noAutofit/>
          </a:bodyPr>
          <a:lstStyle/>
          <a:p>
            <a:pPr marL="342900" indent="-342900">
              <a:lnSpc>
                <a:spcPct val="100000"/>
              </a:lnSpc>
              <a:buFont typeface="Wingdings" panose="05000000000000000000" pitchFamily="2" charset="2"/>
              <a:buChar char="ü"/>
            </a:pPr>
            <a:r>
              <a:rPr lang="en-US" sz="2000" u="sng" dirty="0">
                <a:solidFill>
                  <a:schemeClr val="tx1"/>
                </a:solidFill>
              </a:rPr>
              <a:t>Atomicity</a:t>
            </a:r>
            <a:br>
              <a:rPr lang="en-US" sz="2000" b="0" dirty="0">
                <a:solidFill>
                  <a:schemeClr val="tx1"/>
                </a:solidFill>
              </a:rPr>
            </a:br>
            <a:r>
              <a:rPr lang="en-US" sz="1800" b="0" dirty="0">
                <a:solidFill>
                  <a:schemeClr val="tx1"/>
                </a:solidFill>
              </a:rPr>
              <a:t>  - Either all operations of the transaction are properly reflected in the</a:t>
            </a:r>
            <a:br>
              <a:rPr lang="en-US" sz="1800" b="0" dirty="0">
                <a:solidFill>
                  <a:schemeClr val="tx1"/>
                </a:solidFill>
              </a:rPr>
            </a:br>
            <a:r>
              <a:rPr lang="en-US" sz="1800" b="0" dirty="0">
                <a:solidFill>
                  <a:schemeClr val="tx1"/>
                </a:solidFill>
              </a:rPr>
              <a:t>database or none are.</a:t>
            </a:r>
            <a:r>
              <a:rPr lang="en-US" sz="2000" dirty="0">
                <a:latin typeface="Helvetica" panose="020B0604020202020204" pitchFamily="34" charset="0"/>
              </a:rPr>
              <a:t> </a:t>
            </a:r>
            <a:r>
              <a:rPr lang="en-US" sz="2000" dirty="0">
                <a:solidFill>
                  <a:srgbClr val="0070C0"/>
                </a:solidFill>
                <a:latin typeface="Helvetica" panose="020B0604020202020204" pitchFamily="34" charset="0"/>
              </a:rPr>
              <a:t>“</a:t>
            </a:r>
            <a:r>
              <a:rPr lang="en-US" sz="2000" dirty="0">
                <a:solidFill>
                  <a:srgbClr val="0070C0"/>
                </a:solidFill>
                <a:latin typeface="Garamond" panose="02020404030301010803" pitchFamily="18" charset="0"/>
              </a:rPr>
              <a:t>all or nothing</a:t>
            </a:r>
            <a:r>
              <a:rPr lang="en-US" sz="2000" dirty="0">
                <a:solidFill>
                  <a:srgbClr val="0070C0"/>
                </a:solidFill>
                <a:latin typeface="Helvetica" panose="020B0604020202020204" pitchFamily="34" charset="0"/>
              </a:rPr>
              <a:t>”.</a:t>
            </a:r>
            <a:br>
              <a:rPr lang="en-US" sz="2000" dirty="0">
                <a:solidFill>
                  <a:srgbClr val="0070C0"/>
                </a:solidFill>
                <a:latin typeface="Helvetica" panose="020B0604020202020204" pitchFamily="34" charset="0"/>
              </a:rPr>
            </a:br>
            <a:br>
              <a:rPr lang="en-US" sz="2000" b="0" dirty="0">
                <a:solidFill>
                  <a:srgbClr val="0070C0"/>
                </a:solidFill>
              </a:rPr>
            </a:br>
            <a:r>
              <a:rPr lang="en-US" sz="2000" b="0" dirty="0">
                <a:solidFill>
                  <a:srgbClr val="0070C0"/>
                </a:solidFill>
              </a:rPr>
              <a:t>        </a:t>
            </a:r>
            <a:r>
              <a:rPr lang="en-US" sz="1600" b="0" i="1" dirty="0">
                <a:solidFill>
                  <a:srgbClr val="0070C0"/>
                </a:solidFill>
              </a:rPr>
              <a:t>“Transfer $50 from account A to account B”</a:t>
            </a:r>
            <a:br>
              <a:rPr lang="en-US" sz="1800" b="0" dirty="0">
                <a:solidFill>
                  <a:srgbClr val="0070C0"/>
                </a:solidFill>
              </a:rPr>
            </a:br>
            <a:r>
              <a:rPr lang="en-US" sz="1800" b="0" dirty="0">
                <a:solidFill>
                  <a:srgbClr val="0070C0"/>
                </a:solidFill>
              </a:rPr>
              <a:t>               </a:t>
            </a:r>
            <a:r>
              <a:rPr lang="en-US" sz="1600" b="0" dirty="0">
                <a:solidFill>
                  <a:srgbClr val="0070C0"/>
                </a:solidFill>
              </a:rPr>
              <a:t>Begin</a:t>
            </a:r>
            <a:r>
              <a:rPr lang="en-US" sz="3200" b="0" dirty="0">
                <a:solidFill>
                  <a:srgbClr val="0070C0"/>
                </a:solidFill>
              </a:rPr>
              <a:t> </a:t>
            </a:r>
            <a:r>
              <a:rPr lang="en-US" sz="1600" b="0" dirty="0">
                <a:solidFill>
                  <a:srgbClr val="0070C0"/>
                </a:solidFill>
              </a:rPr>
              <a:t>transaction</a:t>
            </a:r>
            <a:br>
              <a:rPr lang="en-US" sz="1800" b="0" dirty="0">
                <a:solidFill>
                  <a:srgbClr val="0070C0"/>
                </a:solidFill>
              </a:rPr>
            </a:br>
            <a:r>
              <a:rPr lang="en-US" sz="1800" b="0" dirty="0">
                <a:solidFill>
                  <a:srgbClr val="0070C0"/>
                </a:solidFill>
              </a:rPr>
              <a:t>                      </a:t>
            </a:r>
            <a:r>
              <a:rPr lang="en-US" sz="1600" b="0" dirty="0">
                <a:solidFill>
                  <a:srgbClr val="0070C0"/>
                </a:solidFill>
              </a:rPr>
              <a:t>read(</a:t>
            </a:r>
            <a:r>
              <a:rPr lang="en-US" sz="1600" b="0" dirty="0" err="1">
                <a:solidFill>
                  <a:srgbClr val="0070C0"/>
                </a:solidFill>
              </a:rPr>
              <a:t>A,a</a:t>
            </a:r>
            <a:r>
              <a:rPr lang="en-US" sz="1600" b="0" dirty="0">
                <a:solidFill>
                  <a:srgbClr val="0070C0"/>
                </a:solidFill>
              </a:rPr>
              <a:t>)</a:t>
            </a:r>
            <a:br>
              <a:rPr lang="en-US" sz="1600" b="0" dirty="0">
                <a:solidFill>
                  <a:srgbClr val="0070C0"/>
                </a:solidFill>
              </a:rPr>
            </a:br>
            <a:r>
              <a:rPr lang="en-US" sz="1600" b="0" dirty="0">
                <a:solidFill>
                  <a:srgbClr val="0070C0"/>
                </a:solidFill>
              </a:rPr>
              <a:t>                          a = a-50</a:t>
            </a:r>
            <a:br>
              <a:rPr lang="en-US" sz="1600" b="0" dirty="0">
                <a:solidFill>
                  <a:srgbClr val="0070C0"/>
                </a:solidFill>
              </a:rPr>
            </a:br>
            <a:r>
              <a:rPr lang="en-US" sz="1600" b="0" dirty="0">
                <a:solidFill>
                  <a:srgbClr val="0070C0"/>
                </a:solidFill>
              </a:rPr>
              <a:t>                          write(</a:t>
            </a:r>
            <a:r>
              <a:rPr lang="en-US" sz="1600" b="0" dirty="0" err="1">
                <a:solidFill>
                  <a:srgbClr val="0070C0"/>
                </a:solidFill>
              </a:rPr>
              <a:t>A,a</a:t>
            </a:r>
            <a:r>
              <a:rPr lang="en-US" sz="1600" b="0" dirty="0">
                <a:solidFill>
                  <a:srgbClr val="0070C0"/>
                </a:solidFill>
              </a:rPr>
              <a:t>)</a:t>
            </a:r>
            <a:br>
              <a:rPr lang="en-US" sz="1600" b="0" dirty="0">
                <a:solidFill>
                  <a:srgbClr val="0070C0"/>
                </a:solidFill>
              </a:rPr>
            </a:br>
            <a:r>
              <a:rPr lang="en-US" sz="1600" b="0" dirty="0">
                <a:solidFill>
                  <a:srgbClr val="0070C0"/>
                </a:solidFill>
              </a:rPr>
              <a:t>                          read(</a:t>
            </a:r>
            <a:r>
              <a:rPr lang="en-US" sz="1600" b="0" dirty="0" err="1">
                <a:solidFill>
                  <a:srgbClr val="0070C0"/>
                </a:solidFill>
              </a:rPr>
              <a:t>B,b</a:t>
            </a:r>
            <a:r>
              <a:rPr lang="en-US" sz="1600" b="0" dirty="0">
                <a:solidFill>
                  <a:srgbClr val="0070C0"/>
                </a:solidFill>
              </a:rPr>
              <a:t>)</a:t>
            </a:r>
            <a:br>
              <a:rPr lang="en-US" sz="1600" b="0" dirty="0">
                <a:solidFill>
                  <a:srgbClr val="0070C0"/>
                </a:solidFill>
              </a:rPr>
            </a:br>
            <a:r>
              <a:rPr lang="en-US" sz="1600" b="0" dirty="0">
                <a:solidFill>
                  <a:srgbClr val="0070C0"/>
                </a:solidFill>
              </a:rPr>
              <a:t>                          b = b+50</a:t>
            </a:r>
            <a:br>
              <a:rPr lang="en-US" sz="1600" b="0" dirty="0">
                <a:solidFill>
                  <a:srgbClr val="0070C0"/>
                </a:solidFill>
              </a:rPr>
            </a:br>
            <a:r>
              <a:rPr lang="en-US" sz="1600" b="0" dirty="0">
                <a:solidFill>
                  <a:srgbClr val="0070C0"/>
                </a:solidFill>
              </a:rPr>
              <a:t>                         write(</a:t>
            </a:r>
            <a:r>
              <a:rPr lang="en-US" sz="1600" b="0" dirty="0" err="1">
                <a:solidFill>
                  <a:srgbClr val="0070C0"/>
                </a:solidFill>
              </a:rPr>
              <a:t>B,b</a:t>
            </a:r>
            <a:r>
              <a:rPr lang="en-US" sz="1600" b="0" dirty="0">
                <a:solidFill>
                  <a:srgbClr val="0070C0"/>
                </a:solidFill>
              </a:rPr>
              <a:t>)</a:t>
            </a:r>
            <a:br>
              <a:rPr lang="en-US" sz="1600" b="0" dirty="0">
                <a:solidFill>
                  <a:srgbClr val="0070C0"/>
                </a:solidFill>
              </a:rPr>
            </a:br>
            <a:r>
              <a:rPr lang="en-US" sz="1600" b="0" dirty="0">
                <a:solidFill>
                  <a:srgbClr val="0070C0"/>
                </a:solidFill>
              </a:rPr>
              <a:t>                         </a:t>
            </a:r>
            <a:br>
              <a:rPr lang="en-US" sz="1600" b="0" dirty="0">
                <a:solidFill>
                  <a:srgbClr val="0070C0"/>
                </a:solidFill>
              </a:rPr>
            </a:br>
            <a:r>
              <a:rPr lang="en-US" sz="1600" b="0" dirty="0">
                <a:solidFill>
                  <a:srgbClr val="0070C0"/>
                </a:solidFill>
              </a:rPr>
              <a:t>                  End Transaction</a:t>
            </a:r>
            <a:br>
              <a:rPr lang="en-US" sz="2000" b="0" dirty="0">
                <a:solidFill>
                  <a:srgbClr val="0070C0"/>
                </a:solidFill>
              </a:rPr>
            </a:br>
            <a:br>
              <a:rPr lang="en-US" sz="4000" b="0" dirty="0">
                <a:solidFill>
                  <a:schemeClr val="tx1"/>
                </a:solidFill>
              </a:rPr>
            </a:br>
            <a:r>
              <a:rPr lang="en-US" altLang="en-US" sz="1600" b="0" dirty="0">
                <a:solidFill>
                  <a:schemeClr val="accent6"/>
                </a:solidFill>
              </a:rPr>
              <a:t>Atomicity</a:t>
            </a:r>
            <a:r>
              <a:rPr lang="en-US" altLang="en-US" sz="1600" b="0" dirty="0">
                <a:solidFill>
                  <a:schemeClr val="tx1"/>
                </a:solidFill>
              </a:rPr>
              <a:t> :If the program fails after phase 4 and before phase 7, and thus the transaction, the DBMS must guarantee that either the changes to A are not mirrored in the database, or that the transaction is done when the machine comes back online.</a:t>
            </a:r>
            <a:br>
              <a:rPr lang="en-US" altLang="en-US" sz="1400" dirty="0">
                <a:solidFill>
                  <a:schemeClr val="tx1"/>
                </a:solidFill>
              </a:rPr>
            </a:br>
            <a:endParaRPr lang="en-US" sz="900" dirty="0">
              <a:solidFill>
                <a:schemeClr val="tx1"/>
              </a:solidFill>
            </a:endParaRPr>
          </a:p>
        </p:txBody>
      </p:sp>
      <p:grpSp>
        <p:nvGrpSpPr>
          <p:cNvPr id="13" name="Group 12">
            <a:extLst>
              <a:ext uri="{FF2B5EF4-FFF2-40B4-BE49-F238E27FC236}">
                <a16:creationId xmlns:a16="http://schemas.microsoft.com/office/drawing/2014/main" id="{D17D970B-F7E1-4D0E-BE87-ABE2E43E8CC9}"/>
              </a:ext>
            </a:extLst>
          </p:cNvPr>
          <p:cNvGrpSpPr/>
          <p:nvPr/>
        </p:nvGrpSpPr>
        <p:grpSpPr>
          <a:xfrm>
            <a:off x="2186880" y="165215"/>
            <a:ext cx="9459177" cy="1427351"/>
            <a:chOff x="4136124" y="1752197"/>
            <a:chExt cx="7815351" cy="547019"/>
          </a:xfrm>
        </p:grpSpPr>
        <p:grpSp>
          <p:nvGrpSpPr>
            <p:cNvPr id="15" name="Group 14">
              <a:extLst>
                <a:ext uri="{FF2B5EF4-FFF2-40B4-BE49-F238E27FC236}">
                  <a16:creationId xmlns:a16="http://schemas.microsoft.com/office/drawing/2014/main" id="{E1C72F09-E8A6-4FB3-9AD9-447E20169645}"/>
                </a:ext>
              </a:extLst>
            </p:cNvPr>
            <p:cNvGrpSpPr/>
            <p:nvPr/>
          </p:nvGrpSpPr>
          <p:grpSpPr>
            <a:xfrm>
              <a:off x="4136124" y="1752197"/>
              <a:ext cx="7815351" cy="547019"/>
              <a:chOff x="-1536483" y="2826095"/>
              <a:chExt cx="7815351" cy="547019"/>
            </a:xfrm>
          </p:grpSpPr>
          <p:sp>
            <p:nvSpPr>
              <p:cNvPr id="17" name="Oval 16">
                <a:extLst>
                  <a:ext uri="{FF2B5EF4-FFF2-40B4-BE49-F238E27FC236}">
                    <a16:creationId xmlns:a16="http://schemas.microsoft.com/office/drawing/2014/main" id="{51629208-30B8-4D20-913B-82E41EE965F5}"/>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18" name="TextBox 17">
                <a:extLst>
                  <a:ext uri="{FF2B5EF4-FFF2-40B4-BE49-F238E27FC236}">
                    <a16:creationId xmlns:a16="http://schemas.microsoft.com/office/drawing/2014/main" id="{11E1230E-094B-4F5F-BD35-E0F04834041D}"/>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19" name="Straight Connector 18">
                <a:hlinkClick r:id="" action="ppaction://hlinkshowjump?jump=previousslide"/>
                <a:extLst>
                  <a:ext uri="{FF2B5EF4-FFF2-40B4-BE49-F238E27FC236}">
                    <a16:creationId xmlns:a16="http://schemas.microsoft.com/office/drawing/2014/main" id="{010456D3-0B32-4938-B92C-CCB91E8E53BF}"/>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6" name="Parallelogram 30">
              <a:extLst>
                <a:ext uri="{FF2B5EF4-FFF2-40B4-BE49-F238E27FC236}">
                  <a16:creationId xmlns:a16="http://schemas.microsoft.com/office/drawing/2014/main" id="{69F2E61E-D276-49B6-AE1B-E038AFBB6EF3}"/>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spTree>
    <p:extLst>
      <p:ext uri="{BB962C8B-B14F-4D97-AF65-F5344CB8AC3E}">
        <p14:creationId xmlns:p14="http://schemas.microsoft.com/office/powerpoint/2010/main" val="15556400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A53074CC-7E53-4C97-84F7-57476DF39DAE}"/>
              </a:ext>
            </a:extLst>
          </p:cNvPr>
          <p:cNvSpPr>
            <a:spLocks noGrp="1"/>
          </p:cNvSpPr>
          <p:nvPr>
            <p:ph idx="1"/>
          </p:nvPr>
        </p:nvSpPr>
        <p:spPr>
          <a:xfrm>
            <a:off x="1179540" y="1066048"/>
            <a:ext cx="8595360" cy="4351337"/>
          </a:xfrm>
          <a:noFill/>
          <a:ln>
            <a:noFill/>
          </a:ln>
        </p:spPr>
        <p:style>
          <a:lnRef idx="0">
            <a:scrgbClr r="0" g="0" b="0"/>
          </a:lnRef>
          <a:fillRef idx="0">
            <a:scrgbClr r="0" g="0" b="0"/>
          </a:fillRef>
          <a:effectRef idx="0">
            <a:scrgbClr r="0" g="0" b="0"/>
          </a:effectRef>
          <a:fontRef idx="minor">
            <a:schemeClr val="dk1"/>
          </a:fontRef>
        </p:style>
        <p:txBody>
          <a:bodyPr>
            <a:normAutofit/>
          </a:bodyPr>
          <a:lstStyle/>
          <a:p>
            <a:pPr>
              <a:buClr>
                <a:schemeClr val="tx1"/>
              </a:buClr>
              <a:buFont typeface="Wingdings" panose="05000000000000000000" pitchFamily="2" charset="2"/>
              <a:buChar char="ü"/>
            </a:pPr>
            <a:r>
              <a:rPr lang="en-US" b="1" u="sng" dirty="0"/>
              <a:t>Consistency</a:t>
            </a:r>
          </a:p>
          <a:p>
            <a:pPr lvl="2">
              <a:buFont typeface="Arial" panose="020B0604020202020204" pitchFamily="34" charset="0"/>
              <a:buChar char="•"/>
            </a:pPr>
            <a:r>
              <a:rPr lang="en-US" sz="2400" b="1" dirty="0">
                <a:latin typeface="Calibri" panose="020F0502020204030204" pitchFamily="34" charset="0"/>
                <a:cs typeface="Calibri" panose="020F0502020204030204" pitchFamily="34" charset="0"/>
              </a:rPr>
              <a:t>Move from a consistent state to another consistent state.</a:t>
            </a:r>
            <a:endParaRPr lang="en-US" sz="2400" dirty="0">
              <a:latin typeface="Calibri" panose="020F0502020204030204" pitchFamily="34" charset="0"/>
              <a:cs typeface="Calibri" panose="020F0502020204030204" pitchFamily="34" charset="0"/>
            </a:endParaRPr>
          </a:p>
          <a:p>
            <a:pPr marL="822960" lvl="3" indent="0">
              <a:buNone/>
            </a:pPr>
            <a:r>
              <a:rPr lang="en-US" sz="2000" i="1" dirty="0">
                <a:solidFill>
                  <a:srgbClr val="0070C0"/>
                </a:solidFill>
                <a:latin typeface="Calibri" panose="020F0502020204030204" pitchFamily="34" charset="0"/>
                <a:cs typeface="Calibri" panose="020F0502020204030204" pitchFamily="34" charset="0"/>
              </a:rPr>
              <a:t>“Withdraw $100 from account A”</a:t>
            </a:r>
          </a:p>
          <a:p>
            <a:pPr marL="1097280" lvl="4" indent="0">
              <a:buNone/>
            </a:pPr>
            <a:r>
              <a:rPr lang="en-US" sz="2000" dirty="0">
                <a:solidFill>
                  <a:srgbClr val="0070C0"/>
                </a:solidFill>
                <a:latin typeface="Calibri" panose="020F0502020204030204" pitchFamily="34" charset="0"/>
                <a:cs typeface="Calibri" panose="020F0502020204030204" pitchFamily="34" charset="0"/>
              </a:rPr>
              <a:t>Begin transaction</a:t>
            </a:r>
          </a:p>
          <a:p>
            <a:pPr marL="1097280" lvl="4" indent="0">
              <a:buNone/>
            </a:pPr>
            <a:r>
              <a:rPr lang="en-US" sz="2000" dirty="0">
                <a:solidFill>
                  <a:srgbClr val="0070C0"/>
                </a:solidFill>
                <a:latin typeface="Calibri" panose="020F0502020204030204" pitchFamily="34" charset="0"/>
                <a:cs typeface="Calibri" panose="020F0502020204030204" pitchFamily="34" charset="0"/>
              </a:rPr>
              <a:t>read(</a:t>
            </a:r>
            <a:r>
              <a:rPr lang="en-US" sz="2000" dirty="0" err="1">
                <a:solidFill>
                  <a:srgbClr val="0070C0"/>
                </a:solidFill>
                <a:latin typeface="Calibri" panose="020F0502020204030204" pitchFamily="34" charset="0"/>
                <a:cs typeface="Calibri" panose="020F0502020204030204" pitchFamily="34" charset="0"/>
              </a:rPr>
              <a:t>A,a</a:t>
            </a:r>
            <a:r>
              <a:rPr lang="en-US" sz="2000" dirty="0">
                <a:solidFill>
                  <a:srgbClr val="0070C0"/>
                </a:solidFill>
                <a:latin typeface="Calibri" panose="020F0502020204030204" pitchFamily="34" charset="0"/>
                <a:cs typeface="Calibri" panose="020F0502020204030204" pitchFamily="34" charset="0"/>
              </a:rPr>
              <a:t>)</a:t>
            </a:r>
          </a:p>
          <a:p>
            <a:pPr marL="1097280" lvl="4" indent="0">
              <a:buNone/>
            </a:pPr>
            <a:r>
              <a:rPr lang="en-US" sz="2000" dirty="0">
                <a:solidFill>
                  <a:srgbClr val="0070C0"/>
                </a:solidFill>
                <a:latin typeface="Calibri" panose="020F0502020204030204" pitchFamily="34" charset="0"/>
                <a:cs typeface="Calibri" panose="020F0502020204030204" pitchFamily="34" charset="0"/>
              </a:rPr>
              <a:t>a = a-100   </a:t>
            </a:r>
            <a:r>
              <a:rPr lang="en-US" sz="2000" dirty="0">
                <a:solidFill>
                  <a:srgbClr val="00B050"/>
                </a:solidFill>
                <a:latin typeface="Calibri" panose="020F0502020204030204" pitchFamily="34" charset="0"/>
                <a:cs typeface="Calibri" panose="020F0502020204030204" pitchFamily="34" charset="0"/>
              </a:rPr>
              <a:t>//</a:t>
            </a:r>
            <a:r>
              <a:rPr lang="en-US" sz="2000" i="1" dirty="0">
                <a:solidFill>
                  <a:srgbClr val="00B050"/>
                </a:solidFill>
                <a:latin typeface="Calibri" panose="020F0502020204030204" pitchFamily="34" charset="0"/>
                <a:cs typeface="Calibri" panose="020F0502020204030204" pitchFamily="34" charset="0"/>
              </a:rPr>
              <a:t>What if A only had $20?</a:t>
            </a:r>
            <a:endParaRPr lang="en-US" sz="2000" dirty="0">
              <a:solidFill>
                <a:srgbClr val="00B050"/>
              </a:solidFill>
              <a:latin typeface="Calibri" panose="020F0502020204030204" pitchFamily="34" charset="0"/>
              <a:cs typeface="Calibri" panose="020F0502020204030204" pitchFamily="34" charset="0"/>
            </a:endParaRPr>
          </a:p>
          <a:p>
            <a:pPr marL="1097280" lvl="4" indent="0">
              <a:buNone/>
            </a:pPr>
            <a:r>
              <a:rPr lang="en-US" sz="2000" dirty="0">
                <a:solidFill>
                  <a:srgbClr val="0070C0"/>
                </a:solidFill>
                <a:latin typeface="Calibri" panose="020F0502020204030204" pitchFamily="34" charset="0"/>
                <a:cs typeface="Calibri" panose="020F0502020204030204" pitchFamily="34" charset="0"/>
              </a:rPr>
              <a:t>write(</a:t>
            </a:r>
            <a:r>
              <a:rPr lang="en-US" sz="2000" dirty="0" err="1">
                <a:solidFill>
                  <a:srgbClr val="0070C0"/>
                </a:solidFill>
                <a:latin typeface="Calibri" panose="020F0502020204030204" pitchFamily="34" charset="0"/>
                <a:cs typeface="Calibri" panose="020F0502020204030204" pitchFamily="34" charset="0"/>
              </a:rPr>
              <a:t>A,a</a:t>
            </a:r>
            <a:r>
              <a:rPr lang="en-US" sz="2000" dirty="0">
                <a:solidFill>
                  <a:srgbClr val="0070C0"/>
                </a:solidFill>
                <a:latin typeface="Calibri" panose="020F0502020204030204" pitchFamily="34" charset="0"/>
                <a:cs typeface="Calibri" panose="020F0502020204030204" pitchFamily="34" charset="0"/>
              </a:rPr>
              <a:t>)</a:t>
            </a:r>
          </a:p>
          <a:p>
            <a:pPr marL="1097280" lvl="4" indent="0">
              <a:buNone/>
            </a:pPr>
            <a:r>
              <a:rPr lang="en-US" sz="2000" dirty="0">
                <a:solidFill>
                  <a:srgbClr val="0070C0"/>
                </a:solidFill>
                <a:latin typeface="Calibri" panose="020F0502020204030204" pitchFamily="34" charset="0"/>
                <a:cs typeface="Calibri" panose="020F0502020204030204" pitchFamily="34" charset="0"/>
              </a:rPr>
              <a:t>End Transaction</a:t>
            </a:r>
            <a:endParaRPr lang="en-US" sz="1800" dirty="0">
              <a:solidFill>
                <a:srgbClr val="0070C0"/>
              </a:solidFill>
              <a:latin typeface="Calibri" panose="020F0502020204030204" pitchFamily="34" charset="0"/>
              <a:cs typeface="Calibri" panose="020F0502020204030204" pitchFamily="34" charset="0"/>
            </a:endParaRPr>
          </a:p>
          <a:p>
            <a:pPr lvl="2"/>
            <a:r>
              <a:rPr lang="en-US" sz="2400" dirty="0">
                <a:latin typeface="Calibri" panose="020F0502020204030204" pitchFamily="34" charset="0"/>
                <a:cs typeface="Calibri" panose="020F0502020204030204" pitchFamily="34" charset="0"/>
              </a:rPr>
              <a:t>Responsibility of programmer</a:t>
            </a:r>
          </a:p>
          <a:p>
            <a:pPr lvl="2"/>
            <a:r>
              <a:rPr lang="en-US" altLang="en-US" sz="2400" b="1" dirty="0"/>
              <a:t>Consistency</a:t>
            </a:r>
            <a:r>
              <a:rPr lang="en-US" altLang="en-US" sz="2400" dirty="0"/>
              <a:t> : </a:t>
            </a:r>
            <a:r>
              <a:rPr lang="en-US" altLang="en-US" sz="2000" dirty="0"/>
              <a:t>The Deduct of A remains unaffected as the trade remains done, no money is wasted accidentally.</a:t>
            </a:r>
            <a:endParaRPr lang="en-US" sz="2400" dirty="0">
              <a:latin typeface="Calibri" panose="020F0502020204030204" pitchFamily="34" charset="0"/>
              <a:cs typeface="Calibri" panose="020F0502020204030204" pitchFamily="34" charset="0"/>
            </a:endParaRPr>
          </a:p>
        </p:txBody>
      </p:sp>
      <p:grpSp>
        <p:nvGrpSpPr>
          <p:cNvPr id="15" name="Group 14">
            <a:extLst>
              <a:ext uri="{FF2B5EF4-FFF2-40B4-BE49-F238E27FC236}">
                <a16:creationId xmlns:a16="http://schemas.microsoft.com/office/drawing/2014/main" id="{CD1E667B-0CB2-42A4-9871-107AB0E2243A}"/>
              </a:ext>
            </a:extLst>
          </p:cNvPr>
          <p:cNvGrpSpPr/>
          <p:nvPr/>
        </p:nvGrpSpPr>
        <p:grpSpPr>
          <a:xfrm>
            <a:off x="2186880" y="165215"/>
            <a:ext cx="9459177" cy="1427351"/>
            <a:chOff x="4136124" y="1752197"/>
            <a:chExt cx="7815351" cy="547019"/>
          </a:xfrm>
        </p:grpSpPr>
        <p:grpSp>
          <p:nvGrpSpPr>
            <p:cNvPr id="18" name="Group 17">
              <a:extLst>
                <a:ext uri="{FF2B5EF4-FFF2-40B4-BE49-F238E27FC236}">
                  <a16:creationId xmlns:a16="http://schemas.microsoft.com/office/drawing/2014/main" id="{F908CE96-078F-4D5E-8900-66E03CF040B0}"/>
                </a:ext>
              </a:extLst>
            </p:cNvPr>
            <p:cNvGrpSpPr/>
            <p:nvPr/>
          </p:nvGrpSpPr>
          <p:grpSpPr>
            <a:xfrm>
              <a:off x="4136124" y="1752197"/>
              <a:ext cx="7815351" cy="547019"/>
              <a:chOff x="-1536483" y="2826095"/>
              <a:chExt cx="7815351" cy="547019"/>
            </a:xfrm>
          </p:grpSpPr>
          <p:sp>
            <p:nvSpPr>
              <p:cNvPr id="20" name="Oval 19">
                <a:extLst>
                  <a:ext uri="{FF2B5EF4-FFF2-40B4-BE49-F238E27FC236}">
                    <a16:creationId xmlns:a16="http://schemas.microsoft.com/office/drawing/2014/main" id="{89B87FDF-C95C-4E97-B102-A204ACC001DE}"/>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21" name="TextBox 20">
                <a:extLst>
                  <a:ext uri="{FF2B5EF4-FFF2-40B4-BE49-F238E27FC236}">
                    <a16:creationId xmlns:a16="http://schemas.microsoft.com/office/drawing/2014/main" id="{604807A3-FE02-4B9A-BEDC-B6F5327FF0C6}"/>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22" name="Straight Connector 21">
                <a:hlinkClick r:id="" action="ppaction://hlinkshowjump?jump=previousslide"/>
                <a:extLst>
                  <a:ext uri="{FF2B5EF4-FFF2-40B4-BE49-F238E27FC236}">
                    <a16:creationId xmlns:a16="http://schemas.microsoft.com/office/drawing/2014/main" id="{5C82F951-0237-4650-992C-1FFC7B6DC68A}"/>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9" name="Parallelogram 30">
              <a:extLst>
                <a:ext uri="{FF2B5EF4-FFF2-40B4-BE49-F238E27FC236}">
                  <a16:creationId xmlns:a16="http://schemas.microsoft.com/office/drawing/2014/main" id="{828FCB31-DE11-49CF-A12C-6A955B585F7A}"/>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spTree>
    <p:extLst>
      <p:ext uri="{BB962C8B-B14F-4D97-AF65-F5344CB8AC3E}">
        <p14:creationId xmlns:p14="http://schemas.microsoft.com/office/powerpoint/2010/main" val="12341873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4F8BC-44EA-48BF-81CD-6DFCCD972BBF}"/>
              </a:ext>
            </a:extLst>
          </p:cNvPr>
          <p:cNvSpPr>
            <a:spLocks noGrp="1"/>
          </p:cNvSpPr>
          <p:nvPr>
            <p:ph idx="1"/>
          </p:nvPr>
        </p:nvSpPr>
        <p:spPr>
          <a:xfrm>
            <a:off x="1179540" y="1007891"/>
            <a:ext cx="8595360" cy="5242780"/>
          </a:xfrm>
          <a:noFill/>
          <a:ln>
            <a:noFill/>
          </a:ln>
        </p:spPr>
        <p:style>
          <a:lnRef idx="0">
            <a:scrgbClr r="0" g="0" b="0"/>
          </a:lnRef>
          <a:fillRef idx="0">
            <a:scrgbClr r="0" g="0" b="0"/>
          </a:fillRef>
          <a:effectRef idx="0">
            <a:scrgbClr r="0" g="0" b="0"/>
          </a:effectRef>
          <a:fontRef idx="minor">
            <a:schemeClr val="dk1"/>
          </a:fontRef>
        </p:style>
        <p:txBody>
          <a:bodyPr>
            <a:normAutofit fontScale="92500" lnSpcReduction="20000"/>
          </a:bodyPr>
          <a:lstStyle/>
          <a:p>
            <a:pPr>
              <a:buClr>
                <a:schemeClr val="tx1"/>
              </a:buClr>
              <a:buFont typeface="Wingdings" panose="05000000000000000000" pitchFamily="2" charset="2"/>
              <a:buChar char="ü"/>
            </a:pPr>
            <a:r>
              <a:rPr lang="en-US" b="1" u="sng" dirty="0">
                <a:solidFill>
                  <a:schemeClr val="tx1"/>
                </a:solidFill>
              </a:rPr>
              <a:t>Isolation</a:t>
            </a:r>
          </a:p>
          <a:p>
            <a:pPr lvl="1"/>
            <a:r>
              <a:rPr lang="en-US" sz="2000" dirty="0">
                <a:solidFill>
                  <a:schemeClr val="tx1"/>
                </a:solidFill>
              </a:rPr>
              <a:t>Should not be interfered by other transactions (concurrency)</a:t>
            </a:r>
          </a:p>
          <a:p>
            <a:pPr marL="548640" lvl="2" indent="0">
              <a:buNone/>
            </a:pPr>
            <a:r>
              <a:rPr lang="en-US" sz="2000" i="1" dirty="0">
                <a:solidFill>
                  <a:srgbClr val="0070C0"/>
                </a:solidFill>
              </a:rPr>
              <a:t>“Transaction T1”                         “Transaction T2”</a:t>
            </a:r>
          </a:p>
          <a:p>
            <a:pPr marL="822960" lvl="3" indent="0">
              <a:buNone/>
            </a:pPr>
            <a:r>
              <a:rPr lang="en-US" sz="1600" dirty="0"/>
              <a:t>Begin transaction                                       Begin transaction</a:t>
            </a:r>
          </a:p>
          <a:p>
            <a:pPr marL="822960" lvl="3" indent="0">
              <a:buNone/>
            </a:pPr>
            <a:r>
              <a:rPr lang="en-US" sz="1600" dirty="0"/>
              <a:t>read(A,a1)                                                   read(A,a2)</a:t>
            </a:r>
          </a:p>
          <a:p>
            <a:pPr marL="822960" lvl="3" indent="0">
              <a:buNone/>
            </a:pPr>
            <a:r>
              <a:rPr lang="en-US" sz="1600" dirty="0"/>
              <a:t>a1 = a1-50                                                   a2 = a2-100</a:t>
            </a:r>
          </a:p>
          <a:p>
            <a:pPr marL="822960" lvl="3" indent="0">
              <a:buNone/>
            </a:pPr>
            <a:r>
              <a:rPr lang="en-US" sz="1600" dirty="0"/>
              <a:t>write(A,a1)                                                  write(A,a2)</a:t>
            </a:r>
          </a:p>
          <a:p>
            <a:pPr marL="822960" lvl="3" indent="0">
              <a:buNone/>
            </a:pPr>
            <a:r>
              <a:rPr lang="en-US" sz="1600" dirty="0"/>
              <a:t>read(B,b1)                                                   End Transaction</a:t>
            </a:r>
          </a:p>
          <a:p>
            <a:pPr marL="822960" lvl="3" indent="0">
              <a:buNone/>
            </a:pPr>
            <a:r>
              <a:rPr lang="en-US" sz="1600" dirty="0"/>
              <a:t>b1 = b1+50</a:t>
            </a:r>
          </a:p>
          <a:p>
            <a:pPr marL="822960" lvl="3" indent="0">
              <a:buNone/>
            </a:pPr>
            <a:r>
              <a:rPr lang="en-US" sz="1600" dirty="0"/>
              <a:t>write(B,b1)</a:t>
            </a:r>
          </a:p>
          <a:p>
            <a:pPr marL="822960" lvl="3" indent="0">
              <a:buNone/>
            </a:pPr>
            <a:r>
              <a:rPr lang="en-US" sz="1600" dirty="0"/>
              <a:t>End Transaction</a:t>
            </a:r>
          </a:p>
          <a:p>
            <a:pPr marL="822960" lvl="3" indent="0">
              <a:buNone/>
            </a:pPr>
            <a:endParaRPr lang="en-US" sz="1600" dirty="0"/>
          </a:p>
          <a:p>
            <a:pPr marL="822960" lvl="3" indent="0">
              <a:buNone/>
            </a:pPr>
            <a:endParaRPr lang="en-US" sz="1600" dirty="0"/>
          </a:p>
          <a:p>
            <a:pPr lvl="1"/>
            <a:r>
              <a:rPr lang="en-US" sz="2000" dirty="0">
                <a:solidFill>
                  <a:schemeClr val="tx1"/>
                </a:solidFill>
              </a:rPr>
              <a:t>Serial Execution VS Concurrent Execution</a:t>
            </a:r>
            <a:endParaRPr lang="ar-OM" sz="2000" dirty="0">
              <a:solidFill>
                <a:schemeClr val="tx1"/>
              </a:solidFill>
            </a:endParaRPr>
          </a:p>
          <a:p>
            <a:pPr lvl="1"/>
            <a:endParaRPr lang="ar-OM" sz="2000" dirty="0">
              <a:solidFill>
                <a:schemeClr val="tx1"/>
              </a:solidFill>
            </a:endParaRPr>
          </a:p>
          <a:p>
            <a:pPr lvl="1"/>
            <a:r>
              <a:rPr lang="en-US" altLang="en-US" sz="1900" b="1" dirty="0"/>
              <a:t>Isolation</a:t>
            </a:r>
            <a:r>
              <a:rPr lang="en-US" altLang="en-US" sz="1900" dirty="0"/>
              <a:t> : transaction is allowed to access the partially updated database, it would see an inconsistent database </a:t>
            </a:r>
            <a:endParaRPr lang="ar-OM" altLang="en-US" sz="1900" dirty="0"/>
          </a:p>
          <a:p>
            <a:pPr lvl="2">
              <a:buFont typeface="Wingdings" panose="05000000000000000000" pitchFamily="2" charset="2"/>
              <a:buChar char="§"/>
              <a:defRPr/>
            </a:pPr>
            <a:r>
              <a:rPr lang="ar-OM" dirty="0">
                <a:solidFill>
                  <a:schemeClr val="tx1"/>
                </a:solidFill>
              </a:rPr>
              <a:t>  </a:t>
            </a:r>
            <a:r>
              <a:rPr lang="en-US" altLang="en-US" dirty="0"/>
              <a:t>Isolation can be ensured trivially by running transactions </a:t>
            </a:r>
            <a:r>
              <a:rPr lang="en-US" altLang="en-US" b="1" dirty="0"/>
              <a:t>serially</a:t>
            </a:r>
            <a:r>
              <a:rPr lang="en-US" altLang="en-US" dirty="0"/>
              <a:t>.  </a:t>
            </a:r>
          </a:p>
          <a:p>
            <a:pPr lvl="2">
              <a:buFont typeface="Wingdings" panose="05000000000000000000" pitchFamily="2" charset="2"/>
              <a:buChar char="§"/>
              <a:defRPr/>
            </a:pPr>
            <a:r>
              <a:rPr lang="en-US" altLang="en-US" dirty="0"/>
              <a:t>However, executing multiple transactions concurrently has significant benefits, as we will see later.</a:t>
            </a:r>
          </a:p>
          <a:p>
            <a:pPr lvl="1"/>
            <a:endParaRPr lang="en-US" dirty="0">
              <a:solidFill>
                <a:schemeClr val="tx1"/>
              </a:solidFill>
            </a:endParaRPr>
          </a:p>
        </p:txBody>
      </p:sp>
      <p:cxnSp>
        <p:nvCxnSpPr>
          <p:cNvPr id="11" name="Straight Arrow Connector 10">
            <a:extLst>
              <a:ext uri="{FF2B5EF4-FFF2-40B4-BE49-F238E27FC236}">
                <a16:creationId xmlns:a16="http://schemas.microsoft.com/office/drawing/2014/main" id="{41A00D14-CB43-43A9-82B9-FADC0BC3E495}"/>
              </a:ext>
            </a:extLst>
          </p:cNvPr>
          <p:cNvCxnSpPr>
            <a:cxnSpLocks/>
          </p:cNvCxnSpPr>
          <p:nvPr/>
        </p:nvCxnSpPr>
        <p:spPr>
          <a:xfrm>
            <a:off x="3289110" y="2309567"/>
            <a:ext cx="2178436" cy="16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3DA7BDC-85B3-4B0F-B53E-8FF73B941FEF}"/>
              </a:ext>
            </a:extLst>
          </p:cNvPr>
          <p:cNvCxnSpPr>
            <a:cxnSpLocks/>
          </p:cNvCxnSpPr>
          <p:nvPr/>
        </p:nvCxnSpPr>
        <p:spPr>
          <a:xfrm flipH="1">
            <a:off x="3535053" y="2648932"/>
            <a:ext cx="1809945" cy="631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88F9158-56CD-4A87-A175-07A44798481E}"/>
              </a:ext>
            </a:extLst>
          </p:cNvPr>
          <p:cNvCxnSpPr>
            <a:cxnSpLocks/>
          </p:cNvCxnSpPr>
          <p:nvPr/>
        </p:nvCxnSpPr>
        <p:spPr>
          <a:xfrm flipV="1">
            <a:off x="3638746" y="3054286"/>
            <a:ext cx="1894788" cy="374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380FFE7-8E16-422B-9626-F6191556AA59}"/>
              </a:ext>
            </a:extLst>
          </p:cNvPr>
          <p:cNvGrpSpPr/>
          <p:nvPr/>
        </p:nvGrpSpPr>
        <p:grpSpPr>
          <a:xfrm>
            <a:off x="2186880" y="165215"/>
            <a:ext cx="9459177" cy="1427351"/>
            <a:chOff x="4136124" y="1752197"/>
            <a:chExt cx="7815351" cy="547019"/>
          </a:xfrm>
        </p:grpSpPr>
        <p:grpSp>
          <p:nvGrpSpPr>
            <p:cNvPr id="14" name="Group 13">
              <a:extLst>
                <a:ext uri="{FF2B5EF4-FFF2-40B4-BE49-F238E27FC236}">
                  <a16:creationId xmlns:a16="http://schemas.microsoft.com/office/drawing/2014/main" id="{8882CEEA-3AE5-4B0D-9ED9-2701BC5219ED}"/>
                </a:ext>
              </a:extLst>
            </p:cNvPr>
            <p:cNvGrpSpPr/>
            <p:nvPr/>
          </p:nvGrpSpPr>
          <p:grpSpPr>
            <a:xfrm>
              <a:off x="4136124" y="1752197"/>
              <a:ext cx="7815351" cy="547019"/>
              <a:chOff x="-1536483" y="2826095"/>
              <a:chExt cx="7815351" cy="547019"/>
            </a:xfrm>
          </p:grpSpPr>
          <p:sp>
            <p:nvSpPr>
              <p:cNvPr id="17" name="Oval 16">
                <a:extLst>
                  <a:ext uri="{FF2B5EF4-FFF2-40B4-BE49-F238E27FC236}">
                    <a16:creationId xmlns:a16="http://schemas.microsoft.com/office/drawing/2014/main" id="{C3009BD9-75C8-495C-9FF6-9DF0BA0E97E5}"/>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18" name="TextBox 17">
                <a:extLst>
                  <a:ext uri="{FF2B5EF4-FFF2-40B4-BE49-F238E27FC236}">
                    <a16:creationId xmlns:a16="http://schemas.microsoft.com/office/drawing/2014/main" id="{8C01C715-B1E6-4A47-9A1D-3A53EBBFAF8D}"/>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19" name="Straight Connector 18">
                <a:hlinkClick r:id="" action="ppaction://hlinkshowjump?jump=previousslide"/>
                <a:extLst>
                  <a:ext uri="{FF2B5EF4-FFF2-40B4-BE49-F238E27FC236}">
                    <a16:creationId xmlns:a16="http://schemas.microsoft.com/office/drawing/2014/main" id="{CC0FD83F-5F81-4149-9067-1687DB892C71}"/>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6" name="Parallelogram 30">
              <a:extLst>
                <a:ext uri="{FF2B5EF4-FFF2-40B4-BE49-F238E27FC236}">
                  <a16:creationId xmlns:a16="http://schemas.microsoft.com/office/drawing/2014/main" id="{0D6A6FD7-142B-4AF2-98AF-70CEAF4ABC67}"/>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spTree>
    <p:extLst>
      <p:ext uri="{BB962C8B-B14F-4D97-AF65-F5344CB8AC3E}">
        <p14:creationId xmlns:p14="http://schemas.microsoft.com/office/powerpoint/2010/main" val="34106790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8CC7AC-2E0A-491E-8DBA-8C555ACC60FE}"/>
              </a:ext>
            </a:extLst>
          </p:cNvPr>
          <p:cNvSpPr>
            <a:spLocks noGrp="1"/>
          </p:cNvSpPr>
          <p:nvPr>
            <p:ph idx="1"/>
          </p:nvPr>
        </p:nvSpPr>
        <p:spPr>
          <a:xfrm>
            <a:off x="1179540" y="1056057"/>
            <a:ext cx="8595360" cy="5290150"/>
          </a:xfrm>
        </p:spPr>
        <p:txBody>
          <a:bodyPr>
            <a:normAutofit/>
          </a:bodyPr>
          <a:lstStyle/>
          <a:p>
            <a:pPr>
              <a:buClr>
                <a:schemeClr val="tx1"/>
              </a:buClr>
              <a:buFont typeface="Wingdings" panose="05000000000000000000" pitchFamily="2" charset="2"/>
              <a:buChar char="ü"/>
            </a:pPr>
            <a:r>
              <a:rPr lang="en-US" b="1" u="sng" dirty="0">
                <a:solidFill>
                  <a:schemeClr val="tx1"/>
                </a:solidFill>
              </a:rPr>
              <a:t>Durability</a:t>
            </a:r>
          </a:p>
          <a:p>
            <a:pPr lvl="1">
              <a:buClr>
                <a:schemeClr val="tx1"/>
              </a:buClr>
            </a:pPr>
            <a:r>
              <a:rPr lang="en-US" dirty="0">
                <a:solidFill>
                  <a:schemeClr val="tx1"/>
                </a:solidFill>
              </a:rPr>
              <a:t>The effect of a completed transaction should be durable &amp; public</a:t>
            </a:r>
          </a:p>
          <a:p>
            <a:pPr marL="548640" lvl="2" indent="0">
              <a:buNone/>
            </a:pPr>
            <a:r>
              <a:rPr lang="en-US" i="1" dirty="0">
                <a:solidFill>
                  <a:srgbClr val="00B0F0"/>
                </a:solidFill>
              </a:rPr>
              <a:t>“</a:t>
            </a:r>
            <a:r>
              <a:rPr lang="en-US" i="1" dirty="0">
                <a:solidFill>
                  <a:srgbClr val="0070C0"/>
                </a:solidFill>
              </a:rPr>
              <a:t>Withdraw $100 from account A”</a:t>
            </a:r>
          </a:p>
          <a:p>
            <a:pPr marL="548640" lvl="2" indent="0">
              <a:buNone/>
            </a:pPr>
            <a:r>
              <a:rPr lang="en-US" dirty="0">
                <a:solidFill>
                  <a:srgbClr val="0070C0"/>
                </a:solidFill>
              </a:rPr>
              <a:t>Begin transaction</a:t>
            </a:r>
          </a:p>
          <a:p>
            <a:pPr marL="548640" lvl="2" indent="0">
              <a:buNone/>
            </a:pPr>
            <a:r>
              <a:rPr lang="en-US" dirty="0">
                <a:solidFill>
                  <a:srgbClr val="0070C0"/>
                </a:solidFill>
              </a:rPr>
              <a:t>read (</a:t>
            </a:r>
            <a:r>
              <a:rPr lang="en-US" dirty="0" err="1">
                <a:solidFill>
                  <a:srgbClr val="0070C0"/>
                </a:solidFill>
              </a:rPr>
              <a:t>A,a</a:t>
            </a:r>
            <a:r>
              <a:rPr lang="en-US" dirty="0">
                <a:solidFill>
                  <a:srgbClr val="0070C0"/>
                </a:solidFill>
              </a:rPr>
              <a:t>)</a:t>
            </a:r>
          </a:p>
          <a:p>
            <a:pPr marL="548640" lvl="2" indent="0">
              <a:buNone/>
            </a:pPr>
            <a:r>
              <a:rPr lang="en-US" dirty="0">
                <a:solidFill>
                  <a:srgbClr val="0070C0"/>
                </a:solidFill>
              </a:rPr>
              <a:t>a = a-100</a:t>
            </a:r>
          </a:p>
          <a:p>
            <a:pPr marL="548640" lvl="2" indent="0">
              <a:buNone/>
            </a:pPr>
            <a:r>
              <a:rPr lang="en-US" dirty="0">
                <a:solidFill>
                  <a:srgbClr val="0070C0"/>
                </a:solidFill>
              </a:rPr>
              <a:t>write(</a:t>
            </a:r>
            <a:r>
              <a:rPr lang="en-US" dirty="0" err="1">
                <a:solidFill>
                  <a:srgbClr val="0070C0"/>
                </a:solidFill>
              </a:rPr>
              <a:t>A,a</a:t>
            </a:r>
            <a:r>
              <a:rPr lang="en-US" dirty="0">
                <a:solidFill>
                  <a:srgbClr val="0070C0"/>
                </a:solidFill>
              </a:rPr>
              <a:t>)</a:t>
            </a:r>
          </a:p>
          <a:p>
            <a:pPr marL="548640" lvl="2" indent="0">
              <a:buNone/>
            </a:pPr>
            <a:r>
              <a:rPr lang="en-US" dirty="0">
                <a:solidFill>
                  <a:srgbClr val="0070C0"/>
                </a:solidFill>
              </a:rPr>
              <a:t>End Transaction</a:t>
            </a:r>
          </a:p>
          <a:p>
            <a:pPr marL="548640" lvl="2" indent="0">
              <a:buNone/>
            </a:pPr>
            <a:r>
              <a:rPr lang="en-US" dirty="0">
                <a:solidFill>
                  <a:srgbClr val="0070C0"/>
                </a:solidFill>
              </a:rPr>
              <a:t>…                                                         </a:t>
            </a:r>
          </a:p>
          <a:p>
            <a:pPr marL="548640" lvl="2" indent="0">
              <a:buNone/>
            </a:pPr>
            <a:r>
              <a:rPr lang="en-US" dirty="0">
                <a:solidFill>
                  <a:srgbClr val="0070C0"/>
                </a:solidFill>
              </a:rPr>
              <a:t>*buffer flush*</a:t>
            </a:r>
          </a:p>
          <a:p>
            <a:pPr marL="548640" lvl="2" indent="0">
              <a:buNone/>
            </a:pPr>
            <a:endParaRPr lang="en-US" dirty="0">
              <a:solidFill>
                <a:srgbClr val="00B0F0"/>
              </a:solidFill>
            </a:endParaRPr>
          </a:p>
          <a:p>
            <a:pPr marL="548640" lvl="2" indent="0">
              <a:buNone/>
            </a:pPr>
            <a:endParaRPr lang="en-US" dirty="0">
              <a:solidFill>
                <a:srgbClr val="00B0F0"/>
              </a:solidFill>
            </a:endParaRPr>
          </a:p>
          <a:p>
            <a:pPr lvl="1">
              <a:buClr>
                <a:schemeClr val="tx1"/>
              </a:buClr>
            </a:pPr>
            <a:r>
              <a:rPr lang="en-US" dirty="0">
                <a:solidFill>
                  <a:schemeClr val="tx1"/>
                </a:solidFill>
              </a:rPr>
              <a:t>The changes it has made to the database persist, even if there are system failures.</a:t>
            </a:r>
          </a:p>
          <a:p>
            <a:pPr lvl="1">
              <a:buClr>
                <a:schemeClr val="tx1"/>
              </a:buClr>
            </a:pPr>
            <a:r>
              <a:rPr lang="en-US" altLang="en-US" b="1" dirty="0">
                <a:solidFill>
                  <a:schemeClr val="tx1"/>
                </a:solidFill>
              </a:rPr>
              <a:t>Durability</a:t>
            </a:r>
            <a:r>
              <a:rPr lang="en-US" altLang="en-US" dirty="0">
                <a:solidFill>
                  <a:schemeClr val="tx1"/>
                </a:solidFill>
              </a:rPr>
              <a:t> : Once the transaction has been notified to the user, updates to the transaction database must persist even in future system failures.</a:t>
            </a:r>
            <a:endParaRPr lang="en-US" dirty="0">
              <a:solidFill>
                <a:schemeClr val="tx1"/>
              </a:solidFill>
            </a:endParaRPr>
          </a:p>
        </p:txBody>
      </p:sp>
      <p:sp>
        <p:nvSpPr>
          <p:cNvPr id="10" name="Explosion: 8 Points 9">
            <a:extLst>
              <a:ext uri="{FF2B5EF4-FFF2-40B4-BE49-F238E27FC236}">
                <a16:creationId xmlns:a16="http://schemas.microsoft.com/office/drawing/2014/main" id="{671CDA1B-58EB-43E0-83FB-6662B5D4E28B}"/>
              </a:ext>
            </a:extLst>
          </p:cNvPr>
          <p:cNvSpPr/>
          <p:nvPr/>
        </p:nvSpPr>
        <p:spPr>
          <a:xfrm>
            <a:off x="4808261" y="3857070"/>
            <a:ext cx="1799772" cy="841040"/>
          </a:xfrm>
          <a:prstGeom prst="irregularSeal1">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FB768A5-6E63-4797-8752-EA8F037AEDFE}"/>
              </a:ext>
            </a:extLst>
          </p:cNvPr>
          <p:cNvSpPr txBox="1"/>
          <p:nvPr/>
        </p:nvSpPr>
        <p:spPr>
          <a:xfrm>
            <a:off x="5199405" y="4077535"/>
            <a:ext cx="914400" cy="400110"/>
          </a:xfrm>
          <a:prstGeom prst="rect">
            <a:avLst/>
          </a:prstGeom>
          <a:noFill/>
        </p:spPr>
        <p:txBody>
          <a:bodyPr wrap="square" rtlCol="0">
            <a:spAutoFit/>
          </a:bodyPr>
          <a:lstStyle/>
          <a:p>
            <a:r>
              <a:rPr lang="en-US" sz="2000" b="1" dirty="0">
                <a:solidFill>
                  <a:schemeClr val="bg1"/>
                </a:solidFill>
              </a:rPr>
              <a:t>crash</a:t>
            </a:r>
            <a:endParaRPr lang="en-US" b="1" dirty="0">
              <a:solidFill>
                <a:schemeClr val="bg1"/>
              </a:solidFill>
            </a:endParaRPr>
          </a:p>
        </p:txBody>
      </p:sp>
      <p:cxnSp>
        <p:nvCxnSpPr>
          <p:cNvPr id="14" name="Straight Arrow Connector 13">
            <a:extLst>
              <a:ext uri="{FF2B5EF4-FFF2-40B4-BE49-F238E27FC236}">
                <a16:creationId xmlns:a16="http://schemas.microsoft.com/office/drawing/2014/main" id="{BDAE89C0-C16F-41F3-8CC5-6667CB61ABC5}"/>
              </a:ext>
            </a:extLst>
          </p:cNvPr>
          <p:cNvCxnSpPr>
            <a:cxnSpLocks/>
          </p:cNvCxnSpPr>
          <p:nvPr/>
        </p:nvCxnSpPr>
        <p:spPr>
          <a:xfrm flipH="1">
            <a:off x="2114689" y="4289943"/>
            <a:ext cx="2693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7E19E609-B954-4EB6-8D18-E442767C86DB}"/>
              </a:ext>
            </a:extLst>
          </p:cNvPr>
          <p:cNvGrpSpPr/>
          <p:nvPr/>
        </p:nvGrpSpPr>
        <p:grpSpPr>
          <a:xfrm>
            <a:off x="2186880" y="165215"/>
            <a:ext cx="9459177" cy="1427351"/>
            <a:chOff x="4136124" y="1752197"/>
            <a:chExt cx="7815351" cy="547019"/>
          </a:xfrm>
        </p:grpSpPr>
        <p:grpSp>
          <p:nvGrpSpPr>
            <p:cNvPr id="15" name="Group 14">
              <a:extLst>
                <a:ext uri="{FF2B5EF4-FFF2-40B4-BE49-F238E27FC236}">
                  <a16:creationId xmlns:a16="http://schemas.microsoft.com/office/drawing/2014/main" id="{864C5DDD-4340-4F25-A8DB-0929E376827A}"/>
                </a:ext>
              </a:extLst>
            </p:cNvPr>
            <p:cNvGrpSpPr/>
            <p:nvPr/>
          </p:nvGrpSpPr>
          <p:grpSpPr>
            <a:xfrm>
              <a:off x="4136124" y="1752197"/>
              <a:ext cx="7815351" cy="547019"/>
              <a:chOff x="-1536483" y="2826095"/>
              <a:chExt cx="7815351" cy="547019"/>
            </a:xfrm>
          </p:grpSpPr>
          <p:sp>
            <p:nvSpPr>
              <p:cNvPr id="18" name="Oval 17">
                <a:extLst>
                  <a:ext uri="{FF2B5EF4-FFF2-40B4-BE49-F238E27FC236}">
                    <a16:creationId xmlns:a16="http://schemas.microsoft.com/office/drawing/2014/main" id="{5B577CFF-E724-47F4-8532-6289774BC1D1}"/>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19" name="TextBox 18">
                <a:extLst>
                  <a:ext uri="{FF2B5EF4-FFF2-40B4-BE49-F238E27FC236}">
                    <a16:creationId xmlns:a16="http://schemas.microsoft.com/office/drawing/2014/main" id="{25D1E337-F505-4EB6-B81C-FD43A98CD835}"/>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20" name="Straight Connector 19">
                <a:hlinkClick r:id="" action="ppaction://hlinkshowjump?jump=previousslide"/>
                <a:extLst>
                  <a:ext uri="{FF2B5EF4-FFF2-40B4-BE49-F238E27FC236}">
                    <a16:creationId xmlns:a16="http://schemas.microsoft.com/office/drawing/2014/main" id="{3E55BCE8-9AFC-4322-9CEA-C4AD63278D29}"/>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7" name="Parallelogram 30">
              <a:extLst>
                <a:ext uri="{FF2B5EF4-FFF2-40B4-BE49-F238E27FC236}">
                  <a16:creationId xmlns:a16="http://schemas.microsoft.com/office/drawing/2014/main" id="{C488A379-1C8F-4142-8E30-FABDC2B53339}"/>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spTree>
    <p:extLst>
      <p:ext uri="{BB962C8B-B14F-4D97-AF65-F5344CB8AC3E}">
        <p14:creationId xmlns:p14="http://schemas.microsoft.com/office/powerpoint/2010/main" val="39566166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8CC7AC-2E0A-491E-8DBA-8C555ACC60FE}"/>
              </a:ext>
            </a:extLst>
          </p:cNvPr>
          <p:cNvSpPr>
            <a:spLocks noGrp="1"/>
          </p:cNvSpPr>
          <p:nvPr>
            <p:ph idx="1"/>
          </p:nvPr>
        </p:nvSpPr>
        <p:spPr>
          <a:xfrm>
            <a:off x="1179540" y="1056057"/>
            <a:ext cx="8595360" cy="5290150"/>
          </a:xfrm>
        </p:spPr>
        <p:txBody>
          <a:bodyPr>
            <a:normAutofit/>
          </a:bodyPr>
          <a:lstStyle/>
          <a:p>
            <a:pPr>
              <a:buClr>
                <a:schemeClr val="tx1"/>
              </a:buClr>
              <a:buFont typeface="Wingdings" panose="05000000000000000000" pitchFamily="2" charset="2"/>
              <a:buChar char="v"/>
            </a:pPr>
            <a:r>
              <a:rPr lang="en-US" sz="2400" b="1" dirty="0">
                <a:solidFill>
                  <a:schemeClr val="tx1"/>
                </a:solidFill>
              </a:rPr>
              <a:t>Transaction Management with SQL</a:t>
            </a:r>
          </a:p>
          <a:p>
            <a:pPr>
              <a:buClr>
                <a:schemeClr val="tx1"/>
              </a:buClr>
              <a:buFont typeface="Wingdings" panose="05000000000000000000" pitchFamily="2" charset="2"/>
              <a:buChar char="v"/>
            </a:pPr>
            <a:endParaRPr lang="ar-OM" sz="2400" b="1" dirty="0">
              <a:solidFill>
                <a:schemeClr val="tx1"/>
              </a:solidFill>
            </a:endParaRPr>
          </a:p>
          <a:p>
            <a:pPr lvl="1">
              <a:buFont typeface="Wingdings" panose="05000000000000000000" pitchFamily="2" charset="2"/>
              <a:buChar char="§"/>
            </a:pPr>
            <a:r>
              <a:rPr lang="en-US" dirty="0">
                <a:solidFill>
                  <a:schemeClr val="tx1"/>
                </a:solidFill>
              </a:rPr>
              <a:t>ANSI has specified guidelines covering SQL database transactions Support for transactions is given by two SQL statements: COMMIT and ROLLBACK</a:t>
            </a:r>
            <a:endParaRPr lang="ar-OM" dirty="0">
              <a:solidFill>
                <a:schemeClr val="tx1"/>
              </a:solidFill>
            </a:endParaRPr>
          </a:p>
          <a:p>
            <a:pPr lvl="1">
              <a:buFont typeface="Wingdings" panose="05000000000000000000" pitchFamily="2" charset="2"/>
              <a:buChar char="§"/>
            </a:pPr>
            <a:endParaRPr lang="ar-OM" dirty="0">
              <a:solidFill>
                <a:schemeClr val="tx1"/>
              </a:solidFill>
            </a:endParaRPr>
          </a:p>
          <a:p>
            <a:pPr lvl="1">
              <a:buFont typeface="Wingdings" panose="05000000000000000000" pitchFamily="2" charset="2"/>
              <a:buChar char="§"/>
            </a:pPr>
            <a:r>
              <a:rPr lang="en-US" dirty="0">
                <a:solidFill>
                  <a:schemeClr val="tx1"/>
                </a:solidFill>
              </a:rPr>
              <a:t> ANSI guidelines specify that, when a transaction series is started </a:t>
            </a:r>
          </a:p>
          <a:p>
            <a:pPr lvl="1">
              <a:buFont typeface="Wingdings" panose="05000000000000000000" pitchFamily="2" charset="2"/>
              <a:buChar char="§"/>
            </a:pPr>
            <a:endParaRPr lang="ar-OM" dirty="0">
              <a:solidFill>
                <a:schemeClr val="tx1"/>
              </a:solidFill>
            </a:endParaRPr>
          </a:p>
          <a:p>
            <a:pPr lvl="1">
              <a:buFont typeface="Wingdings" panose="05000000000000000000" pitchFamily="2" charset="2"/>
              <a:buChar char="§"/>
            </a:pPr>
            <a:r>
              <a:rPr lang="en-US" dirty="0">
                <a:solidFill>
                  <a:schemeClr val="tx1"/>
                </a:solidFill>
              </a:rPr>
              <a:t>by a user or computer system, all subsequent SQL statements will proceed before one of four events occurs.</a:t>
            </a:r>
            <a:endParaRPr lang="ar-OM" dirty="0">
              <a:solidFill>
                <a:schemeClr val="tx1"/>
              </a:solidFill>
            </a:endParaRPr>
          </a:p>
        </p:txBody>
      </p:sp>
      <p:grpSp>
        <p:nvGrpSpPr>
          <p:cNvPr id="13" name="Group 12">
            <a:extLst>
              <a:ext uri="{FF2B5EF4-FFF2-40B4-BE49-F238E27FC236}">
                <a16:creationId xmlns:a16="http://schemas.microsoft.com/office/drawing/2014/main" id="{7E19E609-B954-4EB6-8D18-E442767C86DB}"/>
              </a:ext>
            </a:extLst>
          </p:cNvPr>
          <p:cNvGrpSpPr/>
          <p:nvPr/>
        </p:nvGrpSpPr>
        <p:grpSpPr>
          <a:xfrm>
            <a:off x="2186880" y="165215"/>
            <a:ext cx="9459177" cy="1427351"/>
            <a:chOff x="4136124" y="1752197"/>
            <a:chExt cx="7815351" cy="547019"/>
          </a:xfrm>
        </p:grpSpPr>
        <p:grpSp>
          <p:nvGrpSpPr>
            <p:cNvPr id="15" name="Group 14">
              <a:extLst>
                <a:ext uri="{FF2B5EF4-FFF2-40B4-BE49-F238E27FC236}">
                  <a16:creationId xmlns:a16="http://schemas.microsoft.com/office/drawing/2014/main" id="{864C5DDD-4340-4F25-A8DB-0929E376827A}"/>
                </a:ext>
              </a:extLst>
            </p:cNvPr>
            <p:cNvGrpSpPr/>
            <p:nvPr/>
          </p:nvGrpSpPr>
          <p:grpSpPr>
            <a:xfrm>
              <a:off x="4136124" y="1752197"/>
              <a:ext cx="7815351" cy="547019"/>
              <a:chOff x="-1536483" y="2826095"/>
              <a:chExt cx="7815351" cy="547019"/>
            </a:xfrm>
          </p:grpSpPr>
          <p:sp>
            <p:nvSpPr>
              <p:cNvPr id="18" name="Oval 17">
                <a:extLst>
                  <a:ext uri="{FF2B5EF4-FFF2-40B4-BE49-F238E27FC236}">
                    <a16:creationId xmlns:a16="http://schemas.microsoft.com/office/drawing/2014/main" id="{5B577CFF-E724-47F4-8532-6289774BC1D1}"/>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19" name="TextBox 18">
                <a:extLst>
                  <a:ext uri="{FF2B5EF4-FFF2-40B4-BE49-F238E27FC236}">
                    <a16:creationId xmlns:a16="http://schemas.microsoft.com/office/drawing/2014/main" id="{25D1E337-F505-4EB6-B81C-FD43A98CD835}"/>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20" name="Straight Connector 19">
                <a:hlinkClick r:id="" action="ppaction://hlinkshowjump?jump=previousslide"/>
                <a:extLst>
                  <a:ext uri="{FF2B5EF4-FFF2-40B4-BE49-F238E27FC236}">
                    <a16:creationId xmlns:a16="http://schemas.microsoft.com/office/drawing/2014/main" id="{3E55BCE8-9AFC-4322-9CEA-C4AD63278D29}"/>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7" name="Parallelogram 30">
              <a:extLst>
                <a:ext uri="{FF2B5EF4-FFF2-40B4-BE49-F238E27FC236}">
                  <a16:creationId xmlns:a16="http://schemas.microsoft.com/office/drawing/2014/main" id="{C488A379-1C8F-4142-8E30-FABDC2B53339}"/>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spTree>
    <p:extLst>
      <p:ext uri="{BB962C8B-B14F-4D97-AF65-F5344CB8AC3E}">
        <p14:creationId xmlns:p14="http://schemas.microsoft.com/office/powerpoint/2010/main" val="5405034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8CC7AC-2E0A-491E-8DBA-8C555ACC60FE}"/>
              </a:ext>
            </a:extLst>
          </p:cNvPr>
          <p:cNvSpPr>
            <a:spLocks noGrp="1"/>
          </p:cNvSpPr>
          <p:nvPr>
            <p:ph idx="1"/>
          </p:nvPr>
        </p:nvSpPr>
        <p:spPr>
          <a:xfrm>
            <a:off x="1179540" y="1056057"/>
            <a:ext cx="8595360" cy="5290150"/>
          </a:xfrm>
        </p:spPr>
        <p:txBody>
          <a:bodyPr>
            <a:normAutofit/>
          </a:bodyPr>
          <a:lstStyle/>
          <a:p>
            <a:pPr>
              <a:buClr>
                <a:schemeClr val="tx1"/>
              </a:buClr>
              <a:buFont typeface="Wingdings" panose="05000000000000000000" pitchFamily="2" charset="2"/>
              <a:buChar char="v"/>
            </a:pPr>
            <a:r>
              <a:rPr lang="en-US" sz="2400" b="1" dirty="0">
                <a:solidFill>
                  <a:schemeClr val="tx1"/>
                </a:solidFill>
              </a:rPr>
              <a:t>Transaction Management with SQL</a:t>
            </a:r>
            <a:endParaRPr lang="ar-OM" sz="2400" b="1" dirty="0">
              <a:solidFill>
                <a:schemeClr val="tx1"/>
              </a:solidFill>
            </a:endParaRPr>
          </a:p>
          <a:p>
            <a:pPr marL="0" indent="0">
              <a:buClr>
                <a:schemeClr val="tx1"/>
              </a:buClr>
              <a:buNone/>
            </a:pPr>
            <a:endParaRPr lang="ar-OM" sz="2400" b="1" dirty="0">
              <a:solidFill>
                <a:schemeClr val="tx1"/>
              </a:solidFill>
            </a:endParaRPr>
          </a:p>
          <a:p>
            <a:pPr lvl="1">
              <a:buFont typeface="Wingdings" panose="05000000000000000000" pitchFamily="2" charset="2"/>
              <a:buChar char="§"/>
            </a:pPr>
            <a:r>
              <a:rPr lang="en-US" dirty="0">
                <a:solidFill>
                  <a:schemeClr val="tx1"/>
                </a:solidFill>
              </a:rPr>
              <a:t>A COMMIT declaration is achieved-all modifications are permanently registered in the database</a:t>
            </a:r>
            <a:endParaRPr lang="ar-OM" dirty="0">
              <a:solidFill>
                <a:schemeClr val="tx1"/>
              </a:solidFill>
            </a:endParaRPr>
          </a:p>
          <a:p>
            <a:pPr marL="274320" lvl="1" indent="0">
              <a:buNone/>
            </a:pPr>
            <a:endParaRPr lang="ar-OM" dirty="0">
              <a:solidFill>
                <a:schemeClr val="tx1"/>
              </a:solidFill>
            </a:endParaRPr>
          </a:p>
          <a:p>
            <a:pPr lvl="1">
              <a:buFont typeface="Wingdings" panose="05000000000000000000" pitchFamily="2" charset="2"/>
              <a:buChar char="§"/>
            </a:pPr>
            <a:r>
              <a:rPr lang="en-US" dirty="0">
                <a:solidFill>
                  <a:schemeClr val="tx1"/>
                </a:solidFill>
              </a:rPr>
              <a:t> A ROLLBACK is made-all adjustments are abandoned and the database is returned to a stable former state</a:t>
            </a:r>
            <a:endParaRPr lang="ar-OM" dirty="0">
              <a:solidFill>
                <a:schemeClr val="tx1"/>
              </a:solidFill>
            </a:endParaRPr>
          </a:p>
          <a:p>
            <a:pPr lvl="1">
              <a:buFont typeface="Wingdings" panose="05000000000000000000" pitchFamily="2" charset="2"/>
              <a:buChar char="§"/>
            </a:pPr>
            <a:endParaRPr lang="ar-OM" dirty="0">
              <a:solidFill>
                <a:schemeClr val="tx1"/>
              </a:solidFill>
            </a:endParaRPr>
          </a:p>
          <a:p>
            <a:pPr lvl="1">
              <a:buFont typeface="Wingdings" panose="05000000000000000000" pitchFamily="2" charset="2"/>
              <a:buChar char="§"/>
            </a:pPr>
            <a:r>
              <a:rPr lang="en-US" dirty="0">
                <a:solidFill>
                  <a:schemeClr val="tx1"/>
                </a:solidFill>
              </a:rPr>
              <a:t>The program finishes successfully – equivalent to a COMMIT </a:t>
            </a:r>
            <a:endParaRPr lang="ar-OM" dirty="0">
              <a:solidFill>
                <a:schemeClr val="tx1"/>
              </a:solidFill>
            </a:endParaRPr>
          </a:p>
          <a:p>
            <a:pPr marL="274320" lvl="1" indent="0">
              <a:buNone/>
            </a:pPr>
            <a:endParaRPr lang="ar-OM" dirty="0">
              <a:solidFill>
                <a:schemeClr val="tx1"/>
              </a:solidFill>
            </a:endParaRPr>
          </a:p>
          <a:p>
            <a:pPr lvl="1">
              <a:buFont typeface="Wingdings" panose="05000000000000000000" pitchFamily="2" charset="2"/>
              <a:buChar char="§"/>
            </a:pPr>
            <a:r>
              <a:rPr lang="en-US" dirty="0">
                <a:solidFill>
                  <a:schemeClr val="tx1"/>
                </a:solidFill>
              </a:rPr>
              <a:t>The program terminates abnormally and a rollback occurs</a:t>
            </a:r>
          </a:p>
          <a:p>
            <a:pPr lvl="1">
              <a:buFont typeface="Wingdings" panose="05000000000000000000" pitchFamily="2" charset="2"/>
              <a:buChar char="§"/>
            </a:pPr>
            <a:endParaRPr lang="ar-OM" dirty="0">
              <a:solidFill>
                <a:schemeClr val="tx1"/>
              </a:solidFill>
            </a:endParaRPr>
          </a:p>
        </p:txBody>
      </p:sp>
      <p:grpSp>
        <p:nvGrpSpPr>
          <p:cNvPr id="13" name="Group 12">
            <a:extLst>
              <a:ext uri="{FF2B5EF4-FFF2-40B4-BE49-F238E27FC236}">
                <a16:creationId xmlns:a16="http://schemas.microsoft.com/office/drawing/2014/main" id="{7E19E609-B954-4EB6-8D18-E442767C86DB}"/>
              </a:ext>
            </a:extLst>
          </p:cNvPr>
          <p:cNvGrpSpPr/>
          <p:nvPr/>
        </p:nvGrpSpPr>
        <p:grpSpPr>
          <a:xfrm>
            <a:off x="2186880" y="165215"/>
            <a:ext cx="9459177" cy="1427351"/>
            <a:chOff x="4136124" y="1752197"/>
            <a:chExt cx="7815351" cy="547019"/>
          </a:xfrm>
        </p:grpSpPr>
        <p:grpSp>
          <p:nvGrpSpPr>
            <p:cNvPr id="15" name="Group 14">
              <a:extLst>
                <a:ext uri="{FF2B5EF4-FFF2-40B4-BE49-F238E27FC236}">
                  <a16:creationId xmlns:a16="http://schemas.microsoft.com/office/drawing/2014/main" id="{864C5DDD-4340-4F25-A8DB-0929E376827A}"/>
                </a:ext>
              </a:extLst>
            </p:cNvPr>
            <p:cNvGrpSpPr/>
            <p:nvPr/>
          </p:nvGrpSpPr>
          <p:grpSpPr>
            <a:xfrm>
              <a:off x="4136124" y="1752197"/>
              <a:ext cx="7815351" cy="547019"/>
              <a:chOff x="-1536483" y="2826095"/>
              <a:chExt cx="7815351" cy="547019"/>
            </a:xfrm>
          </p:grpSpPr>
          <p:sp>
            <p:nvSpPr>
              <p:cNvPr id="18" name="Oval 17">
                <a:extLst>
                  <a:ext uri="{FF2B5EF4-FFF2-40B4-BE49-F238E27FC236}">
                    <a16:creationId xmlns:a16="http://schemas.microsoft.com/office/drawing/2014/main" id="{5B577CFF-E724-47F4-8532-6289774BC1D1}"/>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19" name="TextBox 18">
                <a:extLst>
                  <a:ext uri="{FF2B5EF4-FFF2-40B4-BE49-F238E27FC236}">
                    <a16:creationId xmlns:a16="http://schemas.microsoft.com/office/drawing/2014/main" id="{25D1E337-F505-4EB6-B81C-FD43A98CD835}"/>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20" name="Straight Connector 19">
                <a:hlinkClick r:id="" action="ppaction://hlinkshowjump?jump=previousslide"/>
                <a:extLst>
                  <a:ext uri="{FF2B5EF4-FFF2-40B4-BE49-F238E27FC236}">
                    <a16:creationId xmlns:a16="http://schemas.microsoft.com/office/drawing/2014/main" id="{3E55BCE8-9AFC-4322-9CEA-C4AD63278D29}"/>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7" name="Parallelogram 30">
              <a:extLst>
                <a:ext uri="{FF2B5EF4-FFF2-40B4-BE49-F238E27FC236}">
                  <a16:creationId xmlns:a16="http://schemas.microsoft.com/office/drawing/2014/main" id="{C488A379-1C8F-4142-8E30-FABDC2B53339}"/>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spTree>
    <p:extLst>
      <p:ext uri="{BB962C8B-B14F-4D97-AF65-F5344CB8AC3E}">
        <p14:creationId xmlns:p14="http://schemas.microsoft.com/office/powerpoint/2010/main" val="414437308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8CC7AC-2E0A-491E-8DBA-8C555ACC60FE}"/>
              </a:ext>
            </a:extLst>
          </p:cNvPr>
          <p:cNvSpPr>
            <a:spLocks noGrp="1"/>
          </p:cNvSpPr>
          <p:nvPr>
            <p:ph idx="1"/>
          </p:nvPr>
        </p:nvSpPr>
        <p:spPr>
          <a:xfrm>
            <a:off x="1037231" y="1056057"/>
            <a:ext cx="9101022" cy="5290150"/>
          </a:xfrm>
        </p:spPr>
        <p:txBody>
          <a:bodyPr>
            <a:normAutofit/>
          </a:bodyPr>
          <a:lstStyle/>
          <a:p>
            <a:pPr>
              <a:buClr>
                <a:schemeClr val="tx1"/>
              </a:buClr>
              <a:buFont typeface="Wingdings" panose="05000000000000000000" pitchFamily="2" charset="2"/>
              <a:buChar char="v"/>
            </a:pPr>
            <a:r>
              <a:rPr lang="en-US" sz="2400" b="1" dirty="0">
                <a:solidFill>
                  <a:schemeClr val="tx1"/>
                </a:solidFill>
              </a:rPr>
              <a:t>The Transaction Log</a:t>
            </a:r>
            <a:endParaRPr lang="ar-OM" sz="2400" b="1" dirty="0">
              <a:solidFill>
                <a:schemeClr val="tx1"/>
              </a:solidFill>
            </a:endParaRPr>
          </a:p>
          <a:p>
            <a:pPr lvl="1">
              <a:buClr>
                <a:schemeClr val="tx1"/>
              </a:buClr>
              <a:buFont typeface="Wingdings" panose="05000000000000000000" pitchFamily="2" charset="2"/>
              <a:buChar char="Ø"/>
            </a:pPr>
            <a:r>
              <a:rPr lang="en-US" sz="2200" dirty="0">
                <a:solidFill>
                  <a:schemeClr val="tx1"/>
                </a:solidFill>
              </a:rPr>
              <a:t>Keeps track of all transactions that update the database. It contains:</a:t>
            </a:r>
            <a:endParaRPr lang="ar-OM" sz="2200" dirty="0">
              <a:solidFill>
                <a:schemeClr val="tx1"/>
              </a:solidFill>
            </a:endParaRPr>
          </a:p>
          <a:p>
            <a:pPr lvl="2">
              <a:buFont typeface="Wingdings" panose="05000000000000000000" pitchFamily="2" charset="2"/>
              <a:buChar char="§"/>
            </a:pPr>
            <a:r>
              <a:rPr lang="en-US" sz="1800" dirty="0">
                <a:solidFill>
                  <a:schemeClr val="tx1"/>
                </a:solidFill>
              </a:rPr>
              <a:t>A record for transaction startup</a:t>
            </a:r>
            <a:endParaRPr lang="ar-OM" sz="1800" dirty="0">
              <a:solidFill>
                <a:schemeClr val="tx1"/>
              </a:solidFill>
            </a:endParaRPr>
          </a:p>
          <a:p>
            <a:pPr lvl="2">
              <a:buFont typeface="Wingdings" panose="05000000000000000000" pitchFamily="2" charset="2"/>
              <a:buChar char="§"/>
            </a:pPr>
            <a:r>
              <a:rPr lang="en-US" sz="1800" dirty="0">
                <a:solidFill>
                  <a:schemeClr val="tx1"/>
                </a:solidFill>
              </a:rPr>
              <a:t>For every part of the transaction (SQL statement)</a:t>
            </a:r>
            <a:r>
              <a:rPr lang="ar-OM" sz="1800" dirty="0">
                <a:solidFill>
                  <a:schemeClr val="tx1"/>
                </a:solidFill>
              </a:rPr>
              <a:t>  :</a:t>
            </a:r>
          </a:p>
          <a:p>
            <a:pPr lvl="3">
              <a:buFont typeface="Courier New" panose="02070309020205020404" pitchFamily="49" charset="0"/>
              <a:buChar char="o"/>
            </a:pPr>
            <a:r>
              <a:rPr lang="ar-OM" sz="1700" dirty="0">
                <a:solidFill>
                  <a:schemeClr val="tx1"/>
                </a:solidFill>
              </a:rPr>
              <a:t> </a:t>
            </a:r>
            <a:r>
              <a:rPr lang="en-US" sz="1700" dirty="0">
                <a:solidFill>
                  <a:schemeClr val="tx1"/>
                </a:solidFill>
              </a:rPr>
              <a:t>Type of operation being performed (update, delete, insert)</a:t>
            </a:r>
          </a:p>
          <a:p>
            <a:pPr lvl="3">
              <a:buFont typeface="Courier New" panose="02070309020205020404" pitchFamily="49" charset="0"/>
              <a:buChar char="o"/>
            </a:pPr>
            <a:r>
              <a:rPr lang="en-US" sz="1700" dirty="0">
                <a:solidFill>
                  <a:schemeClr val="tx1"/>
                </a:solidFill>
              </a:rPr>
              <a:t>Names of objects affected by the transaction (the name of the table)</a:t>
            </a:r>
          </a:p>
          <a:p>
            <a:pPr lvl="3">
              <a:buFont typeface="Courier New" panose="02070309020205020404" pitchFamily="49" charset="0"/>
              <a:buChar char="o"/>
            </a:pPr>
            <a:r>
              <a:rPr lang="en-US" sz="1700" dirty="0">
                <a:solidFill>
                  <a:schemeClr val="tx1"/>
                </a:solidFill>
              </a:rPr>
              <a:t>“Before” and “after” values for updated fields</a:t>
            </a:r>
          </a:p>
          <a:p>
            <a:pPr lvl="3">
              <a:buFont typeface="Courier New" panose="02070309020205020404" pitchFamily="49" charset="0"/>
              <a:buChar char="o"/>
            </a:pPr>
            <a:r>
              <a:rPr lang="en-US" sz="1700" dirty="0">
                <a:solidFill>
                  <a:schemeClr val="tx1"/>
                </a:solidFill>
              </a:rPr>
              <a:t>Pointers to previous and next transaction log entries for the same transaction</a:t>
            </a:r>
          </a:p>
          <a:p>
            <a:pPr lvl="3">
              <a:buFont typeface="Courier New" panose="02070309020205020404" pitchFamily="49" charset="0"/>
              <a:buChar char="o"/>
            </a:pPr>
            <a:endParaRPr lang="ar-OM" sz="2400" dirty="0">
              <a:solidFill>
                <a:schemeClr val="tx1"/>
              </a:solidFill>
            </a:endParaRPr>
          </a:p>
          <a:p>
            <a:pPr lvl="1">
              <a:buClr>
                <a:schemeClr val="tx1"/>
              </a:buClr>
              <a:buFont typeface="Wingdings" panose="05000000000000000000" pitchFamily="2" charset="2"/>
              <a:buChar char="Ø"/>
            </a:pPr>
            <a:r>
              <a:rPr lang="en-US" sz="2200" dirty="0">
                <a:solidFill>
                  <a:schemeClr val="tx1"/>
                </a:solidFill>
              </a:rPr>
              <a:t>Increases workload capacity but is worth the investment to be able to recover a compromised database</a:t>
            </a:r>
          </a:p>
          <a:p>
            <a:pPr lvl="1">
              <a:buFont typeface="Wingdings" panose="05000000000000000000" pitchFamily="2" charset="2"/>
              <a:buChar char="§"/>
            </a:pPr>
            <a:endParaRPr lang="ar-OM" dirty="0">
              <a:solidFill>
                <a:schemeClr val="tx1"/>
              </a:solidFill>
            </a:endParaRPr>
          </a:p>
        </p:txBody>
      </p:sp>
      <p:grpSp>
        <p:nvGrpSpPr>
          <p:cNvPr id="13" name="Group 12">
            <a:extLst>
              <a:ext uri="{FF2B5EF4-FFF2-40B4-BE49-F238E27FC236}">
                <a16:creationId xmlns:a16="http://schemas.microsoft.com/office/drawing/2014/main" id="{7E19E609-B954-4EB6-8D18-E442767C86DB}"/>
              </a:ext>
            </a:extLst>
          </p:cNvPr>
          <p:cNvGrpSpPr/>
          <p:nvPr/>
        </p:nvGrpSpPr>
        <p:grpSpPr>
          <a:xfrm>
            <a:off x="2186880" y="165215"/>
            <a:ext cx="9459177" cy="1427351"/>
            <a:chOff x="4136124" y="1752197"/>
            <a:chExt cx="7815351" cy="547019"/>
          </a:xfrm>
        </p:grpSpPr>
        <p:grpSp>
          <p:nvGrpSpPr>
            <p:cNvPr id="15" name="Group 14">
              <a:extLst>
                <a:ext uri="{FF2B5EF4-FFF2-40B4-BE49-F238E27FC236}">
                  <a16:creationId xmlns:a16="http://schemas.microsoft.com/office/drawing/2014/main" id="{864C5DDD-4340-4F25-A8DB-0929E376827A}"/>
                </a:ext>
              </a:extLst>
            </p:cNvPr>
            <p:cNvGrpSpPr/>
            <p:nvPr/>
          </p:nvGrpSpPr>
          <p:grpSpPr>
            <a:xfrm>
              <a:off x="4136124" y="1752197"/>
              <a:ext cx="7815351" cy="547019"/>
              <a:chOff x="-1536483" y="2826095"/>
              <a:chExt cx="7815351" cy="547019"/>
            </a:xfrm>
          </p:grpSpPr>
          <p:sp>
            <p:nvSpPr>
              <p:cNvPr id="18" name="Oval 17">
                <a:extLst>
                  <a:ext uri="{FF2B5EF4-FFF2-40B4-BE49-F238E27FC236}">
                    <a16:creationId xmlns:a16="http://schemas.microsoft.com/office/drawing/2014/main" id="{5B577CFF-E724-47F4-8532-6289774BC1D1}"/>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19" name="TextBox 18">
                <a:extLst>
                  <a:ext uri="{FF2B5EF4-FFF2-40B4-BE49-F238E27FC236}">
                    <a16:creationId xmlns:a16="http://schemas.microsoft.com/office/drawing/2014/main" id="{25D1E337-F505-4EB6-B81C-FD43A98CD835}"/>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20" name="Straight Connector 19">
                <a:hlinkClick r:id="" action="ppaction://hlinkshowjump?jump=previousslide"/>
                <a:extLst>
                  <a:ext uri="{FF2B5EF4-FFF2-40B4-BE49-F238E27FC236}">
                    <a16:creationId xmlns:a16="http://schemas.microsoft.com/office/drawing/2014/main" id="{3E55BCE8-9AFC-4322-9CEA-C4AD63278D29}"/>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7" name="Parallelogram 30">
              <a:extLst>
                <a:ext uri="{FF2B5EF4-FFF2-40B4-BE49-F238E27FC236}">
                  <a16:creationId xmlns:a16="http://schemas.microsoft.com/office/drawing/2014/main" id="{C488A379-1C8F-4142-8E30-FABDC2B53339}"/>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spTree>
    <p:extLst>
      <p:ext uri="{BB962C8B-B14F-4D97-AF65-F5344CB8AC3E}">
        <p14:creationId xmlns:p14="http://schemas.microsoft.com/office/powerpoint/2010/main" val="17972898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8CC7AC-2E0A-491E-8DBA-8C555ACC60FE}"/>
              </a:ext>
            </a:extLst>
          </p:cNvPr>
          <p:cNvSpPr>
            <a:spLocks noGrp="1"/>
          </p:cNvSpPr>
          <p:nvPr>
            <p:ph idx="1"/>
          </p:nvPr>
        </p:nvSpPr>
        <p:spPr>
          <a:xfrm>
            <a:off x="1037231" y="1056057"/>
            <a:ext cx="9101022" cy="5290150"/>
          </a:xfrm>
        </p:spPr>
        <p:txBody>
          <a:bodyPr>
            <a:normAutofit/>
          </a:bodyPr>
          <a:lstStyle/>
          <a:p>
            <a:pPr>
              <a:buClr>
                <a:schemeClr val="tx1"/>
              </a:buClr>
              <a:buFont typeface="Wingdings" panose="05000000000000000000" pitchFamily="2" charset="2"/>
              <a:buChar char="v"/>
            </a:pPr>
            <a:r>
              <a:rPr lang="en-US" sz="2400" b="1" dirty="0">
                <a:solidFill>
                  <a:schemeClr val="tx1"/>
                </a:solidFill>
              </a:rPr>
              <a:t>The Transaction Log</a:t>
            </a:r>
            <a:endParaRPr lang="ar-OM" sz="2400" b="1" dirty="0">
              <a:solidFill>
                <a:schemeClr val="tx1"/>
              </a:solidFill>
            </a:endParaRPr>
          </a:p>
          <a:p>
            <a:pPr lvl="1">
              <a:buClr>
                <a:schemeClr val="tx1"/>
              </a:buClr>
              <a:buFont typeface="Wingdings" panose="05000000000000000000" pitchFamily="2" charset="2"/>
              <a:buChar char="Ø"/>
            </a:pPr>
            <a:r>
              <a:rPr lang="en-US" sz="2000" dirty="0">
                <a:solidFill>
                  <a:schemeClr val="tx1"/>
                </a:solidFill>
              </a:rPr>
              <a:t>Increases workload capacity but is worth the investment to be able to recover a compromised database.</a:t>
            </a:r>
          </a:p>
          <a:p>
            <a:pPr lvl="1">
              <a:buClr>
                <a:schemeClr val="tx1"/>
              </a:buClr>
              <a:buFont typeface="Wingdings" panose="05000000000000000000" pitchFamily="2" charset="2"/>
              <a:buChar char="Ø"/>
            </a:pPr>
            <a:r>
              <a:rPr lang="en-US" sz="2000" dirty="0">
                <a:solidFill>
                  <a:schemeClr val="tx1"/>
                </a:solidFill>
              </a:rPr>
              <a:t>In the case of a server malfunction, the DBMS would search the log for any uncommitted or missing transactions and restore the record to a previous state.</a:t>
            </a:r>
          </a:p>
          <a:p>
            <a:pPr lvl="1">
              <a:buClr>
                <a:schemeClr val="tx1"/>
              </a:buClr>
              <a:buFont typeface="Wingdings" panose="05000000000000000000" pitchFamily="2" charset="2"/>
              <a:buChar char="Ø"/>
            </a:pPr>
            <a:r>
              <a:rPr lang="en-US" sz="2000" dirty="0">
                <a:solidFill>
                  <a:schemeClr val="tx1"/>
                </a:solidFill>
              </a:rPr>
              <a:t>Logging a database itself and preserving its credibility, several DBMSs would deploy it on many separate disks to reduce the possibility of device failure.</a:t>
            </a:r>
          </a:p>
          <a:p>
            <a:pPr marL="274320" lvl="1" indent="0">
              <a:buClr>
                <a:schemeClr val="tx1"/>
              </a:buClr>
              <a:buNone/>
            </a:pPr>
            <a:endParaRPr lang="ar-OM" sz="2000" dirty="0">
              <a:solidFill>
                <a:schemeClr val="tx1"/>
              </a:solidFill>
            </a:endParaRPr>
          </a:p>
          <a:p>
            <a:pPr lvl="1">
              <a:buFont typeface="Wingdings" panose="05000000000000000000" pitchFamily="2" charset="2"/>
              <a:buChar char="§"/>
            </a:pPr>
            <a:endParaRPr lang="ar-OM" dirty="0">
              <a:solidFill>
                <a:schemeClr val="tx1"/>
              </a:solidFill>
            </a:endParaRPr>
          </a:p>
        </p:txBody>
      </p:sp>
      <p:grpSp>
        <p:nvGrpSpPr>
          <p:cNvPr id="13" name="Group 12">
            <a:extLst>
              <a:ext uri="{FF2B5EF4-FFF2-40B4-BE49-F238E27FC236}">
                <a16:creationId xmlns:a16="http://schemas.microsoft.com/office/drawing/2014/main" id="{7E19E609-B954-4EB6-8D18-E442767C86DB}"/>
              </a:ext>
            </a:extLst>
          </p:cNvPr>
          <p:cNvGrpSpPr/>
          <p:nvPr/>
        </p:nvGrpSpPr>
        <p:grpSpPr>
          <a:xfrm>
            <a:off x="2186880" y="165215"/>
            <a:ext cx="9459177" cy="1427351"/>
            <a:chOff x="4136124" y="1752197"/>
            <a:chExt cx="7815351" cy="547019"/>
          </a:xfrm>
        </p:grpSpPr>
        <p:grpSp>
          <p:nvGrpSpPr>
            <p:cNvPr id="15" name="Group 14">
              <a:extLst>
                <a:ext uri="{FF2B5EF4-FFF2-40B4-BE49-F238E27FC236}">
                  <a16:creationId xmlns:a16="http://schemas.microsoft.com/office/drawing/2014/main" id="{864C5DDD-4340-4F25-A8DB-0929E376827A}"/>
                </a:ext>
              </a:extLst>
            </p:cNvPr>
            <p:cNvGrpSpPr/>
            <p:nvPr/>
          </p:nvGrpSpPr>
          <p:grpSpPr>
            <a:xfrm>
              <a:off x="4136124" y="1752197"/>
              <a:ext cx="7815351" cy="547019"/>
              <a:chOff x="-1536483" y="2826095"/>
              <a:chExt cx="7815351" cy="547019"/>
            </a:xfrm>
          </p:grpSpPr>
          <p:sp>
            <p:nvSpPr>
              <p:cNvPr id="18" name="Oval 17">
                <a:extLst>
                  <a:ext uri="{FF2B5EF4-FFF2-40B4-BE49-F238E27FC236}">
                    <a16:creationId xmlns:a16="http://schemas.microsoft.com/office/drawing/2014/main" id="{5B577CFF-E724-47F4-8532-6289774BC1D1}"/>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19" name="TextBox 18">
                <a:extLst>
                  <a:ext uri="{FF2B5EF4-FFF2-40B4-BE49-F238E27FC236}">
                    <a16:creationId xmlns:a16="http://schemas.microsoft.com/office/drawing/2014/main" id="{25D1E337-F505-4EB6-B81C-FD43A98CD835}"/>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20" name="Straight Connector 19">
                <a:hlinkClick r:id="" action="ppaction://hlinkshowjump?jump=previousslide"/>
                <a:extLst>
                  <a:ext uri="{FF2B5EF4-FFF2-40B4-BE49-F238E27FC236}">
                    <a16:creationId xmlns:a16="http://schemas.microsoft.com/office/drawing/2014/main" id="{3E55BCE8-9AFC-4322-9CEA-C4AD63278D29}"/>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7" name="Parallelogram 30">
              <a:extLst>
                <a:ext uri="{FF2B5EF4-FFF2-40B4-BE49-F238E27FC236}">
                  <a16:creationId xmlns:a16="http://schemas.microsoft.com/office/drawing/2014/main" id="{C488A379-1C8F-4142-8E30-FABDC2B53339}"/>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pic>
        <p:nvPicPr>
          <p:cNvPr id="9" name="Picture 11" descr="Tbl09-01">
            <a:extLst>
              <a:ext uri="{FF2B5EF4-FFF2-40B4-BE49-F238E27FC236}">
                <a16:creationId xmlns:a16="http://schemas.microsoft.com/office/drawing/2014/main" id="{BD5739EE-1313-4BC8-8156-29D67B0C34A9}"/>
              </a:ext>
            </a:extLst>
          </p:cNvPr>
          <p:cNvPicPr>
            <a:picLocks noChangeAspect="1" noChangeArrowheads="1"/>
          </p:cNvPicPr>
          <p:nvPr/>
        </p:nvPicPr>
        <p:blipFill>
          <a:blip r:embed="rId2" cstate="print"/>
          <a:stretch>
            <a:fillRect/>
          </a:stretch>
        </p:blipFill>
        <p:spPr>
          <a:xfrm>
            <a:off x="3453999" y="3701132"/>
            <a:ext cx="6684254" cy="2379381"/>
          </a:xfrm>
          <a:prstGeom prst="rect">
            <a:avLst/>
          </a:prstGeom>
          <a:noFill/>
          <a:ln/>
        </p:spPr>
      </p:pic>
    </p:spTree>
    <p:extLst>
      <p:ext uri="{BB962C8B-B14F-4D97-AF65-F5344CB8AC3E}">
        <p14:creationId xmlns:p14="http://schemas.microsoft.com/office/powerpoint/2010/main" val="22354603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8CC7AC-2E0A-491E-8DBA-8C555ACC60FE}"/>
              </a:ext>
            </a:extLst>
          </p:cNvPr>
          <p:cNvSpPr>
            <a:spLocks noGrp="1"/>
          </p:cNvSpPr>
          <p:nvPr>
            <p:ph idx="1"/>
          </p:nvPr>
        </p:nvSpPr>
        <p:spPr>
          <a:xfrm>
            <a:off x="1037232" y="878890"/>
            <a:ext cx="9101022" cy="5467317"/>
          </a:xfrm>
        </p:spPr>
        <p:txBody>
          <a:bodyPr>
            <a:normAutofit fontScale="92500" lnSpcReduction="10000"/>
          </a:bodyPr>
          <a:lstStyle/>
          <a:p>
            <a:pPr>
              <a:buClr>
                <a:schemeClr val="tx1"/>
              </a:buClr>
              <a:buFont typeface="Wingdings" panose="05000000000000000000" pitchFamily="2" charset="2"/>
              <a:buChar char="v"/>
            </a:pPr>
            <a:r>
              <a:rPr lang="en-US" sz="2400" b="1" dirty="0">
                <a:solidFill>
                  <a:schemeClr val="tx1"/>
                </a:solidFill>
              </a:rPr>
              <a:t>Concurrency Control</a:t>
            </a:r>
          </a:p>
          <a:p>
            <a:pPr marL="0" indent="0">
              <a:buClr>
                <a:schemeClr val="tx1"/>
              </a:buClr>
              <a:buNone/>
            </a:pPr>
            <a:endParaRPr lang="ar-OM" sz="2400" b="1" dirty="0">
              <a:solidFill>
                <a:schemeClr val="tx1"/>
              </a:solidFill>
            </a:endParaRPr>
          </a:p>
          <a:p>
            <a:pPr lvl="1">
              <a:buClr>
                <a:schemeClr val="tx1"/>
              </a:buClr>
              <a:buFont typeface="Wingdings" panose="05000000000000000000" pitchFamily="2" charset="2"/>
              <a:buChar char="Ø"/>
            </a:pPr>
            <a:r>
              <a:rPr lang="en-US" sz="2000" dirty="0">
                <a:solidFill>
                  <a:schemeClr val="tx1"/>
                </a:solidFill>
              </a:rPr>
              <a:t>The management of simultaneous transaction execution in a multiprocessing network is regarded as </a:t>
            </a:r>
            <a:r>
              <a:rPr lang="en-US" b="1" i="1" dirty="0">
                <a:solidFill>
                  <a:srgbClr val="0000CC"/>
                </a:solidFill>
                <a:latin typeface="Verdana" panose="020B0604030504040204" pitchFamily="34" charset="0"/>
                <a:ea typeface="Verdana" panose="020B0604030504040204" pitchFamily="34" charset="0"/>
              </a:rPr>
              <a:t>concurrency control</a:t>
            </a:r>
          </a:p>
          <a:p>
            <a:pPr lvl="1">
              <a:buClr>
                <a:schemeClr val="tx1"/>
              </a:buClr>
              <a:buFont typeface="Wingdings" panose="05000000000000000000" pitchFamily="2" charset="2"/>
              <a:buChar char="Ø"/>
            </a:pPr>
            <a:r>
              <a:rPr lang="en-US" dirty="0">
                <a:solidFill>
                  <a:schemeClr val="tx1"/>
                </a:solidFill>
                <a:latin typeface="Verdana" panose="020B0604030504040204" pitchFamily="34" charset="0"/>
                <a:ea typeface="Verdana" panose="020B0604030504040204" pitchFamily="34" charset="0"/>
              </a:rPr>
              <a:t>Competitiveness tests seek to ensure the serializability of transactions in a multi-user database environment.</a:t>
            </a:r>
          </a:p>
          <a:p>
            <a:pPr lvl="1">
              <a:buClr>
                <a:schemeClr val="tx1"/>
              </a:buClr>
              <a:buFont typeface="Wingdings" panose="05000000000000000000" pitchFamily="2" charset="2"/>
              <a:buChar char="Ø"/>
            </a:pPr>
            <a:r>
              <a:rPr lang="en-US" dirty="0">
                <a:solidFill>
                  <a:schemeClr val="tx1"/>
                </a:solidFill>
                <a:latin typeface="Verdana" panose="020B0604030504040204" pitchFamily="34" charset="0"/>
                <a:ea typeface="Verdana" panose="020B0604030504040204" pitchFamily="34" charset="0"/>
              </a:rPr>
              <a:t>Concurrent transaction execution over a shared database will produce many data validity and accuracy problems.</a:t>
            </a:r>
          </a:p>
          <a:p>
            <a:pPr marL="274320" lvl="1" indent="0">
              <a:buClr>
                <a:schemeClr val="tx1"/>
              </a:buClr>
              <a:buNone/>
            </a:pPr>
            <a:endParaRPr lang="en-US" dirty="0">
              <a:solidFill>
                <a:schemeClr val="tx1"/>
              </a:solidFill>
              <a:latin typeface="Verdana" panose="020B0604030504040204" pitchFamily="34" charset="0"/>
              <a:ea typeface="Verdana" panose="020B0604030504040204" pitchFamily="34" charset="0"/>
            </a:endParaRPr>
          </a:p>
          <a:p>
            <a:pPr lvl="1">
              <a:buClr>
                <a:schemeClr val="tx1"/>
              </a:buClr>
              <a:buFont typeface="Wingdings" panose="05000000000000000000" pitchFamily="2" charset="2"/>
              <a:buChar char="Ø"/>
            </a:pPr>
            <a:r>
              <a:rPr lang="en-US" dirty="0">
                <a:solidFill>
                  <a:schemeClr val="tx1"/>
                </a:solidFill>
                <a:latin typeface="Verdana" panose="020B0604030504040204" pitchFamily="34" charset="0"/>
                <a:ea typeface="Verdana" panose="020B0604030504040204" pitchFamily="34" charset="0"/>
              </a:rPr>
              <a:t>The three main issues are:</a:t>
            </a:r>
          </a:p>
          <a:p>
            <a:pPr lvl="2">
              <a:buFont typeface="Wingdings" panose="05000000000000000000" pitchFamily="2" charset="2"/>
              <a:buChar char="§"/>
            </a:pPr>
            <a:r>
              <a:rPr lang="en-US" sz="1800" b="1" dirty="0">
                <a:solidFill>
                  <a:schemeClr val="tx1"/>
                </a:solidFill>
              </a:rPr>
              <a:t>lost updates</a:t>
            </a:r>
          </a:p>
          <a:p>
            <a:pPr lvl="3">
              <a:buFont typeface="Wingdings" panose="05000000000000000000" pitchFamily="2" charset="2"/>
              <a:buChar char="q"/>
            </a:pPr>
            <a:r>
              <a:rPr lang="en-US" sz="1600" dirty="0">
                <a:solidFill>
                  <a:schemeClr val="tx1"/>
                </a:solidFill>
              </a:rPr>
              <a:t>Two transactions update the same item</a:t>
            </a:r>
          </a:p>
          <a:p>
            <a:pPr lvl="3">
              <a:buFont typeface="Wingdings" panose="05000000000000000000" pitchFamily="2" charset="2"/>
              <a:buChar char="q"/>
            </a:pPr>
            <a:r>
              <a:rPr lang="en-US" sz="1600" dirty="0">
                <a:solidFill>
                  <a:schemeClr val="tx1"/>
                </a:solidFill>
              </a:rPr>
              <a:t>Second update overwrites the first (last wins)</a:t>
            </a:r>
          </a:p>
          <a:p>
            <a:pPr marL="822960" lvl="3" indent="0">
              <a:buNone/>
            </a:pPr>
            <a:endParaRPr lang="en-US" b="1" dirty="0">
              <a:solidFill>
                <a:schemeClr val="tx1"/>
              </a:solidFill>
            </a:endParaRPr>
          </a:p>
          <a:p>
            <a:pPr lvl="2">
              <a:buFont typeface="Wingdings" panose="05000000000000000000" pitchFamily="2" charset="2"/>
              <a:buChar char="§"/>
            </a:pPr>
            <a:r>
              <a:rPr lang="en-US" b="1" dirty="0">
                <a:solidFill>
                  <a:schemeClr val="tx1"/>
                </a:solidFill>
              </a:rPr>
              <a:t>uncommitted data-</a:t>
            </a:r>
            <a:r>
              <a:rPr lang="en-US" sz="1800" b="1" dirty="0">
                <a:solidFill>
                  <a:schemeClr val="tx1"/>
                </a:solidFill>
                <a:effectLst>
                  <a:outerShdw blurRad="38100" dist="38100" dir="2700000" algn="tl">
                    <a:srgbClr val="000000"/>
                  </a:outerShdw>
                </a:effectLst>
              </a:rPr>
              <a:t>Dirty Read</a:t>
            </a:r>
            <a:r>
              <a:rPr lang="en-US" sz="1800" b="1" dirty="0">
                <a:solidFill>
                  <a:schemeClr val="tx1"/>
                </a:solidFill>
              </a:rPr>
              <a:t> (Temporary Update)</a:t>
            </a:r>
          </a:p>
          <a:p>
            <a:pPr lvl="3">
              <a:buFont typeface="Wingdings" panose="05000000000000000000" pitchFamily="2" charset="2"/>
              <a:buChar char="q"/>
            </a:pPr>
            <a:r>
              <a:rPr lang="en-US" sz="1600" dirty="0">
                <a:solidFill>
                  <a:schemeClr val="tx1"/>
                </a:solidFill>
              </a:rPr>
              <a:t>A transaction updates an item, then fails</a:t>
            </a:r>
          </a:p>
          <a:p>
            <a:pPr lvl="3">
              <a:buFont typeface="Wingdings" panose="05000000000000000000" pitchFamily="2" charset="2"/>
              <a:buChar char="q"/>
            </a:pPr>
            <a:r>
              <a:rPr lang="en-US" sz="1600" dirty="0">
                <a:solidFill>
                  <a:schemeClr val="tx1"/>
                </a:solidFill>
              </a:rPr>
              <a:t>The item is accessed by another transaction before rollback</a:t>
            </a:r>
          </a:p>
          <a:p>
            <a:pPr marL="822960" lvl="3" indent="0">
              <a:buNone/>
            </a:pPr>
            <a:endParaRPr lang="en-US" b="1" dirty="0">
              <a:solidFill>
                <a:schemeClr val="tx1"/>
              </a:solidFill>
            </a:endParaRPr>
          </a:p>
          <a:p>
            <a:pPr lvl="2">
              <a:buFont typeface="Wingdings" panose="05000000000000000000" pitchFamily="2" charset="2"/>
              <a:buChar char="§"/>
            </a:pPr>
            <a:r>
              <a:rPr lang="en-US" sz="1800" b="1" dirty="0">
                <a:solidFill>
                  <a:schemeClr val="tx1"/>
                </a:solidFill>
              </a:rPr>
              <a:t>inconsistent retrievals</a:t>
            </a:r>
          </a:p>
          <a:p>
            <a:pPr marL="548640" lvl="2" indent="0">
              <a:buClr>
                <a:schemeClr val="tx1"/>
              </a:buClr>
              <a:buNone/>
            </a:pPr>
            <a:endParaRPr lang="en-US" dirty="0"/>
          </a:p>
          <a:p>
            <a:pPr marL="548640" lvl="2" indent="0">
              <a:buClr>
                <a:schemeClr val="tx1"/>
              </a:buClr>
              <a:buNone/>
            </a:pPr>
            <a:endParaRPr lang="ar-OM" dirty="0">
              <a:solidFill>
                <a:schemeClr val="tx1"/>
              </a:solidFill>
              <a:latin typeface="Verdana" panose="020B0604030504040204" pitchFamily="34" charset="0"/>
              <a:ea typeface="Verdana" panose="020B0604030504040204" pitchFamily="34" charset="0"/>
            </a:endParaRPr>
          </a:p>
        </p:txBody>
      </p:sp>
      <p:grpSp>
        <p:nvGrpSpPr>
          <p:cNvPr id="13" name="Group 12">
            <a:extLst>
              <a:ext uri="{FF2B5EF4-FFF2-40B4-BE49-F238E27FC236}">
                <a16:creationId xmlns:a16="http://schemas.microsoft.com/office/drawing/2014/main" id="{7E19E609-B954-4EB6-8D18-E442767C86DB}"/>
              </a:ext>
            </a:extLst>
          </p:cNvPr>
          <p:cNvGrpSpPr/>
          <p:nvPr/>
        </p:nvGrpSpPr>
        <p:grpSpPr>
          <a:xfrm>
            <a:off x="2186880" y="165215"/>
            <a:ext cx="9459177" cy="1427351"/>
            <a:chOff x="4136124" y="1752197"/>
            <a:chExt cx="7815351" cy="547019"/>
          </a:xfrm>
        </p:grpSpPr>
        <p:grpSp>
          <p:nvGrpSpPr>
            <p:cNvPr id="15" name="Group 14">
              <a:extLst>
                <a:ext uri="{FF2B5EF4-FFF2-40B4-BE49-F238E27FC236}">
                  <a16:creationId xmlns:a16="http://schemas.microsoft.com/office/drawing/2014/main" id="{864C5DDD-4340-4F25-A8DB-0929E376827A}"/>
                </a:ext>
              </a:extLst>
            </p:cNvPr>
            <p:cNvGrpSpPr/>
            <p:nvPr/>
          </p:nvGrpSpPr>
          <p:grpSpPr>
            <a:xfrm>
              <a:off x="4136124" y="1752197"/>
              <a:ext cx="7815351" cy="547019"/>
              <a:chOff x="-1536483" y="2826095"/>
              <a:chExt cx="7815351" cy="547019"/>
            </a:xfrm>
          </p:grpSpPr>
          <p:sp>
            <p:nvSpPr>
              <p:cNvPr id="18" name="Oval 17">
                <a:extLst>
                  <a:ext uri="{FF2B5EF4-FFF2-40B4-BE49-F238E27FC236}">
                    <a16:creationId xmlns:a16="http://schemas.microsoft.com/office/drawing/2014/main" id="{5B577CFF-E724-47F4-8532-6289774BC1D1}"/>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19" name="TextBox 18">
                <a:extLst>
                  <a:ext uri="{FF2B5EF4-FFF2-40B4-BE49-F238E27FC236}">
                    <a16:creationId xmlns:a16="http://schemas.microsoft.com/office/drawing/2014/main" id="{25D1E337-F505-4EB6-B81C-FD43A98CD835}"/>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20" name="Straight Connector 19">
                <a:hlinkClick r:id="" action="ppaction://hlinkshowjump?jump=previousslide"/>
                <a:extLst>
                  <a:ext uri="{FF2B5EF4-FFF2-40B4-BE49-F238E27FC236}">
                    <a16:creationId xmlns:a16="http://schemas.microsoft.com/office/drawing/2014/main" id="{3E55BCE8-9AFC-4322-9CEA-C4AD63278D29}"/>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7" name="Parallelogram 30">
              <a:extLst>
                <a:ext uri="{FF2B5EF4-FFF2-40B4-BE49-F238E27FC236}">
                  <a16:creationId xmlns:a16="http://schemas.microsoft.com/office/drawing/2014/main" id="{C488A379-1C8F-4142-8E30-FABDC2B53339}"/>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spTree>
    <p:extLst>
      <p:ext uri="{BB962C8B-B14F-4D97-AF65-F5344CB8AC3E}">
        <p14:creationId xmlns:p14="http://schemas.microsoft.com/office/powerpoint/2010/main" val="8378371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t>Contents of the topic :-</a:t>
            </a:r>
          </a:p>
        </p:txBody>
      </p:sp>
      <p:grpSp>
        <p:nvGrpSpPr>
          <p:cNvPr id="3" name="Group 2">
            <a:extLst>
              <a:ext uri="{FF2B5EF4-FFF2-40B4-BE49-F238E27FC236}">
                <a16:creationId xmlns:a16="http://schemas.microsoft.com/office/drawing/2014/main" id="{2DC4A8AD-3391-4C4B-AFD7-C74D1FC9AFE6}"/>
              </a:ext>
            </a:extLst>
          </p:cNvPr>
          <p:cNvGrpSpPr/>
          <p:nvPr/>
        </p:nvGrpSpPr>
        <p:grpSpPr>
          <a:xfrm rot="19356937">
            <a:off x="570704" y="1072435"/>
            <a:ext cx="3732586" cy="4946875"/>
            <a:chOff x="500396" y="1892016"/>
            <a:chExt cx="3483312" cy="4453965"/>
          </a:xfrm>
        </p:grpSpPr>
        <p:grpSp>
          <p:nvGrpSpPr>
            <p:cNvPr id="4" name="Group 3">
              <a:extLst>
                <a:ext uri="{FF2B5EF4-FFF2-40B4-BE49-F238E27FC236}">
                  <a16:creationId xmlns:a16="http://schemas.microsoft.com/office/drawing/2014/main" id="{FB95198A-E95C-4E77-8F50-6DC67EB1AC04}"/>
                </a:ext>
              </a:extLst>
            </p:cNvPr>
            <p:cNvGrpSpPr/>
            <p:nvPr/>
          </p:nvGrpSpPr>
          <p:grpSpPr>
            <a:xfrm>
              <a:off x="500396" y="1892016"/>
              <a:ext cx="3483312" cy="4453965"/>
              <a:chOff x="1404499" y="2039326"/>
              <a:chExt cx="3483312" cy="4453965"/>
            </a:xfrm>
          </p:grpSpPr>
          <p:sp>
            <p:nvSpPr>
              <p:cNvPr id="9" name="Rectangle 11">
                <a:extLst>
                  <a:ext uri="{FF2B5EF4-FFF2-40B4-BE49-F238E27FC236}">
                    <a16:creationId xmlns:a16="http://schemas.microsoft.com/office/drawing/2014/main" id="{FD8AF530-6D8F-4888-8D5C-973ADCD2D09B}"/>
                  </a:ext>
                </a:extLst>
              </p:cNvPr>
              <p:cNvSpPr/>
              <p:nvPr/>
            </p:nvSpPr>
            <p:spPr>
              <a:xfrm>
                <a:off x="1950893" y="2985237"/>
                <a:ext cx="2390525" cy="1116000"/>
              </a:xfrm>
              <a:custGeom>
                <a:avLst/>
                <a:gdLst/>
                <a:ahLst/>
                <a:cxnLst/>
                <a:rect l="l" t="t" r="r" b="b"/>
                <a:pathLst>
                  <a:path w="2390525" h="1116000">
                    <a:moveTo>
                      <a:pt x="235871" y="0"/>
                    </a:moveTo>
                    <a:lnTo>
                      <a:pt x="2154656" y="0"/>
                    </a:lnTo>
                    <a:cubicBezTo>
                      <a:pt x="2298210" y="310471"/>
                      <a:pt x="2396706" y="714290"/>
                      <a:pt x="2390224" y="1069686"/>
                    </a:cubicBezTo>
                    <a:lnTo>
                      <a:pt x="2387265" y="1116000"/>
                    </a:lnTo>
                    <a:lnTo>
                      <a:pt x="3263" y="1116000"/>
                    </a:lnTo>
                    <a:cubicBezTo>
                      <a:pt x="665" y="1100130"/>
                      <a:pt x="302" y="1084652"/>
                      <a:pt x="302" y="1069685"/>
                    </a:cubicBezTo>
                    <a:cubicBezTo>
                      <a:pt x="-6179" y="714290"/>
                      <a:pt x="92317" y="310471"/>
                      <a:pt x="23587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12">
                <a:extLst>
                  <a:ext uri="{FF2B5EF4-FFF2-40B4-BE49-F238E27FC236}">
                    <a16:creationId xmlns:a16="http://schemas.microsoft.com/office/drawing/2014/main" id="{D01A8D53-E302-4747-8EA1-403D30F1031F}"/>
                  </a:ext>
                </a:extLst>
              </p:cNvPr>
              <p:cNvSpPr/>
              <p:nvPr/>
            </p:nvSpPr>
            <p:spPr>
              <a:xfrm>
                <a:off x="1670119" y="4181264"/>
                <a:ext cx="2952072" cy="1116000"/>
              </a:xfrm>
              <a:custGeom>
                <a:avLst/>
                <a:gdLst/>
                <a:ahLst/>
                <a:cxnLst/>
                <a:rect l="l" t="t" r="r" b="b"/>
                <a:pathLst>
                  <a:path w="2952072" h="1116000">
                    <a:moveTo>
                      <a:pt x="284416" y="0"/>
                    </a:moveTo>
                    <a:lnTo>
                      <a:pt x="2666659" y="0"/>
                    </a:lnTo>
                    <a:cubicBezTo>
                      <a:pt x="2658933" y="175805"/>
                      <a:pt x="2609068" y="405909"/>
                      <a:pt x="2539680" y="642275"/>
                    </a:cubicBezTo>
                    <a:lnTo>
                      <a:pt x="2849820" y="831816"/>
                    </a:lnTo>
                    <a:lnTo>
                      <a:pt x="2952072" y="1116000"/>
                    </a:lnTo>
                    <a:lnTo>
                      <a:pt x="0" y="1116000"/>
                    </a:lnTo>
                    <a:lnTo>
                      <a:pt x="102252" y="831816"/>
                    </a:lnTo>
                    <a:lnTo>
                      <a:pt x="411552" y="642787"/>
                    </a:lnTo>
                    <a:cubicBezTo>
                      <a:pt x="342079" y="406245"/>
                      <a:pt x="292147" y="175934"/>
                      <a:pt x="28441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13">
                <a:extLst>
                  <a:ext uri="{FF2B5EF4-FFF2-40B4-BE49-F238E27FC236}">
                    <a16:creationId xmlns:a16="http://schemas.microsoft.com/office/drawing/2014/main" id="{06513E8C-4E3C-490A-B384-727A60B8200A}"/>
                  </a:ext>
                </a:extLst>
              </p:cNvPr>
              <p:cNvSpPr/>
              <p:nvPr/>
            </p:nvSpPr>
            <p:spPr>
              <a:xfrm>
                <a:off x="1404499" y="5377291"/>
                <a:ext cx="3483312" cy="1116000"/>
              </a:xfrm>
              <a:custGeom>
                <a:avLst/>
                <a:gdLst/>
                <a:ahLst/>
                <a:cxnLst/>
                <a:rect l="l" t="t" r="r" b="b"/>
                <a:pathLst>
                  <a:path w="3483312" h="1116000">
                    <a:moveTo>
                      <a:pt x="1898185" y="1105560"/>
                    </a:moveTo>
                    <a:lnTo>
                      <a:pt x="1919880" y="1116000"/>
                    </a:lnTo>
                    <a:lnTo>
                      <a:pt x="1908776" y="1116000"/>
                    </a:lnTo>
                    <a:cubicBezTo>
                      <a:pt x="1905979" y="1111563"/>
                      <a:pt x="1902100" y="1108505"/>
                      <a:pt x="1898185" y="1105560"/>
                    </a:cubicBezTo>
                    <a:close/>
                    <a:moveTo>
                      <a:pt x="260668" y="0"/>
                    </a:moveTo>
                    <a:lnTo>
                      <a:pt x="3222644" y="0"/>
                    </a:lnTo>
                    <a:lnTo>
                      <a:pt x="3483312" y="724461"/>
                    </a:lnTo>
                    <a:lnTo>
                      <a:pt x="2489111" y="354812"/>
                    </a:lnTo>
                    <a:cubicBezTo>
                      <a:pt x="2465120" y="480738"/>
                      <a:pt x="2446948" y="534340"/>
                      <a:pt x="2365708" y="674887"/>
                    </a:cubicBezTo>
                    <a:cubicBezTo>
                      <a:pt x="2291173" y="814963"/>
                      <a:pt x="2172951" y="936315"/>
                      <a:pt x="2076571" y="1067029"/>
                    </a:cubicBezTo>
                    <a:lnTo>
                      <a:pt x="1413587" y="1067029"/>
                    </a:lnTo>
                    <a:cubicBezTo>
                      <a:pt x="1317208" y="936315"/>
                      <a:pt x="1208344" y="821204"/>
                      <a:pt x="1124449" y="674887"/>
                    </a:cubicBezTo>
                    <a:cubicBezTo>
                      <a:pt x="1052663" y="558938"/>
                      <a:pt x="1024571" y="508523"/>
                      <a:pt x="993354" y="355127"/>
                    </a:cubicBezTo>
                    <a:lnTo>
                      <a:pt x="0" y="7244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Diagonal Stripe 17">
                <a:extLst>
                  <a:ext uri="{FF2B5EF4-FFF2-40B4-BE49-F238E27FC236}">
                    <a16:creationId xmlns:a16="http://schemas.microsoft.com/office/drawing/2014/main" id="{0EDFC7C3-F0F6-403B-B244-862EE24053E9}"/>
                  </a:ext>
                </a:extLst>
              </p:cNvPr>
              <p:cNvSpPr/>
              <p:nvPr/>
            </p:nvSpPr>
            <p:spPr>
              <a:xfrm rot="13500000">
                <a:off x="2359517" y="2058871"/>
                <a:ext cx="1515978" cy="1476887"/>
              </a:xfrm>
              <a:custGeom>
                <a:avLst/>
                <a:gdLst/>
                <a:ahLst/>
                <a:cxnLst/>
                <a:rect l="l" t="t" r="r" b="b"/>
                <a:pathLst>
                  <a:path w="1515978" h="1476887">
                    <a:moveTo>
                      <a:pt x="1432872" y="1407768"/>
                    </a:moveTo>
                    <a:cubicBezTo>
                      <a:pt x="1044152" y="1532778"/>
                      <a:pt x="463423" y="1466296"/>
                      <a:pt x="96513" y="1380535"/>
                    </a:cubicBezTo>
                    <a:lnTo>
                      <a:pt x="0" y="1347296"/>
                    </a:lnTo>
                    <a:lnTo>
                      <a:pt x="1347296" y="0"/>
                    </a:lnTo>
                    <a:cubicBezTo>
                      <a:pt x="1360006" y="32393"/>
                      <a:pt x="1370814" y="64720"/>
                      <a:pt x="1380535" y="96513"/>
                    </a:cubicBezTo>
                    <a:cubicBezTo>
                      <a:pt x="1465987" y="462097"/>
                      <a:pt x="1607423" y="1036327"/>
                      <a:pt x="1432872" y="1407768"/>
                    </a:cubicBezTo>
                    <a:close/>
                    <a:moveTo>
                      <a:pt x="1430390" y="1413759"/>
                    </a:moveTo>
                    <a:cubicBezTo>
                      <a:pt x="1431325" y="1411814"/>
                      <a:pt x="1432251" y="1409863"/>
                      <a:pt x="1432872" y="1407768"/>
                    </a:cubicBezTo>
                    <a:lnTo>
                      <a:pt x="1434816" y="14072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sp>
          <p:nvSpPr>
            <p:cNvPr id="5" name="TextBox 4">
              <a:extLst>
                <a:ext uri="{FF2B5EF4-FFF2-40B4-BE49-F238E27FC236}">
                  <a16:creationId xmlns:a16="http://schemas.microsoft.com/office/drawing/2014/main" id="{A72F1C04-2BB2-4497-9639-84A42BC8BDD5}"/>
                </a:ext>
              </a:extLst>
            </p:cNvPr>
            <p:cNvSpPr txBox="1"/>
            <p:nvPr/>
          </p:nvSpPr>
          <p:spPr>
            <a:xfrm>
              <a:off x="1538150" y="2196085"/>
              <a:ext cx="1384732" cy="304820"/>
            </a:xfrm>
            <a:prstGeom prst="rect">
              <a:avLst/>
            </a:prstGeom>
            <a:noFill/>
          </p:spPr>
          <p:txBody>
            <a:bodyPr wrap="square" rtlCol="0">
              <a:spAutoFit/>
            </a:bodyPr>
            <a:lstStyle/>
            <a:p>
              <a:pPr algn="ctr"/>
              <a:r>
                <a:rPr lang="en-US" sz="1600" b="1" dirty="0">
                  <a:solidFill>
                    <a:schemeClr val="bg1"/>
                  </a:solidFill>
                </a:rPr>
                <a:t>transaction</a:t>
              </a:r>
              <a:endParaRPr lang="ko-KR" altLang="en-US" sz="1600" b="1" dirty="0">
                <a:solidFill>
                  <a:schemeClr val="bg1"/>
                </a:solidFill>
                <a:cs typeface="Arial" pitchFamily="34" charset="0"/>
              </a:endParaRPr>
            </a:p>
          </p:txBody>
        </p:sp>
        <p:sp>
          <p:nvSpPr>
            <p:cNvPr id="6" name="TextBox 5">
              <a:extLst>
                <a:ext uri="{FF2B5EF4-FFF2-40B4-BE49-F238E27FC236}">
                  <a16:creationId xmlns:a16="http://schemas.microsoft.com/office/drawing/2014/main" id="{63196A46-0DDE-484F-942E-40EE2C5F9FEF}"/>
                </a:ext>
              </a:extLst>
            </p:cNvPr>
            <p:cNvSpPr txBox="1"/>
            <p:nvPr/>
          </p:nvSpPr>
          <p:spPr>
            <a:xfrm>
              <a:off x="1678094" y="3247528"/>
              <a:ext cx="1208361" cy="304820"/>
            </a:xfrm>
            <a:prstGeom prst="rect">
              <a:avLst/>
            </a:prstGeom>
            <a:noFill/>
          </p:spPr>
          <p:txBody>
            <a:bodyPr wrap="square" rtlCol="0">
              <a:spAutoFit/>
            </a:bodyPr>
            <a:lstStyle/>
            <a:p>
              <a:pPr algn="ctr"/>
              <a:r>
                <a:rPr lang="en-US" altLang="ko-KR" sz="1600" b="1" dirty="0">
                  <a:solidFill>
                    <a:schemeClr val="bg1"/>
                  </a:solidFill>
                  <a:cs typeface="Arial" pitchFamily="34" charset="0"/>
                </a:rPr>
                <a:t>Recovery</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F3F81B3A-A9AA-4BB9-8C9E-3685B6228DA0}"/>
                </a:ext>
              </a:extLst>
            </p:cNvPr>
            <p:cNvSpPr txBox="1"/>
            <p:nvPr/>
          </p:nvSpPr>
          <p:spPr>
            <a:xfrm>
              <a:off x="1673794" y="4307035"/>
              <a:ext cx="1208361" cy="526508"/>
            </a:xfrm>
            <a:prstGeom prst="rect">
              <a:avLst/>
            </a:prstGeom>
            <a:noFill/>
          </p:spPr>
          <p:txBody>
            <a:bodyPr wrap="square" rtlCol="0">
              <a:spAutoFit/>
            </a:bodyPr>
            <a:lstStyle/>
            <a:p>
              <a:pPr algn="ctr"/>
              <a:r>
                <a:rPr lang="en-US" altLang="ko-KR" sz="1600" b="1" dirty="0">
                  <a:solidFill>
                    <a:schemeClr val="bg1"/>
                  </a:solidFill>
                  <a:cs typeface="Arial" pitchFamily="34" charset="0"/>
                </a:rPr>
                <a:t>Type of recover</a:t>
              </a:r>
              <a:endParaRPr lang="ko-KR" altLang="en-US" sz="1600" b="1" dirty="0">
                <a:solidFill>
                  <a:schemeClr val="bg1"/>
                </a:solidFill>
                <a:cs typeface="Arial" pitchFamily="34" charset="0"/>
              </a:endParaRPr>
            </a:p>
          </p:txBody>
        </p:sp>
        <p:sp>
          <p:nvSpPr>
            <p:cNvPr id="8" name="TextBox 7">
              <a:extLst>
                <a:ext uri="{FF2B5EF4-FFF2-40B4-BE49-F238E27FC236}">
                  <a16:creationId xmlns:a16="http://schemas.microsoft.com/office/drawing/2014/main" id="{32891CB7-B63E-410B-A712-BBC7C974CD72}"/>
                </a:ext>
              </a:extLst>
            </p:cNvPr>
            <p:cNvSpPr txBox="1"/>
            <p:nvPr/>
          </p:nvSpPr>
          <p:spPr>
            <a:xfrm>
              <a:off x="1647218" y="5489694"/>
              <a:ext cx="1167149" cy="332532"/>
            </a:xfrm>
            <a:prstGeom prst="rect">
              <a:avLst/>
            </a:prstGeom>
            <a:noFill/>
          </p:spPr>
          <p:txBody>
            <a:bodyPr wrap="square" rtlCol="0">
              <a:spAutoFit/>
            </a:bodyPr>
            <a:lstStyle/>
            <a:p>
              <a:pPr algn="ctr"/>
              <a:r>
                <a:rPr lang="en-US" b="1" dirty="0">
                  <a:solidFill>
                    <a:schemeClr val="bg1"/>
                  </a:solidFill>
                </a:rPr>
                <a:t>failure</a:t>
              </a:r>
              <a:endParaRPr lang="ko-KR" altLang="en-US" sz="1600" b="1" dirty="0">
                <a:solidFill>
                  <a:schemeClr val="bg1"/>
                </a:solidFill>
                <a:cs typeface="Arial" pitchFamily="34" charset="0"/>
              </a:endParaRPr>
            </a:p>
          </p:txBody>
        </p:sp>
      </p:grpSp>
      <p:grpSp>
        <p:nvGrpSpPr>
          <p:cNvPr id="14" name="Group 13">
            <a:extLst>
              <a:ext uri="{FF2B5EF4-FFF2-40B4-BE49-F238E27FC236}">
                <a16:creationId xmlns:a16="http://schemas.microsoft.com/office/drawing/2014/main" id="{F720C986-0CFF-42E0-BD12-C2B6D7FA2407}"/>
              </a:ext>
            </a:extLst>
          </p:cNvPr>
          <p:cNvGrpSpPr/>
          <p:nvPr/>
        </p:nvGrpSpPr>
        <p:grpSpPr>
          <a:xfrm>
            <a:off x="4817352" y="4340924"/>
            <a:ext cx="6223517" cy="624981"/>
            <a:chOff x="-643405" y="2761608"/>
            <a:chExt cx="6223517" cy="624981"/>
          </a:xfrm>
        </p:grpSpPr>
        <p:sp>
          <p:nvSpPr>
            <p:cNvPr id="16" name="Oval 15">
              <a:extLst>
                <a:ext uri="{FF2B5EF4-FFF2-40B4-BE49-F238E27FC236}">
                  <a16:creationId xmlns:a16="http://schemas.microsoft.com/office/drawing/2014/main" id="{7BA1E0D2-E7F3-49D3-8B27-C8E585519234}"/>
                </a:ext>
              </a:extLst>
            </p:cNvPr>
            <p:cNvSpPr/>
            <p:nvPr/>
          </p:nvSpPr>
          <p:spPr>
            <a:xfrm>
              <a:off x="5033093" y="2826095"/>
              <a:ext cx="547019" cy="5470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dirty="0">
                <a:solidFill>
                  <a:schemeClr val="tx1">
                    <a:lumMod val="75000"/>
                    <a:lumOff val="25000"/>
                  </a:schemeClr>
                </a:solidFill>
              </a:endParaRPr>
            </a:p>
          </p:txBody>
        </p:sp>
        <p:sp>
          <p:nvSpPr>
            <p:cNvPr id="17" name="TextBox 16">
              <a:extLst>
                <a:ext uri="{FF2B5EF4-FFF2-40B4-BE49-F238E27FC236}">
                  <a16:creationId xmlns:a16="http://schemas.microsoft.com/office/drawing/2014/main" id="{F0BD2922-2A22-42F1-958A-434E595EC201}"/>
                </a:ext>
              </a:extLst>
            </p:cNvPr>
            <p:cNvSpPr txBox="1"/>
            <p:nvPr/>
          </p:nvSpPr>
          <p:spPr>
            <a:xfrm>
              <a:off x="-643405" y="3109590"/>
              <a:ext cx="5545081" cy="276999"/>
            </a:xfrm>
            <a:prstGeom prst="rect">
              <a:avLst/>
            </a:prstGeom>
            <a:noFill/>
          </p:spPr>
          <p:txBody>
            <a:bodyPr wrap="square" rtlCol="0">
              <a:spAutoFit/>
            </a:bodyPr>
            <a:lstStyle/>
            <a:p>
              <a:pPr algn="r"/>
              <a:endParaRPr lang="ko-KR" altLang="en-US" sz="1200" dirty="0">
                <a:solidFill>
                  <a:schemeClr val="tx1">
                    <a:lumMod val="65000"/>
                    <a:lumOff val="35000"/>
                  </a:schemeClr>
                </a:solidFill>
                <a:cs typeface="Arial" pitchFamily="34" charset="0"/>
              </a:endParaRPr>
            </a:p>
          </p:txBody>
        </p:sp>
        <p:sp>
          <p:nvSpPr>
            <p:cNvPr id="18" name="TextBox 17">
              <a:extLst>
                <a:ext uri="{FF2B5EF4-FFF2-40B4-BE49-F238E27FC236}">
                  <a16:creationId xmlns:a16="http://schemas.microsoft.com/office/drawing/2014/main" id="{CEDA6D8B-0288-474A-AC08-BC62BB9BA8F9}"/>
                </a:ext>
              </a:extLst>
            </p:cNvPr>
            <p:cNvSpPr txBox="1"/>
            <p:nvPr/>
          </p:nvSpPr>
          <p:spPr>
            <a:xfrm>
              <a:off x="-249641" y="2761608"/>
              <a:ext cx="5277613" cy="307777"/>
            </a:xfrm>
            <a:prstGeom prst="rect">
              <a:avLst/>
            </a:prstGeom>
            <a:noFill/>
          </p:spPr>
          <p:txBody>
            <a:bodyPr wrap="square" rtlCol="0">
              <a:spAutoFit/>
            </a:bodyPr>
            <a:lstStyle/>
            <a:p>
              <a:pPr algn="r"/>
              <a:r>
                <a:rPr lang="en-US" altLang="ko-KR" sz="1400" b="1" dirty="0">
                  <a:cs typeface="Arial" pitchFamily="34" charset="0"/>
                </a:rPr>
                <a:t>database failure definition and types of  failures </a:t>
              </a:r>
              <a:endParaRPr lang="ko-KR" altLang="en-US" sz="1400" b="1" dirty="0">
                <a:cs typeface="Arial" pitchFamily="34" charset="0"/>
              </a:endParaRPr>
            </a:p>
          </p:txBody>
        </p:sp>
        <p:cxnSp>
          <p:nvCxnSpPr>
            <p:cNvPr id="19" name="Straight Connector 18">
              <a:extLst>
                <a:ext uri="{FF2B5EF4-FFF2-40B4-BE49-F238E27FC236}">
                  <a16:creationId xmlns:a16="http://schemas.microsoft.com/office/drawing/2014/main" id="{8CF80318-FA5E-4DB1-B4E0-6ECF88A8DB31}"/>
                </a:ext>
              </a:extLst>
            </p:cNvPr>
            <p:cNvCxnSpPr>
              <a:cxnSpLocks/>
              <a:endCxn id="16" idx="2"/>
            </p:cNvCxnSpPr>
            <p:nvPr/>
          </p:nvCxnSpPr>
          <p:spPr>
            <a:xfrm>
              <a:off x="-544532" y="3096114"/>
              <a:ext cx="5577625" cy="3491"/>
            </a:xfrm>
            <a:prstGeom prst="line">
              <a:avLst/>
            </a:prstGeom>
            <a:ln>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7430B264-2F67-4A2F-B4B7-A61C3C36D66D}"/>
              </a:ext>
            </a:extLst>
          </p:cNvPr>
          <p:cNvGrpSpPr/>
          <p:nvPr/>
        </p:nvGrpSpPr>
        <p:grpSpPr>
          <a:xfrm>
            <a:off x="4805127" y="2642268"/>
            <a:ext cx="6223518" cy="1033203"/>
            <a:chOff x="-881792" y="2353386"/>
            <a:chExt cx="6223518" cy="1033203"/>
          </a:xfrm>
        </p:grpSpPr>
        <p:sp>
          <p:nvSpPr>
            <p:cNvPr id="23" name="Oval 22">
              <a:extLst>
                <a:ext uri="{FF2B5EF4-FFF2-40B4-BE49-F238E27FC236}">
                  <a16:creationId xmlns:a16="http://schemas.microsoft.com/office/drawing/2014/main" id="{0DB720A0-CC40-4122-8BE9-68A3DD60415B}"/>
                </a:ext>
              </a:extLst>
            </p:cNvPr>
            <p:cNvSpPr/>
            <p:nvPr/>
          </p:nvSpPr>
          <p:spPr>
            <a:xfrm>
              <a:off x="4794707" y="2353386"/>
              <a:ext cx="547019" cy="5470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dirty="0">
                <a:solidFill>
                  <a:schemeClr val="tx1">
                    <a:lumMod val="75000"/>
                    <a:lumOff val="25000"/>
                  </a:schemeClr>
                </a:solidFill>
              </a:endParaRPr>
            </a:p>
          </p:txBody>
        </p:sp>
        <p:sp>
          <p:nvSpPr>
            <p:cNvPr id="24" name="TextBox 23">
              <a:extLst>
                <a:ext uri="{FF2B5EF4-FFF2-40B4-BE49-F238E27FC236}">
                  <a16:creationId xmlns:a16="http://schemas.microsoft.com/office/drawing/2014/main" id="{C16F90BB-98E7-4EF0-A2AF-AC027B5DA373}"/>
                </a:ext>
              </a:extLst>
            </p:cNvPr>
            <p:cNvSpPr txBox="1"/>
            <p:nvPr/>
          </p:nvSpPr>
          <p:spPr>
            <a:xfrm>
              <a:off x="-186206" y="3109590"/>
              <a:ext cx="5087883" cy="276999"/>
            </a:xfrm>
            <a:prstGeom prst="rect">
              <a:avLst/>
            </a:prstGeom>
            <a:noFill/>
          </p:spPr>
          <p:txBody>
            <a:bodyPr wrap="square" rtlCol="0">
              <a:spAutoFit/>
            </a:bodyPr>
            <a:lstStyle/>
            <a:p>
              <a:pPr algn="r"/>
              <a:endParaRPr lang="ko-KR" altLang="en-US" sz="1200" dirty="0">
                <a:solidFill>
                  <a:schemeClr val="tx1">
                    <a:lumMod val="65000"/>
                    <a:lumOff val="35000"/>
                  </a:schemeClr>
                </a:solidFill>
                <a:cs typeface="Arial" pitchFamily="34" charset="0"/>
              </a:endParaRPr>
            </a:p>
          </p:txBody>
        </p:sp>
        <p:sp>
          <p:nvSpPr>
            <p:cNvPr id="25" name="TextBox 24">
              <a:extLst>
                <a:ext uri="{FF2B5EF4-FFF2-40B4-BE49-F238E27FC236}">
                  <a16:creationId xmlns:a16="http://schemas.microsoft.com/office/drawing/2014/main" id="{F0D864D3-EDB7-4CEF-AD46-309DFF4BF966}"/>
                </a:ext>
              </a:extLst>
            </p:cNvPr>
            <p:cNvSpPr txBox="1"/>
            <p:nvPr/>
          </p:nvSpPr>
          <p:spPr>
            <a:xfrm>
              <a:off x="-284808" y="2368045"/>
              <a:ext cx="5086618" cy="307777"/>
            </a:xfrm>
            <a:prstGeom prst="rect">
              <a:avLst/>
            </a:prstGeom>
            <a:noFill/>
          </p:spPr>
          <p:txBody>
            <a:bodyPr wrap="square" rtlCol="0">
              <a:spAutoFit/>
            </a:bodyPr>
            <a:lstStyle/>
            <a:p>
              <a:pPr algn="r"/>
              <a:r>
                <a:rPr lang="en-US" sz="1400" b="1" dirty="0"/>
                <a:t>Database Recovery</a:t>
              </a:r>
              <a:endParaRPr lang="ko-KR" altLang="en-US" sz="1100" b="1" dirty="0">
                <a:cs typeface="Arial" pitchFamily="34" charset="0"/>
              </a:endParaRPr>
            </a:p>
          </p:txBody>
        </p:sp>
        <p:cxnSp>
          <p:nvCxnSpPr>
            <p:cNvPr id="26" name="Straight Connector 25">
              <a:extLst>
                <a:ext uri="{FF2B5EF4-FFF2-40B4-BE49-F238E27FC236}">
                  <a16:creationId xmlns:a16="http://schemas.microsoft.com/office/drawing/2014/main" id="{896866C2-8FDE-435E-B73C-CB52FAF23BBC}"/>
                </a:ext>
              </a:extLst>
            </p:cNvPr>
            <p:cNvCxnSpPr>
              <a:cxnSpLocks/>
              <a:endCxn id="23" idx="2"/>
            </p:cNvCxnSpPr>
            <p:nvPr/>
          </p:nvCxnSpPr>
          <p:spPr>
            <a:xfrm flipV="1">
              <a:off x="-881792" y="2626896"/>
              <a:ext cx="5676499" cy="9985"/>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5D514B88-8ECA-4788-BD25-3A30CF2E6473}"/>
              </a:ext>
            </a:extLst>
          </p:cNvPr>
          <p:cNvGrpSpPr/>
          <p:nvPr/>
        </p:nvGrpSpPr>
        <p:grpSpPr>
          <a:xfrm>
            <a:off x="4805127" y="3411624"/>
            <a:ext cx="6217605" cy="624052"/>
            <a:chOff x="-485486" y="2819909"/>
            <a:chExt cx="6065598" cy="566680"/>
          </a:xfrm>
        </p:grpSpPr>
        <p:sp>
          <p:nvSpPr>
            <p:cNvPr id="37" name="Oval 36">
              <a:extLst>
                <a:ext uri="{FF2B5EF4-FFF2-40B4-BE49-F238E27FC236}">
                  <a16:creationId xmlns:a16="http://schemas.microsoft.com/office/drawing/2014/main" id="{99ACF584-9FAE-4842-B7ED-EC0604476F2B}"/>
                </a:ext>
              </a:extLst>
            </p:cNvPr>
            <p:cNvSpPr/>
            <p:nvPr/>
          </p:nvSpPr>
          <p:spPr>
            <a:xfrm>
              <a:off x="5033093" y="2826095"/>
              <a:ext cx="547019" cy="547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38" name="TextBox 37">
              <a:extLst>
                <a:ext uri="{FF2B5EF4-FFF2-40B4-BE49-F238E27FC236}">
                  <a16:creationId xmlns:a16="http://schemas.microsoft.com/office/drawing/2014/main" id="{BCB335AF-B227-4CC9-BE0E-8B36EEB043BF}"/>
                </a:ext>
              </a:extLst>
            </p:cNvPr>
            <p:cNvSpPr txBox="1"/>
            <p:nvPr/>
          </p:nvSpPr>
          <p:spPr>
            <a:xfrm>
              <a:off x="-360293" y="3109590"/>
              <a:ext cx="5261969" cy="276999"/>
            </a:xfrm>
            <a:prstGeom prst="rect">
              <a:avLst/>
            </a:prstGeom>
            <a:noFill/>
          </p:spPr>
          <p:txBody>
            <a:bodyPr wrap="square" rtlCol="0">
              <a:spAutoFit/>
            </a:bodyPr>
            <a:lstStyle/>
            <a:p>
              <a:pPr algn="r"/>
              <a:endParaRPr lang="ko-KR" altLang="en-US" sz="1200" dirty="0">
                <a:solidFill>
                  <a:schemeClr val="tx1">
                    <a:lumMod val="65000"/>
                    <a:lumOff val="35000"/>
                  </a:schemeClr>
                </a:solidFill>
                <a:cs typeface="Arial" pitchFamily="34" charset="0"/>
              </a:endParaRPr>
            </a:p>
          </p:txBody>
        </p:sp>
        <p:sp>
          <p:nvSpPr>
            <p:cNvPr id="39" name="TextBox 38">
              <a:extLst>
                <a:ext uri="{FF2B5EF4-FFF2-40B4-BE49-F238E27FC236}">
                  <a16:creationId xmlns:a16="http://schemas.microsoft.com/office/drawing/2014/main" id="{937D0F3A-F58C-48C3-8E1A-36F8BBC0FB81}"/>
                </a:ext>
              </a:extLst>
            </p:cNvPr>
            <p:cNvSpPr txBox="1"/>
            <p:nvPr/>
          </p:nvSpPr>
          <p:spPr>
            <a:xfrm>
              <a:off x="-485486" y="2819909"/>
              <a:ext cx="5613894" cy="279482"/>
            </a:xfrm>
            <a:prstGeom prst="rect">
              <a:avLst/>
            </a:prstGeom>
            <a:noFill/>
          </p:spPr>
          <p:txBody>
            <a:bodyPr wrap="square" rtlCol="0">
              <a:spAutoFit/>
            </a:bodyPr>
            <a:lstStyle/>
            <a:p>
              <a:pPr algn="r"/>
              <a:r>
                <a:rPr lang="en-US" altLang="ko-KR" sz="1400" b="1" dirty="0">
                  <a:cs typeface="Arial" pitchFamily="34" charset="0"/>
                </a:rPr>
                <a:t>Type of recover and How to make different type of recovery</a:t>
              </a:r>
              <a:endParaRPr lang="ko-KR" altLang="en-US" sz="1400" b="1" dirty="0">
                <a:cs typeface="Arial" pitchFamily="34" charset="0"/>
              </a:endParaRPr>
            </a:p>
          </p:txBody>
        </p:sp>
        <p:cxnSp>
          <p:nvCxnSpPr>
            <p:cNvPr id="40" name="Straight Connector 39">
              <a:extLst>
                <a:ext uri="{FF2B5EF4-FFF2-40B4-BE49-F238E27FC236}">
                  <a16:creationId xmlns:a16="http://schemas.microsoft.com/office/drawing/2014/main" id="{60BA5866-492F-488C-9E7D-A4D884C726B4}"/>
                </a:ext>
              </a:extLst>
            </p:cNvPr>
            <p:cNvCxnSpPr>
              <a:cxnSpLocks/>
              <a:endCxn id="37" idx="2"/>
            </p:cNvCxnSpPr>
            <p:nvPr/>
          </p:nvCxnSpPr>
          <p:spPr>
            <a:xfrm flipV="1">
              <a:off x="-291139" y="3099605"/>
              <a:ext cx="5324232" cy="16044"/>
            </a:xfrm>
            <a:prstGeom prst="line">
              <a:avLst/>
            </a:prstGeom>
            <a:ln>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1D57B2FC-DF3F-4B87-963C-E69A72DB430C}"/>
              </a:ext>
            </a:extLst>
          </p:cNvPr>
          <p:cNvGrpSpPr/>
          <p:nvPr/>
        </p:nvGrpSpPr>
        <p:grpSpPr>
          <a:xfrm>
            <a:off x="4040768" y="1717848"/>
            <a:ext cx="6945270" cy="591353"/>
            <a:chOff x="3835914" y="1707863"/>
            <a:chExt cx="7416805" cy="591353"/>
          </a:xfrm>
        </p:grpSpPr>
        <p:grpSp>
          <p:nvGrpSpPr>
            <p:cNvPr id="28" name="Group 27">
              <a:extLst>
                <a:ext uri="{FF2B5EF4-FFF2-40B4-BE49-F238E27FC236}">
                  <a16:creationId xmlns:a16="http://schemas.microsoft.com/office/drawing/2014/main" id="{77BB1082-6408-42E6-B118-1EC716B82051}"/>
                </a:ext>
              </a:extLst>
            </p:cNvPr>
            <p:cNvGrpSpPr/>
            <p:nvPr/>
          </p:nvGrpSpPr>
          <p:grpSpPr>
            <a:xfrm>
              <a:off x="3835914" y="1707863"/>
              <a:ext cx="7416805" cy="591353"/>
              <a:chOff x="-1836693" y="2781761"/>
              <a:chExt cx="7416805" cy="591353"/>
            </a:xfrm>
          </p:grpSpPr>
          <p:sp>
            <p:nvSpPr>
              <p:cNvPr id="30" name="Oval 29">
                <a:extLst>
                  <a:ext uri="{FF2B5EF4-FFF2-40B4-BE49-F238E27FC236}">
                    <a16:creationId xmlns:a16="http://schemas.microsoft.com/office/drawing/2014/main" id="{03B6D332-2E05-4A17-BF70-F6F94B0D2143}"/>
                  </a:ext>
                </a:extLst>
              </p:cNvPr>
              <p:cNvSpPr/>
              <p:nvPr/>
            </p:nvSpPr>
            <p:spPr>
              <a:xfrm>
                <a:off x="5033093" y="2826095"/>
                <a:ext cx="547019"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31" name="TextBox 30">
                <a:extLst>
                  <a:ext uri="{FF2B5EF4-FFF2-40B4-BE49-F238E27FC236}">
                    <a16:creationId xmlns:a16="http://schemas.microsoft.com/office/drawing/2014/main" id="{B89DE91B-0439-43E3-AF7A-045171B88AAB}"/>
                  </a:ext>
                </a:extLst>
              </p:cNvPr>
              <p:cNvSpPr txBox="1"/>
              <p:nvPr/>
            </p:nvSpPr>
            <p:spPr>
              <a:xfrm>
                <a:off x="-1836693" y="3041936"/>
                <a:ext cx="6836635" cy="246221"/>
              </a:xfrm>
              <a:prstGeom prst="rect">
                <a:avLst/>
              </a:prstGeom>
              <a:noFill/>
            </p:spPr>
            <p:txBody>
              <a:bodyPr wrap="square" rtlCol="0">
                <a:spAutoFit/>
              </a:bodyPr>
              <a:lstStyle/>
              <a:p>
                <a:endParaRPr lang="ko-KR" altLang="en-US" sz="1000" dirty="0">
                  <a:solidFill>
                    <a:schemeClr val="tx1">
                      <a:lumMod val="65000"/>
                      <a:lumOff val="35000"/>
                    </a:schemeClr>
                  </a:solidFill>
                  <a:cs typeface="Arial" pitchFamily="34" charset="0"/>
                </a:endParaRPr>
              </a:p>
            </p:txBody>
          </p:sp>
          <p:sp>
            <p:nvSpPr>
              <p:cNvPr id="32" name="TextBox 31">
                <a:extLst>
                  <a:ext uri="{FF2B5EF4-FFF2-40B4-BE49-F238E27FC236}">
                    <a16:creationId xmlns:a16="http://schemas.microsoft.com/office/drawing/2014/main" id="{B75F44D5-3EF1-4537-8635-3CECAAEDE2E3}"/>
                  </a:ext>
                </a:extLst>
              </p:cNvPr>
              <p:cNvSpPr txBox="1"/>
              <p:nvPr/>
            </p:nvSpPr>
            <p:spPr>
              <a:xfrm>
                <a:off x="-1550112" y="2781761"/>
                <a:ext cx="6604620" cy="307777"/>
              </a:xfrm>
              <a:prstGeom prst="rect">
                <a:avLst/>
              </a:prstGeom>
              <a:noFill/>
            </p:spPr>
            <p:txBody>
              <a:bodyPr wrap="square" rtlCol="0">
                <a:spAutoFit/>
              </a:bodyPr>
              <a:lstStyle/>
              <a:p>
                <a:pPr algn="r"/>
                <a:r>
                  <a:rPr lang="en-US" sz="1400" b="1" dirty="0"/>
                  <a:t>Transaction  management</a:t>
                </a:r>
                <a:endParaRPr lang="ko-KR" altLang="en-US" sz="1400" dirty="0">
                  <a:cs typeface="Arial" pitchFamily="34" charset="0"/>
                </a:endParaRPr>
              </a:p>
            </p:txBody>
          </p:sp>
          <p:cxnSp>
            <p:nvCxnSpPr>
              <p:cNvPr id="33" name="Straight Connector 32">
                <a:hlinkClick r:id="" action="ppaction://hlinkshowjump?jump=previousslide"/>
                <a:extLst>
                  <a:ext uri="{FF2B5EF4-FFF2-40B4-BE49-F238E27FC236}">
                    <a16:creationId xmlns:a16="http://schemas.microsoft.com/office/drawing/2014/main" id="{AD65D608-E69B-4B3B-9C99-9F0C64D889BF}"/>
                  </a:ext>
                </a:extLst>
              </p:cNvPr>
              <p:cNvCxnSpPr>
                <a:cxnSpLocks/>
                <a:endCxn id="30" idx="2"/>
              </p:cNvCxnSpPr>
              <p:nvPr/>
            </p:nvCxnSpPr>
            <p:spPr>
              <a:xfrm>
                <a:off x="-1836693" y="3099605"/>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49" name="Parallelogram 30">
              <a:extLst>
                <a:ext uri="{FF2B5EF4-FFF2-40B4-BE49-F238E27FC236}">
                  <a16:creationId xmlns:a16="http://schemas.microsoft.com/office/drawing/2014/main" id="{67FCCC62-D3B7-450F-98A3-3060665B8015}"/>
                </a:ext>
              </a:extLst>
            </p:cNvPr>
            <p:cNvSpPr/>
            <p:nvPr/>
          </p:nvSpPr>
          <p:spPr>
            <a:xfrm flipH="1">
              <a:off x="10826489" y="1863927"/>
              <a:ext cx="335730"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accent4">
                    <a:lumMod val="75000"/>
                  </a:schemeClr>
                </a:solidFill>
              </a:endParaRPr>
            </a:p>
          </p:txBody>
        </p:sp>
      </p:grpSp>
      <p:sp>
        <p:nvSpPr>
          <p:cNvPr id="41" name="Block Arc 41">
            <a:extLst>
              <a:ext uri="{FF2B5EF4-FFF2-40B4-BE49-F238E27FC236}">
                <a16:creationId xmlns:a16="http://schemas.microsoft.com/office/drawing/2014/main" id="{36DCD789-FED8-401C-8C81-CF9F331DAB6D}"/>
              </a:ext>
            </a:extLst>
          </p:cNvPr>
          <p:cNvSpPr/>
          <p:nvPr/>
        </p:nvSpPr>
        <p:spPr>
          <a:xfrm>
            <a:off x="10558366" y="2718176"/>
            <a:ext cx="372122" cy="39207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pic>
        <p:nvPicPr>
          <p:cNvPr id="42" name="Picture 41">
            <a:extLst>
              <a:ext uri="{FF2B5EF4-FFF2-40B4-BE49-F238E27FC236}">
                <a16:creationId xmlns:a16="http://schemas.microsoft.com/office/drawing/2014/main" id="{9FA193D7-3544-4B97-856E-18B608605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906" y="4482539"/>
            <a:ext cx="385782" cy="385782"/>
          </a:xfrm>
          <a:prstGeom prst="rect">
            <a:avLst/>
          </a:prstGeom>
          <a:ln>
            <a:noFill/>
          </a:ln>
        </p:spPr>
      </p:pic>
      <p:sp>
        <p:nvSpPr>
          <p:cNvPr id="43" name="Rectangle 30">
            <a:extLst>
              <a:ext uri="{FF2B5EF4-FFF2-40B4-BE49-F238E27FC236}">
                <a16:creationId xmlns:a16="http://schemas.microsoft.com/office/drawing/2014/main" id="{6E3466B6-0A7A-4C19-B932-F5D41CAB9E0C}"/>
              </a:ext>
            </a:extLst>
          </p:cNvPr>
          <p:cNvSpPr/>
          <p:nvPr/>
        </p:nvSpPr>
        <p:spPr>
          <a:xfrm>
            <a:off x="10576187" y="3583520"/>
            <a:ext cx="325104" cy="309586"/>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44" name="Block Arc 41">
            <a:extLst>
              <a:ext uri="{FF2B5EF4-FFF2-40B4-BE49-F238E27FC236}">
                <a16:creationId xmlns:a16="http://schemas.microsoft.com/office/drawing/2014/main" id="{6A4165BB-4203-4E6B-8C29-EC28A0703D0D}"/>
              </a:ext>
            </a:extLst>
          </p:cNvPr>
          <p:cNvSpPr/>
          <p:nvPr/>
        </p:nvSpPr>
        <p:spPr>
          <a:xfrm>
            <a:off x="10706670" y="3705052"/>
            <a:ext cx="230485" cy="232065"/>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ko-KR" altLang="en-US" sz="2700" dirty="0">
              <a:solidFill>
                <a:schemeClr val="tx1"/>
              </a:solidFill>
            </a:endParaRPr>
          </a:p>
        </p:txBody>
      </p:sp>
      <p:sp>
        <p:nvSpPr>
          <p:cNvPr id="45" name="Block Arc 41">
            <a:extLst>
              <a:ext uri="{FF2B5EF4-FFF2-40B4-BE49-F238E27FC236}">
                <a16:creationId xmlns:a16="http://schemas.microsoft.com/office/drawing/2014/main" id="{3B2C87EF-8DED-42B8-936B-93830BC6FA13}"/>
              </a:ext>
            </a:extLst>
          </p:cNvPr>
          <p:cNvSpPr/>
          <p:nvPr/>
        </p:nvSpPr>
        <p:spPr>
          <a:xfrm>
            <a:off x="10731526" y="3728869"/>
            <a:ext cx="230485" cy="232065"/>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ko-KR" altLang="en-US" sz="2700" dirty="0">
              <a:solidFill>
                <a:schemeClr val="tx1"/>
              </a:solidFill>
            </a:endParaRPr>
          </a:p>
        </p:txBody>
      </p:sp>
    </p:spTree>
    <p:extLst>
      <p:ext uri="{BB962C8B-B14F-4D97-AF65-F5344CB8AC3E}">
        <p14:creationId xmlns:p14="http://schemas.microsoft.com/office/powerpoint/2010/main" val="28037795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4" y="221060"/>
            <a:ext cx="10847966" cy="1446954"/>
            <a:chOff x="-597749" y="2836249"/>
            <a:chExt cx="6543894" cy="474212"/>
          </a:xfrm>
        </p:grpSpPr>
        <p:sp>
          <p:nvSpPr>
            <p:cNvPr id="5" name="Oval 4">
              <a:extLst>
                <a:ext uri="{FF2B5EF4-FFF2-40B4-BE49-F238E27FC236}">
                  <a16:creationId xmlns:a16="http://schemas.microsoft.com/office/drawing/2014/main" id="{98D27260-9DD3-4330-9619-8FEDEE051E22}"/>
                </a:ext>
              </a:extLst>
            </p:cNvPr>
            <p:cNvSpPr/>
            <p:nvPr/>
          </p:nvSpPr>
          <p:spPr>
            <a:xfrm>
              <a:off x="5022779" y="283624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125372" y="459021"/>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1191020" y="1195385"/>
            <a:ext cx="8667634" cy="2233615"/>
          </a:xfrm>
          <a:solidFill>
            <a:schemeClr val="bg1">
              <a:lumMod val="95000"/>
            </a:schemeClr>
          </a:solidFill>
          <a:ln>
            <a:solidFill>
              <a:schemeClr val="bg1"/>
            </a:solidFill>
          </a:ln>
        </p:spPr>
        <p:style>
          <a:lnRef idx="0">
            <a:scrgbClr r="0" g="0" b="0"/>
          </a:lnRef>
          <a:fillRef idx="0">
            <a:scrgbClr r="0" g="0" b="0"/>
          </a:fillRef>
          <a:effectRef idx="0">
            <a:scrgbClr r="0" g="0" b="0"/>
          </a:effectRef>
          <a:fontRef idx="minor">
            <a:schemeClr val="dk1"/>
          </a:fontRef>
        </p:style>
        <p:txBody>
          <a:bodyPr>
            <a:normAutofit fontScale="92500"/>
          </a:bodyPr>
          <a:lstStyle/>
          <a:p>
            <a:pPr marL="0" indent="0">
              <a:buClr>
                <a:schemeClr val="accent3"/>
              </a:buClr>
              <a:buNone/>
            </a:pPr>
            <a:r>
              <a:rPr lang="en-US" sz="2400" u="sng" dirty="0">
                <a:solidFill>
                  <a:schemeClr val="tx1"/>
                </a:solidFill>
              </a:rPr>
              <a:t>Database recovery :-</a:t>
            </a:r>
          </a:p>
          <a:p>
            <a:pPr marL="0" indent="0">
              <a:buClr>
                <a:schemeClr val="accent3"/>
              </a:buClr>
              <a:buNone/>
            </a:pPr>
            <a:r>
              <a:rPr lang="en-US" dirty="0">
                <a:solidFill>
                  <a:schemeClr val="tx1"/>
                </a:solidFill>
                <a:latin typeface="Calibri" panose="020F0502020204030204" pitchFamily="34" charset="0"/>
                <a:cs typeface="Calibri" panose="020F0502020204030204" pitchFamily="34" charset="0"/>
              </a:rPr>
              <a:t>is </a:t>
            </a:r>
            <a:r>
              <a:rPr lang="en-US" dirty="0">
                <a:latin typeface="Calibri" panose="020F0502020204030204" pitchFamily="34" charset="0"/>
                <a:cs typeface="Calibri" panose="020F0502020204030204" pitchFamily="34" charset="0"/>
              </a:rPr>
              <a:t>the process of restoring the database to the most recent consistent state that existed just before the failure.</a:t>
            </a:r>
          </a:p>
          <a:p>
            <a:pPr>
              <a:buClr>
                <a:srgbClr val="F69200"/>
              </a:buClr>
              <a:buFont typeface="Wingdings" panose="05000000000000000000" pitchFamily="2" charset="2"/>
              <a:buChar char="v"/>
            </a:pPr>
            <a:r>
              <a:rPr lang="en-US" dirty="0">
                <a:solidFill>
                  <a:schemeClr val="accent3"/>
                </a:solidFill>
                <a:latin typeface="Calibri" panose="020F0502020204030204" pitchFamily="34" charset="0"/>
                <a:cs typeface="Calibri" panose="020F0502020204030204" pitchFamily="34" charset="0"/>
              </a:rPr>
              <a:t> </a:t>
            </a:r>
            <a:r>
              <a:rPr lang="en-US" b="0" i="0" u="none" strike="noStrike" baseline="0" dirty="0">
                <a:solidFill>
                  <a:schemeClr val="accent3"/>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Data recovery is important in managing a database system.</a:t>
            </a:r>
          </a:p>
          <a:p>
            <a:pPr>
              <a:buClr>
                <a:srgbClr val="F69200"/>
              </a:buClr>
              <a:buFont typeface="Wingdings" panose="05000000000000000000" pitchFamily="2" charset="2"/>
              <a:buChar char="v"/>
            </a:pPr>
            <a:r>
              <a:rPr lang="en-US" dirty="0">
                <a:solidFill>
                  <a:schemeClr val="accent3"/>
                </a:solidFill>
                <a:latin typeface="Calibri" panose="020F0502020204030204" pitchFamily="34" charset="0"/>
                <a:cs typeface="Calibri" panose="020F0502020204030204" pitchFamily="34" charset="0"/>
              </a:rPr>
              <a:t> </a:t>
            </a:r>
            <a:r>
              <a:rPr lang="en-US" b="0" i="0" u="none" strike="noStrike" baseline="0" dirty="0">
                <a:solidFill>
                  <a:schemeClr val="accent3"/>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Having a good plan will help make a quick and successful recovery from a failures.</a:t>
            </a:r>
          </a:p>
          <a:p>
            <a:pPr marL="0" indent="0">
              <a:buNone/>
            </a:pPr>
            <a:endParaRPr lang="en-US" dirty="0">
              <a:latin typeface="Calibri" panose="020F0502020204030204" pitchFamily="34" charset="0"/>
              <a:cs typeface="Calibri" panose="020F0502020204030204" pitchFamily="34" charset="0"/>
            </a:endParaRPr>
          </a:p>
        </p:txBody>
      </p:sp>
      <p:sp>
        <p:nvSpPr>
          <p:cNvPr id="10" name="Content Placeholder 14">
            <a:extLst>
              <a:ext uri="{FF2B5EF4-FFF2-40B4-BE49-F238E27FC236}">
                <a16:creationId xmlns:a16="http://schemas.microsoft.com/office/drawing/2014/main" id="{5C7CA711-2449-46F2-9CB8-F30572BD8059}"/>
              </a:ext>
            </a:extLst>
          </p:cNvPr>
          <p:cNvSpPr txBox="1">
            <a:spLocks/>
          </p:cNvSpPr>
          <p:nvPr/>
        </p:nvSpPr>
        <p:spPr>
          <a:xfrm>
            <a:off x="1191021" y="3429000"/>
            <a:ext cx="8667634" cy="3207940"/>
          </a:xfrm>
          <a:prstGeom prst="rect">
            <a:avLst/>
          </a:prstGeom>
          <a:solidFill>
            <a:schemeClr val="bg1">
              <a:lumMod val="95000"/>
            </a:schemeClr>
          </a:solidFill>
          <a:ln>
            <a:solidFill>
              <a:schemeClr val="bg1"/>
            </a:solidFill>
          </a:ln>
        </p:spPr>
        <p:style>
          <a:lnRef idx="0">
            <a:scrgbClr r="0" g="0" b="0"/>
          </a:lnRef>
          <a:fillRef idx="0">
            <a:scrgbClr r="0" g="0" b="0"/>
          </a:fillRef>
          <a:effectRef idx="0">
            <a:scrgbClr r="0" g="0" b="0"/>
          </a:effectRef>
          <a:fontRef idx="minor">
            <a:schemeClr val="dk1"/>
          </a:fontRef>
        </p:style>
        <p:txBody>
          <a:bodyPr vert="horz" lIns="91440" tIns="45720" rIns="91440" bIns="45720" rtlCol="0">
            <a:normAutofit fontScale="92500"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dk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dk1"/>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dk1"/>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dk1"/>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dk1"/>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dk1"/>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dk1"/>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dk1"/>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dk1"/>
                </a:solidFill>
                <a:latin typeface="+mn-lt"/>
                <a:ea typeface="+mn-ea"/>
                <a:cs typeface="+mn-cs"/>
              </a:defRPr>
            </a:lvl9pPr>
          </a:lstStyle>
          <a:p>
            <a:pPr marL="0" indent="0">
              <a:buFont typeface="Arial" pitchFamily="34" charset="0"/>
              <a:buNone/>
            </a:pPr>
            <a:r>
              <a:rPr lang="en-US" altLang="ko-KR" sz="2400" u="sng" spc="0" dirty="0">
                <a:solidFill>
                  <a:schemeClr val="tx1"/>
                </a:solidFill>
                <a:ea typeface="굴림" panose="020B0600000101010101" pitchFamily="34" charset="-127"/>
              </a:rPr>
              <a:t>Recovery Algorithms</a:t>
            </a:r>
          </a:p>
          <a:p>
            <a:pPr marL="655320" lvl="1" indent="-381000"/>
            <a:r>
              <a:rPr lang="en-US" altLang="ko-KR" sz="2000" dirty="0">
                <a:ea typeface="굴림" panose="020B0600000101010101" pitchFamily="34" charset="-127"/>
              </a:rPr>
              <a:t>Recovery algorithms are techniques to ensure database consistency and transaction atomicity and durability despite failures.</a:t>
            </a:r>
          </a:p>
          <a:p>
            <a:pPr marL="274320" lvl="1" indent="0">
              <a:buFont typeface="Wingdings 2" pitchFamily="18" charset="2"/>
              <a:buNone/>
            </a:pPr>
            <a:endParaRPr lang="en-US" altLang="ko-KR" sz="2000" dirty="0">
              <a:ea typeface="굴림" panose="020B0600000101010101" pitchFamily="34" charset="-127"/>
            </a:endParaRPr>
          </a:p>
          <a:p>
            <a:pPr marL="655320" lvl="1" indent="-381000"/>
            <a:r>
              <a:rPr lang="en-US" altLang="ko-KR" sz="2000" dirty="0">
                <a:ea typeface="굴림" panose="020B0600000101010101" pitchFamily="34" charset="-127"/>
              </a:rPr>
              <a:t>Recovery algorithms have two parts :-</a:t>
            </a:r>
          </a:p>
          <a:p>
            <a:pPr marL="274320" lvl="1" indent="0">
              <a:buFont typeface="Wingdings 2" pitchFamily="18" charset="2"/>
              <a:buNone/>
            </a:pPr>
            <a:endParaRPr lang="en-US" altLang="ko-KR" sz="2000" dirty="0">
              <a:ea typeface="굴림" panose="020B0600000101010101" pitchFamily="34" charset="-127"/>
            </a:endParaRPr>
          </a:p>
          <a:p>
            <a:pPr marL="1074420" lvl="2" indent="-342900">
              <a:buClr>
                <a:srgbClr val="F69200"/>
              </a:buClr>
              <a:buFont typeface="Monotype Sorts" pitchFamily="2" charset="2"/>
              <a:buAutoNum type="arabicPeriod"/>
            </a:pPr>
            <a:r>
              <a:rPr lang="en-US" altLang="ko-KR" sz="1800" dirty="0">
                <a:ea typeface="굴림" panose="020B0600000101010101" pitchFamily="34" charset="-127"/>
              </a:rPr>
              <a:t>Actions taken during normal transaction processing to ensure enough information exists to recover from failures</a:t>
            </a:r>
          </a:p>
          <a:p>
            <a:pPr lvl="2" indent="0">
              <a:buClr>
                <a:srgbClr val="F69200"/>
              </a:buClr>
              <a:buFont typeface="Wingdings 2" pitchFamily="18" charset="2"/>
              <a:buNone/>
            </a:pPr>
            <a:endParaRPr lang="en-US" altLang="ko-KR" sz="1800" dirty="0">
              <a:ea typeface="굴림" panose="020B0600000101010101" pitchFamily="34" charset="-127"/>
            </a:endParaRPr>
          </a:p>
          <a:p>
            <a:pPr marL="1074420" lvl="2" indent="-342900">
              <a:buClr>
                <a:srgbClr val="F69200"/>
              </a:buClr>
              <a:buFont typeface="Monotype Sorts" pitchFamily="2" charset="2"/>
              <a:buAutoNum type="arabicPeriod"/>
            </a:pPr>
            <a:r>
              <a:rPr lang="en-US" altLang="ko-KR" sz="1800" dirty="0">
                <a:ea typeface="굴림" panose="020B0600000101010101" pitchFamily="34" charset="-127"/>
              </a:rPr>
              <a:t>Actions taken after a failure to recover the database contents to a state that ensures atomicity, consistency and durability</a:t>
            </a:r>
          </a:p>
          <a:p>
            <a:pPr marL="0" indent="0">
              <a:buFont typeface="Arial" pitchFamily="34" charset="0"/>
              <a:buNone/>
            </a:pPr>
            <a:endParaRPr lang="en-US" sz="1800" dirty="0">
              <a:ea typeface="굴림" panose="020B0600000101010101" pitchFamily="34" charset="-127"/>
            </a:endParaRPr>
          </a:p>
        </p:txBody>
      </p:sp>
    </p:spTree>
    <p:extLst>
      <p:ext uri="{BB962C8B-B14F-4D97-AF65-F5344CB8AC3E}">
        <p14:creationId xmlns:p14="http://schemas.microsoft.com/office/powerpoint/2010/main" val="383087530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4" y="221060"/>
            <a:ext cx="10847966" cy="1446954"/>
            <a:chOff x="-597749" y="2836249"/>
            <a:chExt cx="6543894" cy="474212"/>
          </a:xfrm>
        </p:grpSpPr>
        <p:sp>
          <p:nvSpPr>
            <p:cNvPr id="5" name="Oval 4">
              <a:extLst>
                <a:ext uri="{FF2B5EF4-FFF2-40B4-BE49-F238E27FC236}">
                  <a16:creationId xmlns:a16="http://schemas.microsoft.com/office/drawing/2014/main" id="{98D27260-9DD3-4330-9619-8FEDEE051E22}"/>
                </a:ext>
              </a:extLst>
            </p:cNvPr>
            <p:cNvSpPr/>
            <p:nvPr/>
          </p:nvSpPr>
          <p:spPr>
            <a:xfrm>
              <a:off x="5022779" y="283624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150326" y="459021"/>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900753" y="1256750"/>
            <a:ext cx="8857396" cy="5477407"/>
          </a:xfrm>
          <a:solidFill>
            <a:schemeClr val="bg1">
              <a:lumMod val="95000"/>
            </a:schemeClr>
          </a:solidFill>
          <a:ln>
            <a:solidFill>
              <a:schemeClr val="bg1"/>
            </a:solidFill>
          </a:ln>
        </p:spPr>
        <p:style>
          <a:lnRef idx="0">
            <a:scrgbClr r="0" g="0" b="0"/>
          </a:lnRef>
          <a:fillRef idx="0">
            <a:scrgbClr r="0" g="0" b="0"/>
          </a:fillRef>
          <a:effectRef idx="0">
            <a:scrgbClr r="0" g="0" b="0"/>
          </a:effectRef>
          <a:fontRef idx="minor">
            <a:schemeClr val="dk1"/>
          </a:fontRef>
        </p:style>
        <p:txBody>
          <a:bodyPr>
            <a:normAutofit/>
          </a:bodyPr>
          <a:lstStyle/>
          <a:p>
            <a:pPr>
              <a:buClr>
                <a:schemeClr val="tx1"/>
              </a:buClr>
              <a:buFont typeface="Wingdings" panose="05000000000000000000" pitchFamily="2" charset="2"/>
              <a:buChar char="v"/>
            </a:pPr>
            <a:r>
              <a:rPr lang="en-US" altLang="zh-TW" sz="2400" dirty="0"/>
              <a:t>Transaction Failures and Recovery</a:t>
            </a:r>
          </a:p>
          <a:p>
            <a:pPr lvl="1">
              <a:buClr>
                <a:srgbClr val="F69200"/>
              </a:buClr>
              <a:buFont typeface="Wingdings" panose="05000000000000000000" pitchFamily="2" charset="2"/>
              <a:buChar char="Ø"/>
            </a:pPr>
            <a:r>
              <a:rPr lang="en-US" altLang="zh-TW" dirty="0"/>
              <a:t>Transaction Failures: </a:t>
            </a:r>
          </a:p>
          <a:p>
            <a:pPr lvl="2">
              <a:buNone/>
            </a:pPr>
            <a:r>
              <a:rPr lang="en-US" altLang="zh-TW" dirty="0"/>
              <a:t>failures caused by unplanned, abnormal program termination.</a:t>
            </a:r>
          </a:p>
          <a:p>
            <a:pPr lvl="3">
              <a:buNone/>
            </a:pPr>
            <a:r>
              <a:rPr lang="en-US" altLang="zh-TW" sz="1600" dirty="0"/>
              <a:t>&lt;e.g.&gt; arithmetic overflow </a:t>
            </a:r>
          </a:p>
          <a:p>
            <a:pPr lvl="3">
              <a:lnSpc>
                <a:spcPct val="70000"/>
              </a:lnSpc>
              <a:buNone/>
            </a:pPr>
            <a:r>
              <a:rPr lang="en-US" altLang="zh-TW" sz="1600" dirty="0"/>
              <a:t>           divided by zero</a:t>
            </a:r>
          </a:p>
          <a:p>
            <a:pPr lvl="3">
              <a:lnSpc>
                <a:spcPct val="70000"/>
              </a:lnSpc>
              <a:buNone/>
            </a:pPr>
            <a:r>
              <a:rPr lang="en-US" altLang="zh-TW" sz="1600" dirty="0"/>
              <a:t>           storage protection violation</a:t>
            </a:r>
          </a:p>
          <a:p>
            <a:pPr lvl="3">
              <a:lnSpc>
                <a:spcPct val="70000"/>
              </a:lnSpc>
              <a:buNone/>
            </a:pPr>
            <a:r>
              <a:rPr lang="en-US" altLang="zh-TW" sz="1600" dirty="0"/>
              <a:t>           log overflow...</a:t>
            </a:r>
          </a:p>
          <a:p>
            <a:pPr lvl="1">
              <a:buClr>
                <a:srgbClr val="F69200"/>
              </a:buClr>
              <a:buFont typeface="Wingdings" panose="05000000000000000000" pitchFamily="2" charset="2"/>
              <a:buChar char="Ø"/>
            </a:pPr>
            <a:endParaRPr lang="en-US" altLang="zh-TW" dirty="0"/>
          </a:p>
          <a:p>
            <a:pPr lvl="1">
              <a:buClr>
                <a:srgbClr val="F69200"/>
              </a:buClr>
              <a:buFont typeface="Wingdings" panose="05000000000000000000" pitchFamily="2" charset="2"/>
              <a:buChar char="Ø"/>
            </a:pPr>
            <a:r>
              <a:rPr lang="en-US" altLang="zh-TW" dirty="0"/>
              <a:t>How to recover transaction failures ?</a:t>
            </a:r>
          </a:p>
          <a:p>
            <a:pPr lvl="2"/>
            <a:r>
              <a:rPr lang="en-US" altLang="zh-TW" dirty="0"/>
              <a:t>System force a </a:t>
            </a:r>
            <a:r>
              <a:rPr lang="en-US" altLang="zh-TW" u="sng" dirty="0"/>
              <a:t>rollback</a:t>
            </a:r>
            <a:r>
              <a:rPr lang="en-US" altLang="zh-TW" dirty="0"/>
              <a:t>.</a:t>
            </a:r>
          </a:p>
          <a:p>
            <a:pPr lvl="2"/>
            <a:r>
              <a:rPr lang="en-US" altLang="zh-TW" dirty="0"/>
              <a:t>the rollback is coordinated by </a:t>
            </a:r>
            <a:r>
              <a:rPr lang="en-US" altLang="zh-TW" b="1" dirty="0">
                <a:solidFill>
                  <a:srgbClr val="FF0000"/>
                </a:solidFill>
              </a:rPr>
              <a:t>Recovery Manager</a:t>
            </a:r>
            <a:r>
              <a:rPr lang="en-US" altLang="zh-TW" dirty="0">
                <a:solidFill>
                  <a:srgbClr val="FF0000"/>
                </a:solidFill>
              </a:rPr>
              <a:t>.</a:t>
            </a:r>
          </a:p>
          <a:p>
            <a:pPr lvl="2"/>
            <a:r>
              <a:rPr lang="en-US" altLang="zh-TW" dirty="0"/>
              <a:t>working </a:t>
            </a:r>
            <a:r>
              <a:rPr lang="en-US" altLang="zh-TW" u="sng" dirty="0"/>
              <a:t>backward</a:t>
            </a:r>
            <a:r>
              <a:rPr lang="en-US" altLang="zh-TW" dirty="0"/>
              <a:t> through the </a:t>
            </a:r>
            <a:r>
              <a:rPr lang="en-US" altLang="zh-TW" u="sng" dirty="0"/>
              <a:t>log</a:t>
            </a:r>
            <a:r>
              <a:rPr lang="en-US" altLang="zh-TW" dirty="0"/>
              <a:t> </a:t>
            </a:r>
            <a:endParaRPr lang="en-US" altLang="zh-TW" sz="1800" dirty="0"/>
          </a:p>
          <a:p>
            <a:pPr lvl="3"/>
            <a:r>
              <a:rPr lang="en-US" altLang="zh-TW" sz="1800" dirty="0"/>
              <a:t>to undo changes (replace new value by old value) </a:t>
            </a:r>
          </a:p>
          <a:p>
            <a:pPr lvl="3"/>
            <a:r>
              <a:rPr lang="en-US" altLang="zh-TW" sz="1800" dirty="0"/>
              <a:t>until the “</a:t>
            </a:r>
            <a:r>
              <a:rPr lang="en-US" altLang="zh-TW" sz="1800" b="1" dirty="0"/>
              <a:t>BEGIN TRANSACTION”</a:t>
            </a:r>
            <a:r>
              <a:rPr lang="en-US" altLang="zh-TW" sz="1800" dirty="0"/>
              <a:t> is encountered.</a:t>
            </a:r>
          </a:p>
          <a:p>
            <a:pPr lvl="1">
              <a:buClr>
                <a:srgbClr val="F69200"/>
              </a:buClr>
              <a:buFont typeface="Wingdings" panose="05000000000000000000" pitchFamily="2" charset="2"/>
              <a:buChar char="Ø"/>
            </a:pPr>
            <a:endParaRPr lang="en-US" altLang="zh-TW" dirty="0"/>
          </a:p>
          <a:p>
            <a:pPr marL="0" indent="0">
              <a:buNone/>
            </a:pPr>
            <a:endParaRPr lang="en-US" sz="1800" dirty="0">
              <a:ea typeface="굴림" panose="020B0600000101010101" pitchFamily="34" charset="-127"/>
            </a:endParaRPr>
          </a:p>
        </p:txBody>
      </p:sp>
    </p:spTree>
    <p:extLst>
      <p:ext uri="{BB962C8B-B14F-4D97-AF65-F5344CB8AC3E}">
        <p14:creationId xmlns:p14="http://schemas.microsoft.com/office/powerpoint/2010/main" val="80961830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4" y="221060"/>
            <a:ext cx="10847966" cy="1446954"/>
            <a:chOff x="-597749" y="2836249"/>
            <a:chExt cx="6543894" cy="474212"/>
          </a:xfrm>
        </p:grpSpPr>
        <p:sp>
          <p:nvSpPr>
            <p:cNvPr id="5" name="Oval 4">
              <a:extLst>
                <a:ext uri="{FF2B5EF4-FFF2-40B4-BE49-F238E27FC236}">
                  <a16:creationId xmlns:a16="http://schemas.microsoft.com/office/drawing/2014/main" id="{98D27260-9DD3-4330-9619-8FEDEE051E22}"/>
                </a:ext>
              </a:extLst>
            </p:cNvPr>
            <p:cNvSpPr/>
            <p:nvPr/>
          </p:nvSpPr>
          <p:spPr>
            <a:xfrm>
              <a:off x="5022779" y="283624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150326" y="459021"/>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900753" y="1256750"/>
            <a:ext cx="8857396" cy="5477407"/>
          </a:xfrm>
          <a:solidFill>
            <a:schemeClr val="bg1">
              <a:lumMod val="95000"/>
            </a:schemeClr>
          </a:solidFill>
          <a:ln>
            <a:solidFill>
              <a:schemeClr val="bg1"/>
            </a:solidFill>
          </a:ln>
        </p:spPr>
        <p:style>
          <a:lnRef idx="0">
            <a:scrgbClr r="0" g="0" b="0"/>
          </a:lnRef>
          <a:fillRef idx="0">
            <a:scrgbClr r="0" g="0" b="0"/>
          </a:fillRef>
          <a:effectRef idx="0">
            <a:scrgbClr r="0" g="0" b="0"/>
          </a:effectRef>
          <a:fontRef idx="minor">
            <a:schemeClr val="dk1"/>
          </a:fontRef>
        </p:style>
        <p:txBody>
          <a:bodyPr>
            <a:normAutofit/>
          </a:bodyPr>
          <a:lstStyle/>
          <a:p>
            <a:pPr>
              <a:buClr>
                <a:schemeClr val="tx1"/>
              </a:buClr>
              <a:buFont typeface="Wingdings" panose="05000000000000000000" pitchFamily="2" charset="2"/>
              <a:buChar char="v"/>
            </a:pPr>
            <a:r>
              <a:rPr lang="en-US" altLang="zh-TW" sz="2400" dirty="0"/>
              <a:t>UNDO Logic and REDO Logic</a:t>
            </a:r>
          </a:p>
          <a:p>
            <a:pPr lvl="1">
              <a:lnSpc>
                <a:spcPct val="120000"/>
              </a:lnSpc>
              <a:buClr>
                <a:schemeClr val="accent3"/>
              </a:buClr>
              <a:buFont typeface="Wingdings" panose="05000000000000000000" pitchFamily="2" charset="2"/>
              <a:buChar char="Ø"/>
            </a:pPr>
            <a:r>
              <a:rPr lang="en-US" altLang="zh-TW" b="1" dirty="0"/>
              <a:t>UNDO Logic</a:t>
            </a:r>
            <a:r>
              <a:rPr lang="en-US" altLang="zh-TW" sz="1800" b="1" dirty="0"/>
              <a:t>.</a:t>
            </a:r>
          </a:p>
          <a:p>
            <a:pPr marL="274320" lvl="1" indent="0">
              <a:lnSpc>
                <a:spcPct val="120000"/>
              </a:lnSpc>
              <a:buClr>
                <a:schemeClr val="accent3"/>
              </a:buClr>
              <a:buNone/>
            </a:pPr>
            <a:endParaRPr lang="en-US" altLang="zh-TW" sz="1800" dirty="0"/>
          </a:p>
          <a:p>
            <a:pPr lvl="1">
              <a:lnSpc>
                <a:spcPct val="120000"/>
              </a:lnSpc>
              <a:buClr>
                <a:schemeClr val="accent3"/>
              </a:buClr>
              <a:buFont typeface="Wingdings" panose="05000000000000000000" pitchFamily="2" charset="2"/>
              <a:buChar char="Ø"/>
            </a:pPr>
            <a:endParaRPr lang="en-US" altLang="zh-TW" dirty="0"/>
          </a:p>
          <a:p>
            <a:pPr lvl="1">
              <a:lnSpc>
                <a:spcPct val="120000"/>
              </a:lnSpc>
              <a:buClr>
                <a:schemeClr val="accent3"/>
              </a:buClr>
              <a:buFont typeface="Wingdings" panose="05000000000000000000" pitchFamily="2" charset="2"/>
              <a:buChar char="Ø"/>
            </a:pPr>
            <a:endParaRPr lang="en-US" altLang="zh-TW" dirty="0"/>
          </a:p>
          <a:p>
            <a:pPr lvl="2">
              <a:lnSpc>
                <a:spcPct val="120000"/>
              </a:lnSpc>
              <a:buClr>
                <a:schemeClr val="accent3"/>
              </a:buClr>
              <a:buFont typeface="Symbol" panose="05050102010706020507" pitchFamily="18" charset="2"/>
              <a:buChar char="Þ"/>
            </a:pPr>
            <a:r>
              <a:rPr lang="en-US" altLang="zh-TW" dirty="0"/>
              <a:t>cause the rollback procedure to be restarted from the beginning.</a:t>
            </a:r>
          </a:p>
          <a:p>
            <a:pPr lvl="2"/>
            <a:endParaRPr lang="en-US" altLang="zh-TW" sz="1800" b="1" dirty="0"/>
          </a:p>
          <a:p>
            <a:pPr lvl="2">
              <a:buClr>
                <a:schemeClr val="accent3"/>
              </a:buClr>
              <a:buFont typeface="Wingdings" panose="05000000000000000000" pitchFamily="2" charset="2"/>
              <a:buChar char="§"/>
            </a:pPr>
            <a:r>
              <a:rPr lang="en-US" altLang="zh-TW" sz="1800" b="1" dirty="0"/>
              <a:t>Idempotent Property</a:t>
            </a:r>
            <a:r>
              <a:rPr lang="en-US" altLang="zh-TW" dirty="0"/>
              <a:t> : [Gray '78]</a:t>
            </a:r>
            <a:endParaRPr lang="en-US" altLang="zh-TW" b="1" dirty="0"/>
          </a:p>
          <a:p>
            <a:pPr lvl="3">
              <a:lnSpc>
                <a:spcPct val="170000"/>
              </a:lnSpc>
              <a:buFontTx/>
              <a:buNone/>
            </a:pPr>
            <a:r>
              <a:rPr lang="en-US" altLang="zh-TW" sz="1600" b="1" dirty="0"/>
              <a:t>UNDO ( UNDO ( UNDO ( ... ( x ) ) ) = UNDO ( x )</a:t>
            </a:r>
            <a:r>
              <a:rPr lang="en-US" altLang="zh-TW" sz="1600" dirty="0"/>
              <a:t>     for all x</a:t>
            </a:r>
          </a:p>
          <a:p>
            <a:pPr lvl="3">
              <a:buNone/>
            </a:pPr>
            <a:r>
              <a:rPr lang="en-US" altLang="zh-TW" sz="1600" dirty="0"/>
              <a:t>       i.e. undoing a given change any number of times is the same </a:t>
            </a:r>
            <a:br>
              <a:rPr lang="en-US" altLang="zh-TW" sz="1600" dirty="0"/>
            </a:br>
            <a:r>
              <a:rPr lang="en-US" altLang="zh-TW" sz="1600" dirty="0"/>
              <a:t>        as undoing it exactly once.</a:t>
            </a:r>
            <a:endParaRPr lang="en-US" altLang="zh-TW" dirty="0"/>
          </a:p>
          <a:p>
            <a:pPr lvl="1">
              <a:lnSpc>
                <a:spcPct val="120000"/>
              </a:lnSpc>
              <a:buClr>
                <a:schemeClr val="accent3"/>
              </a:buClr>
              <a:buFont typeface="Wingdings" panose="05000000000000000000" pitchFamily="2" charset="2"/>
              <a:buChar char="Ø"/>
            </a:pPr>
            <a:endParaRPr lang="en-US" altLang="zh-TW" dirty="0"/>
          </a:p>
          <a:p>
            <a:pPr lvl="1">
              <a:lnSpc>
                <a:spcPct val="120000"/>
              </a:lnSpc>
              <a:buClr>
                <a:schemeClr val="accent3"/>
              </a:buClr>
              <a:buFont typeface="Wingdings" panose="05000000000000000000" pitchFamily="2" charset="2"/>
              <a:buChar char="Ø"/>
            </a:pPr>
            <a:r>
              <a:rPr lang="en-US" altLang="zh-TW" b="1" dirty="0"/>
              <a:t>REDO Logic</a:t>
            </a:r>
            <a:endParaRPr lang="en-US" altLang="zh-TW" sz="1800" b="1" dirty="0"/>
          </a:p>
          <a:p>
            <a:pPr lvl="2">
              <a:buClr>
                <a:srgbClr val="F69200"/>
              </a:buClr>
              <a:buFont typeface="Wingdings" panose="05000000000000000000" pitchFamily="2" charset="2"/>
              <a:buChar char="§"/>
            </a:pPr>
            <a:r>
              <a:rPr lang="en-US" altLang="zh-TW" dirty="0"/>
              <a:t>REDO (REDO (REDO (...(x))) = REDO (x)        for all x</a:t>
            </a:r>
            <a:r>
              <a:rPr lang="en-US" altLang="zh-TW" sz="1400" dirty="0"/>
              <a:t>.</a:t>
            </a:r>
            <a:endParaRPr lang="en-US" dirty="0">
              <a:ea typeface="굴림" panose="020B0600000101010101" pitchFamily="34" charset="-127"/>
            </a:endParaRPr>
          </a:p>
        </p:txBody>
      </p:sp>
      <p:grpSp>
        <p:nvGrpSpPr>
          <p:cNvPr id="10" name="Group 14">
            <a:extLst>
              <a:ext uri="{FF2B5EF4-FFF2-40B4-BE49-F238E27FC236}">
                <a16:creationId xmlns:a16="http://schemas.microsoft.com/office/drawing/2014/main" id="{6D32B38A-E63E-4801-AEF9-531F75D58A17}"/>
              </a:ext>
            </a:extLst>
          </p:cNvPr>
          <p:cNvGrpSpPr>
            <a:grpSpLocks/>
          </p:cNvGrpSpPr>
          <p:nvPr/>
        </p:nvGrpSpPr>
        <p:grpSpPr bwMode="auto">
          <a:xfrm>
            <a:off x="1592957" y="1914098"/>
            <a:ext cx="6758643" cy="1174750"/>
            <a:chOff x="1140" y="1008"/>
            <a:chExt cx="3756" cy="740"/>
          </a:xfrm>
        </p:grpSpPr>
        <p:sp>
          <p:nvSpPr>
            <p:cNvPr id="11" name="Line 5">
              <a:extLst>
                <a:ext uri="{FF2B5EF4-FFF2-40B4-BE49-F238E27FC236}">
                  <a16:creationId xmlns:a16="http://schemas.microsoft.com/office/drawing/2014/main" id="{9AD08D8F-0A4C-488C-BCF4-1ADB1A91C4AA}"/>
                </a:ext>
              </a:extLst>
            </p:cNvPr>
            <p:cNvSpPr>
              <a:spLocks noChangeShapeType="1"/>
            </p:cNvSpPr>
            <p:nvPr/>
          </p:nvSpPr>
          <p:spPr bwMode="auto">
            <a:xfrm>
              <a:off x="1140" y="1282"/>
              <a:ext cx="3756"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2" name="Line 6">
              <a:extLst>
                <a:ext uri="{FF2B5EF4-FFF2-40B4-BE49-F238E27FC236}">
                  <a16:creationId xmlns:a16="http://schemas.microsoft.com/office/drawing/2014/main" id="{6980C9A4-F77E-436A-9B66-B82C7C28F48B}"/>
                </a:ext>
              </a:extLst>
            </p:cNvPr>
            <p:cNvSpPr>
              <a:spLocks noChangeShapeType="1"/>
            </p:cNvSpPr>
            <p:nvPr/>
          </p:nvSpPr>
          <p:spPr bwMode="auto">
            <a:xfrm>
              <a:off x="2593" y="1174"/>
              <a:ext cx="0" cy="172"/>
            </a:xfrm>
            <a:prstGeom prst="line">
              <a:avLst/>
            </a:prstGeom>
            <a:noFill/>
            <a:ln w="12700">
              <a:solidFill>
                <a:schemeClr val="tx1"/>
              </a:solidFill>
              <a:round/>
              <a:headEnd/>
              <a:tailEnd/>
            </a:ln>
            <a:effectLst/>
          </p:spPr>
          <p:txBody>
            <a:bodyPr wrap="none" anchor="ctr"/>
            <a:lstStyle/>
            <a:p>
              <a:endParaRPr lang="en-US"/>
            </a:p>
          </p:txBody>
        </p:sp>
        <p:sp>
          <p:nvSpPr>
            <p:cNvPr id="13" name="Line 7">
              <a:extLst>
                <a:ext uri="{FF2B5EF4-FFF2-40B4-BE49-F238E27FC236}">
                  <a16:creationId xmlns:a16="http://schemas.microsoft.com/office/drawing/2014/main" id="{41CFE068-3250-45DD-99A3-78DFB2665013}"/>
                </a:ext>
              </a:extLst>
            </p:cNvPr>
            <p:cNvSpPr>
              <a:spLocks noChangeShapeType="1"/>
            </p:cNvSpPr>
            <p:nvPr/>
          </p:nvSpPr>
          <p:spPr bwMode="auto">
            <a:xfrm>
              <a:off x="3836" y="1163"/>
              <a:ext cx="0" cy="174"/>
            </a:xfrm>
            <a:prstGeom prst="line">
              <a:avLst/>
            </a:prstGeom>
            <a:noFill/>
            <a:ln w="12700">
              <a:solidFill>
                <a:schemeClr val="tx1"/>
              </a:solidFill>
              <a:round/>
              <a:headEnd/>
              <a:tailEnd/>
            </a:ln>
            <a:effectLst/>
          </p:spPr>
          <p:txBody>
            <a:bodyPr wrap="none" anchor="ctr"/>
            <a:lstStyle/>
            <a:p>
              <a:endParaRPr lang="en-US"/>
            </a:p>
          </p:txBody>
        </p:sp>
        <p:sp>
          <p:nvSpPr>
            <p:cNvPr id="14" name="Rectangle 8">
              <a:extLst>
                <a:ext uri="{FF2B5EF4-FFF2-40B4-BE49-F238E27FC236}">
                  <a16:creationId xmlns:a16="http://schemas.microsoft.com/office/drawing/2014/main" id="{DBEBE9B1-BCF8-4819-B8C4-D60CE5BEFFF4}"/>
                </a:ext>
              </a:extLst>
            </p:cNvPr>
            <p:cNvSpPr>
              <a:spLocks noChangeArrowheads="1"/>
            </p:cNvSpPr>
            <p:nvPr/>
          </p:nvSpPr>
          <p:spPr bwMode="auto">
            <a:xfrm>
              <a:off x="2987" y="1008"/>
              <a:ext cx="481" cy="210"/>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sz="1600">
                  <a:ea typeface="新細明體" pitchFamily="18" charset="-120"/>
                </a:rPr>
                <a:t>UNDO</a:t>
              </a:r>
            </a:p>
          </p:txBody>
        </p:sp>
        <p:sp>
          <p:nvSpPr>
            <p:cNvPr id="16" name="Line 9">
              <a:extLst>
                <a:ext uri="{FF2B5EF4-FFF2-40B4-BE49-F238E27FC236}">
                  <a16:creationId xmlns:a16="http://schemas.microsoft.com/office/drawing/2014/main" id="{122CA7A8-2C6D-4014-A01B-9F5BE3CCAFDC}"/>
                </a:ext>
              </a:extLst>
            </p:cNvPr>
            <p:cNvSpPr>
              <a:spLocks noChangeShapeType="1"/>
            </p:cNvSpPr>
            <p:nvPr/>
          </p:nvSpPr>
          <p:spPr bwMode="auto">
            <a:xfrm>
              <a:off x="2589" y="1196"/>
              <a:ext cx="1230" cy="0"/>
            </a:xfrm>
            <a:prstGeom prst="line">
              <a:avLst/>
            </a:prstGeom>
            <a:noFill/>
            <a:ln w="38100">
              <a:solidFill>
                <a:schemeClr val="folHlink"/>
              </a:solidFill>
              <a:round/>
              <a:headEnd type="triangle" w="med" len="med"/>
              <a:tailEnd type="triangle" w="med" len="med"/>
            </a:ln>
            <a:effectLst/>
          </p:spPr>
          <p:txBody>
            <a:bodyPr wrap="none" anchor="ctr"/>
            <a:lstStyle/>
            <a:p>
              <a:endParaRPr lang="en-US"/>
            </a:p>
          </p:txBody>
        </p:sp>
        <p:sp>
          <p:nvSpPr>
            <p:cNvPr id="17" name="Line 10">
              <a:extLst>
                <a:ext uri="{FF2B5EF4-FFF2-40B4-BE49-F238E27FC236}">
                  <a16:creationId xmlns:a16="http://schemas.microsoft.com/office/drawing/2014/main" id="{00E92D73-ECD3-4F60-84A4-A8A7E1687C45}"/>
                </a:ext>
              </a:extLst>
            </p:cNvPr>
            <p:cNvSpPr>
              <a:spLocks noChangeShapeType="1"/>
            </p:cNvSpPr>
            <p:nvPr/>
          </p:nvSpPr>
          <p:spPr bwMode="auto">
            <a:xfrm flipV="1">
              <a:off x="2040" y="1277"/>
              <a:ext cx="0" cy="248"/>
            </a:xfrm>
            <a:prstGeom prst="line">
              <a:avLst/>
            </a:prstGeom>
            <a:noFill/>
            <a:ln w="12700">
              <a:solidFill>
                <a:schemeClr val="tx1"/>
              </a:solidFill>
              <a:round/>
              <a:headEnd/>
              <a:tailEnd type="triangle" w="med" len="med"/>
            </a:ln>
            <a:effectLst/>
          </p:spPr>
          <p:txBody>
            <a:bodyPr wrap="none" anchor="ctr"/>
            <a:lstStyle/>
            <a:p>
              <a:endParaRPr lang="en-US"/>
            </a:p>
          </p:txBody>
        </p:sp>
        <p:sp>
          <p:nvSpPr>
            <p:cNvPr id="18" name="Line 11">
              <a:extLst>
                <a:ext uri="{FF2B5EF4-FFF2-40B4-BE49-F238E27FC236}">
                  <a16:creationId xmlns:a16="http://schemas.microsoft.com/office/drawing/2014/main" id="{AA645935-AAFD-4E21-BAB4-3246F36BB209}"/>
                </a:ext>
              </a:extLst>
            </p:cNvPr>
            <p:cNvSpPr>
              <a:spLocks noChangeShapeType="1"/>
            </p:cNvSpPr>
            <p:nvPr/>
          </p:nvSpPr>
          <p:spPr bwMode="auto">
            <a:xfrm flipV="1">
              <a:off x="3233" y="1289"/>
              <a:ext cx="0" cy="25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 name="Rectangle 12">
              <a:extLst>
                <a:ext uri="{FF2B5EF4-FFF2-40B4-BE49-F238E27FC236}">
                  <a16:creationId xmlns:a16="http://schemas.microsoft.com/office/drawing/2014/main" id="{46F35B60-2A09-47D4-A843-481F002CD5E2}"/>
                </a:ext>
              </a:extLst>
            </p:cNvPr>
            <p:cNvSpPr>
              <a:spLocks noChangeArrowheads="1"/>
            </p:cNvSpPr>
            <p:nvPr/>
          </p:nvSpPr>
          <p:spPr bwMode="auto">
            <a:xfrm>
              <a:off x="1753" y="1535"/>
              <a:ext cx="450" cy="210"/>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sz="1600">
                  <a:ea typeface="新細明體" pitchFamily="18" charset="-120"/>
                </a:rPr>
                <a:t>failure</a:t>
              </a:r>
            </a:p>
          </p:txBody>
        </p:sp>
        <p:sp>
          <p:nvSpPr>
            <p:cNvPr id="20" name="Rectangle 13">
              <a:extLst>
                <a:ext uri="{FF2B5EF4-FFF2-40B4-BE49-F238E27FC236}">
                  <a16:creationId xmlns:a16="http://schemas.microsoft.com/office/drawing/2014/main" id="{C31184A8-2527-4E29-9A78-9D23526405A1}"/>
                </a:ext>
              </a:extLst>
            </p:cNvPr>
            <p:cNvSpPr>
              <a:spLocks noChangeArrowheads="1"/>
            </p:cNvSpPr>
            <p:nvPr/>
          </p:nvSpPr>
          <p:spPr bwMode="auto">
            <a:xfrm>
              <a:off x="2807" y="1538"/>
              <a:ext cx="760" cy="210"/>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sz="1600">
                  <a:ea typeface="新細明體" pitchFamily="18" charset="-120"/>
                </a:rPr>
                <a:t>failure again</a:t>
              </a:r>
            </a:p>
          </p:txBody>
        </p:sp>
      </p:grpSp>
    </p:spTree>
    <p:extLst>
      <p:ext uri="{BB962C8B-B14F-4D97-AF65-F5344CB8AC3E}">
        <p14:creationId xmlns:p14="http://schemas.microsoft.com/office/powerpoint/2010/main" val="356758795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4" y="221060"/>
            <a:ext cx="10847966" cy="1446954"/>
            <a:chOff x="-597749" y="2836249"/>
            <a:chExt cx="6543894" cy="474212"/>
          </a:xfrm>
        </p:grpSpPr>
        <p:sp>
          <p:nvSpPr>
            <p:cNvPr id="5" name="Oval 4">
              <a:extLst>
                <a:ext uri="{FF2B5EF4-FFF2-40B4-BE49-F238E27FC236}">
                  <a16:creationId xmlns:a16="http://schemas.microsoft.com/office/drawing/2014/main" id="{98D27260-9DD3-4330-9619-8FEDEE051E22}"/>
                </a:ext>
              </a:extLst>
            </p:cNvPr>
            <p:cNvSpPr/>
            <p:nvPr/>
          </p:nvSpPr>
          <p:spPr>
            <a:xfrm>
              <a:off x="5022779" y="283624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150326" y="459021"/>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900753" y="1256750"/>
            <a:ext cx="8857396" cy="4993533"/>
          </a:xfrm>
          <a:solidFill>
            <a:schemeClr val="bg1">
              <a:lumMod val="95000"/>
            </a:schemeClr>
          </a:solidFill>
          <a:ln>
            <a:solidFill>
              <a:schemeClr val="bg1"/>
            </a:solidFill>
          </a:ln>
        </p:spPr>
        <p:style>
          <a:lnRef idx="0">
            <a:scrgbClr r="0" g="0" b="0"/>
          </a:lnRef>
          <a:fillRef idx="0">
            <a:scrgbClr r="0" g="0" b="0"/>
          </a:fillRef>
          <a:effectRef idx="0">
            <a:scrgbClr r="0" g="0" b="0"/>
          </a:effectRef>
          <a:fontRef idx="minor">
            <a:schemeClr val="dk1"/>
          </a:fontRef>
        </p:style>
        <p:txBody>
          <a:bodyPr>
            <a:normAutofit/>
          </a:bodyPr>
          <a:lstStyle/>
          <a:p>
            <a:pPr>
              <a:buClr>
                <a:schemeClr val="tx1"/>
              </a:buClr>
              <a:buFont typeface="Wingdings" panose="05000000000000000000" pitchFamily="2" charset="2"/>
              <a:buChar char="v"/>
            </a:pPr>
            <a:r>
              <a:rPr lang="en-US" altLang="zh-TW" sz="2400" dirty="0"/>
              <a:t>UNDO Logic and REDO Logic</a:t>
            </a:r>
          </a:p>
          <a:p>
            <a:pPr marL="274320" lvl="1" indent="0">
              <a:lnSpc>
                <a:spcPct val="120000"/>
              </a:lnSpc>
              <a:buClr>
                <a:schemeClr val="accent3"/>
              </a:buClr>
              <a:buNone/>
            </a:pPr>
            <a:endParaRPr lang="en-US" altLang="zh-TW" dirty="0"/>
          </a:p>
          <a:p>
            <a:pPr lvl="1">
              <a:buFont typeface="Wingdings" panose="05000000000000000000" pitchFamily="2" charset="2"/>
              <a:buChar char="Ø"/>
            </a:pPr>
            <a:r>
              <a:rPr lang="en-GB" dirty="0">
                <a:solidFill>
                  <a:schemeClr val="tx1"/>
                </a:solidFill>
              </a:rPr>
              <a:t>UNDO and REDO: lists of transactions</a:t>
            </a:r>
          </a:p>
          <a:p>
            <a:pPr lvl="1">
              <a:buFont typeface="Wingdings" panose="05000000000000000000" pitchFamily="2" charset="2"/>
              <a:buChar char="Ø"/>
            </a:pPr>
            <a:endParaRPr lang="en-GB" dirty="0">
              <a:solidFill>
                <a:schemeClr val="tx1"/>
              </a:solidFill>
            </a:endParaRPr>
          </a:p>
          <a:p>
            <a:pPr lvl="1">
              <a:buFont typeface="Wingdings" panose="05000000000000000000" pitchFamily="2" charset="2"/>
              <a:buChar char="Ø"/>
            </a:pPr>
            <a:r>
              <a:rPr lang="en-GB" dirty="0">
                <a:solidFill>
                  <a:schemeClr val="tx1"/>
                </a:solidFill>
              </a:rPr>
              <a:t>UNDO = all transactions running at the last checkpoint</a:t>
            </a:r>
            <a:endParaRPr lang="ar-OM" dirty="0">
              <a:solidFill>
                <a:schemeClr val="tx1"/>
              </a:solidFill>
            </a:endParaRPr>
          </a:p>
          <a:p>
            <a:pPr marL="274320" lvl="1" indent="0">
              <a:buNone/>
            </a:pPr>
            <a:endParaRPr lang="en-GB" dirty="0">
              <a:solidFill>
                <a:schemeClr val="tx1"/>
              </a:solidFill>
            </a:endParaRPr>
          </a:p>
          <a:p>
            <a:pPr lvl="1">
              <a:buFont typeface="Wingdings" panose="05000000000000000000" pitchFamily="2" charset="2"/>
              <a:buChar char="Ø"/>
            </a:pPr>
            <a:r>
              <a:rPr lang="en-GB" dirty="0">
                <a:solidFill>
                  <a:schemeClr val="tx1"/>
                </a:solidFill>
              </a:rPr>
              <a:t>REDO = empty</a:t>
            </a:r>
          </a:p>
          <a:p>
            <a:pPr lvl="1">
              <a:buFont typeface="Wingdings" panose="05000000000000000000" pitchFamily="2" charset="2"/>
              <a:buChar char="Ø"/>
            </a:pPr>
            <a:endParaRPr lang="en-GB" dirty="0">
              <a:solidFill>
                <a:schemeClr val="tx1"/>
              </a:solidFill>
            </a:endParaRPr>
          </a:p>
          <a:p>
            <a:pPr lvl="1">
              <a:buFont typeface="Wingdings" panose="05000000000000000000" pitchFamily="2" charset="2"/>
              <a:buChar char="Ø"/>
            </a:pPr>
            <a:r>
              <a:rPr lang="en-GB" dirty="0">
                <a:solidFill>
                  <a:schemeClr val="tx1"/>
                </a:solidFill>
              </a:rPr>
              <a:t>For each entry in the log, starting at the last checkpoint</a:t>
            </a:r>
          </a:p>
          <a:p>
            <a:pPr lvl="2">
              <a:buFont typeface="Wingdings" panose="05000000000000000000" pitchFamily="2" charset="2"/>
              <a:buChar char="§"/>
            </a:pPr>
            <a:r>
              <a:rPr lang="en-GB" dirty="0">
                <a:solidFill>
                  <a:schemeClr val="tx1"/>
                </a:solidFill>
              </a:rPr>
              <a:t>	If a BEGIN TRANSACTION entry is found for T</a:t>
            </a:r>
          </a:p>
          <a:p>
            <a:pPr marL="548640" lvl="2" indent="0">
              <a:buNone/>
            </a:pPr>
            <a:r>
              <a:rPr lang="en-GB" dirty="0">
                <a:solidFill>
                  <a:schemeClr val="tx1"/>
                </a:solidFill>
              </a:rPr>
              <a:t>	Add T to UNDO</a:t>
            </a:r>
          </a:p>
          <a:p>
            <a:pPr lvl="2">
              <a:buFont typeface="Wingdings" panose="05000000000000000000" pitchFamily="2" charset="2"/>
              <a:buChar char="§"/>
            </a:pPr>
            <a:r>
              <a:rPr lang="en-GB" dirty="0">
                <a:solidFill>
                  <a:schemeClr val="tx1"/>
                </a:solidFill>
              </a:rPr>
              <a:t>	If a COMMIT entry is found for T</a:t>
            </a:r>
          </a:p>
          <a:p>
            <a:pPr marL="548640" lvl="2" indent="0">
              <a:buNone/>
            </a:pPr>
            <a:r>
              <a:rPr lang="ar-OM" dirty="0">
                <a:solidFill>
                  <a:schemeClr val="tx1"/>
                </a:solidFill>
              </a:rPr>
              <a:t>     </a:t>
            </a:r>
            <a:r>
              <a:rPr lang="en-GB" dirty="0">
                <a:solidFill>
                  <a:schemeClr val="tx1"/>
                </a:solidFill>
              </a:rPr>
              <a:t>Move T from UNDO to REDO</a:t>
            </a:r>
          </a:p>
          <a:p>
            <a:pPr lvl="1">
              <a:lnSpc>
                <a:spcPct val="120000"/>
              </a:lnSpc>
              <a:buClr>
                <a:schemeClr val="accent3"/>
              </a:buClr>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350724567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4" y="221060"/>
            <a:ext cx="10847966" cy="1446954"/>
            <a:chOff x="-597749" y="2836249"/>
            <a:chExt cx="6543894" cy="474212"/>
          </a:xfrm>
        </p:grpSpPr>
        <p:sp>
          <p:nvSpPr>
            <p:cNvPr id="5" name="Oval 4">
              <a:extLst>
                <a:ext uri="{FF2B5EF4-FFF2-40B4-BE49-F238E27FC236}">
                  <a16:creationId xmlns:a16="http://schemas.microsoft.com/office/drawing/2014/main" id="{98D27260-9DD3-4330-9619-8FEDEE051E22}"/>
                </a:ext>
              </a:extLst>
            </p:cNvPr>
            <p:cNvSpPr/>
            <p:nvPr/>
          </p:nvSpPr>
          <p:spPr>
            <a:xfrm>
              <a:off x="5022779" y="283624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150326" y="459021"/>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900753" y="1256750"/>
            <a:ext cx="8857396" cy="4993533"/>
          </a:xfrm>
          <a:solidFill>
            <a:schemeClr val="bg1">
              <a:lumMod val="95000"/>
            </a:schemeClr>
          </a:solidFill>
          <a:ln>
            <a:solidFill>
              <a:schemeClr val="bg1"/>
            </a:solidFill>
          </a:ln>
        </p:spPr>
        <p:style>
          <a:lnRef idx="0">
            <a:scrgbClr r="0" g="0" b="0"/>
          </a:lnRef>
          <a:fillRef idx="0">
            <a:scrgbClr r="0" g="0" b="0"/>
          </a:fillRef>
          <a:effectRef idx="0">
            <a:scrgbClr r="0" g="0" b="0"/>
          </a:effectRef>
          <a:fontRef idx="minor">
            <a:schemeClr val="dk1"/>
          </a:fontRef>
        </p:style>
        <p:txBody>
          <a:bodyPr>
            <a:normAutofit/>
          </a:bodyPr>
          <a:lstStyle/>
          <a:p>
            <a:pPr>
              <a:buClr>
                <a:schemeClr val="tx1"/>
              </a:buClr>
              <a:buFont typeface="Wingdings" panose="05000000000000000000" pitchFamily="2" charset="2"/>
              <a:buChar char="v"/>
            </a:pPr>
            <a:r>
              <a:rPr lang="en-US" altLang="zh-TW" sz="2400" dirty="0"/>
              <a:t>UNDO Logic and REDO Logic</a:t>
            </a:r>
          </a:p>
          <a:p>
            <a:pPr marL="274320" lvl="1" indent="0">
              <a:lnSpc>
                <a:spcPct val="120000"/>
              </a:lnSpc>
              <a:buClr>
                <a:schemeClr val="accent3"/>
              </a:buClr>
              <a:buNone/>
            </a:pPr>
            <a:endParaRPr lang="en-US" altLang="zh-TW" dirty="0"/>
          </a:p>
          <a:p>
            <a:pPr lvl="1">
              <a:lnSpc>
                <a:spcPct val="120000"/>
              </a:lnSpc>
              <a:buClr>
                <a:schemeClr val="accent3"/>
              </a:buClr>
              <a:buFont typeface="Wingdings" panose="05000000000000000000" pitchFamily="2" charset="2"/>
              <a:buChar char="Ø"/>
            </a:pPr>
            <a:endParaRPr lang="en-US" altLang="zh-TW" dirty="0"/>
          </a:p>
        </p:txBody>
      </p:sp>
      <p:sp>
        <p:nvSpPr>
          <p:cNvPr id="11" name="Line 3">
            <a:extLst>
              <a:ext uri="{FF2B5EF4-FFF2-40B4-BE49-F238E27FC236}">
                <a16:creationId xmlns:a16="http://schemas.microsoft.com/office/drawing/2014/main" id="{CBE2F3E0-44C9-4567-9604-8A35A301AE6E}"/>
              </a:ext>
            </a:extLst>
          </p:cNvPr>
          <p:cNvSpPr>
            <a:spLocks noChangeShapeType="1"/>
          </p:cNvSpPr>
          <p:nvPr/>
        </p:nvSpPr>
        <p:spPr bwMode="auto">
          <a:xfrm>
            <a:off x="3962400" y="1828800"/>
            <a:ext cx="0" cy="2057400"/>
          </a:xfrm>
          <a:prstGeom prst="line">
            <a:avLst/>
          </a:prstGeom>
          <a:noFill/>
          <a:ln w="19050">
            <a:solidFill>
              <a:schemeClr val="tx1"/>
            </a:solidFill>
            <a:prstDash val="dash"/>
            <a:round/>
            <a:headEnd/>
            <a:tailEnd/>
          </a:ln>
          <a:effectLst/>
        </p:spPr>
        <p:txBody>
          <a:bodyPr wrap="none" anchor="ctr"/>
          <a:lstStyle/>
          <a:p>
            <a:endParaRPr lang="en-US"/>
          </a:p>
        </p:txBody>
      </p:sp>
      <p:sp>
        <p:nvSpPr>
          <p:cNvPr id="12" name="Line 4">
            <a:extLst>
              <a:ext uri="{FF2B5EF4-FFF2-40B4-BE49-F238E27FC236}">
                <a16:creationId xmlns:a16="http://schemas.microsoft.com/office/drawing/2014/main" id="{7ADDA1CC-90BA-4A15-AE8C-46096C2CF283}"/>
              </a:ext>
            </a:extLst>
          </p:cNvPr>
          <p:cNvSpPr>
            <a:spLocks noChangeShapeType="1"/>
          </p:cNvSpPr>
          <p:nvPr/>
        </p:nvSpPr>
        <p:spPr bwMode="auto">
          <a:xfrm>
            <a:off x="7594600" y="1828800"/>
            <a:ext cx="0" cy="2057400"/>
          </a:xfrm>
          <a:prstGeom prst="line">
            <a:avLst/>
          </a:prstGeom>
          <a:noFill/>
          <a:ln w="19050">
            <a:solidFill>
              <a:schemeClr val="tx1"/>
            </a:solidFill>
            <a:prstDash val="dash"/>
            <a:round/>
            <a:headEnd/>
            <a:tailEnd/>
          </a:ln>
          <a:effectLst/>
        </p:spPr>
        <p:txBody>
          <a:bodyPr wrap="none" anchor="ctr"/>
          <a:lstStyle/>
          <a:p>
            <a:endParaRPr lang="en-US"/>
          </a:p>
        </p:txBody>
      </p:sp>
      <p:sp>
        <p:nvSpPr>
          <p:cNvPr id="13" name="Line 5">
            <a:extLst>
              <a:ext uri="{FF2B5EF4-FFF2-40B4-BE49-F238E27FC236}">
                <a16:creationId xmlns:a16="http://schemas.microsoft.com/office/drawing/2014/main" id="{65338606-9AAD-4E7C-A058-66B7FF7833A4}"/>
              </a:ext>
            </a:extLst>
          </p:cNvPr>
          <p:cNvSpPr>
            <a:spLocks noChangeShapeType="1"/>
          </p:cNvSpPr>
          <p:nvPr/>
        </p:nvSpPr>
        <p:spPr bwMode="auto">
          <a:xfrm>
            <a:off x="742950" y="3733800"/>
            <a:ext cx="7924800"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14" name="Line 6">
            <a:extLst>
              <a:ext uri="{FF2B5EF4-FFF2-40B4-BE49-F238E27FC236}">
                <a16:creationId xmlns:a16="http://schemas.microsoft.com/office/drawing/2014/main" id="{B57EFE4D-13D0-4107-83E8-F2099537626B}"/>
              </a:ext>
            </a:extLst>
          </p:cNvPr>
          <p:cNvSpPr>
            <a:spLocks noChangeShapeType="1"/>
          </p:cNvSpPr>
          <p:nvPr/>
        </p:nvSpPr>
        <p:spPr bwMode="auto">
          <a:xfrm>
            <a:off x="1585648" y="2046288"/>
            <a:ext cx="1898650" cy="0"/>
          </a:xfrm>
          <a:prstGeom prst="line">
            <a:avLst/>
          </a:prstGeom>
          <a:noFill/>
          <a:ln w="19050">
            <a:solidFill>
              <a:schemeClr val="tx1"/>
            </a:solidFill>
            <a:round/>
            <a:headEnd/>
            <a:tailEnd/>
          </a:ln>
          <a:effectLst/>
        </p:spPr>
        <p:txBody>
          <a:bodyPr wrap="none" anchor="ctr"/>
          <a:lstStyle/>
          <a:p>
            <a:endParaRPr lang="en-US"/>
          </a:p>
        </p:txBody>
      </p:sp>
      <p:sp>
        <p:nvSpPr>
          <p:cNvPr id="16" name="Line 7">
            <a:extLst>
              <a:ext uri="{FF2B5EF4-FFF2-40B4-BE49-F238E27FC236}">
                <a16:creationId xmlns:a16="http://schemas.microsoft.com/office/drawing/2014/main" id="{BB5C944E-E0E4-4847-8279-F5CB856A839C}"/>
              </a:ext>
            </a:extLst>
          </p:cNvPr>
          <p:cNvSpPr>
            <a:spLocks noChangeShapeType="1"/>
          </p:cNvSpPr>
          <p:nvPr/>
        </p:nvSpPr>
        <p:spPr bwMode="auto">
          <a:xfrm>
            <a:off x="1585648" y="1970088"/>
            <a:ext cx="0" cy="152400"/>
          </a:xfrm>
          <a:prstGeom prst="line">
            <a:avLst/>
          </a:prstGeom>
          <a:noFill/>
          <a:ln w="19050">
            <a:solidFill>
              <a:schemeClr val="tx1"/>
            </a:solidFill>
            <a:round/>
            <a:headEnd/>
            <a:tailEnd/>
          </a:ln>
          <a:effectLst/>
        </p:spPr>
        <p:txBody>
          <a:bodyPr wrap="none" anchor="ctr"/>
          <a:lstStyle/>
          <a:p>
            <a:endParaRPr lang="en-US"/>
          </a:p>
        </p:txBody>
      </p:sp>
      <p:sp>
        <p:nvSpPr>
          <p:cNvPr id="17" name="Line 8">
            <a:extLst>
              <a:ext uri="{FF2B5EF4-FFF2-40B4-BE49-F238E27FC236}">
                <a16:creationId xmlns:a16="http://schemas.microsoft.com/office/drawing/2014/main" id="{7564854F-5F30-4415-BA97-A1136D65194F}"/>
              </a:ext>
            </a:extLst>
          </p:cNvPr>
          <p:cNvSpPr>
            <a:spLocks noChangeShapeType="1"/>
          </p:cNvSpPr>
          <p:nvPr/>
        </p:nvSpPr>
        <p:spPr bwMode="auto">
          <a:xfrm>
            <a:off x="3484298" y="1970088"/>
            <a:ext cx="0" cy="152400"/>
          </a:xfrm>
          <a:prstGeom prst="line">
            <a:avLst/>
          </a:prstGeom>
          <a:noFill/>
          <a:ln w="19050">
            <a:solidFill>
              <a:schemeClr val="tx1"/>
            </a:solidFill>
            <a:round/>
            <a:headEnd/>
            <a:tailEnd/>
          </a:ln>
          <a:effectLst/>
        </p:spPr>
        <p:txBody>
          <a:bodyPr wrap="none" anchor="ctr"/>
          <a:lstStyle/>
          <a:p>
            <a:endParaRPr lang="en-US"/>
          </a:p>
        </p:txBody>
      </p:sp>
      <p:sp>
        <p:nvSpPr>
          <p:cNvPr id="18" name="Text Box 9">
            <a:extLst>
              <a:ext uri="{FF2B5EF4-FFF2-40B4-BE49-F238E27FC236}">
                <a16:creationId xmlns:a16="http://schemas.microsoft.com/office/drawing/2014/main" id="{8C8357C4-A261-4F8A-BB3A-9667BC5FCEE3}"/>
              </a:ext>
            </a:extLst>
          </p:cNvPr>
          <p:cNvSpPr txBox="1">
            <a:spLocks noChangeArrowheads="1"/>
          </p:cNvSpPr>
          <p:nvPr/>
        </p:nvSpPr>
        <p:spPr bwMode="auto">
          <a:xfrm>
            <a:off x="1088873" y="1828800"/>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1</a:t>
            </a:r>
            <a:endParaRPr lang="en-GB" sz="2000">
              <a:solidFill>
                <a:schemeClr val="tx1"/>
              </a:solidFill>
              <a:latin typeface="Arial" charset="0"/>
            </a:endParaRPr>
          </a:p>
        </p:txBody>
      </p:sp>
      <p:sp>
        <p:nvSpPr>
          <p:cNvPr id="19" name="Line 10">
            <a:extLst>
              <a:ext uri="{FF2B5EF4-FFF2-40B4-BE49-F238E27FC236}">
                <a16:creationId xmlns:a16="http://schemas.microsoft.com/office/drawing/2014/main" id="{EE76550F-BBB0-452B-B208-30B93D9A6BB6}"/>
              </a:ext>
            </a:extLst>
          </p:cNvPr>
          <p:cNvSpPr>
            <a:spLocks noChangeShapeType="1"/>
          </p:cNvSpPr>
          <p:nvPr/>
        </p:nvSpPr>
        <p:spPr bwMode="auto">
          <a:xfrm>
            <a:off x="2641600" y="2438400"/>
            <a:ext cx="2806700" cy="0"/>
          </a:xfrm>
          <a:prstGeom prst="line">
            <a:avLst/>
          </a:prstGeom>
          <a:noFill/>
          <a:ln w="19050">
            <a:solidFill>
              <a:schemeClr val="tx1"/>
            </a:solidFill>
            <a:round/>
            <a:headEnd/>
            <a:tailEnd/>
          </a:ln>
          <a:effectLst/>
        </p:spPr>
        <p:txBody>
          <a:bodyPr wrap="none" anchor="ctr"/>
          <a:lstStyle/>
          <a:p>
            <a:endParaRPr lang="en-US"/>
          </a:p>
        </p:txBody>
      </p:sp>
      <p:sp>
        <p:nvSpPr>
          <p:cNvPr id="20" name="Line 11">
            <a:extLst>
              <a:ext uri="{FF2B5EF4-FFF2-40B4-BE49-F238E27FC236}">
                <a16:creationId xmlns:a16="http://schemas.microsoft.com/office/drawing/2014/main" id="{ACA27DC4-5ED3-40A4-9076-A00617C5B0B3}"/>
              </a:ext>
            </a:extLst>
          </p:cNvPr>
          <p:cNvSpPr>
            <a:spLocks noChangeShapeType="1"/>
          </p:cNvSpPr>
          <p:nvPr/>
        </p:nvSpPr>
        <p:spPr bwMode="auto">
          <a:xfrm>
            <a:off x="2641600" y="2362200"/>
            <a:ext cx="0" cy="152400"/>
          </a:xfrm>
          <a:prstGeom prst="line">
            <a:avLst/>
          </a:prstGeom>
          <a:noFill/>
          <a:ln w="19050">
            <a:solidFill>
              <a:schemeClr val="tx1"/>
            </a:solidFill>
            <a:round/>
            <a:headEnd/>
            <a:tailEnd/>
          </a:ln>
          <a:effectLst/>
        </p:spPr>
        <p:txBody>
          <a:bodyPr wrap="none" anchor="ctr"/>
          <a:lstStyle/>
          <a:p>
            <a:endParaRPr lang="en-US"/>
          </a:p>
        </p:txBody>
      </p:sp>
      <p:sp>
        <p:nvSpPr>
          <p:cNvPr id="21" name="Line 12">
            <a:extLst>
              <a:ext uri="{FF2B5EF4-FFF2-40B4-BE49-F238E27FC236}">
                <a16:creationId xmlns:a16="http://schemas.microsoft.com/office/drawing/2014/main" id="{F0253AC2-DAFB-4A75-A0A2-222301AF4B31}"/>
              </a:ext>
            </a:extLst>
          </p:cNvPr>
          <p:cNvSpPr>
            <a:spLocks noChangeShapeType="1"/>
          </p:cNvSpPr>
          <p:nvPr/>
        </p:nvSpPr>
        <p:spPr bwMode="auto">
          <a:xfrm>
            <a:off x="5448300" y="2362200"/>
            <a:ext cx="0" cy="152400"/>
          </a:xfrm>
          <a:prstGeom prst="line">
            <a:avLst/>
          </a:prstGeom>
          <a:noFill/>
          <a:ln w="19050">
            <a:solidFill>
              <a:schemeClr val="tx1"/>
            </a:solidFill>
            <a:round/>
            <a:headEnd/>
            <a:tailEnd/>
          </a:ln>
          <a:effectLst/>
        </p:spPr>
        <p:txBody>
          <a:bodyPr wrap="none" anchor="ctr"/>
          <a:lstStyle/>
          <a:p>
            <a:endParaRPr lang="en-US"/>
          </a:p>
        </p:txBody>
      </p:sp>
      <p:sp>
        <p:nvSpPr>
          <p:cNvPr id="22" name="Text Box 13">
            <a:extLst>
              <a:ext uri="{FF2B5EF4-FFF2-40B4-BE49-F238E27FC236}">
                <a16:creationId xmlns:a16="http://schemas.microsoft.com/office/drawing/2014/main" id="{F466680D-427E-4773-8BE3-27608859117B}"/>
              </a:ext>
            </a:extLst>
          </p:cNvPr>
          <p:cNvSpPr txBox="1">
            <a:spLocks noChangeArrowheads="1"/>
          </p:cNvSpPr>
          <p:nvPr/>
        </p:nvSpPr>
        <p:spPr bwMode="auto">
          <a:xfrm>
            <a:off x="2162023" y="2209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2</a:t>
            </a:r>
            <a:endParaRPr lang="en-GB" sz="2000">
              <a:solidFill>
                <a:schemeClr val="tx1"/>
              </a:solidFill>
              <a:latin typeface="Arial" charset="0"/>
            </a:endParaRPr>
          </a:p>
        </p:txBody>
      </p:sp>
      <p:sp>
        <p:nvSpPr>
          <p:cNvPr id="23" name="Line 14">
            <a:extLst>
              <a:ext uri="{FF2B5EF4-FFF2-40B4-BE49-F238E27FC236}">
                <a16:creationId xmlns:a16="http://schemas.microsoft.com/office/drawing/2014/main" id="{67AA7386-AB65-4CB0-9FA0-2C5ABA8A5CBE}"/>
              </a:ext>
            </a:extLst>
          </p:cNvPr>
          <p:cNvSpPr>
            <a:spLocks noChangeShapeType="1"/>
          </p:cNvSpPr>
          <p:nvPr/>
        </p:nvSpPr>
        <p:spPr bwMode="auto">
          <a:xfrm>
            <a:off x="2228850" y="2819400"/>
            <a:ext cx="5365750" cy="0"/>
          </a:xfrm>
          <a:prstGeom prst="line">
            <a:avLst/>
          </a:prstGeom>
          <a:noFill/>
          <a:ln w="19050">
            <a:solidFill>
              <a:schemeClr val="tx1"/>
            </a:solidFill>
            <a:round/>
            <a:headEnd/>
            <a:tailEnd/>
          </a:ln>
          <a:effectLst/>
        </p:spPr>
        <p:txBody>
          <a:bodyPr wrap="none" anchor="ctr"/>
          <a:lstStyle/>
          <a:p>
            <a:endParaRPr lang="en-US"/>
          </a:p>
        </p:txBody>
      </p:sp>
      <p:sp>
        <p:nvSpPr>
          <p:cNvPr id="24" name="Line 15">
            <a:extLst>
              <a:ext uri="{FF2B5EF4-FFF2-40B4-BE49-F238E27FC236}">
                <a16:creationId xmlns:a16="http://schemas.microsoft.com/office/drawing/2014/main" id="{7C693184-5322-436D-9A53-76F9C2D94CE2}"/>
              </a:ext>
            </a:extLst>
          </p:cNvPr>
          <p:cNvSpPr>
            <a:spLocks noChangeShapeType="1"/>
          </p:cNvSpPr>
          <p:nvPr/>
        </p:nvSpPr>
        <p:spPr bwMode="auto">
          <a:xfrm>
            <a:off x="2228850" y="2743200"/>
            <a:ext cx="0" cy="152400"/>
          </a:xfrm>
          <a:prstGeom prst="line">
            <a:avLst/>
          </a:prstGeom>
          <a:noFill/>
          <a:ln w="19050">
            <a:solidFill>
              <a:schemeClr val="tx1"/>
            </a:solidFill>
            <a:round/>
            <a:headEnd/>
            <a:tailEnd/>
          </a:ln>
          <a:effectLst/>
        </p:spPr>
        <p:txBody>
          <a:bodyPr wrap="none" anchor="ctr"/>
          <a:lstStyle/>
          <a:p>
            <a:endParaRPr lang="en-US"/>
          </a:p>
        </p:txBody>
      </p:sp>
      <p:sp>
        <p:nvSpPr>
          <p:cNvPr id="25" name="Text Box 16">
            <a:extLst>
              <a:ext uri="{FF2B5EF4-FFF2-40B4-BE49-F238E27FC236}">
                <a16:creationId xmlns:a16="http://schemas.microsoft.com/office/drawing/2014/main" id="{48BCBB8C-B874-4C0B-A7A0-92093EACBB11}"/>
              </a:ext>
            </a:extLst>
          </p:cNvPr>
          <p:cNvSpPr txBox="1">
            <a:spLocks noChangeArrowheads="1"/>
          </p:cNvSpPr>
          <p:nvPr/>
        </p:nvSpPr>
        <p:spPr bwMode="auto">
          <a:xfrm>
            <a:off x="1749273" y="2590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3</a:t>
            </a:r>
            <a:endParaRPr lang="en-GB" sz="2000">
              <a:solidFill>
                <a:schemeClr val="tx1"/>
              </a:solidFill>
              <a:latin typeface="Arial" charset="0"/>
            </a:endParaRPr>
          </a:p>
        </p:txBody>
      </p:sp>
      <p:sp>
        <p:nvSpPr>
          <p:cNvPr id="26" name="Line 17">
            <a:extLst>
              <a:ext uri="{FF2B5EF4-FFF2-40B4-BE49-F238E27FC236}">
                <a16:creationId xmlns:a16="http://schemas.microsoft.com/office/drawing/2014/main" id="{9D11AE38-FD56-4699-BA69-288B5FDDC509}"/>
              </a:ext>
            </a:extLst>
          </p:cNvPr>
          <p:cNvSpPr>
            <a:spLocks noChangeShapeType="1"/>
          </p:cNvSpPr>
          <p:nvPr/>
        </p:nvSpPr>
        <p:spPr bwMode="auto">
          <a:xfrm>
            <a:off x="4457700" y="3200400"/>
            <a:ext cx="1898650" cy="0"/>
          </a:xfrm>
          <a:prstGeom prst="line">
            <a:avLst/>
          </a:prstGeom>
          <a:noFill/>
          <a:ln w="19050">
            <a:solidFill>
              <a:schemeClr val="tx1"/>
            </a:solidFill>
            <a:round/>
            <a:headEnd/>
            <a:tailEnd/>
          </a:ln>
          <a:effectLst/>
        </p:spPr>
        <p:txBody>
          <a:bodyPr wrap="none" anchor="ctr"/>
          <a:lstStyle/>
          <a:p>
            <a:endParaRPr lang="en-US"/>
          </a:p>
        </p:txBody>
      </p:sp>
      <p:sp>
        <p:nvSpPr>
          <p:cNvPr id="27" name="Line 18">
            <a:extLst>
              <a:ext uri="{FF2B5EF4-FFF2-40B4-BE49-F238E27FC236}">
                <a16:creationId xmlns:a16="http://schemas.microsoft.com/office/drawing/2014/main" id="{F9231260-481B-4D52-9009-B9473E69946C}"/>
              </a:ext>
            </a:extLst>
          </p:cNvPr>
          <p:cNvSpPr>
            <a:spLocks noChangeShapeType="1"/>
          </p:cNvSpPr>
          <p:nvPr/>
        </p:nvSpPr>
        <p:spPr bwMode="auto">
          <a:xfrm>
            <a:off x="4457700" y="3124200"/>
            <a:ext cx="0" cy="152400"/>
          </a:xfrm>
          <a:prstGeom prst="line">
            <a:avLst/>
          </a:prstGeom>
          <a:noFill/>
          <a:ln w="19050">
            <a:solidFill>
              <a:schemeClr val="tx1"/>
            </a:solidFill>
            <a:round/>
            <a:headEnd/>
            <a:tailEnd/>
          </a:ln>
          <a:effectLst/>
        </p:spPr>
        <p:txBody>
          <a:bodyPr wrap="none" anchor="ctr"/>
          <a:lstStyle/>
          <a:p>
            <a:endParaRPr lang="en-US"/>
          </a:p>
        </p:txBody>
      </p:sp>
      <p:sp>
        <p:nvSpPr>
          <p:cNvPr id="28" name="Line 19">
            <a:extLst>
              <a:ext uri="{FF2B5EF4-FFF2-40B4-BE49-F238E27FC236}">
                <a16:creationId xmlns:a16="http://schemas.microsoft.com/office/drawing/2014/main" id="{02F87F56-08B6-4654-A6BA-E212737574C4}"/>
              </a:ext>
            </a:extLst>
          </p:cNvPr>
          <p:cNvSpPr>
            <a:spLocks noChangeShapeType="1"/>
          </p:cNvSpPr>
          <p:nvPr/>
        </p:nvSpPr>
        <p:spPr bwMode="auto">
          <a:xfrm>
            <a:off x="6356350" y="3124200"/>
            <a:ext cx="0" cy="152400"/>
          </a:xfrm>
          <a:prstGeom prst="line">
            <a:avLst/>
          </a:prstGeom>
          <a:noFill/>
          <a:ln w="19050">
            <a:solidFill>
              <a:schemeClr val="tx1"/>
            </a:solidFill>
            <a:round/>
            <a:headEnd/>
            <a:tailEnd/>
          </a:ln>
          <a:effectLst/>
        </p:spPr>
        <p:txBody>
          <a:bodyPr wrap="none" anchor="ctr"/>
          <a:lstStyle/>
          <a:p>
            <a:endParaRPr lang="en-US"/>
          </a:p>
        </p:txBody>
      </p:sp>
      <p:sp>
        <p:nvSpPr>
          <p:cNvPr id="29" name="Text Box 20">
            <a:extLst>
              <a:ext uri="{FF2B5EF4-FFF2-40B4-BE49-F238E27FC236}">
                <a16:creationId xmlns:a16="http://schemas.microsoft.com/office/drawing/2014/main" id="{572EA896-9AF8-4CD0-9254-BC71055D0293}"/>
              </a:ext>
            </a:extLst>
          </p:cNvPr>
          <p:cNvSpPr txBox="1">
            <a:spLocks noChangeArrowheads="1"/>
          </p:cNvSpPr>
          <p:nvPr/>
        </p:nvSpPr>
        <p:spPr bwMode="auto">
          <a:xfrm>
            <a:off x="3978123" y="2971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4</a:t>
            </a:r>
            <a:endParaRPr lang="en-GB" sz="2000">
              <a:solidFill>
                <a:schemeClr val="tx1"/>
              </a:solidFill>
              <a:latin typeface="Arial" charset="0"/>
            </a:endParaRPr>
          </a:p>
        </p:txBody>
      </p:sp>
      <p:sp>
        <p:nvSpPr>
          <p:cNvPr id="30" name="Line 21">
            <a:extLst>
              <a:ext uri="{FF2B5EF4-FFF2-40B4-BE49-F238E27FC236}">
                <a16:creationId xmlns:a16="http://schemas.microsoft.com/office/drawing/2014/main" id="{C67698C9-8A98-44B5-BFCB-99A8B69B6932}"/>
              </a:ext>
            </a:extLst>
          </p:cNvPr>
          <p:cNvSpPr>
            <a:spLocks noChangeShapeType="1"/>
          </p:cNvSpPr>
          <p:nvPr/>
        </p:nvSpPr>
        <p:spPr bwMode="auto">
          <a:xfrm>
            <a:off x="5365750" y="3581400"/>
            <a:ext cx="2228850" cy="0"/>
          </a:xfrm>
          <a:prstGeom prst="line">
            <a:avLst/>
          </a:prstGeom>
          <a:noFill/>
          <a:ln w="19050">
            <a:solidFill>
              <a:schemeClr val="tx1"/>
            </a:solidFill>
            <a:round/>
            <a:headEnd/>
            <a:tailEnd/>
          </a:ln>
          <a:effectLst/>
        </p:spPr>
        <p:txBody>
          <a:bodyPr wrap="none" anchor="ctr"/>
          <a:lstStyle/>
          <a:p>
            <a:endParaRPr lang="en-US"/>
          </a:p>
        </p:txBody>
      </p:sp>
      <p:sp>
        <p:nvSpPr>
          <p:cNvPr id="31" name="Line 22">
            <a:extLst>
              <a:ext uri="{FF2B5EF4-FFF2-40B4-BE49-F238E27FC236}">
                <a16:creationId xmlns:a16="http://schemas.microsoft.com/office/drawing/2014/main" id="{D8BDCC2C-B045-43C7-BBD3-324435A2FCA3}"/>
              </a:ext>
            </a:extLst>
          </p:cNvPr>
          <p:cNvSpPr>
            <a:spLocks noChangeShapeType="1"/>
          </p:cNvSpPr>
          <p:nvPr/>
        </p:nvSpPr>
        <p:spPr bwMode="auto">
          <a:xfrm>
            <a:off x="5365750" y="3505200"/>
            <a:ext cx="0" cy="152400"/>
          </a:xfrm>
          <a:prstGeom prst="line">
            <a:avLst/>
          </a:prstGeom>
          <a:noFill/>
          <a:ln w="19050">
            <a:solidFill>
              <a:schemeClr val="tx1"/>
            </a:solidFill>
            <a:round/>
            <a:headEnd/>
            <a:tailEnd/>
          </a:ln>
          <a:effectLst/>
        </p:spPr>
        <p:txBody>
          <a:bodyPr wrap="none" anchor="ctr"/>
          <a:lstStyle/>
          <a:p>
            <a:endParaRPr lang="en-US"/>
          </a:p>
        </p:txBody>
      </p:sp>
      <p:sp>
        <p:nvSpPr>
          <p:cNvPr id="32" name="Text Box 23">
            <a:extLst>
              <a:ext uri="{FF2B5EF4-FFF2-40B4-BE49-F238E27FC236}">
                <a16:creationId xmlns:a16="http://schemas.microsoft.com/office/drawing/2014/main" id="{0CC4148A-A63F-4C38-BCD2-FD7C0AE600D2}"/>
              </a:ext>
            </a:extLst>
          </p:cNvPr>
          <p:cNvSpPr txBox="1">
            <a:spLocks noChangeArrowheads="1"/>
          </p:cNvSpPr>
          <p:nvPr/>
        </p:nvSpPr>
        <p:spPr bwMode="auto">
          <a:xfrm>
            <a:off x="4886173" y="3352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5</a:t>
            </a:r>
            <a:endParaRPr lang="en-GB" sz="2000">
              <a:solidFill>
                <a:schemeClr val="tx1"/>
              </a:solidFill>
              <a:latin typeface="Arial" charset="0"/>
            </a:endParaRPr>
          </a:p>
        </p:txBody>
      </p:sp>
      <p:sp>
        <p:nvSpPr>
          <p:cNvPr id="33" name="Text Box 24">
            <a:extLst>
              <a:ext uri="{FF2B5EF4-FFF2-40B4-BE49-F238E27FC236}">
                <a16:creationId xmlns:a16="http://schemas.microsoft.com/office/drawing/2014/main" id="{4ED1E410-1FB5-442A-942A-3CCCE1B58769}"/>
              </a:ext>
            </a:extLst>
          </p:cNvPr>
          <p:cNvSpPr txBox="1">
            <a:spLocks noChangeArrowheads="1"/>
          </p:cNvSpPr>
          <p:nvPr/>
        </p:nvSpPr>
        <p:spPr bwMode="auto">
          <a:xfrm>
            <a:off x="3232364" y="3744914"/>
            <a:ext cx="1468672" cy="400110"/>
          </a:xfrm>
          <a:prstGeom prst="rect">
            <a:avLst/>
          </a:prstGeom>
          <a:noFill/>
          <a:ln w="9525">
            <a:noFill/>
            <a:miter lim="800000"/>
            <a:headEnd/>
            <a:tailEnd/>
          </a:ln>
          <a:effectLst/>
        </p:spPr>
        <p:txBody>
          <a:bodyPr wrap="none">
            <a:spAutoFit/>
          </a:bodyPr>
          <a:lstStyle/>
          <a:p>
            <a:pPr algn="ctr"/>
            <a:r>
              <a:rPr lang="en-GB" sz="2000" dirty="0">
                <a:solidFill>
                  <a:schemeClr val="tx1"/>
                </a:solidFill>
                <a:latin typeface="Arial" charset="0"/>
              </a:rPr>
              <a:t>Checkpoint</a:t>
            </a:r>
          </a:p>
        </p:txBody>
      </p:sp>
      <p:sp>
        <p:nvSpPr>
          <p:cNvPr id="34" name="Text Box 25">
            <a:extLst>
              <a:ext uri="{FF2B5EF4-FFF2-40B4-BE49-F238E27FC236}">
                <a16:creationId xmlns:a16="http://schemas.microsoft.com/office/drawing/2014/main" id="{80D030BC-C972-4739-992B-6ACA3F8C7A81}"/>
              </a:ext>
            </a:extLst>
          </p:cNvPr>
          <p:cNvSpPr txBox="1">
            <a:spLocks noChangeArrowheads="1"/>
          </p:cNvSpPr>
          <p:nvPr/>
        </p:nvSpPr>
        <p:spPr bwMode="auto">
          <a:xfrm>
            <a:off x="7112972" y="3744914"/>
            <a:ext cx="970137" cy="400110"/>
          </a:xfrm>
          <a:prstGeom prst="rect">
            <a:avLst/>
          </a:prstGeom>
          <a:noFill/>
          <a:ln w="9525">
            <a:noFill/>
            <a:miter lim="800000"/>
            <a:headEnd/>
            <a:tailEnd/>
          </a:ln>
          <a:effectLst/>
        </p:spPr>
        <p:txBody>
          <a:bodyPr wrap="none">
            <a:spAutoFit/>
          </a:bodyPr>
          <a:lstStyle/>
          <a:p>
            <a:pPr algn="ctr"/>
            <a:r>
              <a:rPr lang="en-GB" sz="2000">
                <a:solidFill>
                  <a:schemeClr val="tx1"/>
                </a:solidFill>
                <a:latin typeface="Arial" charset="0"/>
              </a:rPr>
              <a:t>Failure</a:t>
            </a:r>
          </a:p>
        </p:txBody>
      </p:sp>
      <p:sp>
        <p:nvSpPr>
          <p:cNvPr id="35" name="Text Box 26">
            <a:extLst>
              <a:ext uri="{FF2B5EF4-FFF2-40B4-BE49-F238E27FC236}">
                <a16:creationId xmlns:a16="http://schemas.microsoft.com/office/drawing/2014/main" id="{4663AE8D-CAB9-42DF-AF5F-66F26A3B9DED}"/>
              </a:ext>
            </a:extLst>
          </p:cNvPr>
          <p:cNvSpPr txBox="1">
            <a:spLocks noChangeArrowheads="1"/>
          </p:cNvSpPr>
          <p:nvPr/>
        </p:nvSpPr>
        <p:spPr bwMode="auto">
          <a:xfrm>
            <a:off x="890853" y="4583114"/>
            <a:ext cx="2988998" cy="396875"/>
          </a:xfrm>
          <a:prstGeom prst="rect">
            <a:avLst/>
          </a:prstGeom>
          <a:noFill/>
          <a:ln w="9525">
            <a:noFill/>
            <a:miter lim="800000"/>
            <a:headEnd/>
            <a:tailEnd/>
          </a:ln>
          <a:effectLst/>
        </p:spPr>
        <p:txBody>
          <a:bodyPr>
            <a:spAutoFit/>
          </a:bodyPr>
          <a:lstStyle/>
          <a:p>
            <a:r>
              <a:rPr lang="en-GB" sz="2000">
                <a:solidFill>
                  <a:schemeClr val="tx1"/>
                </a:solidFill>
                <a:latin typeface="Arial" charset="0"/>
              </a:rPr>
              <a:t>UNDO: T</a:t>
            </a:r>
            <a:r>
              <a:rPr lang="en-GB" sz="2000" baseline="-25000">
                <a:solidFill>
                  <a:schemeClr val="tx1"/>
                </a:solidFill>
                <a:latin typeface="Arial" charset="0"/>
              </a:rPr>
              <a:t>2</a:t>
            </a:r>
            <a:r>
              <a:rPr lang="en-GB" sz="2000">
                <a:solidFill>
                  <a:schemeClr val="tx1"/>
                </a:solidFill>
                <a:latin typeface="Arial" charset="0"/>
              </a:rPr>
              <a:t>, T</a:t>
            </a:r>
            <a:r>
              <a:rPr lang="en-GB" sz="2000" baseline="-25000">
                <a:solidFill>
                  <a:schemeClr val="tx1"/>
                </a:solidFill>
                <a:latin typeface="Arial" charset="0"/>
              </a:rPr>
              <a:t>3</a:t>
            </a:r>
          </a:p>
        </p:txBody>
      </p:sp>
      <p:sp>
        <p:nvSpPr>
          <p:cNvPr id="36" name="Text Box 27">
            <a:extLst>
              <a:ext uri="{FF2B5EF4-FFF2-40B4-BE49-F238E27FC236}">
                <a16:creationId xmlns:a16="http://schemas.microsoft.com/office/drawing/2014/main" id="{239695E6-4866-47E4-9AC3-75923E52EEF1}"/>
              </a:ext>
            </a:extLst>
          </p:cNvPr>
          <p:cNvSpPr txBox="1">
            <a:spLocks noChangeArrowheads="1"/>
          </p:cNvSpPr>
          <p:nvPr/>
        </p:nvSpPr>
        <p:spPr bwMode="auto">
          <a:xfrm>
            <a:off x="930442" y="5116514"/>
            <a:ext cx="1067921"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REDO: </a:t>
            </a:r>
          </a:p>
        </p:txBody>
      </p:sp>
      <p:sp>
        <p:nvSpPr>
          <p:cNvPr id="37" name="Line 28">
            <a:extLst>
              <a:ext uri="{FF2B5EF4-FFF2-40B4-BE49-F238E27FC236}">
                <a16:creationId xmlns:a16="http://schemas.microsoft.com/office/drawing/2014/main" id="{9153D877-3D74-40F3-A142-EBDA85A5B3FD}"/>
              </a:ext>
            </a:extLst>
          </p:cNvPr>
          <p:cNvSpPr>
            <a:spLocks noChangeShapeType="1"/>
          </p:cNvSpPr>
          <p:nvPr/>
        </p:nvSpPr>
        <p:spPr bwMode="auto">
          <a:xfrm>
            <a:off x="3962400" y="1676400"/>
            <a:ext cx="0" cy="4648200"/>
          </a:xfrm>
          <a:prstGeom prst="line">
            <a:avLst/>
          </a:prstGeom>
          <a:noFill/>
          <a:ln w="19050">
            <a:solidFill>
              <a:schemeClr val="tx2"/>
            </a:solidFill>
            <a:round/>
            <a:headEnd/>
            <a:tailEnd/>
          </a:ln>
          <a:effectLst/>
        </p:spPr>
        <p:txBody>
          <a:bodyPr wrap="none" anchor="ctr"/>
          <a:lstStyle/>
          <a:p>
            <a:endParaRPr lang="en-US"/>
          </a:p>
        </p:txBody>
      </p:sp>
      <p:sp>
        <p:nvSpPr>
          <p:cNvPr id="38" name="Text Box 29">
            <a:extLst>
              <a:ext uri="{FF2B5EF4-FFF2-40B4-BE49-F238E27FC236}">
                <a16:creationId xmlns:a16="http://schemas.microsoft.com/office/drawing/2014/main" id="{DA36FB84-2EC3-4D81-A119-1915EE93E2F9}"/>
              </a:ext>
            </a:extLst>
          </p:cNvPr>
          <p:cNvSpPr txBox="1">
            <a:spLocks noChangeArrowheads="1"/>
          </p:cNvSpPr>
          <p:nvPr/>
        </p:nvSpPr>
        <p:spPr bwMode="auto">
          <a:xfrm>
            <a:off x="3962401" y="4800601"/>
            <a:ext cx="4185973" cy="1006475"/>
          </a:xfrm>
          <a:prstGeom prst="rect">
            <a:avLst/>
          </a:prstGeom>
          <a:noFill/>
          <a:ln w="9525">
            <a:noFill/>
            <a:miter lim="800000"/>
            <a:headEnd/>
            <a:tailEnd/>
          </a:ln>
          <a:effectLst/>
        </p:spPr>
        <p:txBody>
          <a:bodyPr>
            <a:spAutoFit/>
          </a:bodyPr>
          <a:lstStyle/>
          <a:p>
            <a:r>
              <a:rPr lang="en-GB" sz="2000">
                <a:solidFill>
                  <a:schemeClr val="tx1"/>
                </a:solidFill>
                <a:latin typeface="Arial" charset="0"/>
              </a:rPr>
              <a:t>Last Checkpoint</a:t>
            </a:r>
          </a:p>
          <a:p>
            <a:endParaRPr lang="en-GB" sz="2000">
              <a:solidFill>
                <a:schemeClr val="tx1"/>
              </a:solidFill>
              <a:latin typeface="Arial" charset="0"/>
            </a:endParaRPr>
          </a:p>
          <a:p>
            <a:r>
              <a:rPr lang="en-GB" sz="2000">
                <a:solidFill>
                  <a:schemeClr val="tx1"/>
                </a:solidFill>
                <a:latin typeface="Arial" charset="0"/>
              </a:rPr>
              <a:t>Active transactions: T</a:t>
            </a:r>
            <a:r>
              <a:rPr lang="en-GB" sz="2000" baseline="-25000">
                <a:solidFill>
                  <a:schemeClr val="tx1"/>
                </a:solidFill>
                <a:latin typeface="Arial" charset="0"/>
              </a:rPr>
              <a:t>2</a:t>
            </a:r>
            <a:r>
              <a:rPr lang="en-GB" sz="2000">
                <a:solidFill>
                  <a:schemeClr val="tx1"/>
                </a:solidFill>
                <a:latin typeface="Arial" charset="0"/>
              </a:rPr>
              <a:t>, T</a:t>
            </a:r>
            <a:r>
              <a:rPr lang="en-GB" sz="2000" baseline="-25000">
                <a:solidFill>
                  <a:schemeClr val="tx1"/>
                </a:solidFill>
                <a:latin typeface="Arial" charset="0"/>
              </a:rPr>
              <a:t>3</a:t>
            </a:r>
            <a:endParaRPr lang="en-GB" sz="2000">
              <a:solidFill>
                <a:schemeClr val="tx1"/>
              </a:solidFill>
              <a:latin typeface="Arial" charset="0"/>
            </a:endParaRPr>
          </a:p>
        </p:txBody>
      </p:sp>
    </p:spTree>
    <p:extLst>
      <p:ext uri="{BB962C8B-B14F-4D97-AF65-F5344CB8AC3E}">
        <p14:creationId xmlns:p14="http://schemas.microsoft.com/office/powerpoint/2010/main" val="405516764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4" y="221060"/>
            <a:ext cx="10847966" cy="1446954"/>
            <a:chOff x="-597749" y="2836249"/>
            <a:chExt cx="6543894" cy="474212"/>
          </a:xfrm>
        </p:grpSpPr>
        <p:sp>
          <p:nvSpPr>
            <p:cNvPr id="5" name="Oval 4">
              <a:extLst>
                <a:ext uri="{FF2B5EF4-FFF2-40B4-BE49-F238E27FC236}">
                  <a16:creationId xmlns:a16="http://schemas.microsoft.com/office/drawing/2014/main" id="{98D27260-9DD3-4330-9619-8FEDEE051E22}"/>
                </a:ext>
              </a:extLst>
            </p:cNvPr>
            <p:cNvSpPr/>
            <p:nvPr/>
          </p:nvSpPr>
          <p:spPr>
            <a:xfrm>
              <a:off x="5022779" y="283624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150326" y="459021"/>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900753" y="1256750"/>
            <a:ext cx="8857396" cy="5362413"/>
          </a:xfrm>
          <a:solidFill>
            <a:schemeClr val="bg1">
              <a:lumMod val="95000"/>
            </a:schemeClr>
          </a:solidFill>
          <a:ln>
            <a:solidFill>
              <a:schemeClr val="bg1"/>
            </a:solidFill>
          </a:ln>
        </p:spPr>
        <p:style>
          <a:lnRef idx="0">
            <a:scrgbClr r="0" g="0" b="0"/>
          </a:lnRef>
          <a:fillRef idx="0">
            <a:scrgbClr r="0" g="0" b="0"/>
          </a:fillRef>
          <a:effectRef idx="0">
            <a:scrgbClr r="0" g="0" b="0"/>
          </a:effectRef>
          <a:fontRef idx="minor">
            <a:schemeClr val="dk1"/>
          </a:fontRef>
        </p:style>
        <p:txBody>
          <a:bodyPr>
            <a:normAutofit/>
          </a:bodyPr>
          <a:lstStyle/>
          <a:p>
            <a:pPr>
              <a:buClr>
                <a:schemeClr val="tx1"/>
              </a:buClr>
              <a:buFont typeface="Wingdings" panose="05000000000000000000" pitchFamily="2" charset="2"/>
              <a:buChar char="v"/>
            </a:pPr>
            <a:r>
              <a:rPr lang="en-US" altLang="zh-TW" sz="2400" dirty="0"/>
              <a:t>UNDO Logic and REDO Logic</a:t>
            </a:r>
          </a:p>
          <a:p>
            <a:pPr marL="274320" lvl="1" indent="0">
              <a:lnSpc>
                <a:spcPct val="120000"/>
              </a:lnSpc>
              <a:buClr>
                <a:schemeClr val="accent3"/>
              </a:buClr>
              <a:buNone/>
            </a:pPr>
            <a:endParaRPr lang="en-US" altLang="zh-TW" dirty="0"/>
          </a:p>
          <a:p>
            <a:pPr lvl="1">
              <a:buFont typeface="Wingdings" panose="05000000000000000000" pitchFamily="2" charset="2"/>
              <a:buChar char="Ø"/>
            </a:pPr>
            <a:endParaRPr lang="en-GB" dirty="0">
              <a:solidFill>
                <a:schemeClr val="tx1"/>
              </a:solidFill>
            </a:endParaRPr>
          </a:p>
          <a:p>
            <a:pPr lvl="1">
              <a:lnSpc>
                <a:spcPct val="120000"/>
              </a:lnSpc>
              <a:buClr>
                <a:schemeClr val="accent3"/>
              </a:buClr>
              <a:buFont typeface="Wingdings" panose="05000000000000000000" pitchFamily="2" charset="2"/>
              <a:buChar char="Ø"/>
            </a:pPr>
            <a:endParaRPr lang="en-US" altLang="zh-TW" dirty="0"/>
          </a:p>
        </p:txBody>
      </p:sp>
      <p:sp>
        <p:nvSpPr>
          <p:cNvPr id="40" name="Line 3">
            <a:extLst>
              <a:ext uri="{FF2B5EF4-FFF2-40B4-BE49-F238E27FC236}">
                <a16:creationId xmlns:a16="http://schemas.microsoft.com/office/drawing/2014/main" id="{7D29D219-1C90-49A2-8BA0-2B273F3B4D36}"/>
              </a:ext>
            </a:extLst>
          </p:cNvPr>
          <p:cNvSpPr>
            <a:spLocks noChangeShapeType="1"/>
          </p:cNvSpPr>
          <p:nvPr/>
        </p:nvSpPr>
        <p:spPr bwMode="auto">
          <a:xfrm>
            <a:off x="3960951" y="1866900"/>
            <a:ext cx="0" cy="2057400"/>
          </a:xfrm>
          <a:prstGeom prst="line">
            <a:avLst/>
          </a:prstGeom>
          <a:noFill/>
          <a:ln w="19050">
            <a:solidFill>
              <a:schemeClr val="tx1"/>
            </a:solidFill>
            <a:prstDash val="dash"/>
            <a:round/>
            <a:headEnd/>
            <a:tailEnd/>
          </a:ln>
          <a:effectLst/>
        </p:spPr>
        <p:txBody>
          <a:bodyPr wrap="none" anchor="ctr"/>
          <a:lstStyle/>
          <a:p>
            <a:endParaRPr lang="en-US"/>
          </a:p>
        </p:txBody>
      </p:sp>
      <p:sp>
        <p:nvSpPr>
          <p:cNvPr id="41" name="Line 4">
            <a:extLst>
              <a:ext uri="{FF2B5EF4-FFF2-40B4-BE49-F238E27FC236}">
                <a16:creationId xmlns:a16="http://schemas.microsoft.com/office/drawing/2014/main" id="{500324E8-DF58-490D-9F29-D9F641FEA7C6}"/>
              </a:ext>
            </a:extLst>
          </p:cNvPr>
          <p:cNvSpPr>
            <a:spLocks noChangeShapeType="1"/>
          </p:cNvSpPr>
          <p:nvPr/>
        </p:nvSpPr>
        <p:spPr bwMode="auto">
          <a:xfrm>
            <a:off x="7594600" y="1828800"/>
            <a:ext cx="0" cy="2057400"/>
          </a:xfrm>
          <a:prstGeom prst="line">
            <a:avLst/>
          </a:prstGeom>
          <a:noFill/>
          <a:ln w="19050">
            <a:solidFill>
              <a:schemeClr val="tx1"/>
            </a:solidFill>
            <a:prstDash val="dash"/>
            <a:round/>
            <a:headEnd/>
            <a:tailEnd/>
          </a:ln>
          <a:effectLst/>
        </p:spPr>
        <p:txBody>
          <a:bodyPr wrap="none" anchor="ctr"/>
          <a:lstStyle/>
          <a:p>
            <a:endParaRPr lang="en-US"/>
          </a:p>
        </p:txBody>
      </p:sp>
      <p:sp>
        <p:nvSpPr>
          <p:cNvPr id="42" name="Line 5">
            <a:extLst>
              <a:ext uri="{FF2B5EF4-FFF2-40B4-BE49-F238E27FC236}">
                <a16:creationId xmlns:a16="http://schemas.microsoft.com/office/drawing/2014/main" id="{B8F3A4AE-DA75-4FE4-BF11-6F0D0BEECD8B}"/>
              </a:ext>
            </a:extLst>
          </p:cNvPr>
          <p:cNvSpPr>
            <a:spLocks noChangeShapeType="1"/>
          </p:cNvSpPr>
          <p:nvPr/>
        </p:nvSpPr>
        <p:spPr bwMode="auto">
          <a:xfrm>
            <a:off x="742950" y="3733800"/>
            <a:ext cx="7924800"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43" name="Line 6">
            <a:extLst>
              <a:ext uri="{FF2B5EF4-FFF2-40B4-BE49-F238E27FC236}">
                <a16:creationId xmlns:a16="http://schemas.microsoft.com/office/drawing/2014/main" id="{1A2CB6ED-49B3-403F-ABB6-3FA49B2A057D}"/>
              </a:ext>
            </a:extLst>
          </p:cNvPr>
          <p:cNvSpPr>
            <a:spLocks noChangeShapeType="1"/>
          </p:cNvSpPr>
          <p:nvPr/>
        </p:nvSpPr>
        <p:spPr bwMode="auto">
          <a:xfrm>
            <a:off x="1585648" y="2046288"/>
            <a:ext cx="1898650" cy="0"/>
          </a:xfrm>
          <a:prstGeom prst="line">
            <a:avLst/>
          </a:prstGeom>
          <a:noFill/>
          <a:ln w="19050">
            <a:solidFill>
              <a:schemeClr val="tx1"/>
            </a:solidFill>
            <a:round/>
            <a:headEnd/>
            <a:tailEnd/>
          </a:ln>
          <a:effectLst/>
        </p:spPr>
        <p:txBody>
          <a:bodyPr wrap="none" anchor="ctr"/>
          <a:lstStyle/>
          <a:p>
            <a:endParaRPr lang="en-US"/>
          </a:p>
        </p:txBody>
      </p:sp>
      <p:sp>
        <p:nvSpPr>
          <p:cNvPr id="44" name="Line 7">
            <a:extLst>
              <a:ext uri="{FF2B5EF4-FFF2-40B4-BE49-F238E27FC236}">
                <a16:creationId xmlns:a16="http://schemas.microsoft.com/office/drawing/2014/main" id="{A70D16E7-3C74-4A87-83B3-6D0A2E021E27}"/>
              </a:ext>
            </a:extLst>
          </p:cNvPr>
          <p:cNvSpPr>
            <a:spLocks noChangeShapeType="1"/>
          </p:cNvSpPr>
          <p:nvPr/>
        </p:nvSpPr>
        <p:spPr bwMode="auto">
          <a:xfrm>
            <a:off x="1585648" y="1970088"/>
            <a:ext cx="0" cy="152400"/>
          </a:xfrm>
          <a:prstGeom prst="line">
            <a:avLst/>
          </a:prstGeom>
          <a:noFill/>
          <a:ln w="19050">
            <a:solidFill>
              <a:schemeClr val="tx1"/>
            </a:solidFill>
            <a:round/>
            <a:headEnd/>
            <a:tailEnd/>
          </a:ln>
          <a:effectLst/>
        </p:spPr>
        <p:txBody>
          <a:bodyPr wrap="none" anchor="ctr"/>
          <a:lstStyle/>
          <a:p>
            <a:endParaRPr lang="en-US"/>
          </a:p>
        </p:txBody>
      </p:sp>
      <p:sp>
        <p:nvSpPr>
          <p:cNvPr id="45" name="Line 8">
            <a:extLst>
              <a:ext uri="{FF2B5EF4-FFF2-40B4-BE49-F238E27FC236}">
                <a16:creationId xmlns:a16="http://schemas.microsoft.com/office/drawing/2014/main" id="{542CA445-EE90-4446-B8A3-AFE1F02D70D5}"/>
              </a:ext>
            </a:extLst>
          </p:cNvPr>
          <p:cNvSpPr>
            <a:spLocks noChangeShapeType="1"/>
          </p:cNvSpPr>
          <p:nvPr/>
        </p:nvSpPr>
        <p:spPr bwMode="auto">
          <a:xfrm>
            <a:off x="3484298" y="1970088"/>
            <a:ext cx="0" cy="152400"/>
          </a:xfrm>
          <a:prstGeom prst="line">
            <a:avLst/>
          </a:prstGeom>
          <a:noFill/>
          <a:ln w="19050">
            <a:solidFill>
              <a:schemeClr val="tx1"/>
            </a:solidFill>
            <a:round/>
            <a:headEnd/>
            <a:tailEnd/>
          </a:ln>
          <a:effectLst/>
        </p:spPr>
        <p:txBody>
          <a:bodyPr wrap="none" anchor="ctr"/>
          <a:lstStyle/>
          <a:p>
            <a:endParaRPr lang="en-US"/>
          </a:p>
        </p:txBody>
      </p:sp>
      <p:sp>
        <p:nvSpPr>
          <p:cNvPr id="46" name="Text Box 9">
            <a:extLst>
              <a:ext uri="{FF2B5EF4-FFF2-40B4-BE49-F238E27FC236}">
                <a16:creationId xmlns:a16="http://schemas.microsoft.com/office/drawing/2014/main" id="{4EC1571B-51A3-4D0E-8196-D7CED116A57B}"/>
              </a:ext>
            </a:extLst>
          </p:cNvPr>
          <p:cNvSpPr txBox="1">
            <a:spLocks noChangeArrowheads="1"/>
          </p:cNvSpPr>
          <p:nvPr/>
        </p:nvSpPr>
        <p:spPr bwMode="auto">
          <a:xfrm>
            <a:off x="1088873" y="1828800"/>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1</a:t>
            </a:r>
            <a:endParaRPr lang="en-GB" sz="2000">
              <a:solidFill>
                <a:schemeClr val="tx1"/>
              </a:solidFill>
              <a:latin typeface="Arial" charset="0"/>
            </a:endParaRPr>
          </a:p>
        </p:txBody>
      </p:sp>
      <p:sp>
        <p:nvSpPr>
          <p:cNvPr id="47" name="Line 10">
            <a:extLst>
              <a:ext uri="{FF2B5EF4-FFF2-40B4-BE49-F238E27FC236}">
                <a16:creationId xmlns:a16="http://schemas.microsoft.com/office/drawing/2014/main" id="{875EC64E-CC95-4B08-A6A6-9CD23137EFAB}"/>
              </a:ext>
            </a:extLst>
          </p:cNvPr>
          <p:cNvSpPr>
            <a:spLocks noChangeShapeType="1"/>
          </p:cNvSpPr>
          <p:nvPr/>
        </p:nvSpPr>
        <p:spPr bwMode="auto">
          <a:xfrm>
            <a:off x="2641600" y="2438400"/>
            <a:ext cx="2806700" cy="0"/>
          </a:xfrm>
          <a:prstGeom prst="line">
            <a:avLst/>
          </a:prstGeom>
          <a:noFill/>
          <a:ln w="19050">
            <a:solidFill>
              <a:schemeClr val="tx1"/>
            </a:solidFill>
            <a:round/>
            <a:headEnd/>
            <a:tailEnd/>
          </a:ln>
          <a:effectLst/>
        </p:spPr>
        <p:txBody>
          <a:bodyPr wrap="none" anchor="ctr"/>
          <a:lstStyle/>
          <a:p>
            <a:endParaRPr lang="en-US"/>
          </a:p>
        </p:txBody>
      </p:sp>
      <p:sp>
        <p:nvSpPr>
          <p:cNvPr id="48" name="Line 11">
            <a:extLst>
              <a:ext uri="{FF2B5EF4-FFF2-40B4-BE49-F238E27FC236}">
                <a16:creationId xmlns:a16="http://schemas.microsoft.com/office/drawing/2014/main" id="{94CDADFF-9150-4625-B84A-DA5CD6B39D47}"/>
              </a:ext>
            </a:extLst>
          </p:cNvPr>
          <p:cNvSpPr>
            <a:spLocks noChangeShapeType="1"/>
          </p:cNvSpPr>
          <p:nvPr/>
        </p:nvSpPr>
        <p:spPr bwMode="auto">
          <a:xfrm>
            <a:off x="2641600" y="2362200"/>
            <a:ext cx="0" cy="152400"/>
          </a:xfrm>
          <a:prstGeom prst="line">
            <a:avLst/>
          </a:prstGeom>
          <a:noFill/>
          <a:ln w="19050">
            <a:solidFill>
              <a:schemeClr val="tx1"/>
            </a:solidFill>
            <a:round/>
            <a:headEnd/>
            <a:tailEnd/>
          </a:ln>
          <a:effectLst/>
        </p:spPr>
        <p:txBody>
          <a:bodyPr wrap="none" anchor="ctr"/>
          <a:lstStyle/>
          <a:p>
            <a:endParaRPr lang="en-US"/>
          </a:p>
        </p:txBody>
      </p:sp>
      <p:sp>
        <p:nvSpPr>
          <p:cNvPr id="49" name="Line 12">
            <a:extLst>
              <a:ext uri="{FF2B5EF4-FFF2-40B4-BE49-F238E27FC236}">
                <a16:creationId xmlns:a16="http://schemas.microsoft.com/office/drawing/2014/main" id="{7ACBE2D1-9195-4272-9BEF-374846EED31E}"/>
              </a:ext>
            </a:extLst>
          </p:cNvPr>
          <p:cNvSpPr>
            <a:spLocks noChangeShapeType="1"/>
          </p:cNvSpPr>
          <p:nvPr/>
        </p:nvSpPr>
        <p:spPr bwMode="auto">
          <a:xfrm>
            <a:off x="5448300" y="2362200"/>
            <a:ext cx="0" cy="152400"/>
          </a:xfrm>
          <a:prstGeom prst="line">
            <a:avLst/>
          </a:prstGeom>
          <a:noFill/>
          <a:ln w="19050">
            <a:solidFill>
              <a:schemeClr val="tx1"/>
            </a:solidFill>
            <a:round/>
            <a:headEnd/>
            <a:tailEnd/>
          </a:ln>
          <a:effectLst/>
        </p:spPr>
        <p:txBody>
          <a:bodyPr wrap="none" anchor="ctr"/>
          <a:lstStyle/>
          <a:p>
            <a:endParaRPr lang="en-US"/>
          </a:p>
        </p:txBody>
      </p:sp>
      <p:sp>
        <p:nvSpPr>
          <p:cNvPr id="50" name="Text Box 13">
            <a:extLst>
              <a:ext uri="{FF2B5EF4-FFF2-40B4-BE49-F238E27FC236}">
                <a16:creationId xmlns:a16="http://schemas.microsoft.com/office/drawing/2014/main" id="{38263424-1E96-4923-9266-6FB0EF7DB313}"/>
              </a:ext>
            </a:extLst>
          </p:cNvPr>
          <p:cNvSpPr txBox="1">
            <a:spLocks noChangeArrowheads="1"/>
          </p:cNvSpPr>
          <p:nvPr/>
        </p:nvSpPr>
        <p:spPr bwMode="auto">
          <a:xfrm>
            <a:off x="2162023" y="2209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2</a:t>
            </a:r>
            <a:endParaRPr lang="en-GB" sz="2000">
              <a:solidFill>
                <a:schemeClr val="tx1"/>
              </a:solidFill>
              <a:latin typeface="Arial" charset="0"/>
            </a:endParaRPr>
          </a:p>
        </p:txBody>
      </p:sp>
      <p:sp>
        <p:nvSpPr>
          <p:cNvPr id="51" name="Line 14">
            <a:extLst>
              <a:ext uri="{FF2B5EF4-FFF2-40B4-BE49-F238E27FC236}">
                <a16:creationId xmlns:a16="http://schemas.microsoft.com/office/drawing/2014/main" id="{B9659640-E3AA-4B4F-8830-5058D537E22D}"/>
              </a:ext>
            </a:extLst>
          </p:cNvPr>
          <p:cNvSpPr>
            <a:spLocks noChangeShapeType="1"/>
          </p:cNvSpPr>
          <p:nvPr/>
        </p:nvSpPr>
        <p:spPr bwMode="auto">
          <a:xfrm>
            <a:off x="2228850" y="2819400"/>
            <a:ext cx="5365750" cy="0"/>
          </a:xfrm>
          <a:prstGeom prst="line">
            <a:avLst/>
          </a:prstGeom>
          <a:noFill/>
          <a:ln w="19050">
            <a:solidFill>
              <a:schemeClr val="tx1"/>
            </a:solidFill>
            <a:round/>
            <a:headEnd/>
            <a:tailEnd/>
          </a:ln>
          <a:effectLst/>
        </p:spPr>
        <p:txBody>
          <a:bodyPr wrap="none" anchor="ctr"/>
          <a:lstStyle/>
          <a:p>
            <a:endParaRPr lang="en-US"/>
          </a:p>
        </p:txBody>
      </p:sp>
      <p:sp>
        <p:nvSpPr>
          <p:cNvPr id="52" name="Line 15">
            <a:extLst>
              <a:ext uri="{FF2B5EF4-FFF2-40B4-BE49-F238E27FC236}">
                <a16:creationId xmlns:a16="http://schemas.microsoft.com/office/drawing/2014/main" id="{DE7BEE39-8E12-42BB-9729-3EF2F3D0C217}"/>
              </a:ext>
            </a:extLst>
          </p:cNvPr>
          <p:cNvSpPr>
            <a:spLocks noChangeShapeType="1"/>
          </p:cNvSpPr>
          <p:nvPr/>
        </p:nvSpPr>
        <p:spPr bwMode="auto">
          <a:xfrm>
            <a:off x="2228850" y="2743200"/>
            <a:ext cx="0" cy="152400"/>
          </a:xfrm>
          <a:prstGeom prst="line">
            <a:avLst/>
          </a:prstGeom>
          <a:noFill/>
          <a:ln w="19050">
            <a:solidFill>
              <a:schemeClr val="tx1"/>
            </a:solidFill>
            <a:round/>
            <a:headEnd/>
            <a:tailEnd/>
          </a:ln>
          <a:effectLst/>
        </p:spPr>
        <p:txBody>
          <a:bodyPr wrap="none" anchor="ctr"/>
          <a:lstStyle/>
          <a:p>
            <a:endParaRPr lang="en-US"/>
          </a:p>
        </p:txBody>
      </p:sp>
      <p:sp>
        <p:nvSpPr>
          <p:cNvPr id="53" name="Text Box 16">
            <a:extLst>
              <a:ext uri="{FF2B5EF4-FFF2-40B4-BE49-F238E27FC236}">
                <a16:creationId xmlns:a16="http://schemas.microsoft.com/office/drawing/2014/main" id="{2D152219-FE1C-430D-9AA5-B428EF8F5B98}"/>
              </a:ext>
            </a:extLst>
          </p:cNvPr>
          <p:cNvSpPr txBox="1">
            <a:spLocks noChangeArrowheads="1"/>
          </p:cNvSpPr>
          <p:nvPr/>
        </p:nvSpPr>
        <p:spPr bwMode="auto">
          <a:xfrm>
            <a:off x="1749273" y="2590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3</a:t>
            </a:r>
            <a:endParaRPr lang="en-GB" sz="2000">
              <a:solidFill>
                <a:schemeClr val="tx1"/>
              </a:solidFill>
              <a:latin typeface="Arial" charset="0"/>
            </a:endParaRPr>
          </a:p>
        </p:txBody>
      </p:sp>
      <p:sp>
        <p:nvSpPr>
          <p:cNvPr id="54" name="Line 17">
            <a:extLst>
              <a:ext uri="{FF2B5EF4-FFF2-40B4-BE49-F238E27FC236}">
                <a16:creationId xmlns:a16="http://schemas.microsoft.com/office/drawing/2014/main" id="{A54F0C79-F70C-4C84-8B4D-D887E367DFB1}"/>
              </a:ext>
            </a:extLst>
          </p:cNvPr>
          <p:cNvSpPr>
            <a:spLocks noChangeShapeType="1"/>
          </p:cNvSpPr>
          <p:nvPr/>
        </p:nvSpPr>
        <p:spPr bwMode="auto">
          <a:xfrm>
            <a:off x="4457700" y="3200400"/>
            <a:ext cx="1898650" cy="0"/>
          </a:xfrm>
          <a:prstGeom prst="line">
            <a:avLst/>
          </a:prstGeom>
          <a:noFill/>
          <a:ln w="19050">
            <a:solidFill>
              <a:schemeClr val="tx1"/>
            </a:solidFill>
            <a:round/>
            <a:headEnd/>
            <a:tailEnd/>
          </a:ln>
          <a:effectLst/>
        </p:spPr>
        <p:txBody>
          <a:bodyPr wrap="none" anchor="ctr"/>
          <a:lstStyle/>
          <a:p>
            <a:endParaRPr lang="en-US"/>
          </a:p>
        </p:txBody>
      </p:sp>
      <p:sp>
        <p:nvSpPr>
          <p:cNvPr id="55" name="Line 18">
            <a:extLst>
              <a:ext uri="{FF2B5EF4-FFF2-40B4-BE49-F238E27FC236}">
                <a16:creationId xmlns:a16="http://schemas.microsoft.com/office/drawing/2014/main" id="{362B2062-188F-4413-80A0-0C651D047B2A}"/>
              </a:ext>
            </a:extLst>
          </p:cNvPr>
          <p:cNvSpPr>
            <a:spLocks noChangeShapeType="1"/>
          </p:cNvSpPr>
          <p:nvPr/>
        </p:nvSpPr>
        <p:spPr bwMode="auto">
          <a:xfrm>
            <a:off x="4457700" y="3124200"/>
            <a:ext cx="0" cy="152400"/>
          </a:xfrm>
          <a:prstGeom prst="line">
            <a:avLst/>
          </a:prstGeom>
          <a:noFill/>
          <a:ln w="19050">
            <a:solidFill>
              <a:schemeClr val="tx1"/>
            </a:solidFill>
            <a:round/>
            <a:headEnd/>
            <a:tailEnd/>
          </a:ln>
          <a:effectLst/>
        </p:spPr>
        <p:txBody>
          <a:bodyPr wrap="none" anchor="ctr"/>
          <a:lstStyle/>
          <a:p>
            <a:endParaRPr lang="en-US"/>
          </a:p>
        </p:txBody>
      </p:sp>
      <p:sp>
        <p:nvSpPr>
          <p:cNvPr id="56" name="Line 19">
            <a:extLst>
              <a:ext uri="{FF2B5EF4-FFF2-40B4-BE49-F238E27FC236}">
                <a16:creationId xmlns:a16="http://schemas.microsoft.com/office/drawing/2014/main" id="{DB8EA1EF-F922-45B7-9FF6-8CE58F2730DC}"/>
              </a:ext>
            </a:extLst>
          </p:cNvPr>
          <p:cNvSpPr>
            <a:spLocks noChangeShapeType="1"/>
          </p:cNvSpPr>
          <p:nvPr/>
        </p:nvSpPr>
        <p:spPr bwMode="auto">
          <a:xfrm>
            <a:off x="6356350" y="3124200"/>
            <a:ext cx="0" cy="152400"/>
          </a:xfrm>
          <a:prstGeom prst="line">
            <a:avLst/>
          </a:prstGeom>
          <a:noFill/>
          <a:ln w="19050">
            <a:solidFill>
              <a:schemeClr val="tx1"/>
            </a:solidFill>
            <a:round/>
            <a:headEnd/>
            <a:tailEnd/>
          </a:ln>
          <a:effectLst/>
        </p:spPr>
        <p:txBody>
          <a:bodyPr wrap="none" anchor="ctr"/>
          <a:lstStyle/>
          <a:p>
            <a:endParaRPr lang="en-US"/>
          </a:p>
        </p:txBody>
      </p:sp>
      <p:sp>
        <p:nvSpPr>
          <p:cNvPr id="57" name="Text Box 20">
            <a:extLst>
              <a:ext uri="{FF2B5EF4-FFF2-40B4-BE49-F238E27FC236}">
                <a16:creationId xmlns:a16="http://schemas.microsoft.com/office/drawing/2014/main" id="{5B4C6D97-0D02-48AC-B9F4-4FCF37ABE2CB}"/>
              </a:ext>
            </a:extLst>
          </p:cNvPr>
          <p:cNvSpPr txBox="1">
            <a:spLocks noChangeArrowheads="1"/>
          </p:cNvSpPr>
          <p:nvPr/>
        </p:nvSpPr>
        <p:spPr bwMode="auto">
          <a:xfrm>
            <a:off x="3978123" y="2971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4</a:t>
            </a:r>
            <a:endParaRPr lang="en-GB" sz="2000">
              <a:solidFill>
                <a:schemeClr val="tx1"/>
              </a:solidFill>
              <a:latin typeface="Arial" charset="0"/>
            </a:endParaRPr>
          </a:p>
        </p:txBody>
      </p:sp>
      <p:sp>
        <p:nvSpPr>
          <p:cNvPr id="58" name="Line 21">
            <a:extLst>
              <a:ext uri="{FF2B5EF4-FFF2-40B4-BE49-F238E27FC236}">
                <a16:creationId xmlns:a16="http://schemas.microsoft.com/office/drawing/2014/main" id="{759028D5-C7EF-4CF7-8A9C-3AE8809BC336}"/>
              </a:ext>
            </a:extLst>
          </p:cNvPr>
          <p:cNvSpPr>
            <a:spLocks noChangeShapeType="1"/>
          </p:cNvSpPr>
          <p:nvPr/>
        </p:nvSpPr>
        <p:spPr bwMode="auto">
          <a:xfrm>
            <a:off x="5365750" y="3581400"/>
            <a:ext cx="2228850" cy="0"/>
          </a:xfrm>
          <a:prstGeom prst="line">
            <a:avLst/>
          </a:prstGeom>
          <a:noFill/>
          <a:ln w="19050">
            <a:solidFill>
              <a:schemeClr val="tx1"/>
            </a:solidFill>
            <a:round/>
            <a:headEnd/>
            <a:tailEnd/>
          </a:ln>
          <a:effectLst/>
        </p:spPr>
        <p:txBody>
          <a:bodyPr wrap="none" anchor="ctr"/>
          <a:lstStyle/>
          <a:p>
            <a:endParaRPr lang="en-US"/>
          </a:p>
        </p:txBody>
      </p:sp>
      <p:sp>
        <p:nvSpPr>
          <p:cNvPr id="59" name="Line 22">
            <a:extLst>
              <a:ext uri="{FF2B5EF4-FFF2-40B4-BE49-F238E27FC236}">
                <a16:creationId xmlns:a16="http://schemas.microsoft.com/office/drawing/2014/main" id="{82A9FA05-BEBD-41D9-A2C4-7018CD4FD18D}"/>
              </a:ext>
            </a:extLst>
          </p:cNvPr>
          <p:cNvSpPr>
            <a:spLocks noChangeShapeType="1"/>
          </p:cNvSpPr>
          <p:nvPr/>
        </p:nvSpPr>
        <p:spPr bwMode="auto">
          <a:xfrm>
            <a:off x="5365750" y="3505200"/>
            <a:ext cx="0" cy="152400"/>
          </a:xfrm>
          <a:prstGeom prst="line">
            <a:avLst/>
          </a:prstGeom>
          <a:noFill/>
          <a:ln w="19050">
            <a:solidFill>
              <a:schemeClr val="tx1"/>
            </a:solidFill>
            <a:round/>
            <a:headEnd/>
            <a:tailEnd/>
          </a:ln>
          <a:effectLst/>
        </p:spPr>
        <p:txBody>
          <a:bodyPr wrap="none" anchor="ctr"/>
          <a:lstStyle/>
          <a:p>
            <a:endParaRPr lang="en-US"/>
          </a:p>
        </p:txBody>
      </p:sp>
      <p:sp>
        <p:nvSpPr>
          <p:cNvPr id="60" name="Text Box 23">
            <a:extLst>
              <a:ext uri="{FF2B5EF4-FFF2-40B4-BE49-F238E27FC236}">
                <a16:creationId xmlns:a16="http://schemas.microsoft.com/office/drawing/2014/main" id="{4060C99D-F53E-4E46-9EFB-C2BB0B1875BE}"/>
              </a:ext>
            </a:extLst>
          </p:cNvPr>
          <p:cNvSpPr txBox="1">
            <a:spLocks noChangeArrowheads="1"/>
          </p:cNvSpPr>
          <p:nvPr/>
        </p:nvSpPr>
        <p:spPr bwMode="auto">
          <a:xfrm>
            <a:off x="4886173" y="3352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5</a:t>
            </a:r>
            <a:endParaRPr lang="en-GB" sz="2000">
              <a:solidFill>
                <a:schemeClr val="tx1"/>
              </a:solidFill>
              <a:latin typeface="Arial" charset="0"/>
            </a:endParaRPr>
          </a:p>
        </p:txBody>
      </p:sp>
      <p:sp>
        <p:nvSpPr>
          <p:cNvPr id="61" name="Text Box 24">
            <a:extLst>
              <a:ext uri="{FF2B5EF4-FFF2-40B4-BE49-F238E27FC236}">
                <a16:creationId xmlns:a16="http://schemas.microsoft.com/office/drawing/2014/main" id="{27D90202-8D37-4378-8C8E-BA5FBE11A99E}"/>
              </a:ext>
            </a:extLst>
          </p:cNvPr>
          <p:cNvSpPr txBox="1">
            <a:spLocks noChangeArrowheads="1"/>
          </p:cNvSpPr>
          <p:nvPr/>
        </p:nvSpPr>
        <p:spPr bwMode="auto">
          <a:xfrm>
            <a:off x="3232364" y="3744914"/>
            <a:ext cx="1468672" cy="400110"/>
          </a:xfrm>
          <a:prstGeom prst="rect">
            <a:avLst/>
          </a:prstGeom>
          <a:noFill/>
          <a:ln w="9525">
            <a:noFill/>
            <a:miter lim="800000"/>
            <a:headEnd/>
            <a:tailEnd/>
          </a:ln>
          <a:effectLst/>
        </p:spPr>
        <p:txBody>
          <a:bodyPr wrap="none">
            <a:spAutoFit/>
          </a:bodyPr>
          <a:lstStyle/>
          <a:p>
            <a:pPr algn="ctr"/>
            <a:r>
              <a:rPr lang="en-GB" sz="2000">
                <a:solidFill>
                  <a:schemeClr val="tx1"/>
                </a:solidFill>
                <a:latin typeface="Arial" charset="0"/>
              </a:rPr>
              <a:t>Checkpoint</a:t>
            </a:r>
          </a:p>
        </p:txBody>
      </p:sp>
      <p:sp>
        <p:nvSpPr>
          <p:cNvPr id="62" name="Text Box 25">
            <a:extLst>
              <a:ext uri="{FF2B5EF4-FFF2-40B4-BE49-F238E27FC236}">
                <a16:creationId xmlns:a16="http://schemas.microsoft.com/office/drawing/2014/main" id="{520FD8C1-2E43-4662-ABDB-60C399CD160D}"/>
              </a:ext>
            </a:extLst>
          </p:cNvPr>
          <p:cNvSpPr txBox="1">
            <a:spLocks noChangeArrowheads="1"/>
          </p:cNvSpPr>
          <p:nvPr/>
        </p:nvSpPr>
        <p:spPr bwMode="auto">
          <a:xfrm>
            <a:off x="7112972" y="3744914"/>
            <a:ext cx="970137" cy="400110"/>
          </a:xfrm>
          <a:prstGeom prst="rect">
            <a:avLst/>
          </a:prstGeom>
          <a:noFill/>
          <a:ln w="9525">
            <a:noFill/>
            <a:miter lim="800000"/>
            <a:headEnd/>
            <a:tailEnd/>
          </a:ln>
          <a:effectLst/>
        </p:spPr>
        <p:txBody>
          <a:bodyPr wrap="none">
            <a:spAutoFit/>
          </a:bodyPr>
          <a:lstStyle/>
          <a:p>
            <a:pPr algn="ctr"/>
            <a:r>
              <a:rPr lang="en-GB" sz="2000">
                <a:solidFill>
                  <a:schemeClr val="tx1"/>
                </a:solidFill>
                <a:latin typeface="Arial" charset="0"/>
              </a:rPr>
              <a:t>Failure</a:t>
            </a:r>
          </a:p>
        </p:txBody>
      </p:sp>
      <p:sp>
        <p:nvSpPr>
          <p:cNvPr id="63" name="Text Box 26">
            <a:extLst>
              <a:ext uri="{FF2B5EF4-FFF2-40B4-BE49-F238E27FC236}">
                <a16:creationId xmlns:a16="http://schemas.microsoft.com/office/drawing/2014/main" id="{2F03B976-0C81-4C0D-B236-D3E0B31C5D2E}"/>
              </a:ext>
            </a:extLst>
          </p:cNvPr>
          <p:cNvSpPr txBox="1">
            <a:spLocks noChangeArrowheads="1"/>
          </p:cNvSpPr>
          <p:nvPr/>
        </p:nvSpPr>
        <p:spPr bwMode="auto">
          <a:xfrm>
            <a:off x="890853" y="4583114"/>
            <a:ext cx="2988998" cy="396875"/>
          </a:xfrm>
          <a:prstGeom prst="rect">
            <a:avLst/>
          </a:prstGeom>
          <a:noFill/>
          <a:ln w="9525">
            <a:noFill/>
            <a:miter lim="800000"/>
            <a:headEnd/>
            <a:tailEnd/>
          </a:ln>
          <a:effectLst/>
        </p:spPr>
        <p:txBody>
          <a:bodyPr>
            <a:spAutoFit/>
          </a:bodyPr>
          <a:lstStyle/>
          <a:p>
            <a:r>
              <a:rPr lang="en-GB" sz="2000">
                <a:solidFill>
                  <a:schemeClr val="tx1"/>
                </a:solidFill>
                <a:latin typeface="Arial" charset="0"/>
              </a:rPr>
              <a:t>UNDO: T</a:t>
            </a:r>
            <a:r>
              <a:rPr lang="en-GB" sz="2000" baseline="-25000">
                <a:solidFill>
                  <a:schemeClr val="tx1"/>
                </a:solidFill>
                <a:latin typeface="Arial" charset="0"/>
              </a:rPr>
              <a:t>2</a:t>
            </a:r>
            <a:r>
              <a:rPr lang="en-GB" sz="2000">
                <a:solidFill>
                  <a:schemeClr val="tx1"/>
                </a:solidFill>
                <a:latin typeface="Arial" charset="0"/>
              </a:rPr>
              <a:t>, T</a:t>
            </a:r>
            <a:r>
              <a:rPr lang="en-GB" sz="2000" baseline="-25000">
                <a:solidFill>
                  <a:schemeClr val="tx1"/>
                </a:solidFill>
                <a:latin typeface="Arial" charset="0"/>
              </a:rPr>
              <a:t>3</a:t>
            </a:r>
            <a:r>
              <a:rPr lang="en-GB" sz="2000">
                <a:solidFill>
                  <a:schemeClr val="tx1"/>
                </a:solidFill>
                <a:latin typeface="Arial" charset="0"/>
              </a:rPr>
              <a:t>, T</a:t>
            </a:r>
            <a:r>
              <a:rPr lang="en-GB" sz="2000" baseline="-25000">
                <a:solidFill>
                  <a:schemeClr val="tx1"/>
                </a:solidFill>
                <a:latin typeface="Arial" charset="0"/>
              </a:rPr>
              <a:t>4</a:t>
            </a:r>
          </a:p>
        </p:txBody>
      </p:sp>
      <p:sp>
        <p:nvSpPr>
          <p:cNvPr id="64" name="Text Box 27">
            <a:extLst>
              <a:ext uri="{FF2B5EF4-FFF2-40B4-BE49-F238E27FC236}">
                <a16:creationId xmlns:a16="http://schemas.microsoft.com/office/drawing/2014/main" id="{074C719A-0A60-400B-9A83-16309199972E}"/>
              </a:ext>
            </a:extLst>
          </p:cNvPr>
          <p:cNvSpPr txBox="1">
            <a:spLocks noChangeArrowheads="1"/>
          </p:cNvSpPr>
          <p:nvPr/>
        </p:nvSpPr>
        <p:spPr bwMode="auto">
          <a:xfrm>
            <a:off x="930442" y="5116514"/>
            <a:ext cx="1067921"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REDO: </a:t>
            </a:r>
          </a:p>
        </p:txBody>
      </p:sp>
      <p:sp>
        <p:nvSpPr>
          <p:cNvPr id="65" name="Line 28">
            <a:extLst>
              <a:ext uri="{FF2B5EF4-FFF2-40B4-BE49-F238E27FC236}">
                <a16:creationId xmlns:a16="http://schemas.microsoft.com/office/drawing/2014/main" id="{D64E0889-2C7F-452E-8936-61BDC033001C}"/>
              </a:ext>
            </a:extLst>
          </p:cNvPr>
          <p:cNvSpPr>
            <a:spLocks noChangeShapeType="1"/>
          </p:cNvSpPr>
          <p:nvPr/>
        </p:nvSpPr>
        <p:spPr bwMode="auto">
          <a:xfrm>
            <a:off x="4457700" y="1676400"/>
            <a:ext cx="0" cy="4648200"/>
          </a:xfrm>
          <a:prstGeom prst="line">
            <a:avLst/>
          </a:prstGeom>
          <a:noFill/>
          <a:ln w="19050">
            <a:solidFill>
              <a:schemeClr val="tx2"/>
            </a:solidFill>
            <a:round/>
            <a:headEnd/>
            <a:tailEnd/>
          </a:ln>
          <a:effectLst/>
        </p:spPr>
        <p:txBody>
          <a:bodyPr wrap="none" anchor="ctr"/>
          <a:lstStyle/>
          <a:p>
            <a:endParaRPr lang="en-US"/>
          </a:p>
        </p:txBody>
      </p:sp>
      <p:sp>
        <p:nvSpPr>
          <p:cNvPr id="66" name="Text Box 29">
            <a:extLst>
              <a:ext uri="{FF2B5EF4-FFF2-40B4-BE49-F238E27FC236}">
                <a16:creationId xmlns:a16="http://schemas.microsoft.com/office/drawing/2014/main" id="{D061F5C3-80D4-4506-A2C3-750AB55E20DF}"/>
              </a:ext>
            </a:extLst>
          </p:cNvPr>
          <p:cNvSpPr txBox="1">
            <a:spLocks noChangeArrowheads="1"/>
          </p:cNvSpPr>
          <p:nvPr/>
        </p:nvSpPr>
        <p:spPr bwMode="auto">
          <a:xfrm>
            <a:off x="4540250" y="4800601"/>
            <a:ext cx="4185973" cy="1006475"/>
          </a:xfrm>
          <a:prstGeom prst="rect">
            <a:avLst/>
          </a:prstGeom>
          <a:noFill/>
          <a:ln w="9525">
            <a:noFill/>
            <a:miter lim="800000"/>
            <a:headEnd/>
            <a:tailEnd/>
          </a:ln>
          <a:effectLst/>
        </p:spPr>
        <p:txBody>
          <a:bodyPr>
            <a:spAutoFit/>
          </a:bodyPr>
          <a:lstStyle/>
          <a:p>
            <a:r>
              <a:rPr lang="en-GB" sz="2000">
                <a:solidFill>
                  <a:schemeClr val="tx1"/>
                </a:solidFill>
                <a:latin typeface="Arial" charset="0"/>
              </a:rPr>
              <a:t>T4 Begins</a:t>
            </a:r>
          </a:p>
          <a:p>
            <a:endParaRPr lang="en-GB" sz="2000">
              <a:solidFill>
                <a:schemeClr val="tx1"/>
              </a:solidFill>
              <a:latin typeface="Arial" charset="0"/>
            </a:endParaRPr>
          </a:p>
          <a:p>
            <a:r>
              <a:rPr lang="en-GB" sz="2000">
                <a:solidFill>
                  <a:schemeClr val="tx1"/>
                </a:solidFill>
                <a:latin typeface="Arial" charset="0"/>
              </a:rPr>
              <a:t>Add T</a:t>
            </a:r>
            <a:r>
              <a:rPr lang="en-GB" sz="2000" baseline="-25000">
                <a:solidFill>
                  <a:schemeClr val="tx1"/>
                </a:solidFill>
                <a:latin typeface="Arial" charset="0"/>
              </a:rPr>
              <a:t>4</a:t>
            </a:r>
            <a:r>
              <a:rPr lang="en-GB" sz="2000">
                <a:solidFill>
                  <a:schemeClr val="tx1"/>
                </a:solidFill>
                <a:latin typeface="Arial" charset="0"/>
              </a:rPr>
              <a:t> to UNDO</a:t>
            </a:r>
          </a:p>
        </p:txBody>
      </p:sp>
    </p:spTree>
    <p:extLst>
      <p:ext uri="{BB962C8B-B14F-4D97-AF65-F5344CB8AC3E}">
        <p14:creationId xmlns:p14="http://schemas.microsoft.com/office/powerpoint/2010/main" val="94001522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4" y="221060"/>
            <a:ext cx="10847966" cy="1446954"/>
            <a:chOff x="-597749" y="2836249"/>
            <a:chExt cx="6543894" cy="474212"/>
          </a:xfrm>
        </p:grpSpPr>
        <p:sp>
          <p:nvSpPr>
            <p:cNvPr id="5" name="Oval 4">
              <a:extLst>
                <a:ext uri="{FF2B5EF4-FFF2-40B4-BE49-F238E27FC236}">
                  <a16:creationId xmlns:a16="http://schemas.microsoft.com/office/drawing/2014/main" id="{98D27260-9DD3-4330-9619-8FEDEE051E22}"/>
                </a:ext>
              </a:extLst>
            </p:cNvPr>
            <p:cNvSpPr/>
            <p:nvPr/>
          </p:nvSpPr>
          <p:spPr>
            <a:xfrm>
              <a:off x="5022779" y="283624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150326" y="459021"/>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900753" y="1256750"/>
            <a:ext cx="8857396" cy="4993533"/>
          </a:xfrm>
          <a:solidFill>
            <a:schemeClr val="bg1">
              <a:lumMod val="95000"/>
            </a:schemeClr>
          </a:solidFill>
          <a:ln>
            <a:solidFill>
              <a:schemeClr val="bg1"/>
            </a:solidFill>
          </a:ln>
        </p:spPr>
        <p:style>
          <a:lnRef idx="0">
            <a:scrgbClr r="0" g="0" b="0"/>
          </a:lnRef>
          <a:fillRef idx="0">
            <a:scrgbClr r="0" g="0" b="0"/>
          </a:fillRef>
          <a:effectRef idx="0">
            <a:scrgbClr r="0" g="0" b="0"/>
          </a:effectRef>
          <a:fontRef idx="minor">
            <a:schemeClr val="dk1"/>
          </a:fontRef>
        </p:style>
        <p:txBody>
          <a:bodyPr>
            <a:normAutofit/>
          </a:bodyPr>
          <a:lstStyle/>
          <a:p>
            <a:pPr>
              <a:buClr>
                <a:schemeClr val="tx1"/>
              </a:buClr>
              <a:buFont typeface="Wingdings" panose="05000000000000000000" pitchFamily="2" charset="2"/>
              <a:buChar char="v"/>
            </a:pPr>
            <a:r>
              <a:rPr lang="en-US" altLang="zh-TW" sz="2400" dirty="0"/>
              <a:t>UNDO Logic and REDO Logic</a:t>
            </a:r>
          </a:p>
          <a:p>
            <a:pPr marL="274320" lvl="1" indent="0">
              <a:lnSpc>
                <a:spcPct val="120000"/>
              </a:lnSpc>
              <a:buClr>
                <a:schemeClr val="accent3"/>
              </a:buClr>
              <a:buNone/>
            </a:pPr>
            <a:endParaRPr lang="en-US" altLang="zh-TW" dirty="0"/>
          </a:p>
          <a:p>
            <a:pPr lvl="1">
              <a:lnSpc>
                <a:spcPct val="120000"/>
              </a:lnSpc>
              <a:buClr>
                <a:schemeClr val="accent3"/>
              </a:buClr>
              <a:buFont typeface="Wingdings" panose="05000000000000000000" pitchFamily="2" charset="2"/>
              <a:buChar char="Ø"/>
            </a:pPr>
            <a:endParaRPr lang="en-US" altLang="zh-TW" dirty="0"/>
          </a:p>
        </p:txBody>
      </p:sp>
      <p:sp>
        <p:nvSpPr>
          <p:cNvPr id="40" name="Line 3">
            <a:extLst>
              <a:ext uri="{FF2B5EF4-FFF2-40B4-BE49-F238E27FC236}">
                <a16:creationId xmlns:a16="http://schemas.microsoft.com/office/drawing/2014/main" id="{4F528734-A482-4275-8B75-0917615E42AD}"/>
              </a:ext>
            </a:extLst>
          </p:cNvPr>
          <p:cNvSpPr>
            <a:spLocks noChangeShapeType="1"/>
          </p:cNvSpPr>
          <p:nvPr/>
        </p:nvSpPr>
        <p:spPr bwMode="auto">
          <a:xfrm>
            <a:off x="3962400" y="1828800"/>
            <a:ext cx="0" cy="2057400"/>
          </a:xfrm>
          <a:prstGeom prst="line">
            <a:avLst/>
          </a:prstGeom>
          <a:noFill/>
          <a:ln w="19050">
            <a:solidFill>
              <a:schemeClr val="tx1"/>
            </a:solidFill>
            <a:prstDash val="dash"/>
            <a:round/>
            <a:headEnd/>
            <a:tailEnd/>
          </a:ln>
          <a:effectLst/>
        </p:spPr>
        <p:txBody>
          <a:bodyPr wrap="none" anchor="ctr"/>
          <a:lstStyle/>
          <a:p>
            <a:endParaRPr lang="en-US"/>
          </a:p>
        </p:txBody>
      </p:sp>
      <p:sp>
        <p:nvSpPr>
          <p:cNvPr id="41" name="Line 4">
            <a:extLst>
              <a:ext uri="{FF2B5EF4-FFF2-40B4-BE49-F238E27FC236}">
                <a16:creationId xmlns:a16="http://schemas.microsoft.com/office/drawing/2014/main" id="{67626D2E-F00F-4931-BFEB-22E7A18A49DA}"/>
              </a:ext>
            </a:extLst>
          </p:cNvPr>
          <p:cNvSpPr>
            <a:spLocks noChangeShapeType="1"/>
          </p:cNvSpPr>
          <p:nvPr/>
        </p:nvSpPr>
        <p:spPr bwMode="auto">
          <a:xfrm>
            <a:off x="7594600" y="1828800"/>
            <a:ext cx="0" cy="2057400"/>
          </a:xfrm>
          <a:prstGeom prst="line">
            <a:avLst/>
          </a:prstGeom>
          <a:noFill/>
          <a:ln w="19050">
            <a:solidFill>
              <a:schemeClr val="tx1"/>
            </a:solidFill>
            <a:prstDash val="dash"/>
            <a:round/>
            <a:headEnd/>
            <a:tailEnd/>
          </a:ln>
          <a:effectLst/>
        </p:spPr>
        <p:txBody>
          <a:bodyPr wrap="none" anchor="ctr"/>
          <a:lstStyle/>
          <a:p>
            <a:endParaRPr lang="en-US"/>
          </a:p>
        </p:txBody>
      </p:sp>
      <p:sp>
        <p:nvSpPr>
          <p:cNvPr id="42" name="Line 5">
            <a:extLst>
              <a:ext uri="{FF2B5EF4-FFF2-40B4-BE49-F238E27FC236}">
                <a16:creationId xmlns:a16="http://schemas.microsoft.com/office/drawing/2014/main" id="{894D1A95-0B3B-453B-AEFC-4DB62C1BD62B}"/>
              </a:ext>
            </a:extLst>
          </p:cNvPr>
          <p:cNvSpPr>
            <a:spLocks noChangeShapeType="1"/>
          </p:cNvSpPr>
          <p:nvPr/>
        </p:nvSpPr>
        <p:spPr bwMode="auto">
          <a:xfrm>
            <a:off x="742950" y="3733800"/>
            <a:ext cx="7924800"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43" name="Line 6">
            <a:extLst>
              <a:ext uri="{FF2B5EF4-FFF2-40B4-BE49-F238E27FC236}">
                <a16:creationId xmlns:a16="http://schemas.microsoft.com/office/drawing/2014/main" id="{B64614B4-6E63-44A7-A8CA-9B29F73A7E77}"/>
              </a:ext>
            </a:extLst>
          </p:cNvPr>
          <p:cNvSpPr>
            <a:spLocks noChangeShapeType="1"/>
          </p:cNvSpPr>
          <p:nvPr/>
        </p:nvSpPr>
        <p:spPr bwMode="auto">
          <a:xfrm>
            <a:off x="1585648" y="2046288"/>
            <a:ext cx="1898650" cy="0"/>
          </a:xfrm>
          <a:prstGeom prst="line">
            <a:avLst/>
          </a:prstGeom>
          <a:noFill/>
          <a:ln w="19050">
            <a:solidFill>
              <a:schemeClr val="tx1"/>
            </a:solidFill>
            <a:round/>
            <a:headEnd/>
            <a:tailEnd/>
          </a:ln>
          <a:effectLst/>
        </p:spPr>
        <p:txBody>
          <a:bodyPr wrap="none" anchor="ctr"/>
          <a:lstStyle/>
          <a:p>
            <a:endParaRPr lang="en-US"/>
          </a:p>
        </p:txBody>
      </p:sp>
      <p:sp>
        <p:nvSpPr>
          <p:cNvPr id="44" name="Line 7">
            <a:extLst>
              <a:ext uri="{FF2B5EF4-FFF2-40B4-BE49-F238E27FC236}">
                <a16:creationId xmlns:a16="http://schemas.microsoft.com/office/drawing/2014/main" id="{711C865D-C5B3-47EB-A86E-DFF990F1CC6A}"/>
              </a:ext>
            </a:extLst>
          </p:cNvPr>
          <p:cNvSpPr>
            <a:spLocks noChangeShapeType="1"/>
          </p:cNvSpPr>
          <p:nvPr/>
        </p:nvSpPr>
        <p:spPr bwMode="auto">
          <a:xfrm>
            <a:off x="1585648" y="1970088"/>
            <a:ext cx="0" cy="152400"/>
          </a:xfrm>
          <a:prstGeom prst="line">
            <a:avLst/>
          </a:prstGeom>
          <a:noFill/>
          <a:ln w="19050">
            <a:solidFill>
              <a:schemeClr val="tx1"/>
            </a:solidFill>
            <a:round/>
            <a:headEnd/>
            <a:tailEnd/>
          </a:ln>
          <a:effectLst/>
        </p:spPr>
        <p:txBody>
          <a:bodyPr wrap="none" anchor="ctr"/>
          <a:lstStyle/>
          <a:p>
            <a:endParaRPr lang="en-US"/>
          </a:p>
        </p:txBody>
      </p:sp>
      <p:sp>
        <p:nvSpPr>
          <p:cNvPr id="45" name="Line 8">
            <a:extLst>
              <a:ext uri="{FF2B5EF4-FFF2-40B4-BE49-F238E27FC236}">
                <a16:creationId xmlns:a16="http://schemas.microsoft.com/office/drawing/2014/main" id="{104CAF54-59BC-44D5-A0C9-2EDC2F35FEDC}"/>
              </a:ext>
            </a:extLst>
          </p:cNvPr>
          <p:cNvSpPr>
            <a:spLocks noChangeShapeType="1"/>
          </p:cNvSpPr>
          <p:nvPr/>
        </p:nvSpPr>
        <p:spPr bwMode="auto">
          <a:xfrm>
            <a:off x="3484298" y="1970088"/>
            <a:ext cx="0" cy="152400"/>
          </a:xfrm>
          <a:prstGeom prst="line">
            <a:avLst/>
          </a:prstGeom>
          <a:noFill/>
          <a:ln w="19050">
            <a:solidFill>
              <a:schemeClr val="tx1"/>
            </a:solidFill>
            <a:round/>
            <a:headEnd/>
            <a:tailEnd/>
          </a:ln>
          <a:effectLst/>
        </p:spPr>
        <p:txBody>
          <a:bodyPr wrap="none" anchor="ctr"/>
          <a:lstStyle/>
          <a:p>
            <a:endParaRPr lang="en-US"/>
          </a:p>
        </p:txBody>
      </p:sp>
      <p:sp>
        <p:nvSpPr>
          <p:cNvPr id="46" name="Text Box 9">
            <a:extLst>
              <a:ext uri="{FF2B5EF4-FFF2-40B4-BE49-F238E27FC236}">
                <a16:creationId xmlns:a16="http://schemas.microsoft.com/office/drawing/2014/main" id="{0980F7D4-320D-4608-A6E5-F232C1F02343}"/>
              </a:ext>
            </a:extLst>
          </p:cNvPr>
          <p:cNvSpPr txBox="1">
            <a:spLocks noChangeArrowheads="1"/>
          </p:cNvSpPr>
          <p:nvPr/>
        </p:nvSpPr>
        <p:spPr bwMode="auto">
          <a:xfrm>
            <a:off x="1088873" y="1828800"/>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1</a:t>
            </a:r>
            <a:endParaRPr lang="en-GB" sz="2000">
              <a:solidFill>
                <a:schemeClr val="tx1"/>
              </a:solidFill>
              <a:latin typeface="Arial" charset="0"/>
            </a:endParaRPr>
          </a:p>
        </p:txBody>
      </p:sp>
      <p:sp>
        <p:nvSpPr>
          <p:cNvPr id="47" name="Line 10">
            <a:extLst>
              <a:ext uri="{FF2B5EF4-FFF2-40B4-BE49-F238E27FC236}">
                <a16:creationId xmlns:a16="http://schemas.microsoft.com/office/drawing/2014/main" id="{05E1FB00-85B2-40C5-8F57-36CCA4633080}"/>
              </a:ext>
            </a:extLst>
          </p:cNvPr>
          <p:cNvSpPr>
            <a:spLocks noChangeShapeType="1"/>
          </p:cNvSpPr>
          <p:nvPr/>
        </p:nvSpPr>
        <p:spPr bwMode="auto">
          <a:xfrm>
            <a:off x="2641600" y="2438400"/>
            <a:ext cx="2806700" cy="0"/>
          </a:xfrm>
          <a:prstGeom prst="line">
            <a:avLst/>
          </a:prstGeom>
          <a:noFill/>
          <a:ln w="19050">
            <a:solidFill>
              <a:schemeClr val="tx1"/>
            </a:solidFill>
            <a:round/>
            <a:headEnd/>
            <a:tailEnd/>
          </a:ln>
          <a:effectLst/>
        </p:spPr>
        <p:txBody>
          <a:bodyPr wrap="none" anchor="ctr"/>
          <a:lstStyle/>
          <a:p>
            <a:endParaRPr lang="en-US"/>
          </a:p>
        </p:txBody>
      </p:sp>
      <p:sp>
        <p:nvSpPr>
          <p:cNvPr id="48" name="Line 11">
            <a:extLst>
              <a:ext uri="{FF2B5EF4-FFF2-40B4-BE49-F238E27FC236}">
                <a16:creationId xmlns:a16="http://schemas.microsoft.com/office/drawing/2014/main" id="{F1F22890-EC63-4E50-BE8D-89F8C165B0C4}"/>
              </a:ext>
            </a:extLst>
          </p:cNvPr>
          <p:cNvSpPr>
            <a:spLocks noChangeShapeType="1"/>
          </p:cNvSpPr>
          <p:nvPr/>
        </p:nvSpPr>
        <p:spPr bwMode="auto">
          <a:xfrm>
            <a:off x="2641600" y="2362200"/>
            <a:ext cx="0" cy="152400"/>
          </a:xfrm>
          <a:prstGeom prst="line">
            <a:avLst/>
          </a:prstGeom>
          <a:noFill/>
          <a:ln w="19050">
            <a:solidFill>
              <a:schemeClr val="tx1"/>
            </a:solidFill>
            <a:round/>
            <a:headEnd/>
            <a:tailEnd/>
          </a:ln>
          <a:effectLst/>
        </p:spPr>
        <p:txBody>
          <a:bodyPr wrap="none" anchor="ctr"/>
          <a:lstStyle/>
          <a:p>
            <a:endParaRPr lang="en-US"/>
          </a:p>
        </p:txBody>
      </p:sp>
      <p:sp>
        <p:nvSpPr>
          <p:cNvPr id="49" name="Line 12">
            <a:extLst>
              <a:ext uri="{FF2B5EF4-FFF2-40B4-BE49-F238E27FC236}">
                <a16:creationId xmlns:a16="http://schemas.microsoft.com/office/drawing/2014/main" id="{A148F564-86C9-45F3-B65C-1370FBBDB51C}"/>
              </a:ext>
            </a:extLst>
          </p:cNvPr>
          <p:cNvSpPr>
            <a:spLocks noChangeShapeType="1"/>
          </p:cNvSpPr>
          <p:nvPr/>
        </p:nvSpPr>
        <p:spPr bwMode="auto">
          <a:xfrm>
            <a:off x="5448300" y="2362200"/>
            <a:ext cx="0" cy="152400"/>
          </a:xfrm>
          <a:prstGeom prst="line">
            <a:avLst/>
          </a:prstGeom>
          <a:noFill/>
          <a:ln w="19050">
            <a:solidFill>
              <a:schemeClr val="tx1"/>
            </a:solidFill>
            <a:round/>
            <a:headEnd/>
            <a:tailEnd/>
          </a:ln>
          <a:effectLst/>
        </p:spPr>
        <p:txBody>
          <a:bodyPr wrap="none" anchor="ctr"/>
          <a:lstStyle/>
          <a:p>
            <a:endParaRPr lang="en-US"/>
          </a:p>
        </p:txBody>
      </p:sp>
      <p:sp>
        <p:nvSpPr>
          <p:cNvPr id="50" name="Text Box 13">
            <a:extLst>
              <a:ext uri="{FF2B5EF4-FFF2-40B4-BE49-F238E27FC236}">
                <a16:creationId xmlns:a16="http://schemas.microsoft.com/office/drawing/2014/main" id="{C34E8E38-F8A2-4AD2-9C8A-4A63A2BD480F}"/>
              </a:ext>
            </a:extLst>
          </p:cNvPr>
          <p:cNvSpPr txBox="1">
            <a:spLocks noChangeArrowheads="1"/>
          </p:cNvSpPr>
          <p:nvPr/>
        </p:nvSpPr>
        <p:spPr bwMode="auto">
          <a:xfrm>
            <a:off x="2162023" y="2209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2</a:t>
            </a:r>
            <a:endParaRPr lang="en-GB" sz="2000">
              <a:solidFill>
                <a:schemeClr val="tx1"/>
              </a:solidFill>
              <a:latin typeface="Arial" charset="0"/>
            </a:endParaRPr>
          </a:p>
        </p:txBody>
      </p:sp>
      <p:sp>
        <p:nvSpPr>
          <p:cNvPr id="51" name="Line 14">
            <a:extLst>
              <a:ext uri="{FF2B5EF4-FFF2-40B4-BE49-F238E27FC236}">
                <a16:creationId xmlns:a16="http://schemas.microsoft.com/office/drawing/2014/main" id="{900D408B-A76D-42E8-A057-33F1F2F19FC5}"/>
              </a:ext>
            </a:extLst>
          </p:cNvPr>
          <p:cNvSpPr>
            <a:spLocks noChangeShapeType="1"/>
          </p:cNvSpPr>
          <p:nvPr/>
        </p:nvSpPr>
        <p:spPr bwMode="auto">
          <a:xfrm>
            <a:off x="2228850" y="2819400"/>
            <a:ext cx="5365750" cy="0"/>
          </a:xfrm>
          <a:prstGeom prst="line">
            <a:avLst/>
          </a:prstGeom>
          <a:noFill/>
          <a:ln w="19050">
            <a:solidFill>
              <a:schemeClr val="tx1"/>
            </a:solidFill>
            <a:round/>
            <a:headEnd/>
            <a:tailEnd/>
          </a:ln>
          <a:effectLst/>
        </p:spPr>
        <p:txBody>
          <a:bodyPr wrap="none" anchor="ctr"/>
          <a:lstStyle/>
          <a:p>
            <a:endParaRPr lang="en-US"/>
          </a:p>
        </p:txBody>
      </p:sp>
      <p:sp>
        <p:nvSpPr>
          <p:cNvPr id="52" name="Line 15">
            <a:extLst>
              <a:ext uri="{FF2B5EF4-FFF2-40B4-BE49-F238E27FC236}">
                <a16:creationId xmlns:a16="http://schemas.microsoft.com/office/drawing/2014/main" id="{73F77F91-9FA5-4DB6-ABC9-ADB4B0E34F0A}"/>
              </a:ext>
            </a:extLst>
          </p:cNvPr>
          <p:cNvSpPr>
            <a:spLocks noChangeShapeType="1"/>
          </p:cNvSpPr>
          <p:nvPr/>
        </p:nvSpPr>
        <p:spPr bwMode="auto">
          <a:xfrm>
            <a:off x="2228850" y="2743200"/>
            <a:ext cx="0" cy="152400"/>
          </a:xfrm>
          <a:prstGeom prst="line">
            <a:avLst/>
          </a:prstGeom>
          <a:noFill/>
          <a:ln w="19050">
            <a:solidFill>
              <a:schemeClr val="tx1"/>
            </a:solidFill>
            <a:round/>
            <a:headEnd/>
            <a:tailEnd/>
          </a:ln>
          <a:effectLst/>
        </p:spPr>
        <p:txBody>
          <a:bodyPr wrap="none" anchor="ctr"/>
          <a:lstStyle/>
          <a:p>
            <a:endParaRPr lang="en-US"/>
          </a:p>
        </p:txBody>
      </p:sp>
      <p:sp>
        <p:nvSpPr>
          <p:cNvPr id="53" name="Text Box 16">
            <a:extLst>
              <a:ext uri="{FF2B5EF4-FFF2-40B4-BE49-F238E27FC236}">
                <a16:creationId xmlns:a16="http://schemas.microsoft.com/office/drawing/2014/main" id="{836B7002-571E-41B2-93E1-60F51CDE3839}"/>
              </a:ext>
            </a:extLst>
          </p:cNvPr>
          <p:cNvSpPr txBox="1">
            <a:spLocks noChangeArrowheads="1"/>
          </p:cNvSpPr>
          <p:nvPr/>
        </p:nvSpPr>
        <p:spPr bwMode="auto">
          <a:xfrm>
            <a:off x="1749273" y="2590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3</a:t>
            </a:r>
            <a:endParaRPr lang="en-GB" sz="2000">
              <a:solidFill>
                <a:schemeClr val="tx1"/>
              </a:solidFill>
              <a:latin typeface="Arial" charset="0"/>
            </a:endParaRPr>
          </a:p>
        </p:txBody>
      </p:sp>
      <p:sp>
        <p:nvSpPr>
          <p:cNvPr id="54" name="Line 17">
            <a:extLst>
              <a:ext uri="{FF2B5EF4-FFF2-40B4-BE49-F238E27FC236}">
                <a16:creationId xmlns:a16="http://schemas.microsoft.com/office/drawing/2014/main" id="{677DC79B-2ACA-41EB-B411-B13C65B03D24}"/>
              </a:ext>
            </a:extLst>
          </p:cNvPr>
          <p:cNvSpPr>
            <a:spLocks noChangeShapeType="1"/>
          </p:cNvSpPr>
          <p:nvPr/>
        </p:nvSpPr>
        <p:spPr bwMode="auto">
          <a:xfrm>
            <a:off x="4457700" y="3200400"/>
            <a:ext cx="1898650" cy="0"/>
          </a:xfrm>
          <a:prstGeom prst="line">
            <a:avLst/>
          </a:prstGeom>
          <a:noFill/>
          <a:ln w="19050">
            <a:solidFill>
              <a:schemeClr val="tx1"/>
            </a:solidFill>
            <a:round/>
            <a:headEnd/>
            <a:tailEnd/>
          </a:ln>
          <a:effectLst/>
        </p:spPr>
        <p:txBody>
          <a:bodyPr wrap="none" anchor="ctr"/>
          <a:lstStyle/>
          <a:p>
            <a:endParaRPr lang="en-US"/>
          </a:p>
        </p:txBody>
      </p:sp>
      <p:sp>
        <p:nvSpPr>
          <p:cNvPr id="55" name="Line 18">
            <a:extLst>
              <a:ext uri="{FF2B5EF4-FFF2-40B4-BE49-F238E27FC236}">
                <a16:creationId xmlns:a16="http://schemas.microsoft.com/office/drawing/2014/main" id="{6DAFD460-893A-4C85-B8A5-D4CD47E5F184}"/>
              </a:ext>
            </a:extLst>
          </p:cNvPr>
          <p:cNvSpPr>
            <a:spLocks noChangeShapeType="1"/>
          </p:cNvSpPr>
          <p:nvPr/>
        </p:nvSpPr>
        <p:spPr bwMode="auto">
          <a:xfrm>
            <a:off x="4457700" y="3124200"/>
            <a:ext cx="0" cy="152400"/>
          </a:xfrm>
          <a:prstGeom prst="line">
            <a:avLst/>
          </a:prstGeom>
          <a:noFill/>
          <a:ln w="19050">
            <a:solidFill>
              <a:schemeClr val="tx1"/>
            </a:solidFill>
            <a:round/>
            <a:headEnd/>
            <a:tailEnd/>
          </a:ln>
          <a:effectLst/>
        </p:spPr>
        <p:txBody>
          <a:bodyPr wrap="none" anchor="ctr"/>
          <a:lstStyle/>
          <a:p>
            <a:endParaRPr lang="en-US"/>
          </a:p>
        </p:txBody>
      </p:sp>
      <p:sp>
        <p:nvSpPr>
          <p:cNvPr id="56" name="Line 19">
            <a:extLst>
              <a:ext uri="{FF2B5EF4-FFF2-40B4-BE49-F238E27FC236}">
                <a16:creationId xmlns:a16="http://schemas.microsoft.com/office/drawing/2014/main" id="{F77DFB08-7BAD-47B7-8850-87A88E4C65AD}"/>
              </a:ext>
            </a:extLst>
          </p:cNvPr>
          <p:cNvSpPr>
            <a:spLocks noChangeShapeType="1"/>
          </p:cNvSpPr>
          <p:nvPr/>
        </p:nvSpPr>
        <p:spPr bwMode="auto">
          <a:xfrm>
            <a:off x="6356350" y="3124200"/>
            <a:ext cx="0" cy="152400"/>
          </a:xfrm>
          <a:prstGeom prst="line">
            <a:avLst/>
          </a:prstGeom>
          <a:noFill/>
          <a:ln w="19050">
            <a:solidFill>
              <a:schemeClr val="tx1"/>
            </a:solidFill>
            <a:round/>
            <a:headEnd/>
            <a:tailEnd/>
          </a:ln>
          <a:effectLst/>
        </p:spPr>
        <p:txBody>
          <a:bodyPr wrap="none" anchor="ctr"/>
          <a:lstStyle/>
          <a:p>
            <a:endParaRPr lang="en-US"/>
          </a:p>
        </p:txBody>
      </p:sp>
      <p:sp>
        <p:nvSpPr>
          <p:cNvPr id="57" name="Text Box 20">
            <a:extLst>
              <a:ext uri="{FF2B5EF4-FFF2-40B4-BE49-F238E27FC236}">
                <a16:creationId xmlns:a16="http://schemas.microsoft.com/office/drawing/2014/main" id="{4B417680-AA42-472C-B3D5-AE9F6EF9DC88}"/>
              </a:ext>
            </a:extLst>
          </p:cNvPr>
          <p:cNvSpPr txBox="1">
            <a:spLocks noChangeArrowheads="1"/>
          </p:cNvSpPr>
          <p:nvPr/>
        </p:nvSpPr>
        <p:spPr bwMode="auto">
          <a:xfrm>
            <a:off x="3978123" y="2971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4</a:t>
            </a:r>
            <a:endParaRPr lang="en-GB" sz="2000">
              <a:solidFill>
                <a:schemeClr val="tx1"/>
              </a:solidFill>
              <a:latin typeface="Arial" charset="0"/>
            </a:endParaRPr>
          </a:p>
        </p:txBody>
      </p:sp>
      <p:sp>
        <p:nvSpPr>
          <p:cNvPr id="58" name="Line 21">
            <a:extLst>
              <a:ext uri="{FF2B5EF4-FFF2-40B4-BE49-F238E27FC236}">
                <a16:creationId xmlns:a16="http://schemas.microsoft.com/office/drawing/2014/main" id="{C4FC0BF8-74A0-48A8-85EB-1787D5A029AE}"/>
              </a:ext>
            </a:extLst>
          </p:cNvPr>
          <p:cNvSpPr>
            <a:spLocks noChangeShapeType="1"/>
          </p:cNvSpPr>
          <p:nvPr/>
        </p:nvSpPr>
        <p:spPr bwMode="auto">
          <a:xfrm>
            <a:off x="5365750" y="3581400"/>
            <a:ext cx="2228850" cy="0"/>
          </a:xfrm>
          <a:prstGeom prst="line">
            <a:avLst/>
          </a:prstGeom>
          <a:noFill/>
          <a:ln w="19050">
            <a:solidFill>
              <a:schemeClr val="tx1"/>
            </a:solidFill>
            <a:round/>
            <a:headEnd/>
            <a:tailEnd/>
          </a:ln>
          <a:effectLst/>
        </p:spPr>
        <p:txBody>
          <a:bodyPr wrap="none" anchor="ctr"/>
          <a:lstStyle/>
          <a:p>
            <a:endParaRPr lang="en-US"/>
          </a:p>
        </p:txBody>
      </p:sp>
      <p:sp>
        <p:nvSpPr>
          <p:cNvPr id="59" name="Line 22">
            <a:extLst>
              <a:ext uri="{FF2B5EF4-FFF2-40B4-BE49-F238E27FC236}">
                <a16:creationId xmlns:a16="http://schemas.microsoft.com/office/drawing/2014/main" id="{BE2B5B13-5348-4524-9D8B-CC4C4747CB53}"/>
              </a:ext>
            </a:extLst>
          </p:cNvPr>
          <p:cNvSpPr>
            <a:spLocks noChangeShapeType="1"/>
          </p:cNvSpPr>
          <p:nvPr/>
        </p:nvSpPr>
        <p:spPr bwMode="auto">
          <a:xfrm>
            <a:off x="5365750" y="3505200"/>
            <a:ext cx="0" cy="152400"/>
          </a:xfrm>
          <a:prstGeom prst="line">
            <a:avLst/>
          </a:prstGeom>
          <a:noFill/>
          <a:ln w="19050">
            <a:solidFill>
              <a:schemeClr val="tx1"/>
            </a:solidFill>
            <a:round/>
            <a:headEnd/>
            <a:tailEnd/>
          </a:ln>
          <a:effectLst/>
        </p:spPr>
        <p:txBody>
          <a:bodyPr wrap="none" anchor="ctr"/>
          <a:lstStyle/>
          <a:p>
            <a:endParaRPr lang="en-US"/>
          </a:p>
        </p:txBody>
      </p:sp>
      <p:sp>
        <p:nvSpPr>
          <p:cNvPr id="60" name="Text Box 23">
            <a:extLst>
              <a:ext uri="{FF2B5EF4-FFF2-40B4-BE49-F238E27FC236}">
                <a16:creationId xmlns:a16="http://schemas.microsoft.com/office/drawing/2014/main" id="{5A669401-7597-4381-91BD-A730110235F9}"/>
              </a:ext>
            </a:extLst>
          </p:cNvPr>
          <p:cNvSpPr txBox="1">
            <a:spLocks noChangeArrowheads="1"/>
          </p:cNvSpPr>
          <p:nvPr/>
        </p:nvSpPr>
        <p:spPr bwMode="auto">
          <a:xfrm>
            <a:off x="4886173" y="3352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5</a:t>
            </a:r>
            <a:endParaRPr lang="en-GB" sz="2000">
              <a:solidFill>
                <a:schemeClr val="tx1"/>
              </a:solidFill>
              <a:latin typeface="Arial" charset="0"/>
            </a:endParaRPr>
          </a:p>
        </p:txBody>
      </p:sp>
      <p:sp>
        <p:nvSpPr>
          <p:cNvPr id="61" name="Text Box 24">
            <a:extLst>
              <a:ext uri="{FF2B5EF4-FFF2-40B4-BE49-F238E27FC236}">
                <a16:creationId xmlns:a16="http://schemas.microsoft.com/office/drawing/2014/main" id="{E758D331-80F8-4D15-8377-1826A4F0634F}"/>
              </a:ext>
            </a:extLst>
          </p:cNvPr>
          <p:cNvSpPr txBox="1">
            <a:spLocks noChangeArrowheads="1"/>
          </p:cNvSpPr>
          <p:nvPr/>
        </p:nvSpPr>
        <p:spPr bwMode="auto">
          <a:xfrm>
            <a:off x="3232364" y="3744914"/>
            <a:ext cx="1468672" cy="400110"/>
          </a:xfrm>
          <a:prstGeom prst="rect">
            <a:avLst/>
          </a:prstGeom>
          <a:noFill/>
          <a:ln w="9525">
            <a:noFill/>
            <a:miter lim="800000"/>
            <a:headEnd/>
            <a:tailEnd/>
          </a:ln>
          <a:effectLst/>
        </p:spPr>
        <p:txBody>
          <a:bodyPr wrap="none">
            <a:spAutoFit/>
          </a:bodyPr>
          <a:lstStyle/>
          <a:p>
            <a:pPr algn="ctr"/>
            <a:r>
              <a:rPr lang="en-GB" sz="2000">
                <a:solidFill>
                  <a:schemeClr val="tx1"/>
                </a:solidFill>
                <a:latin typeface="Arial" charset="0"/>
              </a:rPr>
              <a:t>Checkpoint</a:t>
            </a:r>
          </a:p>
        </p:txBody>
      </p:sp>
      <p:sp>
        <p:nvSpPr>
          <p:cNvPr id="62" name="Text Box 25">
            <a:extLst>
              <a:ext uri="{FF2B5EF4-FFF2-40B4-BE49-F238E27FC236}">
                <a16:creationId xmlns:a16="http://schemas.microsoft.com/office/drawing/2014/main" id="{ECAF373B-7A27-44FF-B34F-7B8D40F72531}"/>
              </a:ext>
            </a:extLst>
          </p:cNvPr>
          <p:cNvSpPr txBox="1">
            <a:spLocks noChangeArrowheads="1"/>
          </p:cNvSpPr>
          <p:nvPr/>
        </p:nvSpPr>
        <p:spPr bwMode="auto">
          <a:xfrm>
            <a:off x="7112972" y="3744914"/>
            <a:ext cx="970137" cy="400110"/>
          </a:xfrm>
          <a:prstGeom prst="rect">
            <a:avLst/>
          </a:prstGeom>
          <a:noFill/>
          <a:ln w="9525">
            <a:noFill/>
            <a:miter lim="800000"/>
            <a:headEnd/>
            <a:tailEnd/>
          </a:ln>
          <a:effectLst/>
        </p:spPr>
        <p:txBody>
          <a:bodyPr wrap="none">
            <a:spAutoFit/>
          </a:bodyPr>
          <a:lstStyle/>
          <a:p>
            <a:pPr algn="ctr"/>
            <a:r>
              <a:rPr lang="en-GB" sz="2000">
                <a:solidFill>
                  <a:schemeClr val="tx1"/>
                </a:solidFill>
                <a:latin typeface="Arial" charset="0"/>
              </a:rPr>
              <a:t>Failure</a:t>
            </a:r>
          </a:p>
        </p:txBody>
      </p:sp>
      <p:sp>
        <p:nvSpPr>
          <p:cNvPr id="63" name="Text Box 26">
            <a:extLst>
              <a:ext uri="{FF2B5EF4-FFF2-40B4-BE49-F238E27FC236}">
                <a16:creationId xmlns:a16="http://schemas.microsoft.com/office/drawing/2014/main" id="{F6F01239-805F-4627-BE9E-C0080AD629D5}"/>
              </a:ext>
            </a:extLst>
          </p:cNvPr>
          <p:cNvSpPr txBox="1">
            <a:spLocks noChangeArrowheads="1"/>
          </p:cNvSpPr>
          <p:nvPr/>
        </p:nvSpPr>
        <p:spPr bwMode="auto">
          <a:xfrm>
            <a:off x="890853" y="4583114"/>
            <a:ext cx="2988998" cy="396875"/>
          </a:xfrm>
          <a:prstGeom prst="rect">
            <a:avLst/>
          </a:prstGeom>
          <a:noFill/>
          <a:ln w="9525">
            <a:noFill/>
            <a:miter lim="800000"/>
            <a:headEnd/>
            <a:tailEnd/>
          </a:ln>
          <a:effectLst/>
        </p:spPr>
        <p:txBody>
          <a:bodyPr>
            <a:spAutoFit/>
          </a:bodyPr>
          <a:lstStyle/>
          <a:p>
            <a:r>
              <a:rPr lang="en-GB" sz="2000">
                <a:solidFill>
                  <a:schemeClr val="tx1"/>
                </a:solidFill>
                <a:latin typeface="Arial" charset="0"/>
              </a:rPr>
              <a:t>UNDO: T</a:t>
            </a:r>
            <a:r>
              <a:rPr lang="en-GB" sz="2000" baseline="-25000">
                <a:solidFill>
                  <a:schemeClr val="tx1"/>
                </a:solidFill>
                <a:latin typeface="Arial" charset="0"/>
              </a:rPr>
              <a:t>2</a:t>
            </a:r>
            <a:r>
              <a:rPr lang="en-GB" sz="2000">
                <a:solidFill>
                  <a:schemeClr val="tx1"/>
                </a:solidFill>
                <a:latin typeface="Arial" charset="0"/>
              </a:rPr>
              <a:t>, T</a:t>
            </a:r>
            <a:r>
              <a:rPr lang="en-GB" sz="2000" baseline="-25000">
                <a:solidFill>
                  <a:schemeClr val="tx1"/>
                </a:solidFill>
                <a:latin typeface="Arial" charset="0"/>
              </a:rPr>
              <a:t>3</a:t>
            </a:r>
            <a:r>
              <a:rPr lang="en-GB" sz="2000">
                <a:solidFill>
                  <a:schemeClr val="tx1"/>
                </a:solidFill>
                <a:latin typeface="Arial" charset="0"/>
              </a:rPr>
              <a:t>, T</a:t>
            </a:r>
            <a:r>
              <a:rPr lang="en-GB" sz="2000" baseline="-25000">
                <a:solidFill>
                  <a:schemeClr val="tx1"/>
                </a:solidFill>
                <a:latin typeface="Arial" charset="0"/>
              </a:rPr>
              <a:t>4</a:t>
            </a:r>
            <a:r>
              <a:rPr lang="en-GB" sz="2000">
                <a:solidFill>
                  <a:schemeClr val="tx1"/>
                </a:solidFill>
                <a:latin typeface="Arial" charset="0"/>
              </a:rPr>
              <a:t>, T</a:t>
            </a:r>
            <a:r>
              <a:rPr lang="en-GB" sz="2000" baseline="-25000">
                <a:solidFill>
                  <a:schemeClr val="tx1"/>
                </a:solidFill>
                <a:latin typeface="Arial" charset="0"/>
              </a:rPr>
              <a:t>5</a:t>
            </a:r>
          </a:p>
        </p:txBody>
      </p:sp>
      <p:sp>
        <p:nvSpPr>
          <p:cNvPr id="64" name="Text Box 27">
            <a:extLst>
              <a:ext uri="{FF2B5EF4-FFF2-40B4-BE49-F238E27FC236}">
                <a16:creationId xmlns:a16="http://schemas.microsoft.com/office/drawing/2014/main" id="{F321D379-F529-4AAA-A855-E6A68F96C2F0}"/>
              </a:ext>
            </a:extLst>
          </p:cNvPr>
          <p:cNvSpPr txBox="1">
            <a:spLocks noChangeArrowheads="1"/>
          </p:cNvSpPr>
          <p:nvPr/>
        </p:nvSpPr>
        <p:spPr bwMode="auto">
          <a:xfrm>
            <a:off x="930442" y="5116514"/>
            <a:ext cx="1067921"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REDO: </a:t>
            </a:r>
          </a:p>
        </p:txBody>
      </p:sp>
      <p:sp>
        <p:nvSpPr>
          <p:cNvPr id="65" name="Line 28">
            <a:extLst>
              <a:ext uri="{FF2B5EF4-FFF2-40B4-BE49-F238E27FC236}">
                <a16:creationId xmlns:a16="http://schemas.microsoft.com/office/drawing/2014/main" id="{69A87235-C603-45C7-956C-413C962EC647}"/>
              </a:ext>
            </a:extLst>
          </p:cNvPr>
          <p:cNvSpPr>
            <a:spLocks noChangeShapeType="1"/>
          </p:cNvSpPr>
          <p:nvPr/>
        </p:nvSpPr>
        <p:spPr bwMode="auto">
          <a:xfrm>
            <a:off x="5365750" y="1676400"/>
            <a:ext cx="0" cy="4648200"/>
          </a:xfrm>
          <a:prstGeom prst="line">
            <a:avLst/>
          </a:prstGeom>
          <a:noFill/>
          <a:ln w="19050">
            <a:solidFill>
              <a:schemeClr val="tx2"/>
            </a:solidFill>
            <a:round/>
            <a:headEnd/>
            <a:tailEnd/>
          </a:ln>
          <a:effectLst/>
        </p:spPr>
        <p:txBody>
          <a:bodyPr wrap="none" anchor="ctr"/>
          <a:lstStyle/>
          <a:p>
            <a:endParaRPr lang="en-US"/>
          </a:p>
        </p:txBody>
      </p:sp>
      <p:sp>
        <p:nvSpPr>
          <p:cNvPr id="66" name="Text Box 29">
            <a:extLst>
              <a:ext uri="{FF2B5EF4-FFF2-40B4-BE49-F238E27FC236}">
                <a16:creationId xmlns:a16="http://schemas.microsoft.com/office/drawing/2014/main" id="{E4ECF9FA-E458-428E-9473-599A51D230CB}"/>
              </a:ext>
            </a:extLst>
          </p:cNvPr>
          <p:cNvSpPr txBox="1">
            <a:spLocks noChangeArrowheads="1"/>
          </p:cNvSpPr>
          <p:nvPr/>
        </p:nvSpPr>
        <p:spPr bwMode="auto">
          <a:xfrm>
            <a:off x="5365751" y="4800601"/>
            <a:ext cx="4185973" cy="1006475"/>
          </a:xfrm>
          <a:prstGeom prst="rect">
            <a:avLst/>
          </a:prstGeom>
          <a:noFill/>
          <a:ln w="9525">
            <a:noFill/>
            <a:miter lim="800000"/>
            <a:headEnd/>
            <a:tailEnd/>
          </a:ln>
          <a:effectLst/>
        </p:spPr>
        <p:txBody>
          <a:bodyPr>
            <a:spAutoFit/>
          </a:bodyPr>
          <a:lstStyle/>
          <a:p>
            <a:r>
              <a:rPr lang="en-GB" sz="2000">
                <a:solidFill>
                  <a:schemeClr val="tx1"/>
                </a:solidFill>
                <a:latin typeface="Arial" charset="0"/>
              </a:rPr>
              <a:t>T</a:t>
            </a:r>
            <a:r>
              <a:rPr lang="en-GB" sz="2000" baseline="-25000">
                <a:solidFill>
                  <a:schemeClr val="tx1"/>
                </a:solidFill>
                <a:latin typeface="Arial" charset="0"/>
              </a:rPr>
              <a:t>5</a:t>
            </a:r>
            <a:r>
              <a:rPr lang="en-GB" sz="2000">
                <a:solidFill>
                  <a:schemeClr val="tx1"/>
                </a:solidFill>
                <a:latin typeface="Arial" charset="0"/>
              </a:rPr>
              <a:t> begins</a:t>
            </a:r>
          </a:p>
          <a:p>
            <a:endParaRPr lang="en-GB" sz="2000">
              <a:solidFill>
                <a:schemeClr val="tx1"/>
              </a:solidFill>
              <a:latin typeface="Arial" charset="0"/>
            </a:endParaRPr>
          </a:p>
          <a:p>
            <a:r>
              <a:rPr lang="en-GB" sz="2000">
                <a:solidFill>
                  <a:schemeClr val="tx1"/>
                </a:solidFill>
                <a:latin typeface="Arial" charset="0"/>
              </a:rPr>
              <a:t>Add T</a:t>
            </a:r>
            <a:r>
              <a:rPr lang="en-GB" sz="2000" baseline="-25000">
                <a:solidFill>
                  <a:schemeClr val="tx1"/>
                </a:solidFill>
                <a:latin typeface="Arial" charset="0"/>
              </a:rPr>
              <a:t>5</a:t>
            </a:r>
            <a:r>
              <a:rPr lang="en-GB" sz="2000">
                <a:solidFill>
                  <a:schemeClr val="tx1"/>
                </a:solidFill>
                <a:latin typeface="Arial" charset="0"/>
              </a:rPr>
              <a:t> to UNDO</a:t>
            </a:r>
          </a:p>
        </p:txBody>
      </p:sp>
    </p:spTree>
    <p:extLst>
      <p:ext uri="{BB962C8B-B14F-4D97-AF65-F5344CB8AC3E}">
        <p14:creationId xmlns:p14="http://schemas.microsoft.com/office/powerpoint/2010/main" val="397475227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4" y="221060"/>
            <a:ext cx="10847966" cy="1446954"/>
            <a:chOff x="-597749" y="2836249"/>
            <a:chExt cx="6543894" cy="474212"/>
          </a:xfrm>
        </p:grpSpPr>
        <p:sp>
          <p:nvSpPr>
            <p:cNvPr id="5" name="Oval 4">
              <a:extLst>
                <a:ext uri="{FF2B5EF4-FFF2-40B4-BE49-F238E27FC236}">
                  <a16:creationId xmlns:a16="http://schemas.microsoft.com/office/drawing/2014/main" id="{98D27260-9DD3-4330-9619-8FEDEE051E22}"/>
                </a:ext>
              </a:extLst>
            </p:cNvPr>
            <p:cNvSpPr/>
            <p:nvPr/>
          </p:nvSpPr>
          <p:spPr>
            <a:xfrm>
              <a:off x="5022779" y="283624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150326" y="459021"/>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900753" y="1256750"/>
            <a:ext cx="8857396" cy="4993533"/>
          </a:xfrm>
          <a:solidFill>
            <a:schemeClr val="bg1">
              <a:lumMod val="95000"/>
            </a:schemeClr>
          </a:solidFill>
          <a:ln>
            <a:solidFill>
              <a:schemeClr val="bg1"/>
            </a:solidFill>
          </a:ln>
        </p:spPr>
        <p:style>
          <a:lnRef idx="0">
            <a:scrgbClr r="0" g="0" b="0"/>
          </a:lnRef>
          <a:fillRef idx="0">
            <a:scrgbClr r="0" g="0" b="0"/>
          </a:fillRef>
          <a:effectRef idx="0">
            <a:scrgbClr r="0" g="0" b="0"/>
          </a:effectRef>
          <a:fontRef idx="minor">
            <a:schemeClr val="dk1"/>
          </a:fontRef>
        </p:style>
        <p:txBody>
          <a:bodyPr>
            <a:normAutofit/>
          </a:bodyPr>
          <a:lstStyle/>
          <a:p>
            <a:pPr>
              <a:buClr>
                <a:schemeClr val="tx1"/>
              </a:buClr>
              <a:buFont typeface="Wingdings" panose="05000000000000000000" pitchFamily="2" charset="2"/>
              <a:buChar char="v"/>
            </a:pPr>
            <a:r>
              <a:rPr lang="en-US" altLang="zh-TW" sz="2400" dirty="0"/>
              <a:t>UNDO Logic and REDO Logic</a:t>
            </a:r>
          </a:p>
          <a:p>
            <a:pPr marL="274320" lvl="1" indent="0">
              <a:lnSpc>
                <a:spcPct val="120000"/>
              </a:lnSpc>
              <a:buClr>
                <a:schemeClr val="accent3"/>
              </a:buClr>
              <a:buNone/>
            </a:pPr>
            <a:endParaRPr lang="en-US" altLang="zh-TW" dirty="0"/>
          </a:p>
          <a:p>
            <a:pPr lvl="1">
              <a:lnSpc>
                <a:spcPct val="120000"/>
              </a:lnSpc>
              <a:buClr>
                <a:schemeClr val="accent3"/>
              </a:buClr>
              <a:buFont typeface="Wingdings" panose="05000000000000000000" pitchFamily="2" charset="2"/>
              <a:buChar char="Ø"/>
            </a:pPr>
            <a:endParaRPr lang="en-US" altLang="zh-TW" dirty="0"/>
          </a:p>
        </p:txBody>
      </p:sp>
      <p:sp>
        <p:nvSpPr>
          <p:cNvPr id="11" name="Line 3">
            <a:extLst>
              <a:ext uri="{FF2B5EF4-FFF2-40B4-BE49-F238E27FC236}">
                <a16:creationId xmlns:a16="http://schemas.microsoft.com/office/drawing/2014/main" id="{60BB321F-6B29-4E8C-B108-B4E67601CDEC}"/>
              </a:ext>
            </a:extLst>
          </p:cNvPr>
          <p:cNvSpPr>
            <a:spLocks noChangeShapeType="1"/>
          </p:cNvSpPr>
          <p:nvPr/>
        </p:nvSpPr>
        <p:spPr bwMode="auto">
          <a:xfrm>
            <a:off x="3962400" y="1828800"/>
            <a:ext cx="0" cy="2057400"/>
          </a:xfrm>
          <a:prstGeom prst="line">
            <a:avLst/>
          </a:prstGeom>
          <a:noFill/>
          <a:ln w="19050">
            <a:solidFill>
              <a:schemeClr val="tx1"/>
            </a:solidFill>
            <a:prstDash val="dash"/>
            <a:round/>
            <a:headEnd/>
            <a:tailEnd/>
          </a:ln>
          <a:effectLst/>
        </p:spPr>
        <p:txBody>
          <a:bodyPr wrap="none" anchor="ctr"/>
          <a:lstStyle/>
          <a:p>
            <a:endParaRPr lang="en-US"/>
          </a:p>
        </p:txBody>
      </p:sp>
      <p:sp>
        <p:nvSpPr>
          <p:cNvPr id="12" name="Line 4">
            <a:extLst>
              <a:ext uri="{FF2B5EF4-FFF2-40B4-BE49-F238E27FC236}">
                <a16:creationId xmlns:a16="http://schemas.microsoft.com/office/drawing/2014/main" id="{87A57E47-4D14-4345-B408-EB934FEAE58C}"/>
              </a:ext>
            </a:extLst>
          </p:cNvPr>
          <p:cNvSpPr>
            <a:spLocks noChangeShapeType="1"/>
          </p:cNvSpPr>
          <p:nvPr/>
        </p:nvSpPr>
        <p:spPr bwMode="auto">
          <a:xfrm>
            <a:off x="7594600" y="1828800"/>
            <a:ext cx="0" cy="2057400"/>
          </a:xfrm>
          <a:prstGeom prst="line">
            <a:avLst/>
          </a:prstGeom>
          <a:noFill/>
          <a:ln w="19050">
            <a:solidFill>
              <a:schemeClr val="tx1"/>
            </a:solidFill>
            <a:prstDash val="dash"/>
            <a:round/>
            <a:headEnd/>
            <a:tailEnd/>
          </a:ln>
          <a:effectLst/>
        </p:spPr>
        <p:txBody>
          <a:bodyPr wrap="none" anchor="ctr"/>
          <a:lstStyle/>
          <a:p>
            <a:endParaRPr lang="en-US"/>
          </a:p>
        </p:txBody>
      </p:sp>
      <p:sp>
        <p:nvSpPr>
          <p:cNvPr id="13" name="Line 5">
            <a:extLst>
              <a:ext uri="{FF2B5EF4-FFF2-40B4-BE49-F238E27FC236}">
                <a16:creationId xmlns:a16="http://schemas.microsoft.com/office/drawing/2014/main" id="{AFCA60D8-9BE2-4AA5-B871-1730A65EF804}"/>
              </a:ext>
            </a:extLst>
          </p:cNvPr>
          <p:cNvSpPr>
            <a:spLocks noChangeShapeType="1"/>
          </p:cNvSpPr>
          <p:nvPr/>
        </p:nvSpPr>
        <p:spPr bwMode="auto">
          <a:xfrm>
            <a:off x="742950" y="3733800"/>
            <a:ext cx="7924800"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14" name="Line 6">
            <a:extLst>
              <a:ext uri="{FF2B5EF4-FFF2-40B4-BE49-F238E27FC236}">
                <a16:creationId xmlns:a16="http://schemas.microsoft.com/office/drawing/2014/main" id="{D6495DBC-3A34-4EBB-9F63-C5C8BCE8C8AF}"/>
              </a:ext>
            </a:extLst>
          </p:cNvPr>
          <p:cNvSpPr>
            <a:spLocks noChangeShapeType="1"/>
          </p:cNvSpPr>
          <p:nvPr/>
        </p:nvSpPr>
        <p:spPr bwMode="auto">
          <a:xfrm>
            <a:off x="1585648" y="2046288"/>
            <a:ext cx="1898650" cy="0"/>
          </a:xfrm>
          <a:prstGeom prst="line">
            <a:avLst/>
          </a:prstGeom>
          <a:noFill/>
          <a:ln w="19050">
            <a:solidFill>
              <a:schemeClr val="tx1"/>
            </a:solidFill>
            <a:round/>
            <a:headEnd/>
            <a:tailEnd/>
          </a:ln>
          <a:effectLst/>
        </p:spPr>
        <p:txBody>
          <a:bodyPr wrap="none" anchor="ctr"/>
          <a:lstStyle/>
          <a:p>
            <a:endParaRPr lang="en-US"/>
          </a:p>
        </p:txBody>
      </p:sp>
      <p:sp>
        <p:nvSpPr>
          <p:cNvPr id="16" name="Line 7">
            <a:extLst>
              <a:ext uri="{FF2B5EF4-FFF2-40B4-BE49-F238E27FC236}">
                <a16:creationId xmlns:a16="http://schemas.microsoft.com/office/drawing/2014/main" id="{A79C3999-2AF7-4D58-B4FF-AA26C6C817C1}"/>
              </a:ext>
            </a:extLst>
          </p:cNvPr>
          <p:cNvSpPr>
            <a:spLocks noChangeShapeType="1"/>
          </p:cNvSpPr>
          <p:nvPr/>
        </p:nvSpPr>
        <p:spPr bwMode="auto">
          <a:xfrm>
            <a:off x="1585648" y="1970088"/>
            <a:ext cx="0" cy="152400"/>
          </a:xfrm>
          <a:prstGeom prst="line">
            <a:avLst/>
          </a:prstGeom>
          <a:noFill/>
          <a:ln w="19050">
            <a:solidFill>
              <a:schemeClr val="tx1"/>
            </a:solidFill>
            <a:round/>
            <a:headEnd/>
            <a:tailEnd/>
          </a:ln>
          <a:effectLst/>
        </p:spPr>
        <p:txBody>
          <a:bodyPr wrap="none" anchor="ctr"/>
          <a:lstStyle/>
          <a:p>
            <a:endParaRPr lang="en-US"/>
          </a:p>
        </p:txBody>
      </p:sp>
      <p:sp>
        <p:nvSpPr>
          <p:cNvPr id="17" name="Line 8">
            <a:extLst>
              <a:ext uri="{FF2B5EF4-FFF2-40B4-BE49-F238E27FC236}">
                <a16:creationId xmlns:a16="http://schemas.microsoft.com/office/drawing/2014/main" id="{092FF5DC-F777-41AA-BA27-49C802368ED1}"/>
              </a:ext>
            </a:extLst>
          </p:cNvPr>
          <p:cNvSpPr>
            <a:spLocks noChangeShapeType="1"/>
          </p:cNvSpPr>
          <p:nvPr/>
        </p:nvSpPr>
        <p:spPr bwMode="auto">
          <a:xfrm>
            <a:off x="3484298" y="1970088"/>
            <a:ext cx="0" cy="152400"/>
          </a:xfrm>
          <a:prstGeom prst="line">
            <a:avLst/>
          </a:prstGeom>
          <a:noFill/>
          <a:ln w="19050">
            <a:solidFill>
              <a:schemeClr val="tx1"/>
            </a:solidFill>
            <a:round/>
            <a:headEnd/>
            <a:tailEnd/>
          </a:ln>
          <a:effectLst/>
        </p:spPr>
        <p:txBody>
          <a:bodyPr wrap="none" anchor="ctr"/>
          <a:lstStyle/>
          <a:p>
            <a:endParaRPr lang="en-US"/>
          </a:p>
        </p:txBody>
      </p:sp>
      <p:sp>
        <p:nvSpPr>
          <p:cNvPr id="18" name="Text Box 9">
            <a:extLst>
              <a:ext uri="{FF2B5EF4-FFF2-40B4-BE49-F238E27FC236}">
                <a16:creationId xmlns:a16="http://schemas.microsoft.com/office/drawing/2014/main" id="{1710B081-70D3-4F31-8671-86745AE2C150}"/>
              </a:ext>
            </a:extLst>
          </p:cNvPr>
          <p:cNvSpPr txBox="1">
            <a:spLocks noChangeArrowheads="1"/>
          </p:cNvSpPr>
          <p:nvPr/>
        </p:nvSpPr>
        <p:spPr bwMode="auto">
          <a:xfrm>
            <a:off x="1088873" y="1828800"/>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1</a:t>
            </a:r>
            <a:endParaRPr lang="en-GB" sz="2000">
              <a:solidFill>
                <a:schemeClr val="tx1"/>
              </a:solidFill>
              <a:latin typeface="Arial" charset="0"/>
            </a:endParaRPr>
          </a:p>
        </p:txBody>
      </p:sp>
      <p:sp>
        <p:nvSpPr>
          <p:cNvPr id="19" name="Line 10">
            <a:extLst>
              <a:ext uri="{FF2B5EF4-FFF2-40B4-BE49-F238E27FC236}">
                <a16:creationId xmlns:a16="http://schemas.microsoft.com/office/drawing/2014/main" id="{770C7AF8-1E70-4FF7-941E-0AA939656A86}"/>
              </a:ext>
            </a:extLst>
          </p:cNvPr>
          <p:cNvSpPr>
            <a:spLocks noChangeShapeType="1"/>
          </p:cNvSpPr>
          <p:nvPr/>
        </p:nvSpPr>
        <p:spPr bwMode="auto">
          <a:xfrm>
            <a:off x="2641600" y="2438400"/>
            <a:ext cx="2806700" cy="0"/>
          </a:xfrm>
          <a:prstGeom prst="line">
            <a:avLst/>
          </a:prstGeom>
          <a:noFill/>
          <a:ln w="19050">
            <a:solidFill>
              <a:schemeClr val="tx1"/>
            </a:solidFill>
            <a:round/>
            <a:headEnd/>
            <a:tailEnd/>
          </a:ln>
          <a:effectLst/>
        </p:spPr>
        <p:txBody>
          <a:bodyPr wrap="none" anchor="ctr"/>
          <a:lstStyle/>
          <a:p>
            <a:endParaRPr lang="en-US"/>
          </a:p>
        </p:txBody>
      </p:sp>
      <p:sp>
        <p:nvSpPr>
          <p:cNvPr id="20" name="Line 11">
            <a:extLst>
              <a:ext uri="{FF2B5EF4-FFF2-40B4-BE49-F238E27FC236}">
                <a16:creationId xmlns:a16="http://schemas.microsoft.com/office/drawing/2014/main" id="{DA3DBABC-EFFB-42C7-B05A-2C1AF5BD5FD9}"/>
              </a:ext>
            </a:extLst>
          </p:cNvPr>
          <p:cNvSpPr>
            <a:spLocks noChangeShapeType="1"/>
          </p:cNvSpPr>
          <p:nvPr/>
        </p:nvSpPr>
        <p:spPr bwMode="auto">
          <a:xfrm>
            <a:off x="2641600" y="2362200"/>
            <a:ext cx="0" cy="152400"/>
          </a:xfrm>
          <a:prstGeom prst="line">
            <a:avLst/>
          </a:prstGeom>
          <a:noFill/>
          <a:ln w="19050">
            <a:solidFill>
              <a:schemeClr val="tx1"/>
            </a:solidFill>
            <a:round/>
            <a:headEnd/>
            <a:tailEnd/>
          </a:ln>
          <a:effectLst/>
        </p:spPr>
        <p:txBody>
          <a:bodyPr wrap="none" anchor="ctr"/>
          <a:lstStyle/>
          <a:p>
            <a:endParaRPr lang="en-US"/>
          </a:p>
        </p:txBody>
      </p:sp>
      <p:sp>
        <p:nvSpPr>
          <p:cNvPr id="21" name="Line 12">
            <a:extLst>
              <a:ext uri="{FF2B5EF4-FFF2-40B4-BE49-F238E27FC236}">
                <a16:creationId xmlns:a16="http://schemas.microsoft.com/office/drawing/2014/main" id="{C28EB57D-3C4B-436E-BAE0-716AC7815F79}"/>
              </a:ext>
            </a:extLst>
          </p:cNvPr>
          <p:cNvSpPr>
            <a:spLocks noChangeShapeType="1"/>
          </p:cNvSpPr>
          <p:nvPr/>
        </p:nvSpPr>
        <p:spPr bwMode="auto">
          <a:xfrm>
            <a:off x="5448300" y="2362200"/>
            <a:ext cx="0" cy="152400"/>
          </a:xfrm>
          <a:prstGeom prst="line">
            <a:avLst/>
          </a:prstGeom>
          <a:noFill/>
          <a:ln w="19050">
            <a:solidFill>
              <a:schemeClr val="tx1"/>
            </a:solidFill>
            <a:round/>
            <a:headEnd/>
            <a:tailEnd/>
          </a:ln>
          <a:effectLst/>
        </p:spPr>
        <p:txBody>
          <a:bodyPr wrap="none" anchor="ctr"/>
          <a:lstStyle/>
          <a:p>
            <a:endParaRPr lang="en-US"/>
          </a:p>
        </p:txBody>
      </p:sp>
      <p:sp>
        <p:nvSpPr>
          <p:cNvPr id="22" name="Text Box 13">
            <a:extLst>
              <a:ext uri="{FF2B5EF4-FFF2-40B4-BE49-F238E27FC236}">
                <a16:creationId xmlns:a16="http://schemas.microsoft.com/office/drawing/2014/main" id="{8C6B2F38-AB98-4008-BE6F-18177AD46677}"/>
              </a:ext>
            </a:extLst>
          </p:cNvPr>
          <p:cNvSpPr txBox="1">
            <a:spLocks noChangeArrowheads="1"/>
          </p:cNvSpPr>
          <p:nvPr/>
        </p:nvSpPr>
        <p:spPr bwMode="auto">
          <a:xfrm>
            <a:off x="2162023" y="2209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2</a:t>
            </a:r>
            <a:endParaRPr lang="en-GB" sz="2000">
              <a:solidFill>
                <a:schemeClr val="tx1"/>
              </a:solidFill>
              <a:latin typeface="Arial" charset="0"/>
            </a:endParaRPr>
          </a:p>
        </p:txBody>
      </p:sp>
      <p:sp>
        <p:nvSpPr>
          <p:cNvPr id="23" name="Line 14">
            <a:extLst>
              <a:ext uri="{FF2B5EF4-FFF2-40B4-BE49-F238E27FC236}">
                <a16:creationId xmlns:a16="http://schemas.microsoft.com/office/drawing/2014/main" id="{5E17F56A-24C4-4525-B11F-5C4BBAD5011C}"/>
              </a:ext>
            </a:extLst>
          </p:cNvPr>
          <p:cNvSpPr>
            <a:spLocks noChangeShapeType="1"/>
          </p:cNvSpPr>
          <p:nvPr/>
        </p:nvSpPr>
        <p:spPr bwMode="auto">
          <a:xfrm>
            <a:off x="2228850" y="2819400"/>
            <a:ext cx="5365750" cy="0"/>
          </a:xfrm>
          <a:prstGeom prst="line">
            <a:avLst/>
          </a:prstGeom>
          <a:noFill/>
          <a:ln w="19050">
            <a:solidFill>
              <a:schemeClr val="tx1"/>
            </a:solidFill>
            <a:round/>
            <a:headEnd/>
            <a:tailEnd/>
          </a:ln>
          <a:effectLst/>
        </p:spPr>
        <p:txBody>
          <a:bodyPr wrap="none" anchor="ctr"/>
          <a:lstStyle/>
          <a:p>
            <a:endParaRPr lang="en-US"/>
          </a:p>
        </p:txBody>
      </p:sp>
      <p:sp>
        <p:nvSpPr>
          <p:cNvPr id="24" name="Line 15">
            <a:extLst>
              <a:ext uri="{FF2B5EF4-FFF2-40B4-BE49-F238E27FC236}">
                <a16:creationId xmlns:a16="http://schemas.microsoft.com/office/drawing/2014/main" id="{F51C3C20-3F24-4A10-806F-7951CD79C3CB}"/>
              </a:ext>
            </a:extLst>
          </p:cNvPr>
          <p:cNvSpPr>
            <a:spLocks noChangeShapeType="1"/>
          </p:cNvSpPr>
          <p:nvPr/>
        </p:nvSpPr>
        <p:spPr bwMode="auto">
          <a:xfrm>
            <a:off x="2228850" y="2743200"/>
            <a:ext cx="0" cy="152400"/>
          </a:xfrm>
          <a:prstGeom prst="line">
            <a:avLst/>
          </a:prstGeom>
          <a:noFill/>
          <a:ln w="19050">
            <a:solidFill>
              <a:schemeClr val="tx1"/>
            </a:solidFill>
            <a:round/>
            <a:headEnd/>
            <a:tailEnd/>
          </a:ln>
          <a:effectLst/>
        </p:spPr>
        <p:txBody>
          <a:bodyPr wrap="none" anchor="ctr"/>
          <a:lstStyle/>
          <a:p>
            <a:endParaRPr lang="en-US"/>
          </a:p>
        </p:txBody>
      </p:sp>
      <p:sp>
        <p:nvSpPr>
          <p:cNvPr id="25" name="Text Box 16">
            <a:extLst>
              <a:ext uri="{FF2B5EF4-FFF2-40B4-BE49-F238E27FC236}">
                <a16:creationId xmlns:a16="http://schemas.microsoft.com/office/drawing/2014/main" id="{57155BCA-3E09-4C99-90EC-84BBF6D6B2E2}"/>
              </a:ext>
            </a:extLst>
          </p:cNvPr>
          <p:cNvSpPr txBox="1">
            <a:spLocks noChangeArrowheads="1"/>
          </p:cNvSpPr>
          <p:nvPr/>
        </p:nvSpPr>
        <p:spPr bwMode="auto">
          <a:xfrm>
            <a:off x="1749273" y="2590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3</a:t>
            </a:r>
            <a:endParaRPr lang="en-GB" sz="2000">
              <a:solidFill>
                <a:schemeClr val="tx1"/>
              </a:solidFill>
              <a:latin typeface="Arial" charset="0"/>
            </a:endParaRPr>
          </a:p>
        </p:txBody>
      </p:sp>
      <p:sp>
        <p:nvSpPr>
          <p:cNvPr id="26" name="Line 17">
            <a:extLst>
              <a:ext uri="{FF2B5EF4-FFF2-40B4-BE49-F238E27FC236}">
                <a16:creationId xmlns:a16="http://schemas.microsoft.com/office/drawing/2014/main" id="{92239188-DC5F-4BBF-B876-B10F48C644A6}"/>
              </a:ext>
            </a:extLst>
          </p:cNvPr>
          <p:cNvSpPr>
            <a:spLocks noChangeShapeType="1"/>
          </p:cNvSpPr>
          <p:nvPr/>
        </p:nvSpPr>
        <p:spPr bwMode="auto">
          <a:xfrm>
            <a:off x="4457700" y="3200400"/>
            <a:ext cx="1898650" cy="0"/>
          </a:xfrm>
          <a:prstGeom prst="line">
            <a:avLst/>
          </a:prstGeom>
          <a:noFill/>
          <a:ln w="19050">
            <a:solidFill>
              <a:schemeClr val="tx1"/>
            </a:solidFill>
            <a:round/>
            <a:headEnd/>
            <a:tailEnd/>
          </a:ln>
          <a:effectLst/>
        </p:spPr>
        <p:txBody>
          <a:bodyPr wrap="none" anchor="ctr"/>
          <a:lstStyle/>
          <a:p>
            <a:endParaRPr lang="en-US"/>
          </a:p>
        </p:txBody>
      </p:sp>
      <p:sp>
        <p:nvSpPr>
          <p:cNvPr id="27" name="Line 18">
            <a:extLst>
              <a:ext uri="{FF2B5EF4-FFF2-40B4-BE49-F238E27FC236}">
                <a16:creationId xmlns:a16="http://schemas.microsoft.com/office/drawing/2014/main" id="{E651C1D2-B0A4-49DA-890A-DC294FAEDE5F}"/>
              </a:ext>
            </a:extLst>
          </p:cNvPr>
          <p:cNvSpPr>
            <a:spLocks noChangeShapeType="1"/>
          </p:cNvSpPr>
          <p:nvPr/>
        </p:nvSpPr>
        <p:spPr bwMode="auto">
          <a:xfrm>
            <a:off x="4457700" y="3124200"/>
            <a:ext cx="0" cy="152400"/>
          </a:xfrm>
          <a:prstGeom prst="line">
            <a:avLst/>
          </a:prstGeom>
          <a:noFill/>
          <a:ln w="19050">
            <a:solidFill>
              <a:schemeClr val="tx1"/>
            </a:solidFill>
            <a:round/>
            <a:headEnd/>
            <a:tailEnd/>
          </a:ln>
          <a:effectLst/>
        </p:spPr>
        <p:txBody>
          <a:bodyPr wrap="none" anchor="ctr"/>
          <a:lstStyle/>
          <a:p>
            <a:endParaRPr lang="en-US"/>
          </a:p>
        </p:txBody>
      </p:sp>
      <p:sp>
        <p:nvSpPr>
          <p:cNvPr id="28" name="Line 19">
            <a:extLst>
              <a:ext uri="{FF2B5EF4-FFF2-40B4-BE49-F238E27FC236}">
                <a16:creationId xmlns:a16="http://schemas.microsoft.com/office/drawing/2014/main" id="{5B6F1629-B2E6-48DE-8634-CF0B4D02AC49}"/>
              </a:ext>
            </a:extLst>
          </p:cNvPr>
          <p:cNvSpPr>
            <a:spLocks noChangeShapeType="1"/>
          </p:cNvSpPr>
          <p:nvPr/>
        </p:nvSpPr>
        <p:spPr bwMode="auto">
          <a:xfrm>
            <a:off x="6356350" y="3124200"/>
            <a:ext cx="0" cy="152400"/>
          </a:xfrm>
          <a:prstGeom prst="line">
            <a:avLst/>
          </a:prstGeom>
          <a:noFill/>
          <a:ln w="19050">
            <a:solidFill>
              <a:schemeClr val="tx1"/>
            </a:solidFill>
            <a:round/>
            <a:headEnd/>
            <a:tailEnd/>
          </a:ln>
          <a:effectLst/>
        </p:spPr>
        <p:txBody>
          <a:bodyPr wrap="none" anchor="ctr"/>
          <a:lstStyle/>
          <a:p>
            <a:endParaRPr lang="en-US"/>
          </a:p>
        </p:txBody>
      </p:sp>
      <p:sp>
        <p:nvSpPr>
          <p:cNvPr id="29" name="Text Box 20">
            <a:extLst>
              <a:ext uri="{FF2B5EF4-FFF2-40B4-BE49-F238E27FC236}">
                <a16:creationId xmlns:a16="http://schemas.microsoft.com/office/drawing/2014/main" id="{B3FEB7C7-8EDC-4CDE-B6D0-2776834D31E8}"/>
              </a:ext>
            </a:extLst>
          </p:cNvPr>
          <p:cNvSpPr txBox="1">
            <a:spLocks noChangeArrowheads="1"/>
          </p:cNvSpPr>
          <p:nvPr/>
        </p:nvSpPr>
        <p:spPr bwMode="auto">
          <a:xfrm>
            <a:off x="3978123" y="2971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4</a:t>
            </a:r>
            <a:endParaRPr lang="en-GB" sz="2000">
              <a:solidFill>
                <a:schemeClr val="tx1"/>
              </a:solidFill>
              <a:latin typeface="Arial" charset="0"/>
            </a:endParaRPr>
          </a:p>
        </p:txBody>
      </p:sp>
      <p:sp>
        <p:nvSpPr>
          <p:cNvPr id="30" name="Line 21">
            <a:extLst>
              <a:ext uri="{FF2B5EF4-FFF2-40B4-BE49-F238E27FC236}">
                <a16:creationId xmlns:a16="http://schemas.microsoft.com/office/drawing/2014/main" id="{DAF4407B-603F-4909-A87B-A4FA7237CDBF}"/>
              </a:ext>
            </a:extLst>
          </p:cNvPr>
          <p:cNvSpPr>
            <a:spLocks noChangeShapeType="1"/>
          </p:cNvSpPr>
          <p:nvPr/>
        </p:nvSpPr>
        <p:spPr bwMode="auto">
          <a:xfrm>
            <a:off x="5365750" y="3581400"/>
            <a:ext cx="2228850" cy="0"/>
          </a:xfrm>
          <a:prstGeom prst="line">
            <a:avLst/>
          </a:prstGeom>
          <a:noFill/>
          <a:ln w="19050">
            <a:solidFill>
              <a:schemeClr val="tx1"/>
            </a:solidFill>
            <a:round/>
            <a:headEnd/>
            <a:tailEnd/>
          </a:ln>
          <a:effectLst/>
        </p:spPr>
        <p:txBody>
          <a:bodyPr wrap="none" anchor="ctr"/>
          <a:lstStyle/>
          <a:p>
            <a:endParaRPr lang="en-US"/>
          </a:p>
        </p:txBody>
      </p:sp>
      <p:sp>
        <p:nvSpPr>
          <p:cNvPr id="31" name="Line 22">
            <a:extLst>
              <a:ext uri="{FF2B5EF4-FFF2-40B4-BE49-F238E27FC236}">
                <a16:creationId xmlns:a16="http://schemas.microsoft.com/office/drawing/2014/main" id="{98E54D47-A853-421D-B301-691CD18D7B2D}"/>
              </a:ext>
            </a:extLst>
          </p:cNvPr>
          <p:cNvSpPr>
            <a:spLocks noChangeShapeType="1"/>
          </p:cNvSpPr>
          <p:nvPr/>
        </p:nvSpPr>
        <p:spPr bwMode="auto">
          <a:xfrm>
            <a:off x="5365750" y="3505200"/>
            <a:ext cx="0" cy="152400"/>
          </a:xfrm>
          <a:prstGeom prst="line">
            <a:avLst/>
          </a:prstGeom>
          <a:noFill/>
          <a:ln w="19050">
            <a:solidFill>
              <a:schemeClr val="tx1"/>
            </a:solidFill>
            <a:round/>
            <a:headEnd/>
            <a:tailEnd/>
          </a:ln>
          <a:effectLst/>
        </p:spPr>
        <p:txBody>
          <a:bodyPr wrap="none" anchor="ctr"/>
          <a:lstStyle/>
          <a:p>
            <a:endParaRPr lang="en-US"/>
          </a:p>
        </p:txBody>
      </p:sp>
      <p:sp>
        <p:nvSpPr>
          <p:cNvPr id="32" name="Text Box 23">
            <a:extLst>
              <a:ext uri="{FF2B5EF4-FFF2-40B4-BE49-F238E27FC236}">
                <a16:creationId xmlns:a16="http://schemas.microsoft.com/office/drawing/2014/main" id="{7F3EF80A-E3C9-455C-A05D-25FD6229F92D}"/>
              </a:ext>
            </a:extLst>
          </p:cNvPr>
          <p:cNvSpPr txBox="1">
            <a:spLocks noChangeArrowheads="1"/>
          </p:cNvSpPr>
          <p:nvPr/>
        </p:nvSpPr>
        <p:spPr bwMode="auto">
          <a:xfrm>
            <a:off x="4886173" y="3352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5</a:t>
            </a:r>
            <a:endParaRPr lang="en-GB" sz="2000">
              <a:solidFill>
                <a:schemeClr val="tx1"/>
              </a:solidFill>
              <a:latin typeface="Arial" charset="0"/>
            </a:endParaRPr>
          </a:p>
        </p:txBody>
      </p:sp>
      <p:sp>
        <p:nvSpPr>
          <p:cNvPr id="33" name="Text Box 24">
            <a:extLst>
              <a:ext uri="{FF2B5EF4-FFF2-40B4-BE49-F238E27FC236}">
                <a16:creationId xmlns:a16="http://schemas.microsoft.com/office/drawing/2014/main" id="{7E0EC166-B32A-429F-BF4C-74D53477FE02}"/>
              </a:ext>
            </a:extLst>
          </p:cNvPr>
          <p:cNvSpPr txBox="1">
            <a:spLocks noChangeArrowheads="1"/>
          </p:cNvSpPr>
          <p:nvPr/>
        </p:nvSpPr>
        <p:spPr bwMode="auto">
          <a:xfrm>
            <a:off x="3232364" y="3744914"/>
            <a:ext cx="1468672" cy="400110"/>
          </a:xfrm>
          <a:prstGeom prst="rect">
            <a:avLst/>
          </a:prstGeom>
          <a:noFill/>
          <a:ln w="9525">
            <a:noFill/>
            <a:miter lim="800000"/>
            <a:headEnd/>
            <a:tailEnd/>
          </a:ln>
          <a:effectLst/>
        </p:spPr>
        <p:txBody>
          <a:bodyPr wrap="none">
            <a:spAutoFit/>
          </a:bodyPr>
          <a:lstStyle/>
          <a:p>
            <a:pPr algn="ctr"/>
            <a:r>
              <a:rPr lang="en-GB" sz="2000">
                <a:solidFill>
                  <a:schemeClr val="tx1"/>
                </a:solidFill>
                <a:latin typeface="Arial" charset="0"/>
              </a:rPr>
              <a:t>Checkpoint</a:t>
            </a:r>
          </a:p>
        </p:txBody>
      </p:sp>
      <p:sp>
        <p:nvSpPr>
          <p:cNvPr id="34" name="Text Box 25">
            <a:extLst>
              <a:ext uri="{FF2B5EF4-FFF2-40B4-BE49-F238E27FC236}">
                <a16:creationId xmlns:a16="http://schemas.microsoft.com/office/drawing/2014/main" id="{27DA193A-6100-4274-A08D-D7517DB56832}"/>
              </a:ext>
            </a:extLst>
          </p:cNvPr>
          <p:cNvSpPr txBox="1">
            <a:spLocks noChangeArrowheads="1"/>
          </p:cNvSpPr>
          <p:nvPr/>
        </p:nvSpPr>
        <p:spPr bwMode="auto">
          <a:xfrm>
            <a:off x="7112972" y="3744914"/>
            <a:ext cx="970137" cy="400110"/>
          </a:xfrm>
          <a:prstGeom prst="rect">
            <a:avLst/>
          </a:prstGeom>
          <a:noFill/>
          <a:ln w="9525">
            <a:noFill/>
            <a:miter lim="800000"/>
            <a:headEnd/>
            <a:tailEnd/>
          </a:ln>
          <a:effectLst/>
        </p:spPr>
        <p:txBody>
          <a:bodyPr wrap="none">
            <a:spAutoFit/>
          </a:bodyPr>
          <a:lstStyle/>
          <a:p>
            <a:pPr algn="ctr"/>
            <a:r>
              <a:rPr lang="en-GB" sz="2000">
                <a:solidFill>
                  <a:schemeClr val="tx1"/>
                </a:solidFill>
                <a:latin typeface="Arial" charset="0"/>
              </a:rPr>
              <a:t>Failure</a:t>
            </a:r>
          </a:p>
        </p:txBody>
      </p:sp>
      <p:sp>
        <p:nvSpPr>
          <p:cNvPr id="35" name="Text Box 26">
            <a:extLst>
              <a:ext uri="{FF2B5EF4-FFF2-40B4-BE49-F238E27FC236}">
                <a16:creationId xmlns:a16="http://schemas.microsoft.com/office/drawing/2014/main" id="{C6544D10-6B09-4173-8D69-9617C2687D07}"/>
              </a:ext>
            </a:extLst>
          </p:cNvPr>
          <p:cNvSpPr txBox="1">
            <a:spLocks noChangeArrowheads="1"/>
          </p:cNvSpPr>
          <p:nvPr/>
        </p:nvSpPr>
        <p:spPr bwMode="auto">
          <a:xfrm>
            <a:off x="890853" y="4583114"/>
            <a:ext cx="2988998" cy="396875"/>
          </a:xfrm>
          <a:prstGeom prst="rect">
            <a:avLst/>
          </a:prstGeom>
          <a:noFill/>
          <a:ln w="9525">
            <a:noFill/>
            <a:miter lim="800000"/>
            <a:headEnd/>
            <a:tailEnd/>
          </a:ln>
          <a:effectLst/>
        </p:spPr>
        <p:txBody>
          <a:bodyPr>
            <a:spAutoFit/>
          </a:bodyPr>
          <a:lstStyle/>
          <a:p>
            <a:r>
              <a:rPr lang="en-GB" sz="2000">
                <a:solidFill>
                  <a:schemeClr val="tx1"/>
                </a:solidFill>
                <a:latin typeface="Arial" charset="0"/>
              </a:rPr>
              <a:t>UNDO: T</a:t>
            </a:r>
            <a:r>
              <a:rPr lang="en-GB" sz="2000" baseline="-25000">
                <a:solidFill>
                  <a:schemeClr val="tx1"/>
                </a:solidFill>
                <a:latin typeface="Arial" charset="0"/>
              </a:rPr>
              <a:t>3</a:t>
            </a:r>
            <a:r>
              <a:rPr lang="en-GB" sz="2000">
                <a:solidFill>
                  <a:schemeClr val="tx1"/>
                </a:solidFill>
                <a:latin typeface="Arial" charset="0"/>
              </a:rPr>
              <a:t>, T</a:t>
            </a:r>
            <a:r>
              <a:rPr lang="en-GB" sz="2000" baseline="-25000">
                <a:solidFill>
                  <a:schemeClr val="tx1"/>
                </a:solidFill>
                <a:latin typeface="Arial" charset="0"/>
              </a:rPr>
              <a:t>4</a:t>
            </a:r>
            <a:r>
              <a:rPr lang="en-GB" sz="2000">
                <a:solidFill>
                  <a:schemeClr val="tx1"/>
                </a:solidFill>
                <a:latin typeface="Arial" charset="0"/>
              </a:rPr>
              <a:t>, T</a:t>
            </a:r>
            <a:r>
              <a:rPr lang="en-GB" sz="2000" baseline="-25000">
                <a:solidFill>
                  <a:schemeClr val="tx1"/>
                </a:solidFill>
                <a:latin typeface="Arial" charset="0"/>
              </a:rPr>
              <a:t>5</a:t>
            </a:r>
          </a:p>
        </p:txBody>
      </p:sp>
      <p:sp>
        <p:nvSpPr>
          <p:cNvPr id="36" name="Text Box 27">
            <a:extLst>
              <a:ext uri="{FF2B5EF4-FFF2-40B4-BE49-F238E27FC236}">
                <a16:creationId xmlns:a16="http://schemas.microsoft.com/office/drawing/2014/main" id="{85E936B7-8167-452F-98B1-6C915C22A62C}"/>
              </a:ext>
            </a:extLst>
          </p:cNvPr>
          <p:cNvSpPr txBox="1">
            <a:spLocks noChangeArrowheads="1"/>
          </p:cNvSpPr>
          <p:nvPr/>
        </p:nvSpPr>
        <p:spPr bwMode="auto">
          <a:xfrm>
            <a:off x="943629" y="5116514"/>
            <a:ext cx="1385507" cy="400110"/>
          </a:xfrm>
          <a:prstGeom prst="rect">
            <a:avLst/>
          </a:prstGeom>
          <a:noFill/>
          <a:ln w="9525">
            <a:noFill/>
            <a:miter lim="800000"/>
            <a:headEnd/>
            <a:tailEnd/>
          </a:ln>
          <a:effectLst/>
        </p:spPr>
        <p:txBody>
          <a:bodyPr wrap="none">
            <a:spAutoFit/>
          </a:bodyPr>
          <a:lstStyle/>
          <a:p>
            <a:r>
              <a:rPr lang="en-GB" sz="2000" dirty="0">
                <a:solidFill>
                  <a:schemeClr val="tx1"/>
                </a:solidFill>
                <a:latin typeface="Arial" charset="0"/>
              </a:rPr>
              <a:t>REDO: T</a:t>
            </a:r>
            <a:r>
              <a:rPr lang="en-GB" sz="2000" baseline="-25000" dirty="0">
                <a:solidFill>
                  <a:schemeClr val="tx1"/>
                </a:solidFill>
                <a:latin typeface="Arial" charset="0"/>
              </a:rPr>
              <a:t>2</a:t>
            </a:r>
            <a:r>
              <a:rPr lang="en-GB" sz="2000" dirty="0">
                <a:solidFill>
                  <a:schemeClr val="tx1"/>
                </a:solidFill>
                <a:latin typeface="Arial" charset="0"/>
              </a:rPr>
              <a:t> </a:t>
            </a:r>
          </a:p>
        </p:txBody>
      </p:sp>
      <p:sp>
        <p:nvSpPr>
          <p:cNvPr id="37" name="Line 28">
            <a:extLst>
              <a:ext uri="{FF2B5EF4-FFF2-40B4-BE49-F238E27FC236}">
                <a16:creationId xmlns:a16="http://schemas.microsoft.com/office/drawing/2014/main" id="{8A8D2F40-FAD3-46BB-ADDB-E4CCDA2778B0}"/>
              </a:ext>
            </a:extLst>
          </p:cNvPr>
          <p:cNvSpPr>
            <a:spLocks noChangeShapeType="1"/>
          </p:cNvSpPr>
          <p:nvPr/>
        </p:nvSpPr>
        <p:spPr bwMode="auto">
          <a:xfrm>
            <a:off x="5448300" y="1676400"/>
            <a:ext cx="0" cy="4648200"/>
          </a:xfrm>
          <a:prstGeom prst="line">
            <a:avLst/>
          </a:prstGeom>
          <a:noFill/>
          <a:ln w="19050">
            <a:solidFill>
              <a:schemeClr val="tx2"/>
            </a:solidFill>
            <a:round/>
            <a:headEnd/>
            <a:tailEnd/>
          </a:ln>
          <a:effectLst/>
        </p:spPr>
        <p:txBody>
          <a:bodyPr wrap="none" anchor="ctr"/>
          <a:lstStyle/>
          <a:p>
            <a:endParaRPr lang="en-US"/>
          </a:p>
        </p:txBody>
      </p:sp>
      <p:sp>
        <p:nvSpPr>
          <p:cNvPr id="38" name="Text Box 29">
            <a:extLst>
              <a:ext uri="{FF2B5EF4-FFF2-40B4-BE49-F238E27FC236}">
                <a16:creationId xmlns:a16="http://schemas.microsoft.com/office/drawing/2014/main" id="{F562D34D-6E22-4AE3-8DD8-5AE1311CC83F}"/>
              </a:ext>
            </a:extLst>
          </p:cNvPr>
          <p:cNvSpPr txBox="1">
            <a:spLocks noChangeArrowheads="1"/>
          </p:cNvSpPr>
          <p:nvPr/>
        </p:nvSpPr>
        <p:spPr bwMode="auto">
          <a:xfrm>
            <a:off x="5720028" y="4800601"/>
            <a:ext cx="4185973" cy="1006475"/>
          </a:xfrm>
          <a:prstGeom prst="rect">
            <a:avLst/>
          </a:prstGeom>
          <a:noFill/>
          <a:ln w="9525">
            <a:noFill/>
            <a:miter lim="800000"/>
            <a:headEnd/>
            <a:tailEnd/>
          </a:ln>
          <a:effectLst/>
        </p:spPr>
        <p:txBody>
          <a:bodyPr>
            <a:spAutoFit/>
          </a:bodyPr>
          <a:lstStyle/>
          <a:p>
            <a:r>
              <a:rPr lang="en-GB" sz="2000">
                <a:solidFill>
                  <a:schemeClr val="tx1"/>
                </a:solidFill>
                <a:latin typeface="Arial" charset="0"/>
              </a:rPr>
              <a:t>T</a:t>
            </a:r>
            <a:r>
              <a:rPr lang="en-GB" sz="2000" baseline="-25000">
                <a:solidFill>
                  <a:schemeClr val="tx1"/>
                </a:solidFill>
                <a:latin typeface="Arial" charset="0"/>
              </a:rPr>
              <a:t>2</a:t>
            </a:r>
            <a:r>
              <a:rPr lang="en-GB" sz="2000">
                <a:solidFill>
                  <a:schemeClr val="tx1"/>
                </a:solidFill>
                <a:latin typeface="Arial" charset="0"/>
              </a:rPr>
              <a:t> Commits</a:t>
            </a:r>
          </a:p>
          <a:p>
            <a:endParaRPr lang="en-GB" sz="2000">
              <a:solidFill>
                <a:schemeClr val="tx1"/>
              </a:solidFill>
              <a:latin typeface="Arial" charset="0"/>
            </a:endParaRPr>
          </a:p>
          <a:p>
            <a:r>
              <a:rPr lang="en-GB" sz="2000">
                <a:solidFill>
                  <a:schemeClr val="tx1"/>
                </a:solidFill>
                <a:latin typeface="Arial" charset="0"/>
              </a:rPr>
              <a:t>Move T</a:t>
            </a:r>
            <a:r>
              <a:rPr lang="en-GB" sz="2000" baseline="-25000">
                <a:solidFill>
                  <a:schemeClr val="tx1"/>
                </a:solidFill>
                <a:latin typeface="Arial" charset="0"/>
              </a:rPr>
              <a:t>2</a:t>
            </a:r>
            <a:r>
              <a:rPr lang="en-GB" sz="2000">
                <a:solidFill>
                  <a:schemeClr val="tx1"/>
                </a:solidFill>
                <a:latin typeface="Arial" charset="0"/>
              </a:rPr>
              <a:t> to REDO</a:t>
            </a:r>
          </a:p>
        </p:txBody>
      </p:sp>
    </p:spTree>
    <p:extLst>
      <p:ext uri="{BB962C8B-B14F-4D97-AF65-F5344CB8AC3E}">
        <p14:creationId xmlns:p14="http://schemas.microsoft.com/office/powerpoint/2010/main" val="148103072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4" y="221060"/>
            <a:ext cx="10847966" cy="1446954"/>
            <a:chOff x="-597749" y="2836249"/>
            <a:chExt cx="6543894" cy="474212"/>
          </a:xfrm>
        </p:grpSpPr>
        <p:sp>
          <p:nvSpPr>
            <p:cNvPr id="5" name="Oval 4">
              <a:extLst>
                <a:ext uri="{FF2B5EF4-FFF2-40B4-BE49-F238E27FC236}">
                  <a16:creationId xmlns:a16="http://schemas.microsoft.com/office/drawing/2014/main" id="{98D27260-9DD3-4330-9619-8FEDEE051E22}"/>
                </a:ext>
              </a:extLst>
            </p:cNvPr>
            <p:cNvSpPr/>
            <p:nvPr/>
          </p:nvSpPr>
          <p:spPr>
            <a:xfrm>
              <a:off x="5022779" y="283624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150326" y="459021"/>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900753" y="1256750"/>
            <a:ext cx="8857396" cy="4993533"/>
          </a:xfrm>
          <a:solidFill>
            <a:schemeClr val="bg1">
              <a:lumMod val="95000"/>
            </a:schemeClr>
          </a:solidFill>
          <a:ln>
            <a:solidFill>
              <a:schemeClr val="bg1"/>
            </a:solidFill>
          </a:ln>
        </p:spPr>
        <p:style>
          <a:lnRef idx="0">
            <a:scrgbClr r="0" g="0" b="0"/>
          </a:lnRef>
          <a:fillRef idx="0">
            <a:scrgbClr r="0" g="0" b="0"/>
          </a:fillRef>
          <a:effectRef idx="0">
            <a:scrgbClr r="0" g="0" b="0"/>
          </a:effectRef>
          <a:fontRef idx="minor">
            <a:schemeClr val="dk1"/>
          </a:fontRef>
        </p:style>
        <p:txBody>
          <a:bodyPr>
            <a:normAutofit/>
          </a:bodyPr>
          <a:lstStyle/>
          <a:p>
            <a:pPr>
              <a:buClr>
                <a:schemeClr val="tx1"/>
              </a:buClr>
              <a:buFont typeface="Wingdings" panose="05000000000000000000" pitchFamily="2" charset="2"/>
              <a:buChar char="v"/>
            </a:pPr>
            <a:r>
              <a:rPr lang="en-US" altLang="zh-TW" sz="2400" dirty="0"/>
              <a:t>UNDO Logic and REDO Logic</a:t>
            </a:r>
          </a:p>
          <a:p>
            <a:pPr marL="274320" lvl="1" indent="0">
              <a:lnSpc>
                <a:spcPct val="120000"/>
              </a:lnSpc>
              <a:buClr>
                <a:schemeClr val="accent3"/>
              </a:buClr>
              <a:buNone/>
            </a:pPr>
            <a:endParaRPr lang="en-US" altLang="zh-TW" dirty="0"/>
          </a:p>
          <a:p>
            <a:pPr lvl="1">
              <a:lnSpc>
                <a:spcPct val="120000"/>
              </a:lnSpc>
              <a:buClr>
                <a:schemeClr val="accent3"/>
              </a:buClr>
              <a:buFont typeface="Wingdings" panose="05000000000000000000" pitchFamily="2" charset="2"/>
              <a:buChar char="Ø"/>
            </a:pPr>
            <a:endParaRPr lang="en-US" altLang="zh-TW" dirty="0"/>
          </a:p>
        </p:txBody>
      </p:sp>
      <p:sp>
        <p:nvSpPr>
          <p:cNvPr id="40" name="Line 3">
            <a:extLst>
              <a:ext uri="{FF2B5EF4-FFF2-40B4-BE49-F238E27FC236}">
                <a16:creationId xmlns:a16="http://schemas.microsoft.com/office/drawing/2014/main" id="{5E2E3A33-78AC-4EE6-B3E1-406C1966319A}"/>
              </a:ext>
            </a:extLst>
          </p:cNvPr>
          <p:cNvSpPr>
            <a:spLocks noChangeShapeType="1"/>
          </p:cNvSpPr>
          <p:nvPr/>
        </p:nvSpPr>
        <p:spPr bwMode="auto">
          <a:xfrm>
            <a:off x="3962400" y="1828800"/>
            <a:ext cx="0" cy="2057400"/>
          </a:xfrm>
          <a:prstGeom prst="line">
            <a:avLst/>
          </a:prstGeom>
          <a:noFill/>
          <a:ln w="19050">
            <a:solidFill>
              <a:schemeClr val="tx1"/>
            </a:solidFill>
            <a:prstDash val="dash"/>
            <a:round/>
            <a:headEnd/>
            <a:tailEnd/>
          </a:ln>
          <a:effectLst/>
        </p:spPr>
        <p:txBody>
          <a:bodyPr wrap="none" anchor="ctr"/>
          <a:lstStyle/>
          <a:p>
            <a:endParaRPr lang="en-US"/>
          </a:p>
        </p:txBody>
      </p:sp>
      <p:sp>
        <p:nvSpPr>
          <p:cNvPr id="41" name="Line 4">
            <a:extLst>
              <a:ext uri="{FF2B5EF4-FFF2-40B4-BE49-F238E27FC236}">
                <a16:creationId xmlns:a16="http://schemas.microsoft.com/office/drawing/2014/main" id="{C6494FDE-4A8F-42F3-A62E-8114DD9F4ACC}"/>
              </a:ext>
            </a:extLst>
          </p:cNvPr>
          <p:cNvSpPr>
            <a:spLocks noChangeShapeType="1"/>
          </p:cNvSpPr>
          <p:nvPr/>
        </p:nvSpPr>
        <p:spPr bwMode="auto">
          <a:xfrm>
            <a:off x="7594600" y="1828800"/>
            <a:ext cx="0" cy="2057400"/>
          </a:xfrm>
          <a:prstGeom prst="line">
            <a:avLst/>
          </a:prstGeom>
          <a:noFill/>
          <a:ln w="19050">
            <a:solidFill>
              <a:schemeClr val="tx1"/>
            </a:solidFill>
            <a:prstDash val="dash"/>
            <a:round/>
            <a:headEnd/>
            <a:tailEnd/>
          </a:ln>
          <a:effectLst/>
        </p:spPr>
        <p:txBody>
          <a:bodyPr wrap="none" anchor="ctr"/>
          <a:lstStyle/>
          <a:p>
            <a:endParaRPr lang="en-US"/>
          </a:p>
        </p:txBody>
      </p:sp>
      <p:sp>
        <p:nvSpPr>
          <p:cNvPr id="42" name="Line 5">
            <a:extLst>
              <a:ext uri="{FF2B5EF4-FFF2-40B4-BE49-F238E27FC236}">
                <a16:creationId xmlns:a16="http://schemas.microsoft.com/office/drawing/2014/main" id="{07572B46-4739-4520-8EF1-43F79A5E8BAE}"/>
              </a:ext>
            </a:extLst>
          </p:cNvPr>
          <p:cNvSpPr>
            <a:spLocks noChangeShapeType="1"/>
          </p:cNvSpPr>
          <p:nvPr/>
        </p:nvSpPr>
        <p:spPr bwMode="auto">
          <a:xfrm>
            <a:off x="742950" y="3733800"/>
            <a:ext cx="7924800"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43" name="Line 6">
            <a:extLst>
              <a:ext uri="{FF2B5EF4-FFF2-40B4-BE49-F238E27FC236}">
                <a16:creationId xmlns:a16="http://schemas.microsoft.com/office/drawing/2014/main" id="{4D832378-913C-422A-AF56-F5D0DCCBDFD2}"/>
              </a:ext>
            </a:extLst>
          </p:cNvPr>
          <p:cNvSpPr>
            <a:spLocks noChangeShapeType="1"/>
          </p:cNvSpPr>
          <p:nvPr/>
        </p:nvSpPr>
        <p:spPr bwMode="auto">
          <a:xfrm>
            <a:off x="1585648" y="2046288"/>
            <a:ext cx="1898650" cy="0"/>
          </a:xfrm>
          <a:prstGeom prst="line">
            <a:avLst/>
          </a:prstGeom>
          <a:noFill/>
          <a:ln w="19050">
            <a:solidFill>
              <a:schemeClr val="tx1"/>
            </a:solidFill>
            <a:round/>
            <a:headEnd/>
            <a:tailEnd/>
          </a:ln>
          <a:effectLst/>
        </p:spPr>
        <p:txBody>
          <a:bodyPr wrap="none" anchor="ctr"/>
          <a:lstStyle/>
          <a:p>
            <a:endParaRPr lang="en-US"/>
          </a:p>
        </p:txBody>
      </p:sp>
      <p:sp>
        <p:nvSpPr>
          <p:cNvPr id="44" name="Line 7">
            <a:extLst>
              <a:ext uri="{FF2B5EF4-FFF2-40B4-BE49-F238E27FC236}">
                <a16:creationId xmlns:a16="http://schemas.microsoft.com/office/drawing/2014/main" id="{95604449-A7B3-47F6-AED8-93174B1B5449}"/>
              </a:ext>
            </a:extLst>
          </p:cNvPr>
          <p:cNvSpPr>
            <a:spLocks noChangeShapeType="1"/>
          </p:cNvSpPr>
          <p:nvPr/>
        </p:nvSpPr>
        <p:spPr bwMode="auto">
          <a:xfrm>
            <a:off x="1585648" y="1970088"/>
            <a:ext cx="0" cy="152400"/>
          </a:xfrm>
          <a:prstGeom prst="line">
            <a:avLst/>
          </a:prstGeom>
          <a:noFill/>
          <a:ln w="19050">
            <a:solidFill>
              <a:schemeClr val="tx1"/>
            </a:solidFill>
            <a:round/>
            <a:headEnd/>
            <a:tailEnd/>
          </a:ln>
          <a:effectLst/>
        </p:spPr>
        <p:txBody>
          <a:bodyPr wrap="none" anchor="ctr"/>
          <a:lstStyle/>
          <a:p>
            <a:endParaRPr lang="en-US"/>
          </a:p>
        </p:txBody>
      </p:sp>
      <p:sp>
        <p:nvSpPr>
          <p:cNvPr id="45" name="Line 8">
            <a:extLst>
              <a:ext uri="{FF2B5EF4-FFF2-40B4-BE49-F238E27FC236}">
                <a16:creationId xmlns:a16="http://schemas.microsoft.com/office/drawing/2014/main" id="{ACD93C6A-4273-44D5-A21B-580038343FC8}"/>
              </a:ext>
            </a:extLst>
          </p:cNvPr>
          <p:cNvSpPr>
            <a:spLocks noChangeShapeType="1"/>
          </p:cNvSpPr>
          <p:nvPr/>
        </p:nvSpPr>
        <p:spPr bwMode="auto">
          <a:xfrm>
            <a:off x="3484298" y="1970088"/>
            <a:ext cx="0" cy="152400"/>
          </a:xfrm>
          <a:prstGeom prst="line">
            <a:avLst/>
          </a:prstGeom>
          <a:noFill/>
          <a:ln w="19050">
            <a:solidFill>
              <a:schemeClr val="tx1"/>
            </a:solidFill>
            <a:round/>
            <a:headEnd/>
            <a:tailEnd/>
          </a:ln>
          <a:effectLst/>
        </p:spPr>
        <p:txBody>
          <a:bodyPr wrap="none" anchor="ctr"/>
          <a:lstStyle/>
          <a:p>
            <a:endParaRPr lang="en-US"/>
          </a:p>
        </p:txBody>
      </p:sp>
      <p:sp>
        <p:nvSpPr>
          <p:cNvPr id="46" name="Text Box 9">
            <a:extLst>
              <a:ext uri="{FF2B5EF4-FFF2-40B4-BE49-F238E27FC236}">
                <a16:creationId xmlns:a16="http://schemas.microsoft.com/office/drawing/2014/main" id="{73BE0C04-F7E2-4AA4-8A0D-0BFA94E73FF0}"/>
              </a:ext>
            </a:extLst>
          </p:cNvPr>
          <p:cNvSpPr txBox="1">
            <a:spLocks noChangeArrowheads="1"/>
          </p:cNvSpPr>
          <p:nvPr/>
        </p:nvSpPr>
        <p:spPr bwMode="auto">
          <a:xfrm>
            <a:off x="1088873" y="1828800"/>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1</a:t>
            </a:r>
            <a:endParaRPr lang="en-GB" sz="2000">
              <a:solidFill>
                <a:schemeClr val="tx1"/>
              </a:solidFill>
              <a:latin typeface="Arial" charset="0"/>
            </a:endParaRPr>
          </a:p>
        </p:txBody>
      </p:sp>
      <p:sp>
        <p:nvSpPr>
          <p:cNvPr id="47" name="Line 10">
            <a:extLst>
              <a:ext uri="{FF2B5EF4-FFF2-40B4-BE49-F238E27FC236}">
                <a16:creationId xmlns:a16="http://schemas.microsoft.com/office/drawing/2014/main" id="{A14F32AC-F5E4-4B12-B27C-7F4F0DE9C470}"/>
              </a:ext>
            </a:extLst>
          </p:cNvPr>
          <p:cNvSpPr>
            <a:spLocks noChangeShapeType="1"/>
          </p:cNvSpPr>
          <p:nvPr/>
        </p:nvSpPr>
        <p:spPr bwMode="auto">
          <a:xfrm>
            <a:off x="2641600" y="2438400"/>
            <a:ext cx="2806700" cy="0"/>
          </a:xfrm>
          <a:prstGeom prst="line">
            <a:avLst/>
          </a:prstGeom>
          <a:noFill/>
          <a:ln w="19050">
            <a:solidFill>
              <a:schemeClr val="tx1"/>
            </a:solidFill>
            <a:round/>
            <a:headEnd/>
            <a:tailEnd/>
          </a:ln>
          <a:effectLst/>
        </p:spPr>
        <p:txBody>
          <a:bodyPr wrap="none" anchor="ctr"/>
          <a:lstStyle/>
          <a:p>
            <a:endParaRPr lang="en-US"/>
          </a:p>
        </p:txBody>
      </p:sp>
      <p:sp>
        <p:nvSpPr>
          <p:cNvPr id="48" name="Line 11">
            <a:extLst>
              <a:ext uri="{FF2B5EF4-FFF2-40B4-BE49-F238E27FC236}">
                <a16:creationId xmlns:a16="http://schemas.microsoft.com/office/drawing/2014/main" id="{953D8B2B-55EA-4195-B225-CCD16595474D}"/>
              </a:ext>
            </a:extLst>
          </p:cNvPr>
          <p:cNvSpPr>
            <a:spLocks noChangeShapeType="1"/>
          </p:cNvSpPr>
          <p:nvPr/>
        </p:nvSpPr>
        <p:spPr bwMode="auto">
          <a:xfrm>
            <a:off x="2641600" y="2362200"/>
            <a:ext cx="0" cy="152400"/>
          </a:xfrm>
          <a:prstGeom prst="line">
            <a:avLst/>
          </a:prstGeom>
          <a:noFill/>
          <a:ln w="19050">
            <a:solidFill>
              <a:schemeClr val="tx1"/>
            </a:solidFill>
            <a:round/>
            <a:headEnd/>
            <a:tailEnd/>
          </a:ln>
          <a:effectLst/>
        </p:spPr>
        <p:txBody>
          <a:bodyPr wrap="none" anchor="ctr"/>
          <a:lstStyle/>
          <a:p>
            <a:endParaRPr lang="en-US"/>
          </a:p>
        </p:txBody>
      </p:sp>
      <p:sp>
        <p:nvSpPr>
          <p:cNvPr id="49" name="Line 12">
            <a:extLst>
              <a:ext uri="{FF2B5EF4-FFF2-40B4-BE49-F238E27FC236}">
                <a16:creationId xmlns:a16="http://schemas.microsoft.com/office/drawing/2014/main" id="{A0AD2F0E-6DFD-47C3-B387-F9FBBFE4EBC1}"/>
              </a:ext>
            </a:extLst>
          </p:cNvPr>
          <p:cNvSpPr>
            <a:spLocks noChangeShapeType="1"/>
          </p:cNvSpPr>
          <p:nvPr/>
        </p:nvSpPr>
        <p:spPr bwMode="auto">
          <a:xfrm>
            <a:off x="5448300" y="2362200"/>
            <a:ext cx="0" cy="152400"/>
          </a:xfrm>
          <a:prstGeom prst="line">
            <a:avLst/>
          </a:prstGeom>
          <a:noFill/>
          <a:ln w="19050">
            <a:solidFill>
              <a:schemeClr val="tx1"/>
            </a:solidFill>
            <a:round/>
            <a:headEnd/>
            <a:tailEnd/>
          </a:ln>
          <a:effectLst/>
        </p:spPr>
        <p:txBody>
          <a:bodyPr wrap="none" anchor="ctr"/>
          <a:lstStyle/>
          <a:p>
            <a:endParaRPr lang="en-US"/>
          </a:p>
        </p:txBody>
      </p:sp>
      <p:sp>
        <p:nvSpPr>
          <p:cNvPr id="50" name="Text Box 13">
            <a:extLst>
              <a:ext uri="{FF2B5EF4-FFF2-40B4-BE49-F238E27FC236}">
                <a16:creationId xmlns:a16="http://schemas.microsoft.com/office/drawing/2014/main" id="{1A6906F8-E996-4CF7-B81D-CCA8CC3D6F33}"/>
              </a:ext>
            </a:extLst>
          </p:cNvPr>
          <p:cNvSpPr txBox="1">
            <a:spLocks noChangeArrowheads="1"/>
          </p:cNvSpPr>
          <p:nvPr/>
        </p:nvSpPr>
        <p:spPr bwMode="auto">
          <a:xfrm>
            <a:off x="2162023" y="2209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2</a:t>
            </a:r>
            <a:endParaRPr lang="en-GB" sz="2000">
              <a:solidFill>
                <a:schemeClr val="tx1"/>
              </a:solidFill>
              <a:latin typeface="Arial" charset="0"/>
            </a:endParaRPr>
          </a:p>
        </p:txBody>
      </p:sp>
      <p:sp>
        <p:nvSpPr>
          <p:cNvPr id="51" name="Line 14">
            <a:extLst>
              <a:ext uri="{FF2B5EF4-FFF2-40B4-BE49-F238E27FC236}">
                <a16:creationId xmlns:a16="http://schemas.microsoft.com/office/drawing/2014/main" id="{750A32B9-3723-461F-BF58-2567D594C159}"/>
              </a:ext>
            </a:extLst>
          </p:cNvPr>
          <p:cNvSpPr>
            <a:spLocks noChangeShapeType="1"/>
          </p:cNvSpPr>
          <p:nvPr/>
        </p:nvSpPr>
        <p:spPr bwMode="auto">
          <a:xfrm>
            <a:off x="2228850" y="2819400"/>
            <a:ext cx="5365750" cy="0"/>
          </a:xfrm>
          <a:prstGeom prst="line">
            <a:avLst/>
          </a:prstGeom>
          <a:noFill/>
          <a:ln w="19050">
            <a:solidFill>
              <a:schemeClr val="tx1"/>
            </a:solidFill>
            <a:round/>
            <a:headEnd/>
            <a:tailEnd/>
          </a:ln>
          <a:effectLst/>
        </p:spPr>
        <p:txBody>
          <a:bodyPr wrap="none" anchor="ctr"/>
          <a:lstStyle/>
          <a:p>
            <a:endParaRPr lang="en-US"/>
          </a:p>
        </p:txBody>
      </p:sp>
      <p:sp>
        <p:nvSpPr>
          <p:cNvPr id="52" name="Line 15">
            <a:extLst>
              <a:ext uri="{FF2B5EF4-FFF2-40B4-BE49-F238E27FC236}">
                <a16:creationId xmlns:a16="http://schemas.microsoft.com/office/drawing/2014/main" id="{7C5F2FC3-1B45-4F01-BDCA-14628A276B94}"/>
              </a:ext>
            </a:extLst>
          </p:cNvPr>
          <p:cNvSpPr>
            <a:spLocks noChangeShapeType="1"/>
          </p:cNvSpPr>
          <p:nvPr/>
        </p:nvSpPr>
        <p:spPr bwMode="auto">
          <a:xfrm>
            <a:off x="2228850" y="2743200"/>
            <a:ext cx="0" cy="152400"/>
          </a:xfrm>
          <a:prstGeom prst="line">
            <a:avLst/>
          </a:prstGeom>
          <a:noFill/>
          <a:ln w="19050">
            <a:solidFill>
              <a:schemeClr val="tx1"/>
            </a:solidFill>
            <a:round/>
            <a:headEnd/>
            <a:tailEnd/>
          </a:ln>
          <a:effectLst/>
        </p:spPr>
        <p:txBody>
          <a:bodyPr wrap="none" anchor="ctr"/>
          <a:lstStyle/>
          <a:p>
            <a:endParaRPr lang="en-US"/>
          </a:p>
        </p:txBody>
      </p:sp>
      <p:sp>
        <p:nvSpPr>
          <p:cNvPr id="53" name="Text Box 16">
            <a:extLst>
              <a:ext uri="{FF2B5EF4-FFF2-40B4-BE49-F238E27FC236}">
                <a16:creationId xmlns:a16="http://schemas.microsoft.com/office/drawing/2014/main" id="{3A5D5CF7-28F8-466A-B84A-95F54577A069}"/>
              </a:ext>
            </a:extLst>
          </p:cNvPr>
          <p:cNvSpPr txBox="1">
            <a:spLocks noChangeArrowheads="1"/>
          </p:cNvSpPr>
          <p:nvPr/>
        </p:nvSpPr>
        <p:spPr bwMode="auto">
          <a:xfrm>
            <a:off x="1749273" y="2590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3</a:t>
            </a:r>
            <a:endParaRPr lang="en-GB" sz="2000">
              <a:solidFill>
                <a:schemeClr val="tx1"/>
              </a:solidFill>
              <a:latin typeface="Arial" charset="0"/>
            </a:endParaRPr>
          </a:p>
        </p:txBody>
      </p:sp>
      <p:sp>
        <p:nvSpPr>
          <p:cNvPr id="54" name="Line 17">
            <a:extLst>
              <a:ext uri="{FF2B5EF4-FFF2-40B4-BE49-F238E27FC236}">
                <a16:creationId xmlns:a16="http://schemas.microsoft.com/office/drawing/2014/main" id="{F5F8FCCD-6182-476A-8A5F-2669B5081AC2}"/>
              </a:ext>
            </a:extLst>
          </p:cNvPr>
          <p:cNvSpPr>
            <a:spLocks noChangeShapeType="1"/>
          </p:cNvSpPr>
          <p:nvPr/>
        </p:nvSpPr>
        <p:spPr bwMode="auto">
          <a:xfrm>
            <a:off x="4457700" y="3200400"/>
            <a:ext cx="1898650" cy="0"/>
          </a:xfrm>
          <a:prstGeom prst="line">
            <a:avLst/>
          </a:prstGeom>
          <a:noFill/>
          <a:ln w="19050">
            <a:solidFill>
              <a:schemeClr val="tx1"/>
            </a:solidFill>
            <a:round/>
            <a:headEnd/>
            <a:tailEnd/>
          </a:ln>
          <a:effectLst/>
        </p:spPr>
        <p:txBody>
          <a:bodyPr wrap="none" anchor="ctr"/>
          <a:lstStyle/>
          <a:p>
            <a:endParaRPr lang="en-US"/>
          </a:p>
        </p:txBody>
      </p:sp>
      <p:sp>
        <p:nvSpPr>
          <p:cNvPr id="55" name="Line 18">
            <a:extLst>
              <a:ext uri="{FF2B5EF4-FFF2-40B4-BE49-F238E27FC236}">
                <a16:creationId xmlns:a16="http://schemas.microsoft.com/office/drawing/2014/main" id="{D58EE727-4A3A-4AC9-A97D-D23E186068BC}"/>
              </a:ext>
            </a:extLst>
          </p:cNvPr>
          <p:cNvSpPr>
            <a:spLocks noChangeShapeType="1"/>
          </p:cNvSpPr>
          <p:nvPr/>
        </p:nvSpPr>
        <p:spPr bwMode="auto">
          <a:xfrm>
            <a:off x="4457700" y="3124200"/>
            <a:ext cx="0" cy="152400"/>
          </a:xfrm>
          <a:prstGeom prst="line">
            <a:avLst/>
          </a:prstGeom>
          <a:noFill/>
          <a:ln w="19050">
            <a:solidFill>
              <a:schemeClr val="tx1"/>
            </a:solidFill>
            <a:round/>
            <a:headEnd/>
            <a:tailEnd/>
          </a:ln>
          <a:effectLst/>
        </p:spPr>
        <p:txBody>
          <a:bodyPr wrap="none" anchor="ctr"/>
          <a:lstStyle/>
          <a:p>
            <a:endParaRPr lang="en-US"/>
          </a:p>
        </p:txBody>
      </p:sp>
      <p:sp>
        <p:nvSpPr>
          <p:cNvPr id="56" name="Line 19">
            <a:extLst>
              <a:ext uri="{FF2B5EF4-FFF2-40B4-BE49-F238E27FC236}">
                <a16:creationId xmlns:a16="http://schemas.microsoft.com/office/drawing/2014/main" id="{5B31EA12-9727-4512-9024-4ED83104798A}"/>
              </a:ext>
            </a:extLst>
          </p:cNvPr>
          <p:cNvSpPr>
            <a:spLocks noChangeShapeType="1"/>
          </p:cNvSpPr>
          <p:nvPr/>
        </p:nvSpPr>
        <p:spPr bwMode="auto">
          <a:xfrm>
            <a:off x="6356350" y="3124200"/>
            <a:ext cx="0" cy="152400"/>
          </a:xfrm>
          <a:prstGeom prst="line">
            <a:avLst/>
          </a:prstGeom>
          <a:noFill/>
          <a:ln w="19050">
            <a:solidFill>
              <a:schemeClr val="tx1"/>
            </a:solidFill>
            <a:round/>
            <a:headEnd/>
            <a:tailEnd/>
          </a:ln>
          <a:effectLst/>
        </p:spPr>
        <p:txBody>
          <a:bodyPr wrap="none" anchor="ctr"/>
          <a:lstStyle/>
          <a:p>
            <a:endParaRPr lang="en-US"/>
          </a:p>
        </p:txBody>
      </p:sp>
      <p:sp>
        <p:nvSpPr>
          <p:cNvPr id="57" name="Text Box 20">
            <a:extLst>
              <a:ext uri="{FF2B5EF4-FFF2-40B4-BE49-F238E27FC236}">
                <a16:creationId xmlns:a16="http://schemas.microsoft.com/office/drawing/2014/main" id="{597244F5-525C-4CCE-AD75-47B57024CF8E}"/>
              </a:ext>
            </a:extLst>
          </p:cNvPr>
          <p:cNvSpPr txBox="1">
            <a:spLocks noChangeArrowheads="1"/>
          </p:cNvSpPr>
          <p:nvPr/>
        </p:nvSpPr>
        <p:spPr bwMode="auto">
          <a:xfrm>
            <a:off x="3978123" y="2971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4</a:t>
            </a:r>
            <a:endParaRPr lang="en-GB" sz="2000">
              <a:solidFill>
                <a:schemeClr val="tx1"/>
              </a:solidFill>
              <a:latin typeface="Arial" charset="0"/>
            </a:endParaRPr>
          </a:p>
        </p:txBody>
      </p:sp>
      <p:sp>
        <p:nvSpPr>
          <p:cNvPr id="58" name="Line 21">
            <a:extLst>
              <a:ext uri="{FF2B5EF4-FFF2-40B4-BE49-F238E27FC236}">
                <a16:creationId xmlns:a16="http://schemas.microsoft.com/office/drawing/2014/main" id="{D88B3780-38A7-44B1-828D-B995013CD0C3}"/>
              </a:ext>
            </a:extLst>
          </p:cNvPr>
          <p:cNvSpPr>
            <a:spLocks noChangeShapeType="1"/>
          </p:cNvSpPr>
          <p:nvPr/>
        </p:nvSpPr>
        <p:spPr bwMode="auto">
          <a:xfrm>
            <a:off x="5365750" y="3581400"/>
            <a:ext cx="2228850" cy="0"/>
          </a:xfrm>
          <a:prstGeom prst="line">
            <a:avLst/>
          </a:prstGeom>
          <a:noFill/>
          <a:ln w="19050">
            <a:solidFill>
              <a:schemeClr val="tx1"/>
            </a:solidFill>
            <a:round/>
            <a:headEnd/>
            <a:tailEnd/>
          </a:ln>
          <a:effectLst/>
        </p:spPr>
        <p:txBody>
          <a:bodyPr wrap="none" anchor="ctr"/>
          <a:lstStyle/>
          <a:p>
            <a:endParaRPr lang="en-US"/>
          </a:p>
        </p:txBody>
      </p:sp>
      <p:sp>
        <p:nvSpPr>
          <p:cNvPr id="59" name="Line 22">
            <a:extLst>
              <a:ext uri="{FF2B5EF4-FFF2-40B4-BE49-F238E27FC236}">
                <a16:creationId xmlns:a16="http://schemas.microsoft.com/office/drawing/2014/main" id="{522CFE57-11DE-4ECB-A365-57234EE05353}"/>
              </a:ext>
            </a:extLst>
          </p:cNvPr>
          <p:cNvSpPr>
            <a:spLocks noChangeShapeType="1"/>
          </p:cNvSpPr>
          <p:nvPr/>
        </p:nvSpPr>
        <p:spPr bwMode="auto">
          <a:xfrm>
            <a:off x="5365750" y="3505200"/>
            <a:ext cx="0" cy="152400"/>
          </a:xfrm>
          <a:prstGeom prst="line">
            <a:avLst/>
          </a:prstGeom>
          <a:noFill/>
          <a:ln w="19050">
            <a:solidFill>
              <a:schemeClr val="tx1"/>
            </a:solidFill>
            <a:round/>
            <a:headEnd/>
            <a:tailEnd/>
          </a:ln>
          <a:effectLst/>
        </p:spPr>
        <p:txBody>
          <a:bodyPr wrap="none" anchor="ctr"/>
          <a:lstStyle/>
          <a:p>
            <a:endParaRPr lang="en-US"/>
          </a:p>
        </p:txBody>
      </p:sp>
      <p:sp>
        <p:nvSpPr>
          <p:cNvPr id="60" name="Text Box 23">
            <a:extLst>
              <a:ext uri="{FF2B5EF4-FFF2-40B4-BE49-F238E27FC236}">
                <a16:creationId xmlns:a16="http://schemas.microsoft.com/office/drawing/2014/main" id="{1F17D9C1-60F7-44ED-9B8C-1848629615DB}"/>
              </a:ext>
            </a:extLst>
          </p:cNvPr>
          <p:cNvSpPr txBox="1">
            <a:spLocks noChangeArrowheads="1"/>
          </p:cNvSpPr>
          <p:nvPr/>
        </p:nvSpPr>
        <p:spPr bwMode="auto">
          <a:xfrm>
            <a:off x="4886173" y="3352801"/>
            <a:ext cx="436337"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T</a:t>
            </a:r>
            <a:r>
              <a:rPr lang="en-GB" sz="2000" baseline="-25000">
                <a:solidFill>
                  <a:schemeClr val="tx1"/>
                </a:solidFill>
                <a:latin typeface="Arial" charset="0"/>
              </a:rPr>
              <a:t>5</a:t>
            </a:r>
            <a:endParaRPr lang="en-GB" sz="2000">
              <a:solidFill>
                <a:schemeClr val="tx1"/>
              </a:solidFill>
              <a:latin typeface="Arial" charset="0"/>
            </a:endParaRPr>
          </a:p>
        </p:txBody>
      </p:sp>
      <p:sp>
        <p:nvSpPr>
          <p:cNvPr id="61" name="Text Box 24">
            <a:extLst>
              <a:ext uri="{FF2B5EF4-FFF2-40B4-BE49-F238E27FC236}">
                <a16:creationId xmlns:a16="http://schemas.microsoft.com/office/drawing/2014/main" id="{C3AA703F-FBC5-465B-A1F0-2F07B516783B}"/>
              </a:ext>
            </a:extLst>
          </p:cNvPr>
          <p:cNvSpPr txBox="1">
            <a:spLocks noChangeArrowheads="1"/>
          </p:cNvSpPr>
          <p:nvPr/>
        </p:nvSpPr>
        <p:spPr bwMode="auto">
          <a:xfrm>
            <a:off x="3232364" y="3744914"/>
            <a:ext cx="1468672" cy="400110"/>
          </a:xfrm>
          <a:prstGeom prst="rect">
            <a:avLst/>
          </a:prstGeom>
          <a:noFill/>
          <a:ln w="9525">
            <a:noFill/>
            <a:miter lim="800000"/>
            <a:headEnd/>
            <a:tailEnd/>
          </a:ln>
          <a:effectLst/>
        </p:spPr>
        <p:txBody>
          <a:bodyPr wrap="none">
            <a:spAutoFit/>
          </a:bodyPr>
          <a:lstStyle/>
          <a:p>
            <a:pPr algn="ctr"/>
            <a:r>
              <a:rPr lang="en-GB" sz="2000">
                <a:solidFill>
                  <a:schemeClr val="tx1"/>
                </a:solidFill>
                <a:latin typeface="Arial" charset="0"/>
              </a:rPr>
              <a:t>Checkpoint</a:t>
            </a:r>
          </a:p>
        </p:txBody>
      </p:sp>
      <p:sp>
        <p:nvSpPr>
          <p:cNvPr id="62" name="Text Box 25">
            <a:extLst>
              <a:ext uri="{FF2B5EF4-FFF2-40B4-BE49-F238E27FC236}">
                <a16:creationId xmlns:a16="http://schemas.microsoft.com/office/drawing/2014/main" id="{321FED03-6D17-47B8-90ED-C426E38D3010}"/>
              </a:ext>
            </a:extLst>
          </p:cNvPr>
          <p:cNvSpPr txBox="1">
            <a:spLocks noChangeArrowheads="1"/>
          </p:cNvSpPr>
          <p:nvPr/>
        </p:nvSpPr>
        <p:spPr bwMode="auto">
          <a:xfrm>
            <a:off x="7112972" y="3744914"/>
            <a:ext cx="970137" cy="400110"/>
          </a:xfrm>
          <a:prstGeom prst="rect">
            <a:avLst/>
          </a:prstGeom>
          <a:noFill/>
          <a:ln w="9525">
            <a:noFill/>
            <a:miter lim="800000"/>
            <a:headEnd/>
            <a:tailEnd/>
          </a:ln>
          <a:effectLst/>
        </p:spPr>
        <p:txBody>
          <a:bodyPr wrap="none">
            <a:spAutoFit/>
          </a:bodyPr>
          <a:lstStyle/>
          <a:p>
            <a:pPr algn="ctr"/>
            <a:r>
              <a:rPr lang="en-GB" sz="2000">
                <a:solidFill>
                  <a:schemeClr val="tx1"/>
                </a:solidFill>
                <a:latin typeface="Arial" charset="0"/>
              </a:rPr>
              <a:t>Failure</a:t>
            </a:r>
          </a:p>
        </p:txBody>
      </p:sp>
      <p:sp>
        <p:nvSpPr>
          <p:cNvPr id="63" name="Text Box 26">
            <a:extLst>
              <a:ext uri="{FF2B5EF4-FFF2-40B4-BE49-F238E27FC236}">
                <a16:creationId xmlns:a16="http://schemas.microsoft.com/office/drawing/2014/main" id="{D92A8E42-CC90-4D32-AA58-6B7773C723EB}"/>
              </a:ext>
            </a:extLst>
          </p:cNvPr>
          <p:cNvSpPr txBox="1">
            <a:spLocks noChangeArrowheads="1"/>
          </p:cNvSpPr>
          <p:nvPr/>
        </p:nvSpPr>
        <p:spPr bwMode="auto">
          <a:xfrm>
            <a:off x="890853" y="4583114"/>
            <a:ext cx="2988998" cy="396875"/>
          </a:xfrm>
          <a:prstGeom prst="rect">
            <a:avLst/>
          </a:prstGeom>
          <a:noFill/>
          <a:ln w="9525">
            <a:noFill/>
            <a:miter lim="800000"/>
            <a:headEnd/>
            <a:tailEnd/>
          </a:ln>
          <a:effectLst/>
        </p:spPr>
        <p:txBody>
          <a:bodyPr>
            <a:spAutoFit/>
          </a:bodyPr>
          <a:lstStyle/>
          <a:p>
            <a:r>
              <a:rPr lang="en-GB" sz="2000">
                <a:solidFill>
                  <a:schemeClr val="tx1"/>
                </a:solidFill>
                <a:latin typeface="Arial" charset="0"/>
              </a:rPr>
              <a:t>UNDO: T</a:t>
            </a:r>
            <a:r>
              <a:rPr lang="en-GB" sz="2000" baseline="-25000">
                <a:solidFill>
                  <a:schemeClr val="tx1"/>
                </a:solidFill>
                <a:latin typeface="Arial" charset="0"/>
              </a:rPr>
              <a:t>3</a:t>
            </a:r>
            <a:r>
              <a:rPr lang="en-GB" sz="2000">
                <a:solidFill>
                  <a:schemeClr val="tx1"/>
                </a:solidFill>
                <a:latin typeface="Arial" charset="0"/>
              </a:rPr>
              <a:t>, T</a:t>
            </a:r>
            <a:r>
              <a:rPr lang="en-GB" sz="2000" baseline="-25000">
                <a:solidFill>
                  <a:schemeClr val="tx1"/>
                </a:solidFill>
                <a:latin typeface="Arial" charset="0"/>
              </a:rPr>
              <a:t>5</a:t>
            </a:r>
          </a:p>
        </p:txBody>
      </p:sp>
      <p:sp>
        <p:nvSpPr>
          <p:cNvPr id="64" name="Text Box 27">
            <a:extLst>
              <a:ext uri="{FF2B5EF4-FFF2-40B4-BE49-F238E27FC236}">
                <a16:creationId xmlns:a16="http://schemas.microsoft.com/office/drawing/2014/main" id="{999C90C7-CB0C-4481-86B2-5785FA2C4B85}"/>
              </a:ext>
            </a:extLst>
          </p:cNvPr>
          <p:cNvSpPr txBox="1">
            <a:spLocks noChangeArrowheads="1"/>
          </p:cNvSpPr>
          <p:nvPr/>
        </p:nvSpPr>
        <p:spPr bwMode="auto">
          <a:xfrm>
            <a:off x="956815" y="5116514"/>
            <a:ext cx="1703094" cy="400110"/>
          </a:xfrm>
          <a:prstGeom prst="rect">
            <a:avLst/>
          </a:prstGeom>
          <a:noFill/>
          <a:ln w="9525">
            <a:noFill/>
            <a:miter lim="800000"/>
            <a:headEnd/>
            <a:tailEnd/>
          </a:ln>
          <a:effectLst/>
        </p:spPr>
        <p:txBody>
          <a:bodyPr wrap="none">
            <a:spAutoFit/>
          </a:bodyPr>
          <a:lstStyle/>
          <a:p>
            <a:r>
              <a:rPr lang="en-GB" sz="2000">
                <a:solidFill>
                  <a:schemeClr val="tx1"/>
                </a:solidFill>
                <a:latin typeface="Arial" charset="0"/>
              </a:rPr>
              <a:t>REDO: T</a:t>
            </a:r>
            <a:r>
              <a:rPr lang="en-GB" sz="2000" baseline="-25000">
                <a:solidFill>
                  <a:schemeClr val="tx1"/>
                </a:solidFill>
                <a:latin typeface="Arial" charset="0"/>
              </a:rPr>
              <a:t>2</a:t>
            </a:r>
            <a:r>
              <a:rPr lang="en-GB" sz="2000">
                <a:solidFill>
                  <a:schemeClr val="tx1"/>
                </a:solidFill>
                <a:latin typeface="Arial" charset="0"/>
              </a:rPr>
              <a:t>, T</a:t>
            </a:r>
            <a:r>
              <a:rPr lang="en-GB" sz="2000" baseline="-25000">
                <a:solidFill>
                  <a:schemeClr val="tx1"/>
                </a:solidFill>
                <a:latin typeface="Arial" charset="0"/>
              </a:rPr>
              <a:t>4</a:t>
            </a:r>
            <a:endParaRPr lang="en-GB" sz="2000">
              <a:solidFill>
                <a:schemeClr val="tx1"/>
              </a:solidFill>
              <a:latin typeface="Arial" charset="0"/>
            </a:endParaRPr>
          </a:p>
        </p:txBody>
      </p:sp>
      <p:sp>
        <p:nvSpPr>
          <p:cNvPr id="65" name="Line 28">
            <a:extLst>
              <a:ext uri="{FF2B5EF4-FFF2-40B4-BE49-F238E27FC236}">
                <a16:creationId xmlns:a16="http://schemas.microsoft.com/office/drawing/2014/main" id="{1D7B4C39-936B-4FA5-A4D1-5B20476883CD}"/>
              </a:ext>
            </a:extLst>
          </p:cNvPr>
          <p:cNvSpPr>
            <a:spLocks noChangeShapeType="1"/>
          </p:cNvSpPr>
          <p:nvPr/>
        </p:nvSpPr>
        <p:spPr bwMode="auto">
          <a:xfrm>
            <a:off x="6356350" y="1676400"/>
            <a:ext cx="0" cy="4648200"/>
          </a:xfrm>
          <a:prstGeom prst="line">
            <a:avLst/>
          </a:prstGeom>
          <a:noFill/>
          <a:ln w="19050">
            <a:solidFill>
              <a:schemeClr val="tx2"/>
            </a:solidFill>
            <a:round/>
            <a:headEnd/>
            <a:tailEnd/>
          </a:ln>
          <a:effectLst/>
        </p:spPr>
        <p:txBody>
          <a:bodyPr wrap="none" anchor="ctr"/>
          <a:lstStyle/>
          <a:p>
            <a:endParaRPr lang="en-US"/>
          </a:p>
        </p:txBody>
      </p:sp>
      <p:sp>
        <p:nvSpPr>
          <p:cNvPr id="66" name="Text Box 29">
            <a:extLst>
              <a:ext uri="{FF2B5EF4-FFF2-40B4-BE49-F238E27FC236}">
                <a16:creationId xmlns:a16="http://schemas.microsoft.com/office/drawing/2014/main" id="{206E5C3F-D2FF-41B5-A064-FD3CC69683FD}"/>
              </a:ext>
            </a:extLst>
          </p:cNvPr>
          <p:cNvSpPr txBox="1">
            <a:spLocks noChangeArrowheads="1"/>
          </p:cNvSpPr>
          <p:nvPr/>
        </p:nvSpPr>
        <p:spPr bwMode="auto">
          <a:xfrm>
            <a:off x="6438900" y="4876801"/>
            <a:ext cx="2393950" cy="1006475"/>
          </a:xfrm>
          <a:prstGeom prst="rect">
            <a:avLst/>
          </a:prstGeom>
          <a:noFill/>
          <a:ln w="9525">
            <a:noFill/>
            <a:miter lim="800000"/>
            <a:headEnd/>
            <a:tailEnd/>
          </a:ln>
          <a:effectLst/>
        </p:spPr>
        <p:txBody>
          <a:bodyPr>
            <a:spAutoFit/>
          </a:bodyPr>
          <a:lstStyle/>
          <a:p>
            <a:r>
              <a:rPr lang="en-GB" sz="2000">
                <a:solidFill>
                  <a:schemeClr val="tx1"/>
                </a:solidFill>
                <a:latin typeface="Arial" charset="0"/>
              </a:rPr>
              <a:t>T</a:t>
            </a:r>
            <a:r>
              <a:rPr lang="en-GB" sz="2000" baseline="-25000">
                <a:solidFill>
                  <a:schemeClr val="tx1"/>
                </a:solidFill>
                <a:latin typeface="Arial" charset="0"/>
              </a:rPr>
              <a:t>4</a:t>
            </a:r>
            <a:r>
              <a:rPr lang="en-GB" sz="2000">
                <a:solidFill>
                  <a:schemeClr val="tx1"/>
                </a:solidFill>
                <a:latin typeface="Arial" charset="0"/>
              </a:rPr>
              <a:t> Commits</a:t>
            </a:r>
          </a:p>
          <a:p>
            <a:endParaRPr lang="en-GB" sz="2000">
              <a:solidFill>
                <a:schemeClr val="tx1"/>
              </a:solidFill>
              <a:latin typeface="Arial" charset="0"/>
            </a:endParaRPr>
          </a:p>
          <a:p>
            <a:r>
              <a:rPr lang="en-GB" sz="2000">
                <a:solidFill>
                  <a:schemeClr val="tx1"/>
                </a:solidFill>
                <a:latin typeface="Arial" charset="0"/>
              </a:rPr>
              <a:t>Move T</a:t>
            </a:r>
            <a:r>
              <a:rPr lang="en-GB" sz="2000" baseline="-25000">
                <a:solidFill>
                  <a:schemeClr val="tx1"/>
                </a:solidFill>
                <a:latin typeface="Arial" charset="0"/>
              </a:rPr>
              <a:t>4</a:t>
            </a:r>
            <a:r>
              <a:rPr lang="en-GB" sz="2000">
                <a:solidFill>
                  <a:schemeClr val="tx1"/>
                </a:solidFill>
                <a:latin typeface="Arial" charset="0"/>
              </a:rPr>
              <a:t> to REDO</a:t>
            </a:r>
          </a:p>
        </p:txBody>
      </p:sp>
    </p:spTree>
    <p:extLst>
      <p:ext uri="{BB962C8B-B14F-4D97-AF65-F5344CB8AC3E}">
        <p14:creationId xmlns:p14="http://schemas.microsoft.com/office/powerpoint/2010/main" val="159659552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5"/>
            <a:ext cx="11109253" cy="1550649"/>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1261872" y="1575597"/>
            <a:ext cx="8806188" cy="4698467"/>
          </a:xfrm>
          <a:solidFill>
            <a:schemeClr val="bg1">
              <a:lumMod val="95000"/>
            </a:schemeClr>
          </a:solidFill>
        </p:spPr>
        <p:txBody>
          <a:bodyPr>
            <a:normAutofit fontScale="92500" lnSpcReduction="10000"/>
          </a:bodyPr>
          <a:lstStyle/>
          <a:p>
            <a:pPr marL="0" indent="0">
              <a:buClr>
                <a:schemeClr val="accent3"/>
              </a:buClr>
              <a:buNone/>
            </a:pPr>
            <a:r>
              <a:rPr lang="en-US" sz="2400" u="sng" dirty="0">
                <a:solidFill>
                  <a:schemeClr val="tx1"/>
                </a:solidFill>
              </a:rPr>
              <a:t>What is the need for recovery of data ?</a:t>
            </a:r>
          </a:p>
          <a:p>
            <a:pPr marL="0" indent="0">
              <a:buClr>
                <a:schemeClr val="accent3"/>
              </a:buClr>
              <a:buNone/>
            </a:pPr>
            <a:endParaRPr lang="en-US" sz="2400" u="sng" dirty="0">
              <a:solidFill>
                <a:schemeClr val="tx1"/>
              </a:solidFill>
            </a:endParaRPr>
          </a:p>
          <a:p>
            <a:pPr lvl="1">
              <a:buClr>
                <a:schemeClr val="accent3"/>
              </a:buClr>
              <a:buFont typeface="Wingdings" panose="05000000000000000000" pitchFamily="2" charset="2"/>
              <a:buChar char="§"/>
            </a:pPr>
            <a:r>
              <a:rPr lang="en-US" sz="2000" dirty="0">
                <a:solidFill>
                  <a:schemeClr val="tx1"/>
                </a:solidFill>
              </a:rPr>
              <a:t>The storage of data usually includes four types of media with an increasing amount of reliability: </a:t>
            </a:r>
          </a:p>
          <a:p>
            <a:pPr marL="274320" lvl="1" indent="0">
              <a:buClr>
                <a:schemeClr val="accent3"/>
              </a:buClr>
              <a:buNone/>
            </a:pPr>
            <a:endParaRPr lang="en-US" sz="2000" dirty="0">
              <a:solidFill>
                <a:schemeClr val="tx1"/>
              </a:solidFill>
            </a:endParaRPr>
          </a:p>
          <a:p>
            <a:pPr marL="891540" lvl="2" indent="-342900">
              <a:buClr>
                <a:schemeClr val="accent3"/>
              </a:buClr>
              <a:buFont typeface="+mj-lt"/>
              <a:buAutoNum type="alphaLcPeriod"/>
            </a:pPr>
            <a:r>
              <a:rPr lang="en-US" sz="1800" dirty="0">
                <a:solidFill>
                  <a:schemeClr val="tx1"/>
                </a:solidFill>
              </a:rPr>
              <a:t>The main memory.</a:t>
            </a:r>
          </a:p>
          <a:p>
            <a:pPr marL="891540" lvl="2" indent="-342900">
              <a:buClr>
                <a:schemeClr val="accent3"/>
              </a:buClr>
              <a:buFont typeface="+mj-lt"/>
              <a:buAutoNum type="alphaLcPeriod"/>
            </a:pPr>
            <a:r>
              <a:rPr lang="en-US" sz="1800" dirty="0">
                <a:solidFill>
                  <a:schemeClr val="tx1"/>
                </a:solidFill>
              </a:rPr>
              <a:t>The magnetic disk.</a:t>
            </a:r>
          </a:p>
          <a:p>
            <a:pPr marL="891540" lvl="2" indent="-342900">
              <a:buClr>
                <a:schemeClr val="accent3"/>
              </a:buClr>
              <a:buFont typeface="+mj-lt"/>
              <a:buAutoNum type="alphaLcPeriod"/>
            </a:pPr>
            <a:r>
              <a:rPr lang="en-US" sz="1800" dirty="0">
                <a:solidFill>
                  <a:schemeClr val="tx1"/>
                </a:solidFill>
              </a:rPr>
              <a:t>The magnetic tape. </a:t>
            </a:r>
          </a:p>
          <a:p>
            <a:pPr marL="891540" lvl="2" indent="-342900">
              <a:buClr>
                <a:schemeClr val="accent3"/>
              </a:buClr>
              <a:buFont typeface="+mj-lt"/>
              <a:buAutoNum type="alphaLcPeriod"/>
            </a:pPr>
            <a:r>
              <a:rPr lang="en-US" sz="1800" dirty="0">
                <a:solidFill>
                  <a:schemeClr val="tx1"/>
                </a:solidFill>
              </a:rPr>
              <a:t>The  the optical disk.</a:t>
            </a:r>
          </a:p>
          <a:p>
            <a:pPr marL="891540" lvl="2" indent="-342900">
              <a:buClr>
                <a:schemeClr val="accent3"/>
              </a:buClr>
              <a:buFont typeface="+mj-lt"/>
              <a:buAutoNum type="alphaLcPeriod"/>
            </a:pPr>
            <a:endParaRPr lang="en-US" sz="1800" dirty="0">
              <a:solidFill>
                <a:schemeClr val="tx1"/>
              </a:solidFill>
            </a:endParaRPr>
          </a:p>
          <a:p>
            <a:pPr lvl="1">
              <a:buClr>
                <a:schemeClr val="accent3"/>
              </a:buClr>
              <a:buFont typeface="Wingdings" panose="05000000000000000000" pitchFamily="2" charset="2"/>
              <a:buChar char="§"/>
            </a:pPr>
            <a:r>
              <a:rPr lang="en-US" sz="2000" dirty="0">
                <a:solidFill>
                  <a:schemeClr val="tx1"/>
                </a:solidFill>
              </a:rPr>
              <a:t> Many different forms of failure can affect database processing and/or transaction, and each of them has to be dealt with differently.</a:t>
            </a:r>
          </a:p>
          <a:p>
            <a:pPr lvl="1">
              <a:buClr>
                <a:schemeClr val="accent3"/>
              </a:buClr>
              <a:buFont typeface="Wingdings" panose="05000000000000000000" pitchFamily="2" charset="2"/>
              <a:buChar char="§"/>
            </a:pPr>
            <a:endParaRPr lang="en-US" sz="2000" dirty="0">
              <a:solidFill>
                <a:schemeClr val="tx1"/>
              </a:solidFill>
            </a:endParaRPr>
          </a:p>
          <a:p>
            <a:pPr lvl="1">
              <a:buClr>
                <a:schemeClr val="accent3"/>
              </a:buClr>
              <a:buFont typeface="Wingdings" panose="05000000000000000000" pitchFamily="2" charset="2"/>
              <a:buChar char="§"/>
            </a:pPr>
            <a:r>
              <a:rPr lang="en-US" sz="2000" dirty="0">
                <a:solidFill>
                  <a:schemeClr val="tx1"/>
                </a:solidFill>
              </a:rPr>
              <a:t> Some data failures can affect the main memory only, while others involve non-volatile or secondary storage also. </a:t>
            </a:r>
            <a:endParaRPr lang="en-US" sz="2000" b="1" dirty="0">
              <a:solidFill>
                <a:schemeClr val="tx1"/>
              </a:solidFill>
            </a:endParaRPr>
          </a:p>
          <a:p>
            <a:pPr>
              <a:buClr>
                <a:schemeClr val="accent3"/>
              </a:buClr>
              <a:buFont typeface="Wingdings" panose="05000000000000000000" pitchFamily="2" charset="2"/>
              <a:buChar char="v"/>
            </a:pPr>
            <a:endParaRPr lang="en-US" b="1" dirty="0">
              <a:solidFill>
                <a:schemeClr val="tx1"/>
              </a:solidFill>
            </a:endParaRPr>
          </a:p>
        </p:txBody>
      </p:sp>
    </p:spTree>
    <p:extLst>
      <p:ext uri="{BB962C8B-B14F-4D97-AF65-F5344CB8AC3E}">
        <p14:creationId xmlns:p14="http://schemas.microsoft.com/office/powerpoint/2010/main" val="8776812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A6F5E-6820-4DE2-B249-82059B1AFC86}"/>
              </a:ext>
            </a:extLst>
          </p:cNvPr>
          <p:cNvSpPr/>
          <p:nvPr/>
        </p:nvSpPr>
        <p:spPr>
          <a:xfrm>
            <a:off x="259501" y="1274647"/>
            <a:ext cx="9726209" cy="3504036"/>
          </a:xfrm>
          <a:prstGeom prst="rect">
            <a:avLst/>
          </a:prstGeom>
        </p:spPr>
        <p:txBody>
          <a:bodyPr wrap="square">
            <a:spAutoFit/>
          </a:bodyPr>
          <a:lstStyle/>
          <a:p>
            <a:pPr marL="457200" indent="-457200">
              <a:buFont typeface="Wingdings" panose="05000000000000000000" pitchFamily="2" charset="2"/>
              <a:buChar char="v"/>
            </a:pPr>
            <a:r>
              <a:rPr lang="en-US" sz="2400" b="1" dirty="0">
                <a:latin typeface="Mongolian Baiti" panose="03000500000000000000" pitchFamily="66" charset="0"/>
                <a:cs typeface="Mongolian Baiti" panose="03000500000000000000" pitchFamily="66" charset="0"/>
              </a:rPr>
              <a:t>What is a </a:t>
            </a:r>
            <a:r>
              <a:rPr lang="en-US" sz="2400" b="1" u="sng" dirty="0">
                <a:solidFill>
                  <a:srgbClr val="00B0F0"/>
                </a:solidFill>
                <a:latin typeface="Mongolian Baiti" panose="03000500000000000000" pitchFamily="66" charset="0"/>
                <a:cs typeface="Mongolian Baiti" panose="03000500000000000000" pitchFamily="66" charset="0"/>
              </a:rPr>
              <a:t>transaction</a:t>
            </a:r>
            <a:r>
              <a:rPr lang="en-US" sz="2400" b="1" dirty="0">
                <a:latin typeface="Mongolian Baiti" panose="03000500000000000000" pitchFamily="66" charset="0"/>
                <a:cs typeface="Mongolian Baiti" panose="03000500000000000000" pitchFamily="66" charset="0"/>
              </a:rPr>
              <a:t>?</a:t>
            </a:r>
          </a:p>
          <a:p>
            <a:pPr lvl="2">
              <a:lnSpc>
                <a:spcPct val="90000"/>
              </a:lnSpc>
              <a:spcBef>
                <a:spcPct val="35000"/>
              </a:spcBef>
            </a:pPr>
            <a:r>
              <a:rPr lang="en-US" sz="2000" dirty="0"/>
              <a:t>Any action that reads from and/or writes to a database may consist of </a:t>
            </a:r>
          </a:p>
          <a:p>
            <a:pPr marL="1657350" lvl="3" indent="-285750">
              <a:lnSpc>
                <a:spcPct val="90000"/>
              </a:lnSpc>
              <a:spcBef>
                <a:spcPct val="35000"/>
              </a:spcBef>
              <a:buClr>
                <a:schemeClr val="accent1"/>
              </a:buClr>
              <a:buFont typeface="Wingdings" panose="05000000000000000000" pitchFamily="2" charset="2"/>
              <a:buChar char="§"/>
            </a:pPr>
            <a:r>
              <a:rPr lang="en-US" dirty="0"/>
              <a:t>Simple SELECT statement to generate a list of table contents </a:t>
            </a:r>
          </a:p>
          <a:p>
            <a:pPr marL="1657350" lvl="3" indent="-285750">
              <a:lnSpc>
                <a:spcPct val="90000"/>
              </a:lnSpc>
              <a:spcBef>
                <a:spcPct val="35000"/>
              </a:spcBef>
              <a:buClr>
                <a:schemeClr val="accent1"/>
              </a:buClr>
              <a:buFont typeface="Wingdings" panose="05000000000000000000" pitchFamily="2" charset="2"/>
              <a:buChar char="§"/>
            </a:pPr>
            <a:r>
              <a:rPr lang="en-US" dirty="0"/>
              <a:t>A series of related UPDATE statements to change the values of attributes in various tables</a:t>
            </a:r>
          </a:p>
          <a:p>
            <a:pPr marL="1657350" lvl="3" indent="-285750">
              <a:lnSpc>
                <a:spcPct val="90000"/>
              </a:lnSpc>
              <a:spcBef>
                <a:spcPct val="35000"/>
              </a:spcBef>
              <a:buClr>
                <a:schemeClr val="accent1"/>
              </a:buClr>
              <a:buFont typeface="Wingdings" panose="05000000000000000000" pitchFamily="2" charset="2"/>
              <a:buChar char="§"/>
            </a:pPr>
            <a:r>
              <a:rPr lang="en-US" dirty="0"/>
              <a:t>A series of INSERT statements to add rows to one or more tables</a:t>
            </a:r>
          </a:p>
          <a:p>
            <a:pPr lvl="3">
              <a:lnSpc>
                <a:spcPct val="90000"/>
              </a:lnSpc>
              <a:spcBef>
                <a:spcPct val="35000"/>
              </a:spcBef>
            </a:pPr>
            <a:r>
              <a:rPr lang="en-US" sz="2000" dirty="0"/>
              <a:t>A combination of SELECT, UPDATE, and INSERT statements</a:t>
            </a:r>
          </a:p>
          <a:p>
            <a:pPr lvl="2">
              <a:lnSpc>
                <a:spcPct val="80000"/>
              </a:lnSpc>
            </a:pPr>
            <a:r>
              <a:rPr lang="en-US" sz="2000" b="1" dirty="0"/>
              <a:t>Transaction boundaries</a:t>
            </a:r>
            <a:r>
              <a:rPr lang="en-US" sz="2000" dirty="0"/>
              <a:t>:</a:t>
            </a:r>
          </a:p>
          <a:p>
            <a:pPr lvl="3">
              <a:lnSpc>
                <a:spcPct val="80000"/>
              </a:lnSpc>
            </a:pPr>
            <a:r>
              <a:rPr lang="en-US" sz="2000" dirty="0"/>
              <a:t>Begin and End transaction.</a:t>
            </a:r>
          </a:p>
          <a:p>
            <a:pPr lvl="2">
              <a:lnSpc>
                <a:spcPct val="80000"/>
              </a:lnSpc>
            </a:pPr>
            <a:r>
              <a:rPr lang="en-US" sz="2000" dirty="0"/>
              <a:t>An </a:t>
            </a:r>
            <a:r>
              <a:rPr lang="en-US" sz="2000" b="1" dirty="0"/>
              <a:t>application program</a:t>
            </a:r>
            <a:r>
              <a:rPr lang="en-US" sz="2000" dirty="0"/>
              <a:t> may contain several transactions separated by the Begin and End transaction boundaries</a:t>
            </a:r>
          </a:p>
        </p:txBody>
      </p:sp>
      <p:grpSp>
        <p:nvGrpSpPr>
          <p:cNvPr id="12" name="Group 11">
            <a:extLst>
              <a:ext uri="{FF2B5EF4-FFF2-40B4-BE49-F238E27FC236}">
                <a16:creationId xmlns:a16="http://schemas.microsoft.com/office/drawing/2014/main" id="{E12C2EF6-32FC-4A0B-B714-4E4A747BFF0A}"/>
              </a:ext>
            </a:extLst>
          </p:cNvPr>
          <p:cNvGrpSpPr/>
          <p:nvPr/>
        </p:nvGrpSpPr>
        <p:grpSpPr>
          <a:xfrm>
            <a:off x="2201840" y="155788"/>
            <a:ext cx="9459177" cy="1427351"/>
            <a:chOff x="4136124" y="1752197"/>
            <a:chExt cx="7815351" cy="547019"/>
          </a:xfrm>
        </p:grpSpPr>
        <p:grpSp>
          <p:nvGrpSpPr>
            <p:cNvPr id="13" name="Group 12">
              <a:extLst>
                <a:ext uri="{FF2B5EF4-FFF2-40B4-BE49-F238E27FC236}">
                  <a16:creationId xmlns:a16="http://schemas.microsoft.com/office/drawing/2014/main" id="{2B6CA68B-7F8E-4A48-AA59-E85A3256EE16}"/>
                </a:ext>
              </a:extLst>
            </p:cNvPr>
            <p:cNvGrpSpPr/>
            <p:nvPr/>
          </p:nvGrpSpPr>
          <p:grpSpPr>
            <a:xfrm>
              <a:off x="4136124" y="1752197"/>
              <a:ext cx="7815351" cy="547019"/>
              <a:chOff x="-1536483" y="2826095"/>
              <a:chExt cx="7815351" cy="547019"/>
            </a:xfrm>
          </p:grpSpPr>
          <p:sp>
            <p:nvSpPr>
              <p:cNvPr id="15" name="Oval 14">
                <a:extLst>
                  <a:ext uri="{FF2B5EF4-FFF2-40B4-BE49-F238E27FC236}">
                    <a16:creationId xmlns:a16="http://schemas.microsoft.com/office/drawing/2014/main" id="{38A2F94B-ACAF-4F20-8189-4602180D8491}"/>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16" name="TextBox 15">
                <a:extLst>
                  <a:ext uri="{FF2B5EF4-FFF2-40B4-BE49-F238E27FC236}">
                    <a16:creationId xmlns:a16="http://schemas.microsoft.com/office/drawing/2014/main" id="{B666C814-8FFD-4241-8FEA-2FAFC4F96BF1}"/>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17" name="Straight Connector 16">
                <a:hlinkClick r:id="" action="ppaction://hlinkshowjump?jump=previousslide"/>
                <a:extLst>
                  <a:ext uri="{FF2B5EF4-FFF2-40B4-BE49-F238E27FC236}">
                    <a16:creationId xmlns:a16="http://schemas.microsoft.com/office/drawing/2014/main" id="{95A98700-269B-4C30-A04E-1C8C1E0A9255}"/>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4" name="Parallelogram 30">
              <a:extLst>
                <a:ext uri="{FF2B5EF4-FFF2-40B4-BE49-F238E27FC236}">
                  <a16:creationId xmlns:a16="http://schemas.microsoft.com/office/drawing/2014/main" id="{749B2C48-A5A2-4069-9EDA-923E555CA00F}"/>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pic>
        <p:nvPicPr>
          <p:cNvPr id="18" name="Picture 2" descr="Image result for transaction database">
            <a:extLst>
              <a:ext uri="{FF2B5EF4-FFF2-40B4-BE49-F238E27FC236}">
                <a16:creationId xmlns:a16="http://schemas.microsoft.com/office/drawing/2014/main" id="{7458771C-4CC3-4652-8D44-818ECE0B4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671" y="4873268"/>
            <a:ext cx="6483868" cy="192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0549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5"/>
            <a:ext cx="11109253" cy="1512941"/>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1279350" y="1575597"/>
            <a:ext cx="8806188" cy="4351337"/>
          </a:xfrm>
          <a:solidFill>
            <a:schemeClr val="bg1">
              <a:lumMod val="95000"/>
            </a:schemeClr>
          </a:solidFill>
        </p:spPr>
        <p:txBody>
          <a:bodyPr>
            <a:normAutofit/>
          </a:bodyPr>
          <a:lstStyle/>
          <a:p>
            <a:pPr marL="0" indent="0">
              <a:buClr>
                <a:schemeClr val="accent3"/>
              </a:buClr>
              <a:buNone/>
            </a:pPr>
            <a:r>
              <a:rPr lang="en-US" sz="2400" u="sng" dirty="0">
                <a:solidFill>
                  <a:schemeClr val="tx1"/>
                </a:solidFill>
              </a:rPr>
              <a:t>Recovery facilities</a:t>
            </a:r>
          </a:p>
          <a:p>
            <a:pPr>
              <a:lnSpc>
                <a:spcPct val="150000"/>
              </a:lnSpc>
              <a:buClr>
                <a:schemeClr val="accent3"/>
              </a:buClr>
              <a:buFont typeface="Wingdings" panose="05000000000000000000" pitchFamily="2" charset="2"/>
              <a:buChar char="q"/>
            </a:pPr>
            <a:r>
              <a:rPr lang="en-US" dirty="0">
                <a:solidFill>
                  <a:schemeClr val="tx1"/>
                </a:solidFill>
              </a:rPr>
              <a:t>Every DBMS should offer the following facilities to help out with the recovery mechanism:</a:t>
            </a:r>
          </a:p>
          <a:p>
            <a:pPr lvl="1">
              <a:buClr>
                <a:schemeClr val="accent3"/>
              </a:buClr>
              <a:buFont typeface="Wingdings 2" panose="05020102010507070707" pitchFamily="18" charset="2"/>
              <a:buChar char=""/>
            </a:pPr>
            <a:r>
              <a:rPr lang="en-US" dirty="0">
                <a:solidFill>
                  <a:schemeClr val="tx1"/>
                </a:solidFill>
              </a:rPr>
              <a:t>Backup mechanism makes backup copies at a specific interval for the database.</a:t>
            </a:r>
          </a:p>
          <a:p>
            <a:pPr lvl="1">
              <a:buClr>
                <a:schemeClr val="accent3"/>
              </a:buClr>
              <a:buFont typeface="Wingdings 2" panose="05020102010507070707" pitchFamily="18" charset="2"/>
              <a:buChar char=""/>
            </a:pPr>
            <a:r>
              <a:rPr lang="en-US" dirty="0">
                <a:solidFill>
                  <a:schemeClr val="tx1"/>
                </a:solidFill>
              </a:rPr>
              <a:t>Logging facilities keep tracing the current state of transactions and any changes made to the database.</a:t>
            </a:r>
          </a:p>
          <a:p>
            <a:pPr lvl="1">
              <a:buClr>
                <a:schemeClr val="accent3"/>
              </a:buClr>
              <a:buFont typeface="Wingdings 2" panose="05020102010507070707" pitchFamily="18" charset="2"/>
              <a:buChar char=""/>
            </a:pPr>
            <a:r>
              <a:rPr lang="en-US" dirty="0">
                <a:solidFill>
                  <a:schemeClr val="tx1"/>
                </a:solidFill>
              </a:rPr>
              <a:t>Checkpoint facility allows updates to the database for getting the latest patches to be made permanent and keep secure from vulnerability.</a:t>
            </a:r>
          </a:p>
          <a:p>
            <a:pPr lvl="1">
              <a:buClr>
                <a:schemeClr val="accent3"/>
              </a:buClr>
              <a:buFont typeface="Wingdings 2" panose="05020102010507070707" pitchFamily="18" charset="2"/>
              <a:buChar char=""/>
            </a:pPr>
            <a:r>
              <a:rPr lang="en-US" dirty="0">
                <a:solidFill>
                  <a:schemeClr val="tx1"/>
                </a:solidFill>
              </a:rPr>
              <a:t>Recovery manager allows the database system for restoring the database to a reliable and steady-state after any failure occurs.</a:t>
            </a:r>
          </a:p>
          <a:p>
            <a:pPr lvl="1">
              <a:buClr>
                <a:schemeClr val="accent3"/>
              </a:buClr>
              <a:buFont typeface="Wingdings" panose="05000000000000000000" pitchFamily="2" charset="2"/>
              <a:buChar char="ü"/>
            </a:pPr>
            <a:endParaRPr lang="en-US" b="1" dirty="0">
              <a:solidFill>
                <a:schemeClr val="tx1"/>
              </a:solidFill>
            </a:endParaRPr>
          </a:p>
        </p:txBody>
      </p:sp>
    </p:spTree>
    <p:extLst>
      <p:ext uri="{BB962C8B-B14F-4D97-AF65-F5344CB8AC3E}">
        <p14:creationId xmlns:p14="http://schemas.microsoft.com/office/powerpoint/2010/main" val="1187030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5"/>
            <a:ext cx="11109253" cy="1578929"/>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1261872" y="1575597"/>
            <a:ext cx="8806188" cy="4351337"/>
          </a:xfrm>
          <a:solidFill>
            <a:schemeClr val="bg1">
              <a:lumMod val="95000"/>
            </a:schemeClr>
          </a:solidFill>
        </p:spPr>
        <p:txBody>
          <a:bodyPr>
            <a:normAutofit/>
          </a:bodyPr>
          <a:lstStyle/>
          <a:p>
            <a:pPr marL="0" indent="0">
              <a:buClr>
                <a:schemeClr val="accent3"/>
              </a:buClr>
              <a:buNone/>
            </a:pPr>
            <a:r>
              <a:rPr lang="en-US" altLang="ko-KR" sz="2400" u="sng" dirty="0">
                <a:solidFill>
                  <a:schemeClr val="tx1"/>
                </a:solidFill>
                <a:ea typeface="굴림" panose="020B0600000101010101" pitchFamily="34" charset="-127"/>
              </a:rPr>
              <a:t>Storage Structure </a:t>
            </a:r>
          </a:p>
          <a:p>
            <a:pPr lvl="1">
              <a:buClr>
                <a:srgbClr val="F69200"/>
              </a:buClr>
              <a:buFont typeface="Wingdings" panose="05000000000000000000" pitchFamily="2" charset="2"/>
              <a:buChar char="v"/>
            </a:pPr>
            <a:r>
              <a:rPr lang="en-US" altLang="ko-KR" sz="2000" b="1" dirty="0">
                <a:solidFill>
                  <a:schemeClr val="tx1"/>
                </a:solidFill>
                <a:ea typeface="굴림" panose="020B0600000101010101" pitchFamily="34" charset="-127"/>
              </a:rPr>
              <a:t>Volatile storage</a:t>
            </a:r>
            <a:r>
              <a:rPr lang="en-US" altLang="ko-KR" sz="2000" dirty="0">
                <a:solidFill>
                  <a:schemeClr val="tx1"/>
                </a:solidFill>
                <a:ea typeface="굴림" panose="020B0600000101010101" pitchFamily="34" charset="-127"/>
              </a:rPr>
              <a:t>:</a:t>
            </a:r>
          </a:p>
          <a:p>
            <a:pPr lvl="2">
              <a:buClr>
                <a:srgbClr val="F69200"/>
              </a:buClr>
            </a:pPr>
            <a:r>
              <a:rPr lang="en-US" altLang="ko-KR" sz="1800" dirty="0">
                <a:solidFill>
                  <a:schemeClr val="tx1"/>
                </a:solidFill>
                <a:ea typeface="굴림" panose="020B0600000101010101" pitchFamily="34" charset="-127"/>
              </a:rPr>
              <a:t>does not survive system crashes</a:t>
            </a:r>
          </a:p>
          <a:p>
            <a:pPr lvl="2">
              <a:buClr>
                <a:srgbClr val="F69200"/>
              </a:buClr>
            </a:pPr>
            <a:r>
              <a:rPr lang="en-US" altLang="ko-KR" sz="1800" dirty="0">
                <a:solidFill>
                  <a:schemeClr val="tx1"/>
                </a:solidFill>
                <a:ea typeface="굴림" panose="020B0600000101010101" pitchFamily="34" charset="-127"/>
              </a:rPr>
              <a:t>examples: main memory, cache memory</a:t>
            </a:r>
          </a:p>
          <a:p>
            <a:pPr lvl="1">
              <a:buClr>
                <a:srgbClr val="F69200"/>
              </a:buClr>
              <a:buFont typeface="Wingdings" panose="05000000000000000000" pitchFamily="2" charset="2"/>
              <a:buChar char="v"/>
            </a:pPr>
            <a:r>
              <a:rPr lang="en-US" altLang="ko-KR" sz="2000" b="1" dirty="0">
                <a:solidFill>
                  <a:schemeClr val="tx1"/>
                </a:solidFill>
                <a:ea typeface="굴림" panose="020B0600000101010101" pitchFamily="34" charset="-127"/>
              </a:rPr>
              <a:t>Nonvolatile storage</a:t>
            </a:r>
            <a:r>
              <a:rPr lang="en-US" altLang="ko-KR" sz="2000" dirty="0">
                <a:solidFill>
                  <a:schemeClr val="tx1"/>
                </a:solidFill>
                <a:ea typeface="굴림" panose="020B0600000101010101" pitchFamily="34" charset="-127"/>
              </a:rPr>
              <a:t>:</a:t>
            </a:r>
          </a:p>
          <a:p>
            <a:pPr lvl="2">
              <a:buClr>
                <a:srgbClr val="F69200"/>
              </a:buClr>
            </a:pPr>
            <a:r>
              <a:rPr lang="en-US" altLang="ko-KR" sz="1800" dirty="0">
                <a:solidFill>
                  <a:schemeClr val="tx1"/>
                </a:solidFill>
                <a:ea typeface="굴림" panose="020B0600000101010101" pitchFamily="34" charset="-127"/>
              </a:rPr>
              <a:t>survives system crashes</a:t>
            </a:r>
          </a:p>
          <a:p>
            <a:pPr lvl="2">
              <a:buClr>
                <a:srgbClr val="F69200"/>
              </a:buClr>
            </a:pPr>
            <a:r>
              <a:rPr lang="en-US" altLang="ko-KR" sz="1800" dirty="0">
                <a:solidFill>
                  <a:schemeClr val="tx1"/>
                </a:solidFill>
                <a:ea typeface="굴림" panose="020B0600000101010101" pitchFamily="34" charset="-127"/>
              </a:rPr>
              <a:t>examples: disk, tape, flash memory, </a:t>
            </a:r>
            <a:br>
              <a:rPr lang="en-US" altLang="ko-KR" sz="1800" dirty="0">
                <a:solidFill>
                  <a:schemeClr val="tx1"/>
                </a:solidFill>
                <a:ea typeface="굴림" panose="020B0600000101010101" pitchFamily="34" charset="-127"/>
              </a:rPr>
            </a:br>
            <a:r>
              <a:rPr lang="en-US" altLang="ko-KR" sz="1800" dirty="0">
                <a:solidFill>
                  <a:schemeClr val="tx1"/>
                </a:solidFill>
                <a:ea typeface="굴림" panose="020B0600000101010101" pitchFamily="34" charset="-127"/>
              </a:rPr>
              <a:t>                  non-volatile (battery backed up) RAM </a:t>
            </a:r>
          </a:p>
          <a:p>
            <a:pPr lvl="1">
              <a:buClr>
                <a:srgbClr val="F69200"/>
              </a:buClr>
              <a:buFont typeface="Wingdings" panose="05000000000000000000" pitchFamily="2" charset="2"/>
              <a:buChar char="v"/>
            </a:pPr>
            <a:r>
              <a:rPr lang="en-US" altLang="ko-KR" sz="2000" b="1" dirty="0">
                <a:solidFill>
                  <a:schemeClr val="tx1"/>
                </a:solidFill>
                <a:ea typeface="굴림" panose="020B0600000101010101" pitchFamily="34" charset="-127"/>
              </a:rPr>
              <a:t>Stable storage</a:t>
            </a:r>
            <a:r>
              <a:rPr lang="en-US" altLang="ko-KR" sz="2000" dirty="0">
                <a:solidFill>
                  <a:schemeClr val="tx1"/>
                </a:solidFill>
                <a:ea typeface="굴림" panose="020B0600000101010101" pitchFamily="34" charset="-127"/>
              </a:rPr>
              <a:t>:</a:t>
            </a:r>
          </a:p>
          <a:p>
            <a:pPr lvl="2">
              <a:buClr>
                <a:srgbClr val="F69200"/>
              </a:buClr>
            </a:pPr>
            <a:r>
              <a:rPr lang="en-US" altLang="ko-KR" sz="1800" dirty="0">
                <a:solidFill>
                  <a:schemeClr val="tx1"/>
                </a:solidFill>
                <a:ea typeface="굴림" panose="020B0600000101010101" pitchFamily="34" charset="-127"/>
              </a:rPr>
              <a:t>a mythical form of storage that survives all failures</a:t>
            </a:r>
          </a:p>
          <a:p>
            <a:pPr lvl="2">
              <a:buClr>
                <a:srgbClr val="F69200"/>
              </a:buClr>
            </a:pPr>
            <a:r>
              <a:rPr lang="en-US" altLang="ko-KR" sz="1800" dirty="0">
                <a:solidFill>
                  <a:schemeClr val="tx1"/>
                </a:solidFill>
                <a:ea typeface="굴림" panose="020B0600000101010101" pitchFamily="34" charset="-127"/>
              </a:rPr>
              <a:t>approximated by maintaining multiple copies on distinct nonvolatile media</a:t>
            </a:r>
          </a:p>
          <a:p>
            <a:pPr lvl="1">
              <a:buClr>
                <a:schemeClr val="accent3"/>
              </a:buClr>
              <a:buFont typeface="Wingdings" panose="05000000000000000000" pitchFamily="2" charset="2"/>
              <a:buChar char="ü"/>
            </a:pPr>
            <a:endParaRPr lang="en-US" b="1" dirty="0">
              <a:solidFill>
                <a:schemeClr val="tx1"/>
              </a:solidFill>
            </a:endParaRPr>
          </a:p>
        </p:txBody>
      </p:sp>
    </p:spTree>
    <p:extLst>
      <p:ext uri="{BB962C8B-B14F-4D97-AF65-F5344CB8AC3E}">
        <p14:creationId xmlns:p14="http://schemas.microsoft.com/office/powerpoint/2010/main" val="31892673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6"/>
            <a:ext cx="11109253" cy="1541222"/>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1261872" y="1575597"/>
            <a:ext cx="8806188" cy="4929003"/>
          </a:xfrm>
          <a:solidFill>
            <a:schemeClr val="bg1">
              <a:lumMod val="95000"/>
            </a:schemeClr>
          </a:solidFill>
        </p:spPr>
        <p:txBody>
          <a:bodyPr>
            <a:normAutofit lnSpcReduction="10000"/>
          </a:bodyPr>
          <a:lstStyle/>
          <a:p>
            <a:pPr marL="274320" lvl="1" indent="0">
              <a:buClr>
                <a:schemeClr val="accent3"/>
              </a:buClr>
              <a:buNone/>
            </a:pPr>
            <a:r>
              <a:rPr lang="en-US" altLang="ko-KR" sz="2400" u="sng" dirty="0">
                <a:solidFill>
                  <a:schemeClr val="tx1"/>
                </a:solidFill>
                <a:ea typeface="굴림" panose="020B0600000101010101" pitchFamily="34" charset="-127"/>
              </a:rPr>
              <a:t>Stable-Storage Implementation</a:t>
            </a:r>
          </a:p>
          <a:p>
            <a:pPr lvl="2">
              <a:buClr>
                <a:srgbClr val="F69200"/>
              </a:buClr>
              <a:buFont typeface="Wingdings" panose="05000000000000000000" pitchFamily="2" charset="2"/>
              <a:buChar char="v"/>
            </a:pPr>
            <a:r>
              <a:rPr lang="en-US" altLang="ko-KR" sz="1800" dirty="0">
                <a:solidFill>
                  <a:schemeClr val="tx1"/>
                </a:solidFill>
                <a:ea typeface="굴림" panose="020B0600000101010101" pitchFamily="34" charset="-127"/>
              </a:rPr>
              <a:t>Maintain multiple copies of each block on separate disks</a:t>
            </a:r>
          </a:p>
          <a:p>
            <a:pPr marL="1310640" lvl="3" indent="-304800">
              <a:buClr>
                <a:srgbClr val="F69200"/>
              </a:buClr>
            </a:pPr>
            <a:r>
              <a:rPr lang="en-US" altLang="ko-KR" sz="1600" dirty="0">
                <a:solidFill>
                  <a:schemeClr val="tx1"/>
                </a:solidFill>
                <a:ea typeface="굴림" panose="020B0600000101010101" pitchFamily="34" charset="-127"/>
              </a:rPr>
              <a:t>copies can be at remote sites to protect against disasters such as fire or flooding.</a:t>
            </a:r>
          </a:p>
          <a:p>
            <a:pPr lvl="2">
              <a:buClr>
                <a:srgbClr val="F69200"/>
              </a:buClr>
              <a:buFont typeface="Wingdings" panose="05000000000000000000" pitchFamily="2" charset="2"/>
              <a:buChar char="v"/>
            </a:pPr>
            <a:r>
              <a:rPr lang="en-US" altLang="ko-KR" sz="1800" dirty="0">
                <a:solidFill>
                  <a:schemeClr val="tx1"/>
                </a:solidFill>
                <a:ea typeface="굴림" panose="020B0600000101010101" pitchFamily="34" charset="-127"/>
              </a:rPr>
              <a:t>Failure during data transfer can still result in inconsistent copies: Block transfer can result in</a:t>
            </a:r>
          </a:p>
          <a:p>
            <a:pPr marL="1310640" lvl="3" indent="-304800">
              <a:buClr>
                <a:srgbClr val="F69200"/>
              </a:buClr>
            </a:pPr>
            <a:r>
              <a:rPr lang="en-US" altLang="ko-KR" sz="1600" dirty="0">
                <a:solidFill>
                  <a:schemeClr val="tx1"/>
                </a:solidFill>
                <a:ea typeface="굴림" panose="020B0600000101010101" pitchFamily="34" charset="-127"/>
              </a:rPr>
              <a:t>Successful completion</a:t>
            </a:r>
          </a:p>
          <a:p>
            <a:pPr marL="1310640" lvl="3" indent="-304800">
              <a:buClr>
                <a:srgbClr val="F69200"/>
              </a:buClr>
            </a:pPr>
            <a:r>
              <a:rPr lang="en-US" altLang="ko-KR" sz="1600" dirty="0">
                <a:solidFill>
                  <a:schemeClr val="tx1"/>
                </a:solidFill>
                <a:ea typeface="굴림" panose="020B0600000101010101" pitchFamily="34" charset="-127"/>
              </a:rPr>
              <a:t>Partial failure: destination block has incorrect information</a:t>
            </a:r>
          </a:p>
          <a:p>
            <a:pPr marL="1310640" lvl="3" indent="-304800">
              <a:buClr>
                <a:srgbClr val="F69200"/>
              </a:buClr>
            </a:pPr>
            <a:r>
              <a:rPr lang="en-US" altLang="ko-KR" sz="1600" dirty="0">
                <a:solidFill>
                  <a:schemeClr val="tx1"/>
                </a:solidFill>
                <a:ea typeface="굴림" panose="020B0600000101010101" pitchFamily="34" charset="-127"/>
              </a:rPr>
              <a:t>Total failure: destination block was never updated</a:t>
            </a:r>
          </a:p>
          <a:p>
            <a:pPr lvl="2">
              <a:buClr>
                <a:srgbClr val="F69200"/>
              </a:buClr>
              <a:buFont typeface="Wingdings" panose="05000000000000000000" pitchFamily="2" charset="2"/>
              <a:buChar char="v"/>
            </a:pPr>
            <a:r>
              <a:rPr lang="en-US" altLang="ko-KR" sz="1800" dirty="0">
                <a:solidFill>
                  <a:schemeClr val="tx1"/>
                </a:solidFill>
                <a:ea typeface="굴림" panose="020B0600000101010101" pitchFamily="34" charset="-127"/>
              </a:rPr>
              <a:t>Protecting storage media from failure during data transfer (one solution):</a:t>
            </a:r>
          </a:p>
          <a:p>
            <a:pPr marL="1310640" lvl="3" indent="-304800">
              <a:buClr>
                <a:srgbClr val="FF0000"/>
              </a:buClr>
              <a:buFont typeface="Wingdings" panose="05000000000000000000" pitchFamily="2" charset="2"/>
              <a:buChar char="Ø"/>
            </a:pPr>
            <a:r>
              <a:rPr lang="en-US" altLang="ko-KR" sz="1600" dirty="0">
                <a:solidFill>
                  <a:schemeClr val="tx1"/>
                </a:solidFill>
                <a:ea typeface="굴림" panose="020B0600000101010101" pitchFamily="34" charset="-127"/>
              </a:rPr>
              <a:t>Execute output operation as follows (assuming two copies of each block):</a:t>
            </a:r>
          </a:p>
          <a:p>
            <a:pPr marL="1710690" lvl="4" indent="-304800">
              <a:buFont typeface="Monotype Sorts" pitchFamily="2" charset="2"/>
              <a:buAutoNum type="arabicPeriod"/>
            </a:pPr>
            <a:endParaRPr lang="en-US" altLang="ko-KR" sz="1600" dirty="0">
              <a:solidFill>
                <a:schemeClr val="tx1"/>
              </a:solidFill>
              <a:ea typeface="굴림" panose="020B0600000101010101" pitchFamily="34" charset="-127"/>
            </a:endParaRPr>
          </a:p>
          <a:p>
            <a:pPr marL="1710690" lvl="4" indent="-304800">
              <a:buClr>
                <a:srgbClr val="F69200"/>
              </a:buClr>
              <a:buFont typeface="Monotype Sorts" pitchFamily="2" charset="2"/>
              <a:buAutoNum type="arabicPeriod"/>
            </a:pPr>
            <a:r>
              <a:rPr lang="en-US" altLang="ko-KR" sz="1600" dirty="0">
                <a:solidFill>
                  <a:schemeClr val="tx1"/>
                </a:solidFill>
                <a:ea typeface="굴림" panose="020B0600000101010101" pitchFamily="34" charset="-127"/>
              </a:rPr>
              <a:t>Write the information onto the first physical block.</a:t>
            </a:r>
          </a:p>
          <a:p>
            <a:pPr marL="1710690" lvl="4" indent="-304800">
              <a:buClr>
                <a:srgbClr val="F69200"/>
              </a:buClr>
              <a:buFont typeface="Monotype Sorts" pitchFamily="2" charset="2"/>
              <a:buAutoNum type="arabicPeriod"/>
            </a:pPr>
            <a:r>
              <a:rPr lang="en-US" altLang="ko-KR" sz="1600" dirty="0">
                <a:solidFill>
                  <a:schemeClr val="tx1"/>
                </a:solidFill>
                <a:ea typeface="굴림" panose="020B0600000101010101" pitchFamily="34" charset="-127"/>
              </a:rPr>
              <a:t>When the first write successfully completes, write the same information onto the second physical block.</a:t>
            </a:r>
          </a:p>
          <a:p>
            <a:pPr marL="1710690" lvl="4" indent="-304800">
              <a:buClr>
                <a:srgbClr val="F69200"/>
              </a:buClr>
              <a:buFont typeface="Monotype Sorts" pitchFamily="2" charset="2"/>
              <a:buAutoNum type="arabicPeriod"/>
            </a:pPr>
            <a:r>
              <a:rPr lang="en-US" altLang="ko-KR" sz="1600" dirty="0">
                <a:solidFill>
                  <a:schemeClr val="tx1"/>
                </a:solidFill>
                <a:ea typeface="굴림" panose="020B0600000101010101" pitchFamily="34" charset="-127"/>
              </a:rPr>
              <a:t>The output is completed only after the second write successfully completes.</a:t>
            </a:r>
          </a:p>
          <a:p>
            <a:pPr lvl="1">
              <a:buClr>
                <a:schemeClr val="accent3"/>
              </a:buClr>
              <a:buFont typeface="Wingdings" panose="05000000000000000000" pitchFamily="2" charset="2"/>
              <a:buChar char="ü"/>
            </a:pPr>
            <a:endParaRPr lang="en-US" b="1" dirty="0">
              <a:solidFill>
                <a:schemeClr val="tx1"/>
              </a:solidFill>
            </a:endParaRPr>
          </a:p>
        </p:txBody>
      </p:sp>
    </p:spTree>
    <p:extLst>
      <p:ext uri="{BB962C8B-B14F-4D97-AF65-F5344CB8AC3E}">
        <p14:creationId xmlns:p14="http://schemas.microsoft.com/office/powerpoint/2010/main" val="26778174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5"/>
            <a:ext cx="11109253" cy="1550649"/>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1261872" y="1575597"/>
            <a:ext cx="8806188" cy="4628192"/>
          </a:xfrm>
          <a:solidFill>
            <a:schemeClr val="bg1">
              <a:lumMod val="95000"/>
            </a:schemeClr>
          </a:solidFill>
        </p:spPr>
        <p:txBody>
          <a:bodyPr>
            <a:normAutofit/>
          </a:bodyPr>
          <a:lstStyle/>
          <a:p>
            <a:pPr marL="0" indent="0">
              <a:buClr>
                <a:schemeClr val="accent3"/>
              </a:buClr>
              <a:buNone/>
            </a:pPr>
            <a:r>
              <a:rPr lang="en-US" altLang="ko-KR" sz="2400" u="sng" dirty="0">
                <a:solidFill>
                  <a:schemeClr val="tx1"/>
                </a:solidFill>
                <a:ea typeface="굴림" panose="020B0600000101010101" pitchFamily="34" charset="-127"/>
              </a:rPr>
              <a:t>Stable-Storage Implementation (</a:t>
            </a:r>
            <a:r>
              <a:rPr lang="en-US" altLang="ko-KR" sz="2400" u="sng" dirty="0" err="1">
                <a:solidFill>
                  <a:schemeClr val="tx1"/>
                </a:solidFill>
                <a:ea typeface="굴림" panose="020B0600000101010101" pitchFamily="34" charset="-127"/>
              </a:rPr>
              <a:t>cont</a:t>
            </a:r>
            <a:r>
              <a:rPr lang="en-US" altLang="ko-KR" sz="2400" u="sng" dirty="0">
                <a:solidFill>
                  <a:schemeClr val="tx1"/>
                </a:solidFill>
                <a:ea typeface="굴림" panose="020B0600000101010101" pitchFamily="34" charset="-127"/>
              </a:rPr>
              <a:t>)</a:t>
            </a:r>
          </a:p>
          <a:p>
            <a:pPr marL="655320" lvl="1" indent="-381000">
              <a:buClr>
                <a:schemeClr val="accent3"/>
              </a:buClr>
            </a:pPr>
            <a:r>
              <a:rPr lang="en-US" altLang="ko-KR" dirty="0">
                <a:solidFill>
                  <a:schemeClr val="tx1"/>
                </a:solidFill>
                <a:ea typeface="굴림" panose="020B0600000101010101" pitchFamily="34" charset="-127"/>
              </a:rPr>
              <a:t>Protecting storage media from failure during data transfer (cont.):</a:t>
            </a:r>
          </a:p>
          <a:p>
            <a:pPr marL="655320" lvl="1" indent="-381000">
              <a:buClr>
                <a:schemeClr val="accent3"/>
              </a:buClr>
            </a:pPr>
            <a:r>
              <a:rPr lang="en-US" altLang="ko-KR" dirty="0">
                <a:solidFill>
                  <a:schemeClr val="tx1"/>
                </a:solidFill>
                <a:ea typeface="굴림" panose="020B0600000101010101" pitchFamily="34" charset="-127"/>
              </a:rPr>
              <a:t>Copies of a block may differ due to failure during output operation. To recover from failure:</a:t>
            </a:r>
          </a:p>
          <a:p>
            <a:pPr marL="1074420" lvl="2" indent="-342900">
              <a:buClr>
                <a:schemeClr val="tx1"/>
              </a:buClr>
              <a:buFont typeface="Monotype Sorts" pitchFamily="2" charset="2"/>
              <a:buAutoNum type="arabicPeriod"/>
            </a:pPr>
            <a:r>
              <a:rPr lang="en-US" altLang="ko-KR" dirty="0">
                <a:solidFill>
                  <a:schemeClr val="tx1"/>
                </a:solidFill>
                <a:ea typeface="굴림" panose="020B0600000101010101" pitchFamily="34" charset="-127"/>
              </a:rPr>
              <a:t>First find inconsistent blocks:</a:t>
            </a:r>
          </a:p>
          <a:p>
            <a:pPr marL="1474470" lvl="3" indent="-342900">
              <a:buClr>
                <a:schemeClr val="tx1"/>
              </a:buClr>
              <a:buFont typeface="+mj-lt"/>
              <a:buAutoNum type="arabicParenR"/>
            </a:pPr>
            <a:r>
              <a:rPr lang="en-US" altLang="ko-KR" i="1" dirty="0">
                <a:solidFill>
                  <a:schemeClr val="tx1"/>
                </a:solidFill>
                <a:latin typeface="Arial Rounded MT Bold" panose="020F0704030504030204" pitchFamily="34" charset="0"/>
                <a:ea typeface="굴림" panose="020B0600000101010101" pitchFamily="34" charset="-127"/>
              </a:rPr>
              <a:t>Expensive solution </a:t>
            </a:r>
            <a:r>
              <a:rPr lang="en-US" altLang="ko-KR" dirty="0">
                <a:solidFill>
                  <a:schemeClr val="tx1"/>
                </a:solidFill>
                <a:latin typeface="Arial Rounded MT Bold" panose="020F0704030504030204" pitchFamily="34" charset="0"/>
                <a:ea typeface="굴림" panose="020B0600000101010101" pitchFamily="34" charset="-127"/>
              </a:rPr>
              <a:t>: Compare the two copies of every disk block.</a:t>
            </a:r>
          </a:p>
          <a:p>
            <a:pPr marL="1474470" lvl="3" indent="-342900">
              <a:buClr>
                <a:schemeClr val="tx1"/>
              </a:buClr>
              <a:buFont typeface="+mj-lt"/>
              <a:buAutoNum type="arabicParenR"/>
            </a:pPr>
            <a:r>
              <a:rPr lang="en-US" altLang="ko-KR" i="1" dirty="0">
                <a:solidFill>
                  <a:schemeClr val="tx1"/>
                </a:solidFill>
                <a:latin typeface="Arial Rounded MT Bold" panose="020F0704030504030204" pitchFamily="34" charset="0"/>
                <a:ea typeface="굴림" panose="020B0600000101010101" pitchFamily="34" charset="-127"/>
              </a:rPr>
              <a:t>Better solution</a:t>
            </a:r>
            <a:r>
              <a:rPr lang="en-US" altLang="ko-KR" dirty="0">
                <a:solidFill>
                  <a:schemeClr val="tx1"/>
                </a:solidFill>
                <a:latin typeface="Arial Rounded MT Bold" panose="020F0704030504030204" pitchFamily="34" charset="0"/>
                <a:ea typeface="굴림" panose="020B0600000101010101" pitchFamily="34" charset="-127"/>
              </a:rPr>
              <a:t>: </a:t>
            </a:r>
          </a:p>
          <a:p>
            <a:pPr marL="1817370" lvl="4" indent="-342900">
              <a:buClr>
                <a:srgbClr val="F69200"/>
              </a:buClr>
              <a:buSzPct val="80000"/>
              <a:buFont typeface="Wingdings" panose="05000000000000000000" pitchFamily="2" charset="2"/>
              <a:buChar char="Ø"/>
            </a:pPr>
            <a:r>
              <a:rPr lang="en-US" altLang="ko-KR" dirty="0">
                <a:solidFill>
                  <a:schemeClr val="tx1"/>
                </a:solidFill>
                <a:ea typeface="굴림" panose="020B0600000101010101" pitchFamily="34" charset="-127"/>
              </a:rPr>
              <a:t>Record in-progress disk writes on non-volatile storage (Non-volatile RAM or special area of disk). </a:t>
            </a:r>
          </a:p>
          <a:p>
            <a:pPr marL="1817370" lvl="4" indent="-342900">
              <a:buClr>
                <a:srgbClr val="F69200"/>
              </a:buClr>
              <a:buSzPct val="80000"/>
              <a:buFont typeface="Wingdings" panose="05000000000000000000" pitchFamily="2" charset="2"/>
              <a:buChar char="Ø"/>
            </a:pPr>
            <a:r>
              <a:rPr lang="en-US" altLang="ko-KR" dirty="0">
                <a:solidFill>
                  <a:schemeClr val="tx1"/>
                </a:solidFill>
                <a:ea typeface="굴림" panose="020B0600000101010101" pitchFamily="34" charset="-127"/>
              </a:rPr>
              <a:t> Use this information during recovery  to find blocks that may be inconsistent, and only compare copies of these. </a:t>
            </a:r>
          </a:p>
          <a:p>
            <a:pPr marL="1817370" lvl="4" indent="-342900">
              <a:buClr>
                <a:srgbClr val="F69200"/>
              </a:buClr>
              <a:buSzPct val="80000"/>
              <a:buFont typeface="Wingdings" panose="05000000000000000000" pitchFamily="2" charset="2"/>
              <a:buChar char="Ø"/>
            </a:pPr>
            <a:r>
              <a:rPr lang="en-US" altLang="ko-KR" dirty="0">
                <a:solidFill>
                  <a:schemeClr val="tx1"/>
                </a:solidFill>
                <a:ea typeface="굴림" panose="020B0600000101010101" pitchFamily="34" charset="-127"/>
              </a:rPr>
              <a:t>Used in hardware RAID systems</a:t>
            </a:r>
          </a:p>
          <a:p>
            <a:pPr marL="1074420" lvl="2" indent="-342900">
              <a:buClr>
                <a:schemeClr val="tx1"/>
              </a:buClr>
              <a:buFont typeface="Monotype Sorts" pitchFamily="2" charset="2"/>
              <a:buAutoNum type="arabicPeriod"/>
            </a:pPr>
            <a:r>
              <a:rPr lang="en-US" altLang="ko-KR" dirty="0">
                <a:solidFill>
                  <a:schemeClr val="tx1"/>
                </a:solidFill>
                <a:ea typeface="굴림" panose="020B0600000101010101" pitchFamily="34" charset="-127"/>
              </a:rPr>
              <a:t>If either copy of an inconsistent block is detected to have an error (bad checksum), overwrite it by the other copy.  If both have no error, but are different, overwrite the second block by the first block.   </a:t>
            </a:r>
          </a:p>
          <a:p>
            <a:pPr lvl="1">
              <a:buClr>
                <a:schemeClr val="accent3"/>
              </a:buClr>
              <a:buFont typeface="Wingdings" panose="05000000000000000000" pitchFamily="2" charset="2"/>
              <a:buChar char="ü"/>
            </a:pPr>
            <a:endParaRPr lang="en-US" b="1" dirty="0">
              <a:solidFill>
                <a:schemeClr val="tx1"/>
              </a:solidFill>
            </a:endParaRPr>
          </a:p>
        </p:txBody>
      </p:sp>
    </p:spTree>
    <p:extLst>
      <p:ext uri="{BB962C8B-B14F-4D97-AF65-F5344CB8AC3E}">
        <p14:creationId xmlns:p14="http://schemas.microsoft.com/office/powerpoint/2010/main" val="14992995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5"/>
            <a:ext cx="11109253" cy="1560075"/>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1261872" y="1575597"/>
            <a:ext cx="8806188" cy="4397798"/>
          </a:xfrm>
          <a:solidFill>
            <a:schemeClr val="bg1">
              <a:lumMod val="95000"/>
            </a:schemeClr>
          </a:solidFill>
        </p:spPr>
        <p:txBody>
          <a:bodyPr>
            <a:normAutofit/>
          </a:bodyPr>
          <a:lstStyle/>
          <a:p>
            <a:pPr marL="0" indent="0">
              <a:buClr>
                <a:schemeClr val="accent3"/>
              </a:buClr>
              <a:buNone/>
            </a:pPr>
            <a:r>
              <a:rPr lang="en-US" altLang="ko-KR" sz="2400" u="sng" spc="0" dirty="0">
                <a:solidFill>
                  <a:schemeClr val="tx1"/>
                </a:solidFill>
                <a:ea typeface="굴림" panose="020B0600000101010101" pitchFamily="34" charset="-127"/>
              </a:rPr>
              <a:t>Data Access </a:t>
            </a:r>
          </a:p>
          <a:p>
            <a:pPr lvl="1">
              <a:buClr>
                <a:schemeClr val="tx1"/>
              </a:buClr>
              <a:buFont typeface="Wingdings" panose="05000000000000000000" pitchFamily="2" charset="2"/>
              <a:buChar char="v"/>
            </a:pPr>
            <a:r>
              <a:rPr lang="en-US" altLang="ko-KR" b="1" dirty="0">
                <a:solidFill>
                  <a:schemeClr val="tx1"/>
                </a:solidFill>
                <a:ea typeface="굴림" panose="020B0600000101010101" pitchFamily="34" charset="-127"/>
              </a:rPr>
              <a:t>Physical blocks</a:t>
            </a:r>
            <a:r>
              <a:rPr lang="en-US" altLang="ko-KR" dirty="0">
                <a:solidFill>
                  <a:schemeClr val="tx1"/>
                </a:solidFill>
                <a:ea typeface="굴림" panose="020B0600000101010101" pitchFamily="34" charset="-127"/>
              </a:rPr>
              <a:t> are those blocks residing on the disk. </a:t>
            </a:r>
          </a:p>
          <a:p>
            <a:pPr lvl="1">
              <a:buClr>
                <a:schemeClr val="tx1"/>
              </a:buClr>
              <a:buFont typeface="Wingdings" panose="05000000000000000000" pitchFamily="2" charset="2"/>
              <a:buChar char="v"/>
            </a:pPr>
            <a:r>
              <a:rPr lang="en-US" altLang="ko-KR" b="1" dirty="0">
                <a:solidFill>
                  <a:schemeClr val="tx1"/>
                </a:solidFill>
                <a:ea typeface="굴림" panose="020B0600000101010101" pitchFamily="34" charset="-127"/>
              </a:rPr>
              <a:t>Buffer blocks</a:t>
            </a:r>
            <a:r>
              <a:rPr lang="en-US" altLang="ko-KR" dirty="0">
                <a:solidFill>
                  <a:schemeClr val="tx1"/>
                </a:solidFill>
                <a:ea typeface="굴림" panose="020B0600000101010101" pitchFamily="34" charset="-127"/>
              </a:rPr>
              <a:t> are the blocks residing temporarily in main memory.</a:t>
            </a:r>
          </a:p>
          <a:p>
            <a:pPr lvl="1">
              <a:buClr>
                <a:schemeClr val="tx1"/>
              </a:buClr>
              <a:buFont typeface="Wingdings" panose="05000000000000000000" pitchFamily="2" charset="2"/>
              <a:buChar char="v"/>
            </a:pPr>
            <a:r>
              <a:rPr lang="en-US" altLang="ko-KR" dirty="0">
                <a:solidFill>
                  <a:schemeClr val="tx1"/>
                </a:solidFill>
                <a:ea typeface="굴림" panose="020B0600000101010101" pitchFamily="34" charset="-127"/>
              </a:rPr>
              <a:t>Block movements between  disk and main memory are initiated through the following two operations:</a:t>
            </a:r>
          </a:p>
          <a:p>
            <a:pPr lvl="2">
              <a:buClr>
                <a:srgbClr val="F69200"/>
              </a:buClr>
              <a:buFont typeface="Wingdings" panose="05000000000000000000" pitchFamily="2" charset="2"/>
              <a:buChar char="§"/>
            </a:pPr>
            <a:r>
              <a:rPr lang="en-US" altLang="ko-KR" b="1" dirty="0">
                <a:solidFill>
                  <a:schemeClr val="tx1"/>
                </a:solidFill>
                <a:ea typeface="굴림" panose="020B0600000101010101" pitchFamily="34" charset="-127"/>
              </a:rPr>
              <a:t>input</a:t>
            </a:r>
            <a:r>
              <a:rPr lang="en-US" altLang="ko-KR" dirty="0">
                <a:solidFill>
                  <a:schemeClr val="tx1"/>
                </a:solidFill>
                <a:ea typeface="굴림" panose="020B0600000101010101" pitchFamily="34" charset="-127"/>
              </a:rPr>
              <a:t>(</a:t>
            </a:r>
            <a:r>
              <a:rPr lang="en-US" altLang="ko-KR" i="1" dirty="0">
                <a:solidFill>
                  <a:schemeClr val="tx1"/>
                </a:solidFill>
                <a:ea typeface="굴림" panose="020B0600000101010101" pitchFamily="34" charset="-127"/>
              </a:rPr>
              <a:t>B</a:t>
            </a:r>
            <a:r>
              <a:rPr lang="en-US" altLang="ko-KR" dirty="0">
                <a:solidFill>
                  <a:schemeClr val="tx1"/>
                </a:solidFill>
                <a:ea typeface="굴림" panose="020B0600000101010101" pitchFamily="34" charset="-127"/>
              </a:rPr>
              <a:t>) transfers the physical block </a:t>
            </a:r>
            <a:r>
              <a:rPr lang="en-US" altLang="ko-KR" i="1" dirty="0">
                <a:solidFill>
                  <a:schemeClr val="tx1"/>
                </a:solidFill>
                <a:ea typeface="굴림" panose="020B0600000101010101" pitchFamily="34" charset="-127"/>
              </a:rPr>
              <a:t>B  </a:t>
            </a:r>
            <a:r>
              <a:rPr lang="en-US" altLang="ko-KR" dirty="0">
                <a:solidFill>
                  <a:schemeClr val="tx1"/>
                </a:solidFill>
                <a:ea typeface="굴림" panose="020B0600000101010101" pitchFamily="34" charset="-127"/>
              </a:rPr>
              <a:t>to main memory.</a:t>
            </a:r>
          </a:p>
          <a:p>
            <a:pPr lvl="2">
              <a:buClr>
                <a:srgbClr val="F69200"/>
              </a:buClr>
              <a:buFont typeface="Wingdings" panose="05000000000000000000" pitchFamily="2" charset="2"/>
              <a:buChar char="§"/>
            </a:pPr>
            <a:r>
              <a:rPr lang="en-US" altLang="ko-KR" b="1" dirty="0">
                <a:solidFill>
                  <a:schemeClr val="tx1"/>
                </a:solidFill>
                <a:ea typeface="굴림" panose="020B0600000101010101" pitchFamily="34" charset="-127"/>
              </a:rPr>
              <a:t>output</a:t>
            </a:r>
            <a:r>
              <a:rPr lang="en-US" altLang="ko-KR" dirty="0">
                <a:solidFill>
                  <a:schemeClr val="tx1"/>
                </a:solidFill>
                <a:ea typeface="굴림" panose="020B0600000101010101" pitchFamily="34" charset="-127"/>
              </a:rPr>
              <a:t>(</a:t>
            </a:r>
            <a:r>
              <a:rPr lang="en-US" altLang="ko-KR" i="1" dirty="0">
                <a:solidFill>
                  <a:schemeClr val="tx1"/>
                </a:solidFill>
                <a:ea typeface="굴림" panose="020B0600000101010101" pitchFamily="34" charset="-127"/>
              </a:rPr>
              <a:t>B</a:t>
            </a:r>
            <a:r>
              <a:rPr lang="en-US" altLang="ko-KR" dirty="0">
                <a:solidFill>
                  <a:schemeClr val="tx1"/>
                </a:solidFill>
                <a:ea typeface="굴림" panose="020B0600000101010101" pitchFamily="34" charset="-127"/>
              </a:rPr>
              <a:t>) transfers the buffer block </a:t>
            </a:r>
            <a:r>
              <a:rPr lang="en-US" altLang="ko-KR" i="1" dirty="0">
                <a:solidFill>
                  <a:schemeClr val="tx1"/>
                </a:solidFill>
                <a:ea typeface="굴림" panose="020B0600000101010101" pitchFamily="34" charset="-127"/>
              </a:rPr>
              <a:t>B </a:t>
            </a:r>
            <a:r>
              <a:rPr lang="en-US" altLang="ko-KR" dirty="0">
                <a:solidFill>
                  <a:schemeClr val="tx1"/>
                </a:solidFill>
                <a:ea typeface="굴림" panose="020B0600000101010101" pitchFamily="34" charset="-127"/>
              </a:rPr>
              <a:t>to the disk, and replaces the appropriate physical block there.</a:t>
            </a:r>
          </a:p>
          <a:p>
            <a:pPr lvl="1">
              <a:buClr>
                <a:schemeClr val="tx1"/>
              </a:buClr>
              <a:buFont typeface="Wingdings" panose="05000000000000000000" pitchFamily="2" charset="2"/>
              <a:buChar char="v"/>
            </a:pPr>
            <a:r>
              <a:rPr lang="en-US" altLang="ko-KR" dirty="0">
                <a:solidFill>
                  <a:schemeClr val="tx1"/>
                </a:solidFill>
                <a:ea typeface="굴림" panose="020B0600000101010101" pitchFamily="34" charset="-127"/>
              </a:rPr>
              <a:t>Each transaction </a:t>
            </a:r>
            <a:r>
              <a:rPr lang="en-US" altLang="ko-KR" i="1" dirty="0" err="1">
                <a:solidFill>
                  <a:schemeClr val="tx1"/>
                </a:solidFill>
                <a:ea typeface="굴림" panose="020B0600000101010101" pitchFamily="34" charset="-127"/>
              </a:rPr>
              <a:t>T</a:t>
            </a:r>
            <a:r>
              <a:rPr lang="en-US" altLang="ko-KR" sz="2200" i="1" baseline="-25000" dirty="0" err="1">
                <a:solidFill>
                  <a:schemeClr val="tx1"/>
                </a:solidFill>
                <a:ea typeface="굴림" panose="020B0600000101010101" pitchFamily="34" charset="-127"/>
              </a:rPr>
              <a:t>i</a:t>
            </a:r>
            <a:r>
              <a:rPr lang="en-US" altLang="ko-KR" i="1" dirty="0">
                <a:solidFill>
                  <a:schemeClr val="tx1"/>
                </a:solidFill>
                <a:ea typeface="굴림" panose="020B0600000101010101" pitchFamily="34" charset="-127"/>
              </a:rPr>
              <a:t> </a:t>
            </a:r>
            <a:r>
              <a:rPr lang="en-US" altLang="ko-KR" dirty="0">
                <a:solidFill>
                  <a:schemeClr val="tx1"/>
                </a:solidFill>
                <a:ea typeface="굴림" panose="020B0600000101010101" pitchFamily="34" charset="-127"/>
              </a:rPr>
              <a:t>has its private work-area in which local copies of all data items accessed and updated by it are kept.</a:t>
            </a:r>
          </a:p>
          <a:p>
            <a:pPr lvl="2">
              <a:buClr>
                <a:srgbClr val="F69200"/>
              </a:buClr>
              <a:buFont typeface="Wingdings" panose="05000000000000000000" pitchFamily="2" charset="2"/>
              <a:buChar char="§"/>
            </a:pPr>
            <a:r>
              <a:rPr lang="en-US" altLang="ko-KR" dirty="0">
                <a:solidFill>
                  <a:schemeClr val="tx1"/>
                </a:solidFill>
                <a:ea typeface="굴림" panose="020B0600000101010101" pitchFamily="34" charset="-127"/>
              </a:rPr>
              <a:t> </a:t>
            </a:r>
            <a:r>
              <a:rPr lang="en-US" altLang="ko-KR" i="1" dirty="0" err="1">
                <a:solidFill>
                  <a:schemeClr val="tx1"/>
                </a:solidFill>
                <a:ea typeface="굴림" panose="020B0600000101010101" pitchFamily="34" charset="-127"/>
              </a:rPr>
              <a:t>T</a:t>
            </a:r>
            <a:r>
              <a:rPr lang="en-US" altLang="ko-KR" sz="2200" i="1" baseline="-25000" dirty="0" err="1">
                <a:solidFill>
                  <a:schemeClr val="tx1"/>
                </a:solidFill>
                <a:ea typeface="굴림" panose="020B0600000101010101" pitchFamily="34" charset="-127"/>
              </a:rPr>
              <a:t>i</a:t>
            </a:r>
            <a:r>
              <a:rPr lang="en-US" altLang="ko-KR" dirty="0" err="1">
                <a:solidFill>
                  <a:schemeClr val="tx1"/>
                </a:solidFill>
                <a:ea typeface="굴림" panose="020B0600000101010101" pitchFamily="34" charset="-127"/>
              </a:rPr>
              <a:t>'s</a:t>
            </a:r>
            <a:r>
              <a:rPr lang="en-US" altLang="ko-KR" dirty="0">
                <a:solidFill>
                  <a:schemeClr val="tx1"/>
                </a:solidFill>
                <a:ea typeface="굴림" panose="020B0600000101010101" pitchFamily="34" charset="-127"/>
              </a:rPr>
              <a:t> local copy of a data item </a:t>
            </a:r>
            <a:r>
              <a:rPr lang="en-US" altLang="ko-KR" i="1" dirty="0">
                <a:solidFill>
                  <a:schemeClr val="tx1"/>
                </a:solidFill>
                <a:ea typeface="굴림" panose="020B0600000101010101" pitchFamily="34" charset="-127"/>
              </a:rPr>
              <a:t>X</a:t>
            </a:r>
            <a:r>
              <a:rPr lang="en-US" altLang="ko-KR" dirty="0">
                <a:solidFill>
                  <a:schemeClr val="tx1"/>
                </a:solidFill>
                <a:ea typeface="굴림" panose="020B0600000101010101" pitchFamily="34" charset="-127"/>
              </a:rPr>
              <a:t> is called </a:t>
            </a:r>
            <a:r>
              <a:rPr lang="en-US" altLang="ko-KR" i="1" dirty="0">
                <a:solidFill>
                  <a:schemeClr val="tx1"/>
                </a:solidFill>
                <a:ea typeface="굴림" panose="020B0600000101010101" pitchFamily="34" charset="-127"/>
              </a:rPr>
              <a:t>x</a:t>
            </a:r>
            <a:r>
              <a:rPr lang="en-US" altLang="ko-KR" sz="2200" i="1" baseline="-25000" dirty="0">
                <a:solidFill>
                  <a:schemeClr val="tx1"/>
                </a:solidFill>
                <a:ea typeface="굴림" panose="020B0600000101010101" pitchFamily="34" charset="-127"/>
              </a:rPr>
              <a:t>i</a:t>
            </a:r>
            <a:r>
              <a:rPr lang="en-US" altLang="ko-KR" i="1" dirty="0">
                <a:solidFill>
                  <a:schemeClr val="tx1"/>
                </a:solidFill>
                <a:ea typeface="굴림" panose="020B0600000101010101" pitchFamily="34" charset="-127"/>
              </a:rPr>
              <a:t>.</a:t>
            </a:r>
            <a:endParaRPr lang="en-US" altLang="ko-KR" dirty="0">
              <a:solidFill>
                <a:schemeClr val="tx1"/>
              </a:solidFill>
              <a:ea typeface="굴림" panose="020B0600000101010101" pitchFamily="34" charset="-127"/>
            </a:endParaRPr>
          </a:p>
          <a:p>
            <a:pPr lvl="1">
              <a:buClr>
                <a:schemeClr val="tx1"/>
              </a:buClr>
              <a:buFont typeface="Wingdings" panose="05000000000000000000" pitchFamily="2" charset="2"/>
              <a:buChar char="v"/>
            </a:pPr>
            <a:r>
              <a:rPr lang="en-US" altLang="ko-KR" dirty="0">
                <a:solidFill>
                  <a:schemeClr val="tx1"/>
                </a:solidFill>
                <a:ea typeface="굴림" panose="020B0600000101010101" pitchFamily="34" charset="-127"/>
              </a:rPr>
              <a:t>We assume, for simplicity, that each data item fits in, and is stored inside, a single block.</a:t>
            </a:r>
          </a:p>
          <a:p>
            <a:pPr lvl="1">
              <a:buClr>
                <a:schemeClr val="accent3"/>
              </a:buClr>
              <a:buFont typeface="Wingdings" panose="05000000000000000000" pitchFamily="2" charset="2"/>
              <a:buChar char="ü"/>
            </a:pPr>
            <a:endParaRPr lang="en-US" b="1" dirty="0">
              <a:solidFill>
                <a:schemeClr val="tx1"/>
              </a:solidFill>
            </a:endParaRPr>
          </a:p>
        </p:txBody>
      </p:sp>
    </p:spTree>
    <p:extLst>
      <p:ext uri="{BB962C8B-B14F-4D97-AF65-F5344CB8AC3E}">
        <p14:creationId xmlns:p14="http://schemas.microsoft.com/office/powerpoint/2010/main" val="14940930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5"/>
            <a:ext cx="11109253" cy="1550649"/>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1261872" y="1575597"/>
            <a:ext cx="8806188" cy="5139466"/>
          </a:xfrm>
          <a:solidFill>
            <a:schemeClr val="bg1">
              <a:lumMod val="95000"/>
            </a:schemeClr>
          </a:solidFill>
        </p:spPr>
        <p:txBody>
          <a:bodyPr>
            <a:normAutofit/>
          </a:bodyPr>
          <a:lstStyle/>
          <a:p>
            <a:pPr marL="0" indent="0">
              <a:buClr>
                <a:schemeClr val="accent3"/>
              </a:buClr>
              <a:buNone/>
            </a:pPr>
            <a:r>
              <a:rPr lang="en-US" altLang="ko-KR" sz="2400" u="sng" spc="0" dirty="0">
                <a:solidFill>
                  <a:schemeClr val="tx1"/>
                </a:solidFill>
                <a:ea typeface="굴림" panose="020B0600000101010101" pitchFamily="34" charset="-127"/>
              </a:rPr>
              <a:t>Data Access</a:t>
            </a:r>
          </a:p>
          <a:p>
            <a:pPr marL="0" indent="0">
              <a:buClr>
                <a:schemeClr val="accent3"/>
              </a:buClr>
              <a:buNone/>
            </a:pPr>
            <a:r>
              <a:rPr lang="en-US" altLang="ko-KR" sz="2000" dirty="0">
                <a:solidFill>
                  <a:schemeClr val="tx1"/>
                </a:solidFill>
                <a:ea typeface="굴림" panose="020B0600000101010101" pitchFamily="34" charset="-127"/>
              </a:rPr>
              <a:t>Transaction transfers data items between system buffer blocks and its private work-area using the following operations :</a:t>
            </a:r>
          </a:p>
          <a:p>
            <a:pPr lvl="2">
              <a:buClr>
                <a:srgbClr val="F69200"/>
              </a:buClr>
              <a:buFont typeface="Wingdings" panose="05000000000000000000" pitchFamily="2" charset="2"/>
              <a:buChar char="§"/>
            </a:pPr>
            <a:r>
              <a:rPr lang="en-US" altLang="ko-KR" sz="1800" b="1" dirty="0">
                <a:solidFill>
                  <a:schemeClr val="tx1"/>
                </a:solidFill>
                <a:ea typeface="굴림" panose="020B0600000101010101" pitchFamily="34" charset="-127"/>
              </a:rPr>
              <a:t>read</a:t>
            </a:r>
            <a:r>
              <a:rPr lang="en-US" altLang="ko-KR" sz="1800" dirty="0">
                <a:solidFill>
                  <a:schemeClr val="tx1"/>
                </a:solidFill>
                <a:ea typeface="굴림" panose="020B0600000101010101" pitchFamily="34" charset="-127"/>
              </a:rPr>
              <a:t>(</a:t>
            </a:r>
            <a:r>
              <a:rPr lang="en-US" altLang="ko-KR" sz="1800" i="1" dirty="0">
                <a:solidFill>
                  <a:schemeClr val="tx1"/>
                </a:solidFill>
                <a:ea typeface="굴림" panose="020B0600000101010101" pitchFamily="34" charset="-127"/>
              </a:rPr>
              <a:t>X</a:t>
            </a:r>
            <a:r>
              <a:rPr lang="en-US" altLang="ko-KR" sz="1800" dirty="0">
                <a:solidFill>
                  <a:schemeClr val="tx1"/>
                </a:solidFill>
                <a:ea typeface="굴림" panose="020B0600000101010101" pitchFamily="34" charset="-127"/>
              </a:rPr>
              <a:t>) assigns the value of data item </a:t>
            </a:r>
            <a:r>
              <a:rPr lang="en-US" altLang="ko-KR" sz="1800" i="1" dirty="0">
                <a:solidFill>
                  <a:schemeClr val="tx1"/>
                </a:solidFill>
                <a:ea typeface="굴림" panose="020B0600000101010101" pitchFamily="34" charset="-127"/>
              </a:rPr>
              <a:t>X</a:t>
            </a:r>
            <a:r>
              <a:rPr lang="en-US" altLang="ko-KR" sz="1800" dirty="0">
                <a:solidFill>
                  <a:schemeClr val="tx1"/>
                </a:solidFill>
                <a:ea typeface="굴림" panose="020B0600000101010101" pitchFamily="34" charset="-127"/>
              </a:rPr>
              <a:t> to the local variable </a:t>
            </a:r>
            <a:r>
              <a:rPr lang="en-US" altLang="ko-KR" sz="1800" i="1" dirty="0">
                <a:solidFill>
                  <a:schemeClr val="tx1"/>
                </a:solidFill>
                <a:ea typeface="굴림" panose="020B0600000101010101" pitchFamily="34" charset="-127"/>
              </a:rPr>
              <a:t>x</a:t>
            </a:r>
            <a:r>
              <a:rPr lang="en-US" altLang="ko-KR" sz="2400" i="1" baseline="-25000" dirty="0">
                <a:solidFill>
                  <a:schemeClr val="tx1"/>
                </a:solidFill>
                <a:ea typeface="굴림" panose="020B0600000101010101" pitchFamily="34" charset="-127"/>
              </a:rPr>
              <a:t>i</a:t>
            </a:r>
            <a:r>
              <a:rPr lang="en-US" altLang="ko-KR" sz="1800" dirty="0">
                <a:solidFill>
                  <a:schemeClr val="tx1"/>
                </a:solidFill>
                <a:ea typeface="굴림" panose="020B0600000101010101" pitchFamily="34" charset="-127"/>
              </a:rPr>
              <a:t>.</a:t>
            </a:r>
          </a:p>
          <a:p>
            <a:pPr lvl="2">
              <a:buClr>
                <a:srgbClr val="F69200"/>
              </a:buClr>
              <a:buFont typeface="Wingdings" panose="05000000000000000000" pitchFamily="2" charset="2"/>
              <a:buChar char="§"/>
            </a:pPr>
            <a:r>
              <a:rPr lang="en-US" altLang="ko-KR" sz="1800" b="1" dirty="0">
                <a:solidFill>
                  <a:schemeClr val="tx1"/>
                </a:solidFill>
                <a:ea typeface="굴림" panose="020B0600000101010101" pitchFamily="34" charset="-127"/>
              </a:rPr>
              <a:t>write</a:t>
            </a:r>
            <a:r>
              <a:rPr lang="en-US" altLang="ko-KR" sz="1800" dirty="0">
                <a:solidFill>
                  <a:schemeClr val="tx1"/>
                </a:solidFill>
                <a:ea typeface="굴림" panose="020B0600000101010101" pitchFamily="34" charset="-127"/>
              </a:rPr>
              <a:t>(</a:t>
            </a:r>
            <a:r>
              <a:rPr lang="en-US" altLang="ko-KR" sz="1800" i="1" dirty="0">
                <a:solidFill>
                  <a:schemeClr val="tx1"/>
                </a:solidFill>
                <a:ea typeface="굴림" panose="020B0600000101010101" pitchFamily="34" charset="-127"/>
              </a:rPr>
              <a:t>X</a:t>
            </a:r>
            <a:r>
              <a:rPr lang="en-US" altLang="ko-KR" sz="1800" dirty="0">
                <a:solidFill>
                  <a:schemeClr val="tx1"/>
                </a:solidFill>
                <a:ea typeface="굴림" panose="020B0600000101010101" pitchFamily="34" charset="-127"/>
              </a:rPr>
              <a:t>) assigns the value of local variable </a:t>
            </a:r>
            <a:r>
              <a:rPr lang="en-US" altLang="ko-KR" sz="1800" i="1" dirty="0">
                <a:solidFill>
                  <a:schemeClr val="tx1"/>
                </a:solidFill>
                <a:ea typeface="굴림" panose="020B0600000101010101" pitchFamily="34" charset="-127"/>
              </a:rPr>
              <a:t>x</a:t>
            </a:r>
            <a:r>
              <a:rPr lang="en-US" altLang="ko-KR" sz="2400" i="1" baseline="-25000" dirty="0">
                <a:solidFill>
                  <a:schemeClr val="tx1"/>
                </a:solidFill>
                <a:ea typeface="굴림" panose="020B0600000101010101" pitchFamily="34" charset="-127"/>
              </a:rPr>
              <a:t>i</a:t>
            </a:r>
            <a:r>
              <a:rPr lang="en-US" altLang="ko-KR" sz="1800" i="1" dirty="0">
                <a:solidFill>
                  <a:schemeClr val="tx1"/>
                </a:solidFill>
                <a:ea typeface="굴림" panose="020B0600000101010101" pitchFamily="34" charset="-127"/>
              </a:rPr>
              <a:t> </a:t>
            </a:r>
            <a:r>
              <a:rPr lang="en-US" altLang="ko-KR" sz="1800" dirty="0">
                <a:solidFill>
                  <a:schemeClr val="tx1"/>
                </a:solidFill>
                <a:ea typeface="굴림" panose="020B0600000101010101" pitchFamily="34" charset="-127"/>
              </a:rPr>
              <a:t>to data item {</a:t>
            </a:r>
            <a:r>
              <a:rPr lang="en-US" altLang="ko-KR" sz="1800" i="1" dirty="0">
                <a:solidFill>
                  <a:schemeClr val="tx1"/>
                </a:solidFill>
                <a:ea typeface="굴림" panose="020B0600000101010101" pitchFamily="34" charset="-127"/>
              </a:rPr>
              <a:t>X</a:t>
            </a:r>
            <a:r>
              <a:rPr lang="en-US" altLang="ko-KR" sz="1800" dirty="0">
                <a:solidFill>
                  <a:schemeClr val="tx1"/>
                </a:solidFill>
                <a:ea typeface="굴림" panose="020B0600000101010101" pitchFamily="34" charset="-127"/>
              </a:rPr>
              <a:t>} in the buffer block.</a:t>
            </a:r>
          </a:p>
          <a:p>
            <a:pPr lvl="2">
              <a:buClr>
                <a:srgbClr val="F69200"/>
              </a:buClr>
              <a:buFont typeface="Wingdings" panose="05000000000000000000" pitchFamily="2" charset="2"/>
              <a:buChar char="§"/>
            </a:pPr>
            <a:r>
              <a:rPr lang="en-US" altLang="ko-KR" sz="1800" dirty="0">
                <a:solidFill>
                  <a:schemeClr val="tx1"/>
                </a:solidFill>
                <a:ea typeface="굴림" panose="020B0600000101010101" pitchFamily="34" charset="-127"/>
              </a:rPr>
              <a:t>both these commands may necessitate the issue of an</a:t>
            </a:r>
            <a:r>
              <a:rPr lang="en-US" altLang="ko-KR" sz="1800" b="1" dirty="0">
                <a:solidFill>
                  <a:schemeClr val="tx1"/>
                </a:solidFill>
                <a:ea typeface="굴림" panose="020B0600000101010101" pitchFamily="34" charset="-127"/>
              </a:rPr>
              <a:t> input</a:t>
            </a:r>
            <a:r>
              <a:rPr lang="en-US" altLang="ko-KR" sz="1800" dirty="0">
                <a:solidFill>
                  <a:schemeClr val="tx1"/>
                </a:solidFill>
                <a:ea typeface="굴림" panose="020B0600000101010101" pitchFamily="34" charset="-127"/>
              </a:rPr>
              <a:t>(B</a:t>
            </a:r>
            <a:r>
              <a:rPr lang="en-US" altLang="ko-KR" sz="2000" baseline="-25000" dirty="0">
                <a:solidFill>
                  <a:schemeClr val="tx1"/>
                </a:solidFill>
                <a:ea typeface="굴림" panose="020B0600000101010101" pitchFamily="34" charset="-127"/>
              </a:rPr>
              <a:t>X</a:t>
            </a:r>
            <a:r>
              <a:rPr lang="en-US" altLang="ko-KR" sz="1800" dirty="0">
                <a:solidFill>
                  <a:schemeClr val="tx1"/>
                </a:solidFill>
                <a:ea typeface="굴림" panose="020B0600000101010101" pitchFamily="34" charset="-127"/>
              </a:rPr>
              <a:t>) instruction before the assignment, if the block </a:t>
            </a:r>
            <a:r>
              <a:rPr lang="en-US" altLang="ko-KR" sz="1800" i="1" dirty="0">
                <a:solidFill>
                  <a:schemeClr val="tx1"/>
                </a:solidFill>
                <a:ea typeface="굴림" panose="020B0600000101010101" pitchFamily="34" charset="-127"/>
              </a:rPr>
              <a:t>B</a:t>
            </a:r>
            <a:r>
              <a:rPr lang="en-US" altLang="ko-KR" sz="2000" i="1" baseline="-25000" dirty="0">
                <a:solidFill>
                  <a:schemeClr val="tx1"/>
                </a:solidFill>
                <a:ea typeface="굴림" panose="020B0600000101010101" pitchFamily="34" charset="-127"/>
              </a:rPr>
              <a:t>X</a:t>
            </a:r>
            <a:r>
              <a:rPr lang="en-US" altLang="ko-KR" sz="1800" dirty="0">
                <a:solidFill>
                  <a:schemeClr val="tx1"/>
                </a:solidFill>
                <a:ea typeface="굴림" panose="020B0600000101010101" pitchFamily="34" charset="-127"/>
              </a:rPr>
              <a:t> in which </a:t>
            </a:r>
            <a:r>
              <a:rPr lang="en-US" altLang="ko-KR" sz="1800" i="1" dirty="0">
                <a:solidFill>
                  <a:schemeClr val="tx1"/>
                </a:solidFill>
                <a:ea typeface="굴림" panose="020B0600000101010101" pitchFamily="34" charset="-127"/>
              </a:rPr>
              <a:t>X</a:t>
            </a:r>
            <a:r>
              <a:rPr lang="en-US" altLang="ko-KR" sz="1800" dirty="0">
                <a:solidFill>
                  <a:schemeClr val="tx1"/>
                </a:solidFill>
                <a:ea typeface="굴림" panose="020B0600000101010101" pitchFamily="34" charset="-127"/>
              </a:rPr>
              <a:t> resides is not already in memory.</a:t>
            </a:r>
          </a:p>
          <a:p>
            <a:pPr lvl="1">
              <a:buClr>
                <a:schemeClr val="tx1"/>
              </a:buClr>
              <a:buFont typeface="Wingdings" panose="05000000000000000000" pitchFamily="2" charset="2"/>
              <a:buChar char="v"/>
            </a:pPr>
            <a:r>
              <a:rPr lang="en-US" altLang="ko-KR" sz="2000" dirty="0">
                <a:solidFill>
                  <a:schemeClr val="tx1"/>
                </a:solidFill>
                <a:ea typeface="굴림" panose="020B0600000101010101" pitchFamily="34" charset="-127"/>
              </a:rPr>
              <a:t>Transactions </a:t>
            </a:r>
          </a:p>
          <a:p>
            <a:pPr lvl="2">
              <a:buClr>
                <a:srgbClr val="F69200"/>
              </a:buClr>
              <a:buFont typeface="Wingdings" panose="05000000000000000000" pitchFamily="2" charset="2"/>
              <a:buChar char="§"/>
            </a:pPr>
            <a:r>
              <a:rPr lang="en-US" altLang="ko-KR" sz="1800" dirty="0">
                <a:solidFill>
                  <a:schemeClr val="tx1"/>
                </a:solidFill>
                <a:ea typeface="굴림" panose="020B0600000101010101" pitchFamily="34" charset="-127"/>
              </a:rPr>
              <a:t>Perform </a:t>
            </a:r>
            <a:r>
              <a:rPr lang="en-US" altLang="ko-KR" sz="1800" b="1" dirty="0">
                <a:solidFill>
                  <a:schemeClr val="tx1"/>
                </a:solidFill>
                <a:ea typeface="굴림" panose="020B0600000101010101" pitchFamily="34" charset="-127"/>
              </a:rPr>
              <a:t>read</a:t>
            </a:r>
            <a:r>
              <a:rPr lang="en-US" altLang="ko-KR" sz="1800" dirty="0">
                <a:solidFill>
                  <a:schemeClr val="tx1"/>
                </a:solidFill>
                <a:ea typeface="굴림" panose="020B0600000101010101" pitchFamily="34" charset="-127"/>
              </a:rPr>
              <a:t>(</a:t>
            </a:r>
            <a:r>
              <a:rPr lang="en-US" altLang="ko-KR" sz="1800" i="1" dirty="0">
                <a:solidFill>
                  <a:schemeClr val="tx1"/>
                </a:solidFill>
                <a:ea typeface="굴림" panose="020B0600000101010101" pitchFamily="34" charset="-127"/>
              </a:rPr>
              <a:t>X</a:t>
            </a:r>
            <a:r>
              <a:rPr lang="en-US" altLang="ko-KR" sz="1800" dirty="0">
                <a:solidFill>
                  <a:schemeClr val="tx1"/>
                </a:solidFill>
                <a:ea typeface="굴림" panose="020B0600000101010101" pitchFamily="34" charset="-127"/>
              </a:rPr>
              <a:t>) while accessing </a:t>
            </a:r>
            <a:r>
              <a:rPr lang="en-US" altLang="ko-KR" sz="1800" i="1" dirty="0">
                <a:solidFill>
                  <a:schemeClr val="tx1"/>
                </a:solidFill>
                <a:ea typeface="굴림" panose="020B0600000101010101" pitchFamily="34" charset="-127"/>
              </a:rPr>
              <a:t>X</a:t>
            </a:r>
            <a:r>
              <a:rPr lang="en-US" altLang="ko-KR" sz="1800" dirty="0">
                <a:solidFill>
                  <a:schemeClr val="tx1"/>
                </a:solidFill>
                <a:ea typeface="굴림" panose="020B0600000101010101" pitchFamily="34" charset="-127"/>
              </a:rPr>
              <a:t> for the first time; </a:t>
            </a:r>
          </a:p>
          <a:p>
            <a:pPr lvl="2">
              <a:buClr>
                <a:srgbClr val="F69200"/>
              </a:buClr>
              <a:buFont typeface="Wingdings" panose="05000000000000000000" pitchFamily="2" charset="2"/>
              <a:buChar char="§"/>
            </a:pPr>
            <a:r>
              <a:rPr lang="en-US" altLang="ko-KR" sz="1800" dirty="0">
                <a:solidFill>
                  <a:schemeClr val="tx1"/>
                </a:solidFill>
                <a:ea typeface="굴림" panose="020B0600000101010101" pitchFamily="34" charset="-127"/>
              </a:rPr>
              <a:t>All subsequent accesses are to the local copy. </a:t>
            </a:r>
          </a:p>
          <a:p>
            <a:pPr lvl="2">
              <a:buClr>
                <a:srgbClr val="F69200"/>
              </a:buClr>
              <a:buFont typeface="Wingdings" panose="05000000000000000000" pitchFamily="2" charset="2"/>
              <a:buChar char="§"/>
            </a:pPr>
            <a:r>
              <a:rPr lang="en-US" altLang="ko-KR" sz="1800" dirty="0">
                <a:solidFill>
                  <a:schemeClr val="tx1"/>
                </a:solidFill>
                <a:ea typeface="굴림" panose="020B0600000101010101" pitchFamily="34" charset="-127"/>
              </a:rPr>
              <a:t>After last access, transaction executes </a:t>
            </a:r>
            <a:r>
              <a:rPr lang="en-US" altLang="ko-KR" sz="1800" b="1" dirty="0">
                <a:solidFill>
                  <a:schemeClr val="tx1"/>
                </a:solidFill>
                <a:ea typeface="굴림" panose="020B0600000101010101" pitchFamily="34" charset="-127"/>
              </a:rPr>
              <a:t>write</a:t>
            </a:r>
            <a:r>
              <a:rPr lang="en-US" altLang="ko-KR" sz="1800" dirty="0">
                <a:solidFill>
                  <a:schemeClr val="tx1"/>
                </a:solidFill>
                <a:ea typeface="굴림" panose="020B0600000101010101" pitchFamily="34" charset="-127"/>
              </a:rPr>
              <a:t>(</a:t>
            </a:r>
            <a:r>
              <a:rPr lang="en-US" altLang="ko-KR" sz="1800" i="1" dirty="0">
                <a:solidFill>
                  <a:schemeClr val="tx1"/>
                </a:solidFill>
                <a:ea typeface="굴림" panose="020B0600000101010101" pitchFamily="34" charset="-127"/>
              </a:rPr>
              <a:t>X</a:t>
            </a:r>
            <a:r>
              <a:rPr lang="en-US" altLang="ko-KR" sz="1800" dirty="0">
                <a:solidFill>
                  <a:schemeClr val="tx1"/>
                </a:solidFill>
                <a:ea typeface="굴림" panose="020B0600000101010101" pitchFamily="34" charset="-127"/>
              </a:rPr>
              <a:t>).</a:t>
            </a:r>
          </a:p>
          <a:p>
            <a:pPr lvl="1">
              <a:buClr>
                <a:schemeClr val="tx1"/>
              </a:buClr>
              <a:buFont typeface="Wingdings" panose="05000000000000000000" pitchFamily="2" charset="2"/>
              <a:buChar char="v"/>
            </a:pPr>
            <a:r>
              <a:rPr lang="en-US" altLang="ko-KR" sz="2000" b="1" dirty="0">
                <a:solidFill>
                  <a:schemeClr val="tx1"/>
                </a:solidFill>
                <a:ea typeface="굴림" panose="020B0600000101010101" pitchFamily="34" charset="-127"/>
              </a:rPr>
              <a:t>output</a:t>
            </a:r>
            <a:r>
              <a:rPr lang="en-US" altLang="ko-KR" sz="2000" dirty="0">
                <a:solidFill>
                  <a:schemeClr val="tx1"/>
                </a:solidFill>
                <a:ea typeface="굴림" panose="020B0600000101010101" pitchFamily="34" charset="-127"/>
              </a:rPr>
              <a:t>(</a:t>
            </a:r>
            <a:r>
              <a:rPr lang="en-US" altLang="ko-KR" sz="2000" i="1" dirty="0">
                <a:solidFill>
                  <a:schemeClr val="tx1"/>
                </a:solidFill>
                <a:ea typeface="굴림" panose="020B0600000101010101" pitchFamily="34" charset="-127"/>
              </a:rPr>
              <a:t>B</a:t>
            </a:r>
            <a:r>
              <a:rPr lang="en-US" altLang="ko-KR" sz="2000" i="1" baseline="-25000" dirty="0">
                <a:solidFill>
                  <a:schemeClr val="tx1"/>
                </a:solidFill>
                <a:ea typeface="굴림" panose="020B0600000101010101" pitchFamily="34" charset="-127"/>
              </a:rPr>
              <a:t>X</a:t>
            </a:r>
            <a:r>
              <a:rPr lang="en-US" altLang="ko-KR" sz="2000" dirty="0">
                <a:solidFill>
                  <a:schemeClr val="tx1"/>
                </a:solidFill>
                <a:ea typeface="굴림" panose="020B0600000101010101" pitchFamily="34" charset="-127"/>
              </a:rPr>
              <a:t>) need not immediately follow </a:t>
            </a:r>
            <a:r>
              <a:rPr lang="en-US" altLang="ko-KR" sz="2000" b="1" dirty="0">
                <a:solidFill>
                  <a:schemeClr val="tx1"/>
                </a:solidFill>
                <a:ea typeface="굴림" panose="020B0600000101010101" pitchFamily="34" charset="-127"/>
              </a:rPr>
              <a:t>write</a:t>
            </a:r>
            <a:r>
              <a:rPr lang="en-US" altLang="ko-KR" sz="2000" dirty="0">
                <a:solidFill>
                  <a:schemeClr val="tx1"/>
                </a:solidFill>
                <a:ea typeface="굴림" panose="020B0600000101010101" pitchFamily="34" charset="-127"/>
              </a:rPr>
              <a:t>(</a:t>
            </a:r>
            <a:r>
              <a:rPr lang="en-US" altLang="ko-KR" sz="2000" i="1" dirty="0">
                <a:solidFill>
                  <a:schemeClr val="tx1"/>
                </a:solidFill>
                <a:ea typeface="굴림" panose="020B0600000101010101" pitchFamily="34" charset="-127"/>
              </a:rPr>
              <a:t>X</a:t>
            </a:r>
            <a:r>
              <a:rPr lang="en-US" altLang="ko-KR" sz="2000" dirty="0">
                <a:solidFill>
                  <a:schemeClr val="tx1"/>
                </a:solidFill>
                <a:ea typeface="굴림" panose="020B0600000101010101" pitchFamily="34" charset="-127"/>
              </a:rPr>
              <a:t>). System can perform the </a:t>
            </a:r>
            <a:r>
              <a:rPr lang="en-US" altLang="ko-KR" sz="2000" b="1" dirty="0">
                <a:solidFill>
                  <a:schemeClr val="tx1"/>
                </a:solidFill>
                <a:ea typeface="굴림" panose="020B0600000101010101" pitchFamily="34" charset="-127"/>
              </a:rPr>
              <a:t>output</a:t>
            </a:r>
            <a:r>
              <a:rPr lang="en-US" altLang="ko-KR" sz="2000" dirty="0">
                <a:solidFill>
                  <a:schemeClr val="tx1"/>
                </a:solidFill>
                <a:ea typeface="굴림" panose="020B0600000101010101" pitchFamily="34" charset="-127"/>
              </a:rPr>
              <a:t> operation when it deems fit.</a:t>
            </a:r>
          </a:p>
          <a:p>
            <a:pPr lvl="1">
              <a:buClr>
                <a:schemeClr val="accent3"/>
              </a:buClr>
              <a:buFont typeface="Wingdings" panose="05000000000000000000" pitchFamily="2" charset="2"/>
              <a:buChar char="ü"/>
            </a:pPr>
            <a:endParaRPr lang="en-US" b="1" dirty="0">
              <a:solidFill>
                <a:schemeClr val="tx1"/>
              </a:solidFill>
            </a:endParaRPr>
          </a:p>
        </p:txBody>
      </p:sp>
    </p:spTree>
    <p:extLst>
      <p:ext uri="{BB962C8B-B14F-4D97-AF65-F5344CB8AC3E}">
        <p14:creationId xmlns:p14="http://schemas.microsoft.com/office/powerpoint/2010/main" val="38341715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6"/>
            <a:ext cx="11109253" cy="1543006"/>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1261872" y="1444046"/>
            <a:ext cx="8806188" cy="5188765"/>
          </a:xfrm>
          <a:solidFill>
            <a:schemeClr val="bg1">
              <a:lumMod val="95000"/>
            </a:schemeClr>
          </a:solidFill>
        </p:spPr>
        <p:txBody>
          <a:bodyPr>
            <a:normAutofit/>
          </a:bodyPr>
          <a:lstStyle/>
          <a:p>
            <a:pPr lvl="1">
              <a:buClr>
                <a:schemeClr val="accent3"/>
              </a:buClr>
              <a:buFont typeface="Wingdings" panose="05000000000000000000" pitchFamily="2" charset="2"/>
              <a:buChar char="ü"/>
            </a:pPr>
            <a:endParaRPr lang="en-US" altLang="ko-KR" sz="2400" dirty="0">
              <a:ln w="0"/>
              <a:solidFill>
                <a:schemeClr val="tx1"/>
              </a:solidFill>
              <a:effectLst>
                <a:outerShdw blurRad="38100" dist="19050" dir="2700000" algn="tl" rotWithShape="0">
                  <a:schemeClr val="dk1">
                    <a:alpha val="40000"/>
                  </a:schemeClr>
                </a:outerShdw>
                <a:reflection blurRad="6350" stA="50000" endA="300" endPos="50000" dist="29997" dir="5400000" sy="-100000" algn="bl" rotWithShape="0"/>
              </a:effectLst>
              <a:ea typeface="굴림" panose="020B0600000101010101" pitchFamily="34" charset="-127"/>
            </a:endParaRPr>
          </a:p>
          <a:p>
            <a:pPr lvl="1">
              <a:buClr>
                <a:schemeClr val="accent3"/>
              </a:buClr>
              <a:buFont typeface="Wingdings" panose="05000000000000000000" pitchFamily="2" charset="2"/>
              <a:buChar char="ü"/>
            </a:pPr>
            <a:r>
              <a:rPr lang="en-US" altLang="ko-KR" sz="2400" i="1" u="sng" dirty="0">
                <a:ln w="0"/>
                <a:solidFill>
                  <a:schemeClr val="tx1"/>
                </a:solidFill>
                <a:effectLst>
                  <a:reflection blurRad="6350" stA="50000" endA="300" endPos="50000" dist="29997" dir="5400000" sy="-100000" algn="bl" rotWithShape="0"/>
                </a:effectLst>
                <a:ea typeface="굴림" panose="020B0600000101010101" pitchFamily="34" charset="-127"/>
              </a:rPr>
              <a:t>Example of Data Access </a:t>
            </a:r>
            <a:endParaRPr lang="en-US" sz="2400" i="1" u="sng" dirty="0">
              <a:ln w="0"/>
              <a:solidFill>
                <a:schemeClr val="tx1"/>
              </a:solidFill>
              <a:effectLst>
                <a:reflection blurRad="6350" stA="50000" endA="300" endPos="50000" dist="29997" dir="5400000" sy="-100000" algn="bl" rotWithShape="0"/>
              </a:effectLst>
            </a:endParaRPr>
          </a:p>
        </p:txBody>
      </p:sp>
      <p:grpSp>
        <p:nvGrpSpPr>
          <p:cNvPr id="2" name="Group 1">
            <a:extLst>
              <a:ext uri="{FF2B5EF4-FFF2-40B4-BE49-F238E27FC236}">
                <a16:creationId xmlns:a16="http://schemas.microsoft.com/office/drawing/2014/main" id="{BC346E2A-0EAF-4648-804B-33262C0C4D4F}"/>
              </a:ext>
            </a:extLst>
          </p:cNvPr>
          <p:cNvGrpSpPr/>
          <p:nvPr/>
        </p:nvGrpSpPr>
        <p:grpSpPr>
          <a:xfrm>
            <a:off x="3029803" y="2538484"/>
            <a:ext cx="6716972" cy="4099795"/>
            <a:chOff x="1447800" y="1301750"/>
            <a:chExt cx="6019800" cy="4789488"/>
          </a:xfrm>
        </p:grpSpPr>
        <p:sp>
          <p:nvSpPr>
            <p:cNvPr id="59" name="Rectangle 3">
              <a:extLst>
                <a:ext uri="{FF2B5EF4-FFF2-40B4-BE49-F238E27FC236}">
                  <a16:creationId xmlns:a16="http://schemas.microsoft.com/office/drawing/2014/main" id="{2094A2A6-FAFB-4C66-A29A-F3FC234EDC23}"/>
                </a:ext>
              </a:extLst>
            </p:cNvPr>
            <p:cNvSpPr>
              <a:spLocks noChangeArrowheads="1"/>
            </p:cNvSpPr>
            <p:nvPr/>
          </p:nvSpPr>
          <p:spPr bwMode="auto">
            <a:xfrm>
              <a:off x="4027488" y="1366838"/>
              <a:ext cx="7620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Rectangle 4">
              <a:extLst>
                <a:ext uri="{FF2B5EF4-FFF2-40B4-BE49-F238E27FC236}">
                  <a16:creationId xmlns:a16="http://schemas.microsoft.com/office/drawing/2014/main" id="{34E58548-0DCB-46DC-9781-23E227E5BE02}"/>
                </a:ext>
              </a:extLst>
            </p:cNvPr>
            <p:cNvSpPr>
              <a:spLocks noChangeArrowheads="1"/>
            </p:cNvSpPr>
            <p:nvPr/>
          </p:nvSpPr>
          <p:spPr bwMode="auto">
            <a:xfrm>
              <a:off x="4217988" y="1443038"/>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2000">
                  <a:ea typeface="굴림" panose="020B0600000101010101" pitchFamily="34" charset="-127"/>
                </a:rPr>
                <a:t>x</a:t>
              </a:r>
            </a:p>
          </p:txBody>
        </p:sp>
        <p:sp>
          <p:nvSpPr>
            <p:cNvPr id="61" name="Rectangle 5">
              <a:extLst>
                <a:ext uri="{FF2B5EF4-FFF2-40B4-BE49-F238E27FC236}">
                  <a16:creationId xmlns:a16="http://schemas.microsoft.com/office/drawing/2014/main" id="{EE5E95A5-623C-439E-A61E-310658D719D5}"/>
                </a:ext>
              </a:extLst>
            </p:cNvPr>
            <p:cNvSpPr>
              <a:spLocks noChangeArrowheads="1"/>
            </p:cNvSpPr>
            <p:nvPr/>
          </p:nvSpPr>
          <p:spPr bwMode="auto">
            <a:xfrm>
              <a:off x="4217988" y="1900238"/>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2000">
                  <a:ea typeface="굴림" panose="020B0600000101010101" pitchFamily="34" charset="-127"/>
                </a:rPr>
                <a:t>Y</a:t>
              </a:r>
            </a:p>
          </p:txBody>
        </p:sp>
        <p:sp>
          <p:nvSpPr>
            <p:cNvPr id="62" name="Oval 9">
              <a:extLst>
                <a:ext uri="{FF2B5EF4-FFF2-40B4-BE49-F238E27FC236}">
                  <a16:creationId xmlns:a16="http://schemas.microsoft.com/office/drawing/2014/main" id="{5E689D6C-943F-4B71-99F1-4843E43903CF}"/>
                </a:ext>
              </a:extLst>
            </p:cNvPr>
            <p:cNvSpPr>
              <a:spLocks noChangeArrowheads="1"/>
            </p:cNvSpPr>
            <p:nvPr/>
          </p:nvSpPr>
          <p:spPr bwMode="auto">
            <a:xfrm>
              <a:off x="6237288" y="1366838"/>
              <a:ext cx="1143000" cy="381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11">
              <a:extLst>
                <a:ext uri="{FF2B5EF4-FFF2-40B4-BE49-F238E27FC236}">
                  <a16:creationId xmlns:a16="http://schemas.microsoft.com/office/drawing/2014/main" id="{1889BEC7-335F-49E6-95BC-BC4D27D380D5}"/>
                </a:ext>
              </a:extLst>
            </p:cNvPr>
            <p:cNvSpPr>
              <a:spLocks noChangeShapeType="1"/>
            </p:cNvSpPr>
            <p:nvPr/>
          </p:nvSpPr>
          <p:spPr bwMode="auto">
            <a:xfrm>
              <a:off x="6237288" y="1519238"/>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12">
              <a:extLst>
                <a:ext uri="{FF2B5EF4-FFF2-40B4-BE49-F238E27FC236}">
                  <a16:creationId xmlns:a16="http://schemas.microsoft.com/office/drawing/2014/main" id="{1371FD63-8DD9-474D-8AD6-64554F472AE2}"/>
                </a:ext>
              </a:extLst>
            </p:cNvPr>
            <p:cNvSpPr>
              <a:spLocks noChangeShapeType="1"/>
            </p:cNvSpPr>
            <p:nvPr/>
          </p:nvSpPr>
          <p:spPr bwMode="auto">
            <a:xfrm>
              <a:off x="7380288" y="1538288"/>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Freeform 18">
              <a:extLst>
                <a:ext uri="{FF2B5EF4-FFF2-40B4-BE49-F238E27FC236}">
                  <a16:creationId xmlns:a16="http://schemas.microsoft.com/office/drawing/2014/main" id="{F1C63736-2354-43AE-BF15-4D00FCD022BE}"/>
                </a:ext>
              </a:extLst>
            </p:cNvPr>
            <p:cNvSpPr>
              <a:spLocks/>
            </p:cNvSpPr>
            <p:nvPr/>
          </p:nvSpPr>
          <p:spPr bwMode="auto">
            <a:xfrm>
              <a:off x="6237288" y="2662238"/>
              <a:ext cx="1143000" cy="177800"/>
            </a:xfrm>
            <a:custGeom>
              <a:avLst/>
              <a:gdLst>
                <a:gd name="T0" fmla="*/ 0 w 720"/>
                <a:gd name="T1" fmla="*/ 0 h 112"/>
                <a:gd name="T2" fmla="*/ 240 w 720"/>
                <a:gd name="T3" fmla="*/ 96 h 112"/>
                <a:gd name="T4" fmla="*/ 528 w 720"/>
                <a:gd name="T5" fmla="*/ 96 h 112"/>
                <a:gd name="T6" fmla="*/ 720 w 720"/>
                <a:gd name="T7" fmla="*/ 0 h 112"/>
              </a:gdLst>
              <a:ahLst/>
              <a:cxnLst>
                <a:cxn ang="0">
                  <a:pos x="T0" y="T1"/>
                </a:cxn>
                <a:cxn ang="0">
                  <a:pos x="T2" y="T3"/>
                </a:cxn>
                <a:cxn ang="0">
                  <a:pos x="T4" y="T5"/>
                </a:cxn>
                <a:cxn ang="0">
                  <a:pos x="T6" y="T7"/>
                </a:cxn>
              </a:cxnLst>
              <a:rect l="0" t="0" r="r" b="b"/>
              <a:pathLst>
                <a:path w="720" h="112">
                  <a:moveTo>
                    <a:pt x="0" y="0"/>
                  </a:moveTo>
                  <a:cubicBezTo>
                    <a:pt x="76" y="40"/>
                    <a:pt x="152" y="80"/>
                    <a:pt x="240" y="96"/>
                  </a:cubicBezTo>
                  <a:cubicBezTo>
                    <a:pt x="328" y="112"/>
                    <a:pt x="448" y="112"/>
                    <a:pt x="528" y="96"/>
                  </a:cubicBezTo>
                  <a:cubicBezTo>
                    <a:pt x="608" y="80"/>
                    <a:pt x="688" y="16"/>
                    <a:pt x="720" y="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Rectangle 19">
              <a:extLst>
                <a:ext uri="{FF2B5EF4-FFF2-40B4-BE49-F238E27FC236}">
                  <a16:creationId xmlns:a16="http://schemas.microsoft.com/office/drawing/2014/main" id="{A0248D58-F1FB-4591-92AC-A55ED60B9BA7}"/>
                </a:ext>
              </a:extLst>
            </p:cNvPr>
            <p:cNvSpPr>
              <a:spLocks noChangeArrowheads="1"/>
            </p:cNvSpPr>
            <p:nvPr/>
          </p:nvSpPr>
          <p:spPr bwMode="auto">
            <a:xfrm>
              <a:off x="6618288" y="1824038"/>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Rectangle 20">
              <a:extLst>
                <a:ext uri="{FF2B5EF4-FFF2-40B4-BE49-F238E27FC236}">
                  <a16:creationId xmlns:a16="http://schemas.microsoft.com/office/drawing/2014/main" id="{9B0C94DA-0EC3-46AE-B2D6-95670C643349}"/>
                </a:ext>
              </a:extLst>
            </p:cNvPr>
            <p:cNvSpPr>
              <a:spLocks noChangeArrowheads="1"/>
            </p:cNvSpPr>
            <p:nvPr/>
          </p:nvSpPr>
          <p:spPr bwMode="auto">
            <a:xfrm>
              <a:off x="6618288" y="2281238"/>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Text Box 21">
              <a:extLst>
                <a:ext uri="{FF2B5EF4-FFF2-40B4-BE49-F238E27FC236}">
                  <a16:creationId xmlns:a16="http://schemas.microsoft.com/office/drawing/2014/main" id="{D74CC469-DD59-41DF-B36B-A1A070126BED}"/>
                </a:ext>
              </a:extLst>
            </p:cNvPr>
            <p:cNvSpPr txBox="1">
              <a:spLocks noChangeArrowheads="1"/>
            </p:cNvSpPr>
            <p:nvPr/>
          </p:nvSpPr>
          <p:spPr bwMode="auto">
            <a:xfrm>
              <a:off x="6983413" y="1758950"/>
              <a:ext cx="354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a:ea typeface="굴림" panose="020B0600000101010101" pitchFamily="34" charset="-127"/>
                </a:rPr>
                <a:t>A</a:t>
              </a:r>
            </a:p>
          </p:txBody>
        </p:sp>
        <p:sp>
          <p:nvSpPr>
            <p:cNvPr id="69" name="Text Box 22">
              <a:extLst>
                <a:ext uri="{FF2B5EF4-FFF2-40B4-BE49-F238E27FC236}">
                  <a16:creationId xmlns:a16="http://schemas.microsoft.com/office/drawing/2014/main" id="{7F6EEA51-7CCF-4293-8663-83FB9BAA5DCE}"/>
                </a:ext>
              </a:extLst>
            </p:cNvPr>
            <p:cNvSpPr txBox="1">
              <a:spLocks noChangeArrowheads="1"/>
            </p:cNvSpPr>
            <p:nvPr/>
          </p:nvSpPr>
          <p:spPr bwMode="auto">
            <a:xfrm>
              <a:off x="6999288" y="2198688"/>
              <a:ext cx="354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a:ea typeface="굴림" panose="020B0600000101010101" pitchFamily="34" charset="-127"/>
                </a:rPr>
                <a:t>B</a:t>
              </a:r>
            </a:p>
          </p:txBody>
        </p:sp>
        <p:sp>
          <p:nvSpPr>
            <p:cNvPr id="70" name="Rectangle 23">
              <a:extLst>
                <a:ext uri="{FF2B5EF4-FFF2-40B4-BE49-F238E27FC236}">
                  <a16:creationId xmlns:a16="http://schemas.microsoft.com/office/drawing/2014/main" id="{4DDC3F63-C506-4269-AD36-E353288CEDE3}"/>
                </a:ext>
              </a:extLst>
            </p:cNvPr>
            <p:cNvSpPr>
              <a:spLocks noChangeArrowheads="1"/>
            </p:cNvSpPr>
            <p:nvPr/>
          </p:nvSpPr>
          <p:spPr bwMode="auto">
            <a:xfrm>
              <a:off x="3189288" y="3576638"/>
              <a:ext cx="7620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Rectangle 24">
              <a:extLst>
                <a:ext uri="{FF2B5EF4-FFF2-40B4-BE49-F238E27FC236}">
                  <a16:creationId xmlns:a16="http://schemas.microsoft.com/office/drawing/2014/main" id="{2C262EAD-BF3F-49C4-9EBA-9ADBE6839E79}"/>
                </a:ext>
              </a:extLst>
            </p:cNvPr>
            <p:cNvSpPr>
              <a:spLocks noChangeArrowheads="1"/>
            </p:cNvSpPr>
            <p:nvPr/>
          </p:nvSpPr>
          <p:spPr bwMode="auto">
            <a:xfrm>
              <a:off x="4408488" y="3576638"/>
              <a:ext cx="7620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Rectangle 27">
              <a:extLst>
                <a:ext uri="{FF2B5EF4-FFF2-40B4-BE49-F238E27FC236}">
                  <a16:creationId xmlns:a16="http://schemas.microsoft.com/office/drawing/2014/main" id="{63B9D30A-D838-4F9B-8CCA-84DFC8FCCEA5}"/>
                </a:ext>
              </a:extLst>
            </p:cNvPr>
            <p:cNvSpPr>
              <a:spLocks noChangeArrowheads="1"/>
            </p:cNvSpPr>
            <p:nvPr/>
          </p:nvSpPr>
          <p:spPr bwMode="auto">
            <a:xfrm>
              <a:off x="4713288" y="3729038"/>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Rectangle 28">
              <a:extLst>
                <a:ext uri="{FF2B5EF4-FFF2-40B4-BE49-F238E27FC236}">
                  <a16:creationId xmlns:a16="http://schemas.microsoft.com/office/drawing/2014/main" id="{3E6BD8D0-1E4F-4645-80FA-03D864E63799}"/>
                </a:ext>
              </a:extLst>
            </p:cNvPr>
            <p:cNvSpPr>
              <a:spLocks noChangeArrowheads="1"/>
            </p:cNvSpPr>
            <p:nvPr/>
          </p:nvSpPr>
          <p:spPr bwMode="auto">
            <a:xfrm>
              <a:off x="3570288" y="3881438"/>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Rectangle 29">
              <a:extLst>
                <a:ext uri="{FF2B5EF4-FFF2-40B4-BE49-F238E27FC236}">
                  <a16:creationId xmlns:a16="http://schemas.microsoft.com/office/drawing/2014/main" id="{25D5572F-4175-4C5F-B2D0-BBB7D8D48771}"/>
                </a:ext>
              </a:extLst>
            </p:cNvPr>
            <p:cNvSpPr>
              <a:spLocks noChangeArrowheads="1"/>
            </p:cNvSpPr>
            <p:nvPr/>
          </p:nvSpPr>
          <p:spPr bwMode="auto">
            <a:xfrm>
              <a:off x="3570288" y="4338638"/>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Line 30">
              <a:extLst>
                <a:ext uri="{FF2B5EF4-FFF2-40B4-BE49-F238E27FC236}">
                  <a16:creationId xmlns:a16="http://schemas.microsoft.com/office/drawing/2014/main" id="{FB2BEB4C-3CAB-4EE6-9396-97CE32864830}"/>
                </a:ext>
              </a:extLst>
            </p:cNvPr>
            <p:cNvSpPr>
              <a:spLocks noChangeShapeType="1"/>
            </p:cNvSpPr>
            <p:nvPr/>
          </p:nvSpPr>
          <p:spPr bwMode="auto">
            <a:xfrm>
              <a:off x="3113088" y="5557838"/>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Text Box 31">
              <a:extLst>
                <a:ext uri="{FF2B5EF4-FFF2-40B4-BE49-F238E27FC236}">
                  <a16:creationId xmlns:a16="http://schemas.microsoft.com/office/drawing/2014/main" id="{4B8EAA65-E218-4D2A-A8D3-4FD3573E5106}"/>
                </a:ext>
              </a:extLst>
            </p:cNvPr>
            <p:cNvSpPr txBox="1">
              <a:spLocks noChangeArrowheads="1"/>
            </p:cNvSpPr>
            <p:nvPr/>
          </p:nvSpPr>
          <p:spPr bwMode="auto">
            <a:xfrm>
              <a:off x="3230563" y="3816350"/>
              <a:ext cx="403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a:ea typeface="굴림" panose="020B0600000101010101" pitchFamily="34" charset="-127"/>
                </a:rPr>
                <a:t>x</a:t>
              </a:r>
              <a:r>
                <a:rPr lang="en-US" altLang="ko-KR" sz="2000" baseline="-25000">
                  <a:ea typeface="굴림" panose="020B0600000101010101" pitchFamily="34" charset="-127"/>
                </a:rPr>
                <a:t>1</a:t>
              </a:r>
              <a:endParaRPr lang="en-US" altLang="ko-KR" sz="2000">
                <a:ea typeface="굴림" panose="020B0600000101010101" pitchFamily="34" charset="-127"/>
              </a:endParaRPr>
            </a:p>
          </p:txBody>
        </p:sp>
        <p:sp>
          <p:nvSpPr>
            <p:cNvPr id="77" name="Text Box 32">
              <a:extLst>
                <a:ext uri="{FF2B5EF4-FFF2-40B4-BE49-F238E27FC236}">
                  <a16:creationId xmlns:a16="http://schemas.microsoft.com/office/drawing/2014/main" id="{59BAAE94-04AD-4B36-9228-C70AAA1D1AFB}"/>
                </a:ext>
              </a:extLst>
            </p:cNvPr>
            <p:cNvSpPr txBox="1">
              <a:spLocks noChangeArrowheads="1"/>
            </p:cNvSpPr>
            <p:nvPr/>
          </p:nvSpPr>
          <p:spPr bwMode="auto">
            <a:xfrm>
              <a:off x="3227388" y="4211638"/>
              <a:ext cx="449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a:ea typeface="굴림" panose="020B0600000101010101" pitchFamily="34" charset="-127"/>
                </a:rPr>
                <a:t>y</a:t>
              </a:r>
              <a:r>
                <a:rPr lang="en-US" altLang="ko-KR" sz="2000" baseline="-25000">
                  <a:ea typeface="굴림" panose="020B0600000101010101" pitchFamily="34" charset="-127"/>
                </a:rPr>
                <a:t>1 </a:t>
              </a:r>
              <a:endParaRPr lang="en-US" altLang="ko-KR" sz="2000">
                <a:ea typeface="굴림" panose="020B0600000101010101" pitchFamily="34" charset="-127"/>
              </a:endParaRPr>
            </a:p>
          </p:txBody>
        </p:sp>
        <p:sp>
          <p:nvSpPr>
            <p:cNvPr id="78" name="Text Box 34">
              <a:extLst>
                <a:ext uri="{FF2B5EF4-FFF2-40B4-BE49-F238E27FC236}">
                  <a16:creationId xmlns:a16="http://schemas.microsoft.com/office/drawing/2014/main" id="{AA96BA04-C304-4DC5-8C05-0104F8547DB4}"/>
                </a:ext>
              </a:extLst>
            </p:cNvPr>
            <p:cNvSpPr txBox="1">
              <a:spLocks noChangeArrowheads="1"/>
            </p:cNvSpPr>
            <p:nvPr/>
          </p:nvSpPr>
          <p:spPr bwMode="auto">
            <a:xfrm>
              <a:off x="1447800" y="1316038"/>
              <a:ext cx="1862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i="1">
                  <a:ea typeface="굴림" panose="020B0600000101010101" pitchFamily="34" charset="-127"/>
                </a:rPr>
                <a:t>Buffer Block A</a:t>
              </a:r>
              <a:r>
                <a:rPr lang="en-US" altLang="ko-KR" sz="2000">
                  <a:ea typeface="굴림" panose="020B0600000101010101" pitchFamily="34" charset="-127"/>
                </a:rPr>
                <a:t> </a:t>
              </a:r>
            </a:p>
          </p:txBody>
        </p:sp>
        <p:sp>
          <p:nvSpPr>
            <p:cNvPr id="79" name="Text Box 35">
              <a:extLst>
                <a:ext uri="{FF2B5EF4-FFF2-40B4-BE49-F238E27FC236}">
                  <a16:creationId xmlns:a16="http://schemas.microsoft.com/office/drawing/2014/main" id="{7995978E-C8ED-46C4-8EC0-E09FAEF31658}"/>
                </a:ext>
              </a:extLst>
            </p:cNvPr>
            <p:cNvSpPr txBox="1">
              <a:spLocks noChangeArrowheads="1"/>
            </p:cNvSpPr>
            <p:nvPr/>
          </p:nvSpPr>
          <p:spPr bwMode="auto">
            <a:xfrm>
              <a:off x="1447800" y="1817688"/>
              <a:ext cx="1792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i="1">
                  <a:ea typeface="굴림" panose="020B0600000101010101" pitchFamily="34" charset="-127"/>
                </a:rPr>
                <a:t>Buffer Block B</a:t>
              </a:r>
              <a:endParaRPr lang="en-US" altLang="ko-KR" sz="2000">
                <a:ea typeface="굴림" panose="020B0600000101010101" pitchFamily="34" charset="-127"/>
              </a:endParaRPr>
            </a:p>
          </p:txBody>
        </p:sp>
        <p:sp>
          <p:nvSpPr>
            <p:cNvPr id="80" name="Line 36">
              <a:extLst>
                <a:ext uri="{FF2B5EF4-FFF2-40B4-BE49-F238E27FC236}">
                  <a16:creationId xmlns:a16="http://schemas.microsoft.com/office/drawing/2014/main" id="{8BD69F32-B5BF-4D78-BD14-9C431695524B}"/>
                </a:ext>
              </a:extLst>
            </p:cNvPr>
            <p:cNvSpPr>
              <a:spLocks noChangeShapeType="1"/>
            </p:cNvSpPr>
            <p:nvPr/>
          </p:nvSpPr>
          <p:spPr bwMode="auto">
            <a:xfrm>
              <a:off x="3341688" y="1519238"/>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37">
              <a:extLst>
                <a:ext uri="{FF2B5EF4-FFF2-40B4-BE49-F238E27FC236}">
                  <a16:creationId xmlns:a16="http://schemas.microsoft.com/office/drawing/2014/main" id="{FBD8A06D-6D2F-4501-94D5-754A02B35172}"/>
                </a:ext>
              </a:extLst>
            </p:cNvPr>
            <p:cNvSpPr>
              <a:spLocks noChangeShapeType="1"/>
            </p:cNvSpPr>
            <p:nvPr/>
          </p:nvSpPr>
          <p:spPr bwMode="auto">
            <a:xfrm>
              <a:off x="3341688" y="2052638"/>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Line 38">
              <a:extLst>
                <a:ext uri="{FF2B5EF4-FFF2-40B4-BE49-F238E27FC236}">
                  <a16:creationId xmlns:a16="http://schemas.microsoft.com/office/drawing/2014/main" id="{E4593C1E-ACEB-4874-865F-CCABE4E47489}"/>
                </a:ext>
              </a:extLst>
            </p:cNvPr>
            <p:cNvSpPr>
              <a:spLocks noChangeShapeType="1"/>
            </p:cNvSpPr>
            <p:nvPr/>
          </p:nvSpPr>
          <p:spPr bwMode="auto">
            <a:xfrm flipH="1" flipV="1">
              <a:off x="4560888" y="1595438"/>
              <a:ext cx="2057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39">
              <a:extLst>
                <a:ext uri="{FF2B5EF4-FFF2-40B4-BE49-F238E27FC236}">
                  <a16:creationId xmlns:a16="http://schemas.microsoft.com/office/drawing/2014/main" id="{BBC565E6-B50E-4AED-AF2E-B4A20DAA5691}"/>
                </a:ext>
              </a:extLst>
            </p:cNvPr>
            <p:cNvSpPr>
              <a:spLocks noChangeShapeType="1"/>
            </p:cNvSpPr>
            <p:nvPr/>
          </p:nvSpPr>
          <p:spPr bwMode="auto">
            <a:xfrm>
              <a:off x="4637088" y="2052638"/>
              <a:ext cx="1981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Text Box 40">
              <a:extLst>
                <a:ext uri="{FF2B5EF4-FFF2-40B4-BE49-F238E27FC236}">
                  <a16:creationId xmlns:a16="http://schemas.microsoft.com/office/drawing/2014/main" id="{0F929C65-6379-44E2-BC93-5B90DA9AC82E}"/>
                </a:ext>
              </a:extLst>
            </p:cNvPr>
            <p:cNvSpPr txBox="1">
              <a:spLocks noChangeArrowheads="1"/>
            </p:cNvSpPr>
            <p:nvPr/>
          </p:nvSpPr>
          <p:spPr bwMode="auto">
            <a:xfrm>
              <a:off x="4800600" y="1301750"/>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a:ea typeface="굴림" panose="020B0600000101010101" pitchFamily="34" charset="-127"/>
                </a:rPr>
                <a:t>input(A)</a:t>
              </a:r>
            </a:p>
          </p:txBody>
        </p:sp>
        <p:sp>
          <p:nvSpPr>
            <p:cNvPr id="85" name="Text Box 41">
              <a:extLst>
                <a:ext uri="{FF2B5EF4-FFF2-40B4-BE49-F238E27FC236}">
                  <a16:creationId xmlns:a16="http://schemas.microsoft.com/office/drawing/2014/main" id="{5B57445D-C532-4D65-9CFB-A3AA6685D8F5}"/>
                </a:ext>
              </a:extLst>
            </p:cNvPr>
            <p:cNvSpPr txBox="1">
              <a:spLocks noChangeArrowheads="1"/>
            </p:cNvSpPr>
            <p:nvPr/>
          </p:nvSpPr>
          <p:spPr bwMode="auto">
            <a:xfrm>
              <a:off x="4818063" y="2198688"/>
              <a:ext cx="1296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a:ea typeface="굴림" panose="020B0600000101010101" pitchFamily="34" charset="-127"/>
                </a:rPr>
                <a:t>output(B) </a:t>
              </a:r>
            </a:p>
          </p:txBody>
        </p:sp>
        <p:sp>
          <p:nvSpPr>
            <p:cNvPr id="86" name="Line 42">
              <a:extLst>
                <a:ext uri="{FF2B5EF4-FFF2-40B4-BE49-F238E27FC236}">
                  <a16:creationId xmlns:a16="http://schemas.microsoft.com/office/drawing/2014/main" id="{2B918A41-4495-4886-9666-94E658BE631D}"/>
                </a:ext>
              </a:extLst>
            </p:cNvPr>
            <p:cNvSpPr>
              <a:spLocks noChangeShapeType="1"/>
            </p:cNvSpPr>
            <p:nvPr/>
          </p:nvSpPr>
          <p:spPr bwMode="auto">
            <a:xfrm flipH="1">
              <a:off x="3665538" y="1671638"/>
              <a:ext cx="533400" cy="2209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Line 43">
              <a:extLst>
                <a:ext uri="{FF2B5EF4-FFF2-40B4-BE49-F238E27FC236}">
                  <a16:creationId xmlns:a16="http://schemas.microsoft.com/office/drawing/2014/main" id="{2A3DE0C1-C1AD-4AEA-BE66-ED7E40757D43}"/>
                </a:ext>
              </a:extLst>
            </p:cNvPr>
            <p:cNvSpPr>
              <a:spLocks noChangeShapeType="1"/>
            </p:cNvSpPr>
            <p:nvPr/>
          </p:nvSpPr>
          <p:spPr bwMode="auto">
            <a:xfrm flipV="1">
              <a:off x="3798888" y="2205038"/>
              <a:ext cx="609600" cy="2286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Text Box 44">
              <a:extLst>
                <a:ext uri="{FF2B5EF4-FFF2-40B4-BE49-F238E27FC236}">
                  <a16:creationId xmlns:a16="http://schemas.microsoft.com/office/drawing/2014/main" id="{BBD40C0E-2F61-4FF1-9740-787DD5E9B6D6}"/>
                </a:ext>
              </a:extLst>
            </p:cNvPr>
            <p:cNvSpPr txBox="1">
              <a:spLocks noChangeArrowheads="1"/>
            </p:cNvSpPr>
            <p:nvPr/>
          </p:nvSpPr>
          <p:spPr bwMode="auto">
            <a:xfrm>
              <a:off x="2808288" y="2503488"/>
              <a:ext cx="990600" cy="467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2000" dirty="0">
                  <a:ea typeface="굴림" panose="020B0600000101010101" pitchFamily="34" charset="-127"/>
                </a:rPr>
                <a:t>read(X)</a:t>
              </a:r>
            </a:p>
          </p:txBody>
        </p:sp>
        <p:sp>
          <p:nvSpPr>
            <p:cNvPr id="89" name="Text Box 45">
              <a:extLst>
                <a:ext uri="{FF2B5EF4-FFF2-40B4-BE49-F238E27FC236}">
                  <a16:creationId xmlns:a16="http://schemas.microsoft.com/office/drawing/2014/main" id="{FB211246-0F23-4F6E-B562-70ED6DF8DD55}"/>
                </a:ext>
              </a:extLst>
            </p:cNvPr>
            <p:cNvSpPr txBox="1">
              <a:spLocks noChangeArrowheads="1"/>
            </p:cNvSpPr>
            <p:nvPr/>
          </p:nvSpPr>
          <p:spPr bwMode="auto">
            <a:xfrm>
              <a:off x="4247166" y="2748072"/>
              <a:ext cx="1054100" cy="396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dirty="0">
                  <a:ea typeface="굴림" panose="020B0600000101010101" pitchFamily="34" charset="-127"/>
                </a:rPr>
                <a:t>write(Y)</a:t>
              </a:r>
            </a:p>
          </p:txBody>
        </p:sp>
        <p:sp>
          <p:nvSpPr>
            <p:cNvPr id="90" name="Text Box 46">
              <a:extLst>
                <a:ext uri="{FF2B5EF4-FFF2-40B4-BE49-F238E27FC236}">
                  <a16:creationId xmlns:a16="http://schemas.microsoft.com/office/drawing/2014/main" id="{4E8A53E9-6DD0-4838-916C-9E75D28500F6}"/>
                </a:ext>
              </a:extLst>
            </p:cNvPr>
            <p:cNvSpPr txBox="1">
              <a:spLocks noChangeArrowheads="1"/>
            </p:cNvSpPr>
            <p:nvPr/>
          </p:nvSpPr>
          <p:spPr bwMode="auto">
            <a:xfrm>
              <a:off x="6831013" y="3511550"/>
              <a:ext cx="636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a:ea typeface="굴림" panose="020B0600000101010101" pitchFamily="34" charset="-127"/>
                </a:rPr>
                <a:t>disk</a:t>
              </a:r>
            </a:p>
          </p:txBody>
        </p:sp>
        <p:sp>
          <p:nvSpPr>
            <p:cNvPr id="91" name="Line 50">
              <a:extLst>
                <a:ext uri="{FF2B5EF4-FFF2-40B4-BE49-F238E27FC236}">
                  <a16:creationId xmlns:a16="http://schemas.microsoft.com/office/drawing/2014/main" id="{E36B3652-F5FA-4174-BD65-9287F519CC15}"/>
                </a:ext>
              </a:extLst>
            </p:cNvPr>
            <p:cNvSpPr>
              <a:spLocks noChangeShapeType="1"/>
            </p:cNvSpPr>
            <p:nvPr/>
          </p:nvSpPr>
          <p:spPr bwMode="auto">
            <a:xfrm flipH="1">
              <a:off x="5780088" y="1519238"/>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Line 51">
              <a:extLst>
                <a:ext uri="{FF2B5EF4-FFF2-40B4-BE49-F238E27FC236}">
                  <a16:creationId xmlns:a16="http://schemas.microsoft.com/office/drawing/2014/main" id="{9246E968-FD76-45DD-8016-FF38E2026A8A}"/>
                </a:ext>
              </a:extLst>
            </p:cNvPr>
            <p:cNvSpPr>
              <a:spLocks noChangeShapeType="1"/>
            </p:cNvSpPr>
            <p:nvPr/>
          </p:nvSpPr>
          <p:spPr bwMode="auto">
            <a:xfrm>
              <a:off x="5780088" y="1976438"/>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52">
              <a:extLst>
                <a:ext uri="{FF2B5EF4-FFF2-40B4-BE49-F238E27FC236}">
                  <a16:creationId xmlns:a16="http://schemas.microsoft.com/office/drawing/2014/main" id="{D881CD1A-CD0F-4548-8FBB-9703475975CF}"/>
                </a:ext>
              </a:extLst>
            </p:cNvPr>
            <p:cNvSpPr>
              <a:spLocks noChangeShapeType="1"/>
            </p:cNvSpPr>
            <p:nvPr/>
          </p:nvSpPr>
          <p:spPr bwMode="auto">
            <a:xfrm flipH="1">
              <a:off x="5856288" y="2281238"/>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Line 53">
              <a:extLst>
                <a:ext uri="{FF2B5EF4-FFF2-40B4-BE49-F238E27FC236}">
                  <a16:creationId xmlns:a16="http://schemas.microsoft.com/office/drawing/2014/main" id="{C4269F56-4918-479D-9544-0EA86E5D8925}"/>
                </a:ext>
              </a:extLst>
            </p:cNvPr>
            <p:cNvSpPr>
              <a:spLocks noChangeShapeType="1"/>
            </p:cNvSpPr>
            <p:nvPr/>
          </p:nvSpPr>
          <p:spPr bwMode="auto">
            <a:xfrm>
              <a:off x="5856288" y="2738438"/>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Line 54">
              <a:extLst>
                <a:ext uri="{FF2B5EF4-FFF2-40B4-BE49-F238E27FC236}">
                  <a16:creationId xmlns:a16="http://schemas.microsoft.com/office/drawing/2014/main" id="{FDB0D144-3C72-4D4A-B301-0F064971167F}"/>
                </a:ext>
              </a:extLst>
            </p:cNvPr>
            <p:cNvSpPr>
              <a:spLocks noChangeShapeType="1"/>
            </p:cNvSpPr>
            <p:nvPr/>
          </p:nvSpPr>
          <p:spPr bwMode="auto">
            <a:xfrm flipH="1">
              <a:off x="5932488" y="3043238"/>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55">
              <a:extLst>
                <a:ext uri="{FF2B5EF4-FFF2-40B4-BE49-F238E27FC236}">
                  <a16:creationId xmlns:a16="http://schemas.microsoft.com/office/drawing/2014/main" id="{F85AE8FF-FA4C-4ACB-B974-4F090ADD40C7}"/>
                </a:ext>
              </a:extLst>
            </p:cNvPr>
            <p:cNvSpPr>
              <a:spLocks noChangeShapeType="1"/>
            </p:cNvSpPr>
            <p:nvPr/>
          </p:nvSpPr>
          <p:spPr bwMode="auto">
            <a:xfrm>
              <a:off x="5932488" y="3500438"/>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56">
              <a:extLst>
                <a:ext uri="{FF2B5EF4-FFF2-40B4-BE49-F238E27FC236}">
                  <a16:creationId xmlns:a16="http://schemas.microsoft.com/office/drawing/2014/main" id="{66B57F5D-198F-479C-889B-661C1A6F0936}"/>
                </a:ext>
              </a:extLst>
            </p:cNvPr>
            <p:cNvSpPr>
              <a:spLocks noChangeShapeType="1"/>
            </p:cNvSpPr>
            <p:nvPr/>
          </p:nvSpPr>
          <p:spPr bwMode="auto">
            <a:xfrm flipH="1">
              <a:off x="6008688" y="3805238"/>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Line 57">
              <a:extLst>
                <a:ext uri="{FF2B5EF4-FFF2-40B4-BE49-F238E27FC236}">
                  <a16:creationId xmlns:a16="http://schemas.microsoft.com/office/drawing/2014/main" id="{7DDE0FEF-9C1F-4BA1-A58B-90CBFA246E29}"/>
                </a:ext>
              </a:extLst>
            </p:cNvPr>
            <p:cNvSpPr>
              <a:spLocks noChangeShapeType="1"/>
            </p:cNvSpPr>
            <p:nvPr/>
          </p:nvSpPr>
          <p:spPr bwMode="auto">
            <a:xfrm>
              <a:off x="6008688" y="4262438"/>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Line 58">
              <a:extLst>
                <a:ext uri="{FF2B5EF4-FFF2-40B4-BE49-F238E27FC236}">
                  <a16:creationId xmlns:a16="http://schemas.microsoft.com/office/drawing/2014/main" id="{3C25FDB2-FB78-4203-BF39-B03237C76B7E}"/>
                </a:ext>
              </a:extLst>
            </p:cNvPr>
            <p:cNvSpPr>
              <a:spLocks noChangeShapeType="1"/>
            </p:cNvSpPr>
            <p:nvPr/>
          </p:nvSpPr>
          <p:spPr bwMode="auto">
            <a:xfrm flipH="1">
              <a:off x="6084888" y="4567238"/>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59">
              <a:extLst>
                <a:ext uri="{FF2B5EF4-FFF2-40B4-BE49-F238E27FC236}">
                  <a16:creationId xmlns:a16="http://schemas.microsoft.com/office/drawing/2014/main" id="{01967F90-ABD8-4560-82C9-A13C5559B472}"/>
                </a:ext>
              </a:extLst>
            </p:cNvPr>
            <p:cNvSpPr>
              <a:spLocks noChangeShapeType="1"/>
            </p:cNvSpPr>
            <p:nvPr/>
          </p:nvSpPr>
          <p:spPr bwMode="auto">
            <a:xfrm>
              <a:off x="6084888" y="5024438"/>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Line 60">
              <a:extLst>
                <a:ext uri="{FF2B5EF4-FFF2-40B4-BE49-F238E27FC236}">
                  <a16:creationId xmlns:a16="http://schemas.microsoft.com/office/drawing/2014/main" id="{6C0D0218-D3E7-4DF3-A5E1-C0089EE6F0F8}"/>
                </a:ext>
              </a:extLst>
            </p:cNvPr>
            <p:cNvSpPr>
              <a:spLocks noChangeShapeType="1"/>
            </p:cNvSpPr>
            <p:nvPr/>
          </p:nvSpPr>
          <p:spPr bwMode="auto">
            <a:xfrm flipH="1">
              <a:off x="6161088" y="5329238"/>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Line 61">
              <a:extLst>
                <a:ext uri="{FF2B5EF4-FFF2-40B4-BE49-F238E27FC236}">
                  <a16:creationId xmlns:a16="http://schemas.microsoft.com/office/drawing/2014/main" id="{56E9BA65-7917-42B5-ABFA-2BEBF266E8BC}"/>
                </a:ext>
              </a:extLst>
            </p:cNvPr>
            <p:cNvSpPr>
              <a:spLocks noChangeShapeType="1"/>
            </p:cNvSpPr>
            <p:nvPr/>
          </p:nvSpPr>
          <p:spPr bwMode="auto">
            <a:xfrm>
              <a:off x="6161088" y="5786438"/>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Text Box 63">
              <a:extLst>
                <a:ext uri="{FF2B5EF4-FFF2-40B4-BE49-F238E27FC236}">
                  <a16:creationId xmlns:a16="http://schemas.microsoft.com/office/drawing/2014/main" id="{CB0826EF-BB81-4383-8DC7-C3642BC582FD}"/>
                </a:ext>
              </a:extLst>
            </p:cNvPr>
            <p:cNvSpPr txBox="1">
              <a:spLocks noChangeArrowheads="1"/>
            </p:cNvSpPr>
            <p:nvPr/>
          </p:nvSpPr>
          <p:spPr bwMode="auto">
            <a:xfrm>
              <a:off x="2971800" y="4795838"/>
              <a:ext cx="137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ko-KR" sz="2000">
                  <a:ea typeface="굴림" panose="020B0600000101010101" pitchFamily="34" charset="-127"/>
                </a:rPr>
                <a:t>work area</a:t>
              </a:r>
            </a:p>
            <a:p>
              <a:r>
                <a:rPr lang="en-US" altLang="ko-KR" sz="2000">
                  <a:ea typeface="굴림" panose="020B0600000101010101" pitchFamily="34" charset="-127"/>
                </a:rPr>
                <a:t>of T</a:t>
              </a:r>
              <a:r>
                <a:rPr lang="en-US" altLang="ko-KR" sz="2000" baseline="-25000">
                  <a:ea typeface="굴림" panose="020B0600000101010101" pitchFamily="34" charset="-127"/>
                </a:rPr>
                <a:t>1</a:t>
              </a:r>
              <a:endParaRPr lang="en-US" altLang="ko-KR" sz="2000">
                <a:ea typeface="굴림" panose="020B0600000101010101" pitchFamily="34" charset="-127"/>
              </a:endParaRPr>
            </a:p>
          </p:txBody>
        </p:sp>
        <p:sp>
          <p:nvSpPr>
            <p:cNvPr id="104" name="Text Box 64">
              <a:extLst>
                <a:ext uri="{FF2B5EF4-FFF2-40B4-BE49-F238E27FC236}">
                  <a16:creationId xmlns:a16="http://schemas.microsoft.com/office/drawing/2014/main" id="{D7B91B47-9252-4F9F-BCB4-627667783E95}"/>
                </a:ext>
              </a:extLst>
            </p:cNvPr>
            <p:cNvSpPr txBox="1">
              <a:spLocks noChangeArrowheads="1"/>
            </p:cNvSpPr>
            <p:nvPr/>
          </p:nvSpPr>
          <p:spPr bwMode="auto">
            <a:xfrm>
              <a:off x="4416425" y="4768850"/>
              <a:ext cx="1293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dirty="0">
                  <a:ea typeface="굴림" panose="020B0600000101010101" pitchFamily="34" charset="-127"/>
                </a:rPr>
                <a:t>work area</a:t>
              </a:r>
            </a:p>
            <a:p>
              <a:r>
                <a:rPr lang="en-US" altLang="ko-KR" sz="2000" dirty="0">
                  <a:ea typeface="굴림" panose="020B0600000101010101" pitchFamily="34" charset="-127"/>
                </a:rPr>
                <a:t>of T</a:t>
              </a:r>
              <a:r>
                <a:rPr lang="en-US" altLang="ko-KR" sz="2000" baseline="-25000" dirty="0">
                  <a:ea typeface="굴림" panose="020B0600000101010101" pitchFamily="34" charset="-127"/>
                </a:rPr>
                <a:t>2 </a:t>
              </a:r>
              <a:endParaRPr lang="en-US" altLang="ko-KR" sz="2000" dirty="0">
                <a:ea typeface="굴림" panose="020B0600000101010101" pitchFamily="34" charset="-127"/>
              </a:endParaRPr>
            </a:p>
          </p:txBody>
        </p:sp>
        <p:sp>
          <p:nvSpPr>
            <p:cNvPr id="105" name="Text Box 65">
              <a:extLst>
                <a:ext uri="{FF2B5EF4-FFF2-40B4-BE49-F238E27FC236}">
                  <a16:creationId xmlns:a16="http://schemas.microsoft.com/office/drawing/2014/main" id="{409B15EB-537F-41D7-A31A-3D20D448FAEA}"/>
                </a:ext>
              </a:extLst>
            </p:cNvPr>
            <p:cNvSpPr txBox="1">
              <a:spLocks noChangeArrowheads="1"/>
            </p:cNvSpPr>
            <p:nvPr/>
          </p:nvSpPr>
          <p:spPr bwMode="auto">
            <a:xfrm>
              <a:off x="3494088" y="5530850"/>
              <a:ext cx="1100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a:ea typeface="굴림" panose="020B0600000101010101" pitchFamily="34" charset="-127"/>
                </a:rPr>
                <a:t>memory</a:t>
              </a:r>
            </a:p>
          </p:txBody>
        </p:sp>
        <p:sp>
          <p:nvSpPr>
            <p:cNvPr id="106" name="Text Box 66">
              <a:extLst>
                <a:ext uri="{FF2B5EF4-FFF2-40B4-BE49-F238E27FC236}">
                  <a16:creationId xmlns:a16="http://schemas.microsoft.com/office/drawing/2014/main" id="{73DC6678-E83E-4993-A3E9-EAD6BA63BC57}"/>
                </a:ext>
              </a:extLst>
            </p:cNvPr>
            <p:cNvSpPr txBox="1">
              <a:spLocks noChangeArrowheads="1"/>
            </p:cNvSpPr>
            <p:nvPr/>
          </p:nvSpPr>
          <p:spPr bwMode="auto">
            <a:xfrm>
              <a:off x="4389438" y="3589338"/>
              <a:ext cx="403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a:ea typeface="굴림" panose="020B0600000101010101" pitchFamily="34" charset="-127"/>
                </a:rPr>
                <a:t>x</a:t>
              </a:r>
              <a:r>
                <a:rPr lang="en-US" altLang="ko-KR" sz="2000" baseline="-25000">
                  <a:ea typeface="굴림" panose="020B0600000101010101" pitchFamily="34" charset="-127"/>
                </a:rPr>
                <a:t>2</a:t>
              </a:r>
              <a:endParaRPr lang="en-US" altLang="ko-KR" sz="2000">
                <a:ea typeface="굴림" panose="020B0600000101010101" pitchFamily="34" charset="-127"/>
              </a:endParaRPr>
            </a:p>
          </p:txBody>
        </p:sp>
      </p:grpSp>
      <p:sp>
        <p:nvSpPr>
          <p:cNvPr id="6" name="TextBox 5">
            <a:extLst>
              <a:ext uri="{FF2B5EF4-FFF2-40B4-BE49-F238E27FC236}">
                <a16:creationId xmlns:a16="http://schemas.microsoft.com/office/drawing/2014/main" id="{245BDC39-7A34-44A6-9242-2D755ED97A60}"/>
              </a:ext>
            </a:extLst>
          </p:cNvPr>
          <p:cNvSpPr txBox="1"/>
          <p:nvPr/>
        </p:nvSpPr>
        <p:spPr>
          <a:xfrm>
            <a:off x="5939565" y="2197226"/>
            <a:ext cx="914400" cy="646331"/>
          </a:xfrm>
          <a:prstGeom prst="rect">
            <a:avLst/>
          </a:prstGeom>
          <a:noFill/>
        </p:spPr>
        <p:txBody>
          <a:bodyPr wrap="square" rtlCol="0">
            <a:spAutoFit/>
          </a:bodyPr>
          <a:lstStyle/>
          <a:p>
            <a:r>
              <a:rPr lang="en-US" altLang="ko-KR" dirty="0">
                <a:ea typeface="굴림" panose="020B0600000101010101" pitchFamily="34" charset="-127"/>
              </a:rPr>
              <a:t>buffer</a:t>
            </a:r>
          </a:p>
          <a:p>
            <a:endParaRPr lang="en-US" dirty="0"/>
          </a:p>
        </p:txBody>
      </p:sp>
    </p:spTree>
    <p:extLst>
      <p:ext uri="{BB962C8B-B14F-4D97-AF65-F5344CB8AC3E}">
        <p14:creationId xmlns:p14="http://schemas.microsoft.com/office/powerpoint/2010/main" val="17604495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6"/>
            <a:ext cx="11109253" cy="1522368"/>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1261872" y="1575597"/>
            <a:ext cx="8806188" cy="3822211"/>
          </a:xfrm>
          <a:solidFill>
            <a:schemeClr val="bg1">
              <a:lumMod val="95000"/>
            </a:schemeClr>
          </a:solidFill>
        </p:spPr>
        <p:txBody>
          <a:bodyPr>
            <a:normAutofit/>
          </a:bodyPr>
          <a:lstStyle/>
          <a:p>
            <a:pPr marL="0" indent="0">
              <a:buClr>
                <a:srgbClr val="F69200"/>
              </a:buClr>
              <a:buNone/>
            </a:pPr>
            <a:r>
              <a:rPr lang="en-US" altLang="ko-KR" sz="2400" u="sng" dirty="0">
                <a:solidFill>
                  <a:schemeClr val="tx1"/>
                </a:solidFill>
                <a:ea typeface="굴림" panose="020B0600000101010101" pitchFamily="34" charset="-127"/>
              </a:rPr>
              <a:t>Recovery and Atomicity</a:t>
            </a:r>
          </a:p>
          <a:p>
            <a:pPr lvl="1">
              <a:buClr>
                <a:srgbClr val="F69200"/>
              </a:buClr>
              <a:buFont typeface="Wingdings" panose="05000000000000000000" pitchFamily="2" charset="2"/>
              <a:buChar char="Ø"/>
            </a:pPr>
            <a:r>
              <a:rPr lang="en-US" altLang="ko-KR" dirty="0">
                <a:solidFill>
                  <a:schemeClr val="tx1"/>
                </a:solidFill>
                <a:ea typeface="굴림" panose="020B0600000101010101" pitchFamily="34" charset="-127"/>
              </a:rPr>
              <a:t>Modifying the database without ensuring that the transaction will commit  may leave the database in an inconsistent state.</a:t>
            </a:r>
          </a:p>
          <a:p>
            <a:pPr lvl="1">
              <a:buClr>
                <a:srgbClr val="F69200"/>
              </a:buClr>
              <a:buFont typeface="Wingdings" panose="05000000000000000000" pitchFamily="2" charset="2"/>
              <a:buChar char="Ø"/>
            </a:pPr>
            <a:endParaRPr lang="en-US" altLang="ko-KR" dirty="0">
              <a:solidFill>
                <a:schemeClr val="tx1"/>
              </a:solidFill>
              <a:ea typeface="굴림" panose="020B0600000101010101" pitchFamily="34" charset="-127"/>
            </a:endParaRPr>
          </a:p>
          <a:p>
            <a:pPr lvl="1">
              <a:buClr>
                <a:srgbClr val="F69200"/>
              </a:buClr>
              <a:buFont typeface="Wingdings" panose="05000000000000000000" pitchFamily="2" charset="2"/>
              <a:buChar char="Ø"/>
            </a:pPr>
            <a:r>
              <a:rPr lang="en-US" altLang="ko-KR" dirty="0">
                <a:solidFill>
                  <a:schemeClr val="tx1"/>
                </a:solidFill>
                <a:ea typeface="굴림" panose="020B0600000101010101" pitchFamily="34" charset="-127"/>
              </a:rPr>
              <a:t>Consider transaction </a:t>
            </a:r>
            <a:r>
              <a:rPr lang="en-US" altLang="ko-KR" i="1" dirty="0" err="1">
                <a:solidFill>
                  <a:schemeClr val="tx1"/>
                </a:solidFill>
                <a:ea typeface="굴림" panose="020B0600000101010101" pitchFamily="34" charset="-127"/>
              </a:rPr>
              <a:t>T</a:t>
            </a:r>
            <a:r>
              <a:rPr lang="en-US" altLang="ko-KR" i="1" baseline="-25000" dirty="0" err="1">
                <a:solidFill>
                  <a:schemeClr val="tx1"/>
                </a:solidFill>
                <a:ea typeface="굴림" panose="020B0600000101010101" pitchFamily="34" charset="-127"/>
              </a:rPr>
              <a:t>i</a:t>
            </a:r>
            <a:r>
              <a:rPr lang="en-US" altLang="ko-KR" dirty="0">
                <a:solidFill>
                  <a:schemeClr val="tx1"/>
                </a:solidFill>
                <a:ea typeface="굴림" panose="020B0600000101010101" pitchFamily="34" charset="-127"/>
              </a:rPr>
              <a:t> that transfers $50 from account </a:t>
            </a:r>
            <a:r>
              <a:rPr lang="en-US" altLang="ko-KR" i="1" dirty="0">
                <a:solidFill>
                  <a:schemeClr val="tx1"/>
                </a:solidFill>
                <a:ea typeface="굴림" panose="020B0600000101010101" pitchFamily="34" charset="-127"/>
              </a:rPr>
              <a:t>A</a:t>
            </a:r>
            <a:r>
              <a:rPr lang="en-US" altLang="ko-KR" dirty="0">
                <a:solidFill>
                  <a:schemeClr val="tx1"/>
                </a:solidFill>
                <a:ea typeface="굴림" panose="020B0600000101010101" pitchFamily="34" charset="-127"/>
              </a:rPr>
              <a:t> to account </a:t>
            </a:r>
            <a:r>
              <a:rPr lang="en-US" altLang="ko-KR" i="1" dirty="0">
                <a:solidFill>
                  <a:schemeClr val="tx1"/>
                </a:solidFill>
                <a:ea typeface="굴림" panose="020B0600000101010101" pitchFamily="34" charset="-127"/>
              </a:rPr>
              <a:t>B</a:t>
            </a:r>
            <a:r>
              <a:rPr lang="en-US" altLang="ko-KR" dirty="0">
                <a:solidFill>
                  <a:schemeClr val="tx1"/>
                </a:solidFill>
                <a:ea typeface="굴림" panose="020B0600000101010101" pitchFamily="34" charset="-127"/>
              </a:rPr>
              <a:t>;  goal is either to perform all database modifications made by </a:t>
            </a:r>
            <a:r>
              <a:rPr lang="en-US" altLang="ko-KR" i="1" dirty="0" err="1">
                <a:solidFill>
                  <a:schemeClr val="tx1"/>
                </a:solidFill>
                <a:ea typeface="굴림" panose="020B0600000101010101" pitchFamily="34" charset="-127"/>
              </a:rPr>
              <a:t>T</a:t>
            </a:r>
            <a:r>
              <a:rPr lang="en-US" altLang="ko-KR" i="1" baseline="-25000" dirty="0" err="1">
                <a:solidFill>
                  <a:schemeClr val="tx1"/>
                </a:solidFill>
                <a:ea typeface="굴림" panose="020B0600000101010101" pitchFamily="34" charset="-127"/>
              </a:rPr>
              <a:t>i</a:t>
            </a:r>
            <a:r>
              <a:rPr lang="en-US" altLang="ko-KR" i="1" dirty="0">
                <a:solidFill>
                  <a:schemeClr val="tx1"/>
                </a:solidFill>
                <a:ea typeface="굴림" panose="020B0600000101010101" pitchFamily="34" charset="-127"/>
              </a:rPr>
              <a:t> </a:t>
            </a:r>
            <a:r>
              <a:rPr lang="en-US" altLang="ko-KR" dirty="0">
                <a:solidFill>
                  <a:schemeClr val="tx1"/>
                </a:solidFill>
                <a:ea typeface="굴림" panose="020B0600000101010101" pitchFamily="34" charset="-127"/>
              </a:rPr>
              <a:t>or none at all. </a:t>
            </a:r>
          </a:p>
          <a:p>
            <a:pPr lvl="1">
              <a:buClr>
                <a:srgbClr val="F69200"/>
              </a:buClr>
              <a:buFont typeface="Wingdings" panose="05000000000000000000" pitchFamily="2" charset="2"/>
              <a:buChar char="Ø"/>
            </a:pPr>
            <a:endParaRPr lang="en-US" altLang="ko-KR" dirty="0">
              <a:solidFill>
                <a:schemeClr val="tx1"/>
              </a:solidFill>
              <a:ea typeface="굴림" panose="020B0600000101010101" pitchFamily="34" charset="-127"/>
            </a:endParaRPr>
          </a:p>
          <a:p>
            <a:pPr lvl="1">
              <a:buClr>
                <a:srgbClr val="F69200"/>
              </a:buClr>
              <a:buFont typeface="Wingdings" panose="05000000000000000000" pitchFamily="2" charset="2"/>
              <a:buChar char="Ø"/>
            </a:pPr>
            <a:r>
              <a:rPr lang="en-US" altLang="ko-KR" dirty="0">
                <a:solidFill>
                  <a:schemeClr val="tx1"/>
                </a:solidFill>
                <a:ea typeface="굴림" panose="020B0600000101010101" pitchFamily="34" charset="-127"/>
              </a:rPr>
              <a:t>Several output operations may be required for </a:t>
            </a:r>
            <a:r>
              <a:rPr lang="en-US" altLang="ko-KR" i="1" dirty="0" err="1">
                <a:solidFill>
                  <a:schemeClr val="tx1"/>
                </a:solidFill>
                <a:ea typeface="굴림" panose="020B0600000101010101" pitchFamily="34" charset="-127"/>
              </a:rPr>
              <a:t>T</a:t>
            </a:r>
            <a:r>
              <a:rPr lang="en-US" altLang="ko-KR" i="1" baseline="-25000" dirty="0" err="1">
                <a:solidFill>
                  <a:schemeClr val="tx1"/>
                </a:solidFill>
                <a:ea typeface="굴림" panose="020B0600000101010101" pitchFamily="34" charset="-127"/>
              </a:rPr>
              <a:t>i</a:t>
            </a:r>
            <a:r>
              <a:rPr lang="en-US" altLang="ko-KR" dirty="0">
                <a:solidFill>
                  <a:schemeClr val="tx1"/>
                </a:solidFill>
                <a:ea typeface="굴림" panose="020B0600000101010101" pitchFamily="34" charset="-127"/>
              </a:rPr>
              <a:t>  (to output </a:t>
            </a:r>
            <a:r>
              <a:rPr lang="en-US" altLang="ko-KR" i="1" dirty="0">
                <a:solidFill>
                  <a:schemeClr val="tx1"/>
                </a:solidFill>
                <a:ea typeface="굴림" panose="020B0600000101010101" pitchFamily="34" charset="-127"/>
              </a:rPr>
              <a:t>A</a:t>
            </a:r>
            <a:r>
              <a:rPr lang="en-US" altLang="ko-KR" dirty="0">
                <a:solidFill>
                  <a:schemeClr val="tx1"/>
                </a:solidFill>
                <a:ea typeface="굴림" panose="020B0600000101010101" pitchFamily="34" charset="-127"/>
              </a:rPr>
              <a:t> and </a:t>
            </a:r>
            <a:r>
              <a:rPr lang="en-US" altLang="ko-KR" i="1" dirty="0">
                <a:solidFill>
                  <a:schemeClr val="tx1"/>
                </a:solidFill>
                <a:ea typeface="굴림" panose="020B0600000101010101" pitchFamily="34" charset="-127"/>
              </a:rPr>
              <a:t>B</a:t>
            </a:r>
            <a:r>
              <a:rPr lang="en-US" altLang="ko-KR" dirty="0">
                <a:solidFill>
                  <a:schemeClr val="tx1"/>
                </a:solidFill>
                <a:ea typeface="굴림" panose="020B0600000101010101" pitchFamily="34" charset="-127"/>
              </a:rPr>
              <a:t>). A failure may occur after one of these modifications have been made but before all of them are made.</a:t>
            </a:r>
          </a:p>
          <a:p>
            <a:pPr lvl="1">
              <a:buClr>
                <a:schemeClr val="accent3"/>
              </a:buClr>
              <a:buFont typeface="Wingdings" panose="05000000000000000000" pitchFamily="2" charset="2"/>
              <a:buChar char="ü"/>
            </a:pPr>
            <a:endParaRPr lang="en-US" altLang="ko-KR" sz="2400" dirty="0">
              <a:ln w="0"/>
              <a:solidFill>
                <a:schemeClr val="tx1"/>
              </a:solidFill>
              <a:effectLst>
                <a:outerShdw blurRad="38100" dist="19050" dir="2700000" algn="tl" rotWithShape="0">
                  <a:schemeClr val="dk1">
                    <a:alpha val="40000"/>
                  </a:schemeClr>
                </a:outerShdw>
                <a:reflection blurRad="6350" stA="50000" endA="300" endPos="50000" dist="29997" dir="5400000" sy="-100000" algn="bl" rotWithShape="0"/>
              </a:effectLst>
              <a:ea typeface="굴림" panose="020B0600000101010101" pitchFamily="34" charset="-127"/>
            </a:endParaRPr>
          </a:p>
        </p:txBody>
      </p:sp>
    </p:spTree>
    <p:extLst>
      <p:ext uri="{BB962C8B-B14F-4D97-AF65-F5344CB8AC3E}">
        <p14:creationId xmlns:p14="http://schemas.microsoft.com/office/powerpoint/2010/main" val="13305911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6"/>
            <a:ext cx="11109253" cy="1522368"/>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1261872" y="1575597"/>
            <a:ext cx="8806188" cy="3686367"/>
          </a:xfrm>
          <a:solidFill>
            <a:schemeClr val="bg1">
              <a:lumMod val="95000"/>
            </a:schemeClr>
          </a:solidFill>
        </p:spPr>
        <p:txBody>
          <a:bodyPr>
            <a:normAutofit/>
          </a:bodyPr>
          <a:lstStyle/>
          <a:p>
            <a:pPr marL="0" indent="0">
              <a:buClr>
                <a:schemeClr val="accent3"/>
              </a:buClr>
              <a:buNone/>
            </a:pPr>
            <a:r>
              <a:rPr lang="en-US" altLang="ko-KR" sz="2400" u="sng" dirty="0">
                <a:solidFill>
                  <a:schemeClr val="tx1"/>
                </a:solidFill>
                <a:ea typeface="굴림" panose="020B0600000101010101" pitchFamily="34" charset="-127"/>
              </a:rPr>
              <a:t>Recovery and Atomicity</a:t>
            </a:r>
          </a:p>
          <a:p>
            <a:pPr>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To ensure atomicity despite failures, we first output information describing the modifications to stable storage without modifying the database itself.</a:t>
            </a: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We study two approaches:</a:t>
            </a:r>
          </a:p>
          <a:p>
            <a:pPr lvl="2">
              <a:buClr>
                <a:schemeClr val="accent3"/>
              </a:buClr>
              <a:buFont typeface="Wingdings" panose="05000000000000000000" pitchFamily="2" charset="2"/>
              <a:buChar char="§"/>
            </a:pPr>
            <a:r>
              <a:rPr lang="en-US" altLang="ko-KR" sz="1800" b="1" dirty="0">
                <a:solidFill>
                  <a:schemeClr val="tx1"/>
                </a:solidFill>
                <a:ea typeface="굴림" panose="020B0600000101010101" pitchFamily="34" charset="-127"/>
              </a:rPr>
              <a:t>log-based recovery</a:t>
            </a:r>
          </a:p>
          <a:p>
            <a:pPr lvl="2">
              <a:buClr>
                <a:schemeClr val="accent3"/>
              </a:buClr>
              <a:buFont typeface="Wingdings" panose="05000000000000000000" pitchFamily="2" charset="2"/>
              <a:buChar char="§"/>
            </a:pPr>
            <a:r>
              <a:rPr lang="en-US" altLang="ko-KR" sz="1800" b="1" dirty="0">
                <a:solidFill>
                  <a:schemeClr val="tx1"/>
                </a:solidFill>
                <a:ea typeface="굴림" panose="020B0600000101010101" pitchFamily="34" charset="-127"/>
              </a:rPr>
              <a:t>shadow-paging</a:t>
            </a:r>
            <a:endParaRPr lang="en-US" altLang="ko-KR" sz="1800" dirty="0">
              <a:solidFill>
                <a:schemeClr val="tx1"/>
              </a:solidFill>
              <a:ea typeface="굴림" panose="020B0600000101010101" pitchFamily="34" charset="-127"/>
            </a:endParaRP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We assume (initially) that transactions run serially, that is, one after the other.</a:t>
            </a:r>
          </a:p>
        </p:txBody>
      </p:sp>
    </p:spTree>
    <p:extLst>
      <p:ext uri="{BB962C8B-B14F-4D97-AF65-F5344CB8AC3E}">
        <p14:creationId xmlns:p14="http://schemas.microsoft.com/office/powerpoint/2010/main" val="38080088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5"/>
            <a:ext cx="11109253" cy="1560075"/>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820132" y="1575597"/>
            <a:ext cx="9342796" cy="5046998"/>
          </a:xfrm>
          <a:solidFill>
            <a:schemeClr val="bg1">
              <a:lumMod val="95000"/>
            </a:schemeClr>
          </a:solidFill>
        </p:spPr>
        <p:txBody>
          <a:bodyPr>
            <a:normAutofit fontScale="92500"/>
          </a:bodyPr>
          <a:lstStyle/>
          <a:p>
            <a:pPr marL="0" indent="0">
              <a:buClr>
                <a:schemeClr val="accent3"/>
              </a:buClr>
              <a:buNone/>
            </a:pPr>
            <a:r>
              <a:rPr lang="en-US" altLang="ko-KR" sz="2600" u="sng" dirty="0">
                <a:solidFill>
                  <a:schemeClr val="tx1"/>
                </a:solidFill>
                <a:latin typeface="Century Schoolbook (Body)"/>
                <a:ea typeface="굴림" panose="020B0600000101010101" pitchFamily="34" charset="-127"/>
              </a:rPr>
              <a:t>Log-Based Recovery</a:t>
            </a:r>
            <a:endParaRPr lang="en-US" altLang="ko-KR" sz="2200" u="sng" dirty="0">
              <a:solidFill>
                <a:schemeClr val="tx1"/>
              </a:solidFill>
              <a:latin typeface="Century Schoolbook (Body)"/>
              <a:ea typeface="굴림" panose="020B0600000101010101" pitchFamily="34" charset="-127"/>
            </a:endParaRP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A  </a:t>
            </a:r>
            <a:r>
              <a:rPr lang="en-US" altLang="ko-KR" sz="2000" b="1" dirty="0">
                <a:solidFill>
                  <a:schemeClr val="tx1"/>
                </a:solidFill>
                <a:ea typeface="굴림" panose="020B0600000101010101" pitchFamily="34" charset="-127"/>
              </a:rPr>
              <a:t>log</a:t>
            </a:r>
            <a:r>
              <a:rPr lang="en-US" altLang="ko-KR" sz="2000" dirty="0">
                <a:solidFill>
                  <a:schemeClr val="tx1"/>
                </a:solidFill>
                <a:ea typeface="굴림" panose="020B0600000101010101" pitchFamily="34" charset="-127"/>
              </a:rPr>
              <a:t> is kept on stable storage. </a:t>
            </a:r>
          </a:p>
          <a:p>
            <a:pPr lvl="2">
              <a:buClr>
                <a:schemeClr val="accent3"/>
              </a:buClr>
              <a:buFont typeface="Wingdings" panose="05000000000000000000" pitchFamily="2" charset="2"/>
              <a:buChar char="§"/>
            </a:pPr>
            <a:r>
              <a:rPr lang="en-US" altLang="ko-KR" sz="1800" dirty="0">
                <a:solidFill>
                  <a:schemeClr val="tx1"/>
                </a:solidFill>
                <a:ea typeface="굴림" panose="020B0600000101010101" pitchFamily="34" charset="-127"/>
              </a:rPr>
              <a:t>The log is a sequence of </a:t>
            </a:r>
            <a:r>
              <a:rPr lang="en-US" altLang="ko-KR" sz="1800" b="1" dirty="0">
                <a:solidFill>
                  <a:schemeClr val="tx1"/>
                </a:solidFill>
                <a:ea typeface="굴림" panose="020B0600000101010101" pitchFamily="34" charset="-127"/>
              </a:rPr>
              <a:t>log records</a:t>
            </a:r>
            <a:r>
              <a:rPr lang="en-US" altLang="ko-KR" sz="1800" dirty="0">
                <a:solidFill>
                  <a:schemeClr val="tx1"/>
                </a:solidFill>
                <a:ea typeface="굴림" panose="020B0600000101010101" pitchFamily="34" charset="-127"/>
              </a:rPr>
              <a:t>, and maintains a record of update activities on the database.</a:t>
            </a: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When transaction </a:t>
            </a:r>
            <a:r>
              <a:rPr lang="en-US" altLang="ko-KR" sz="2000" i="1" dirty="0" err="1">
                <a:solidFill>
                  <a:schemeClr val="tx1"/>
                </a:solidFill>
                <a:ea typeface="굴림" panose="020B0600000101010101" pitchFamily="34" charset="-127"/>
              </a:rPr>
              <a:t>T</a:t>
            </a:r>
            <a:r>
              <a:rPr lang="en-US" altLang="ko-KR" sz="2000" i="1" baseline="-25000" dirty="0" err="1">
                <a:solidFill>
                  <a:schemeClr val="tx1"/>
                </a:solidFill>
                <a:ea typeface="굴림" panose="020B0600000101010101" pitchFamily="34" charset="-127"/>
              </a:rPr>
              <a:t>i</a:t>
            </a:r>
            <a:r>
              <a:rPr lang="en-US" altLang="ko-KR" sz="2000" i="1" dirty="0">
                <a:solidFill>
                  <a:schemeClr val="tx1"/>
                </a:solidFill>
                <a:ea typeface="굴림" panose="020B0600000101010101" pitchFamily="34" charset="-127"/>
              </a:rPr>
              <a:t> </a:t>
            </a:r>
            <a:r>
              <a:rPr lang="en-US" altLang="ko-KR" sz="2000" dirty="0">
                <a:solidFill>
                  <a:schemeClr val="tx1"/>
                </a:solidFill>
                <a:ea typeface="굴림" panose="020B0600000101010101" pitchFamily="34" charset="-127"/>
              </a:rPr>
              <a:t>starts, it registers itself by writing a </a:t>
            </a:r>
            <a:br>
              <a:rPr lang="en-US" altLang="ko-KR" sz="2000" dirty="0">
                <a:solidFill>
                  <a:schemeClr val="tx1"/>
                </a:solidFill>
                <a:ea typeface="굴림" panose="020B0600000101010101" pitchFamily="34" charset="-127"/>
              </a:rPr>
            </a:br>
            <a:r>
              <a:rPr lang="en-US" altLang="ko-KR" sz="2000" dirty="0">
                <a:solidFill>
                  <a:schemeClr val="tx1"/>
                </a:solidFill>
                <a:ea typeface="굴림" panose="020B0600000101010101" pitchFamily="34" charset="-127"/>
              </a:rPr>
              <a:t>       </a:t>
            </a:r>
            <a:r>
              <a:rPr lang="en-US" altLang="ko-KR" sz="2000" i="1" dirty="0">
                <a:solidFill>
                  <a:schemeClr val="tx1"/>
                </a:solidFill>
                <a:ea typeface="굴림" panose="020B0600000101010101" pitchFamily="34" charset="-127"/>
              </a:rPr>
              <a:t>&lt;</a:t>
            </a:r>
            <a:r>
              <a:rPr lang="en-US" altLang="ko-KR" sz="2000" i="1" dirty="0" err="1">
                <a:solidFill>
                  <a:schemeClr val="tx1"/>
                </a:solidFill>
                <a:ea typeface="굴림" panose="020B0600000101010101" pitchFamily="34" charset="-127"/>
              </a:rPr>
              <a:t>T</a:t>
            </a:r>
            <a:r>
              <a:rPr lang="en-US" altLang="ko-KR" sz="2000" i="1" baseline="-25000" dirty="0" err="1">
                <a:solidFill>
                  <a:schemeClr val="tx1"/>
                </a:solidFill>
                <a:ea typeface="굴림" panose="020B0600000101010101" pitchFamily="34" charset="-127"/>
              </a:rPr>
              <a:t>i</a:t>
            </a:r>
            <a:r>
              <a:rPr lang="en-US" altLang="ko-KR" sz="2000" i="1" baseline="-25000" dirty="0">
                <a:solidFill>
                  <a:schemeClr val="tx1"/>
                </a:solidFill>
                <a:ea typeface="굴림" panose="020B0600000101010101" pitchFamily="34" charset="-127"/>
              </a:rPr>
              <a:t>  </a:t>
            </a:r>
            <a:r>
              <a:rPr lang="en-US" altLang="ko-KR" sz="2000" b="1" dirty="0">
                <a:solidFill>
                  <a:schemeClr val="tx1"/>
                </a:solidFill>
                <a:ea typeface="굴림" panose="020B0600000101010101" pitchFamily="34" charset="-127"/>
              </a:rPr>
              <a:t>start</a:t>
            </a:r>
            <a:r>
              <a:rPr lang="en-US" altLang="ko-KR" sz="2000" dirty="0">
                <a:solidFill>
                  <a:schemeClr val="tx1"/>
                </a:solidFill>
                <a:ea typeface="굴림" panose="020B0600000101010101" pitchFamily="34" charset="-127"/>
              </a:rPr>
              <a:t>&gt;log record</a:t>
            </a:r>
          </a:p>
          <a:p>
            <a:pPr lvl="1">
              <a:buClr>
                <a:schemeClr val="accent3"/>
              </a:buClr>
              <a:buFont typeface="Wingdings" panose="05000000000000000000" pitchFamily="2" charset="2"/>
              <a:buChar char="v"/>
            </a:pPr>
            <a:r>
              <a:rPr lang="en-US" altLang="ko-KR" sz="2000" i="1" dirty="0">
                <a:solidFill>
                  <a:schemeClr val="tx1"/>
                </a:solidFill>
                <a:ea typeface="굴림" panose="020B0600000101010101" pitchFamily="34" charset="-127"/>
              </a:rPr>
              <a:t>Before </a:t>
            </a:r>
            <a:r>
              <a:rPr lang="en-US" altLang="ko-KR" sz="2000" i="1" dirty="0" err="1">
                <a:solidFill>
                  <a:schemeClr val="tx1"/>
                </a:solidFill>
                <a:ea typeface="굴림" panose="020B0600000101010101" pitchFamily="34" charset="-127"/>
              </a:rPr>
              <a:t>T</a:t>
            </a:r>
            <a:r>
              <a:rPr lang="en-US" altLang="ko-KR" sz="2000" i="1" baseline="-25000" dirty="0" err="1">
                <a:solidFill>
                  <a:schemeClr val="tx1"/>
                </a:solidFill>
                <a:ea typeface="굴림" panose="020B0600000101010101" pitchFamily="34" charset="-127"/>
              </a:rPr>
              <a:t>i</a:t>
            </a:r>
            <a:r>
              <a:rPr lang="en-US" altLang="ko-KR" sz="2000" i="1" dirty="0">
                <a:solidFill>
                  <a:schemeClr val="tx1"/>
                </a:solidFill>
                <a:ea typeface="굴림" panose="020B0600000101010101" pitchFamily="34" charset="-127"/>
              </a:rPr>
              <a:t> </a:t>
            </a:r>
            <a:r>
              <a:rPr lang="en-US" altLang="ko-KR" sz="2000" dirty="0">
                <a:solidFill>
                  <a:schemeClr val="tx1"/>
                </a:solidFill>
                <a:ea typeface="굴림" panose="020B0600000101010101" pitchFamily="34" charset="-127"/>
              </a:rPr>
              <a:t>executes </a:t>
            </a:r>
            <a:r>
              <a:rPr lang="en-US" altLang="ko-KR" sz="2000" b="1" dirty="0">
                <a:solidFill>
                  <a:schemeClr val="tx1"/>
                </a:solidFill>
                <a:ea typeface="굴림" panose="020B0600000101010101" pitchFamily="34" charset="-127"/>
              </a:rPr>
              <a:t>write</a:t>
            </a:r>
            <a:r>
              <a:rPr lang="en-US" altLang="ko-KR" sz="2000" dirty="0">
                <a:solidFill>
                  <a:schemeClr val="tx1"/>
                </a:solidFill>
                <a:ea typeface="굴림" panose="020B0600000101010101" pitchFamily="34" charset="-127"/>
              </a:rPr>
              <a:t>(</a:t>
            </a:r>
            <a:r>
              <a:rPr lang="en-US" altLang="ko-KR" sz="2000" i="1" dirty="0">
                <a:solidFill>
                  <a:schemeClr val="tx1"/>
                </a:solidFill>
                <a:ea typeface="굴림" panose="020B0600000101010101" pitchFamily="34" charset="-127"/>
              </a:rPr>
              <a:t>X</a:t>
            </a:r>
            <a:r>
              <a:rPr lang="en-US" altLang="ko-KR" sz="2000" dirty="0">
                <a:solidFill>
                  <a:schemeClr val="tx1"/>
                </a:solidFill>
                <a:ea typeface="굴림" panose="020B0600000101010101" pitchFamily="34" charset="-127"/>
              </a:rPr>
              <a:t>), a log record </a:t>
            </a:r>
            <a:r>
              <a:rPr lang="en-US" altLang="ko-KR" sz="2000" i="1" dirty="0">
                <a:solidFill>
                  <a:schemeClr val="tx1"/>
                </a:solidFill>
                <a:ea typeface="굴림" panose="020B0600000101010101" pitchFamily="34" charset="-127"/>
              </a:rPr>
              <a:t>&lt;</a:t>
            </a:r>
            <a:r>
              <a:rPr lang="en-US" altLang="ko-KR" sz="2000" i="1" dirty="0" err="1">
                <a:solidFill>
                  <a:schemeClr val="tx1"/>
                </a:solidFill>
                <a:ea typeface="굴림" panose="020B0600000101010101" pitchFamily="34" charset="-127"/>
              </a:rPr>
              <a:t>T</a:t>
            </a:r>
            <a:r>
              <a:rPr lang="en-US" altLang="ko-KR" sz="2000" i="1" baseline="-25000" dirty="0" err="1">
                <a:solidFill>
                  <a:schemeClr val="tx1"/>
                </a:solidFill>
                <a:ea typeface="굴림" panose="020B0600000101010101" pitchFamily="34" charset="-127"/>
              </a:rPr>
              <a:t>i</a:t>
            </a:r>
            <a:r>
              <a:rPr lang="en-US" altLang="ko-KR" sz="2000" i="1" dirty="0">
                <a:solidFill>
                  <a:schemeClr val="tx1"/>
                </a:solidFill>
                <a:ea typeface="굴림" panose="020B0600000101010101" pitchFamily="34" charset="-127"/>
              </a:rPr>
              <a:t>, X,  V</a:t>
            </a:r>
            <a:r>
              <a:rPr lang="en-US" altLang="ko-KR" sz="2000" i="1" baseline="-25000" dirty="0">
                <a:solidFill>
                  <a:schemeClr val="tx1"/>
                </a:solidFill>
                <a:ea typeface="굴림" panose="020B0600000101010101" pitchFamily="34" charset="-127"/>
              </a:rPr>
              <a:t>1</a:t>
            </a:r>
            <a:r>
              <a:rPr lang="en-US" altLang="ko-KR" sz="2000" i="1" dirty="0">
                <a:solidFill>
                  <a:schemeClr val="tx1"/>
                </a:solidFill>
                <a:ea typeface="굴림" panose="020B0600000101010101" pitchFamily="34" charset="-127"/>
              </a:rPr>
              <a:t>,  V</a:t>
            </a:r>
            <a:r>
              <a:rPr lang="en-US" altLang="ko-KR" sz="2000" i="1" baseline="-25000" dirty="0">
                <a:solidFill>
                  <a:schemeClr val="tx1"/>
                </a:solidFill>
                <a:ea typeface="굴림" panose="020B0600000101010101" pitchFamily="34" charset="-127"/>
              </a:rPr>
              <a:t>2</a:t>
            </a:r>
            <a:r>
              <a:rPr lang="en-US" altLang="ko-KR" sz="2000" i="1" dirty="0">
                <a:solidFill>
                  <a:schemeClr val="tx1"/>
                </a:solidFill>
                <a:ea typeface="굴림" panose="020B0600000101010101" pitchFamily="34" charset="-127"/>
              </a:rPr>
              <a:t>&gt; </a:t>
            </a:r>
            <a:r>
              <a:rPr lang="en-US" altLang="ko-KR" sz="2000" dirty="0">
                <a:solidFill>
                  <a:schemeClr val="tx1"/>
                </a:solidFill>
                <a:ea typeface="굴림" panose="020B0600000101010101" pitchFamily="34" charset="-127"/>
              </a:rPr>
              <a:t>is written, where</a:t>
            </a:r>
            <a:r>
              <a:rPr lang="en-US" altLang="ko-KR" sz="2000" i="1" dirty="0">
                <a:solidFill>
                  <a:schemeClr val="tx1"/>
                </a:solidFill>
                <a:ea typeface="굴림" panose="020B0600000101010101" pitchFamily="34" charset="-127"/>
              </a:rPr>
              <a:t> V</a:t>
            </a:r>
            <a:r>
              <a:rPr lang="en-US" altLang="ko-KR" sz="2000" i="1" baseline="-25000" dirty="0">
                <a:solidFill>
                  <a:schemeClr val="tx1"/>
                </a:solidFill>
                <a:ea typeface="굴림" panose="020B0600000101010101" pitchFamily="34" charset="-127"/>
              </a:rPr>
              <a:t>1</a:t>
            </a:r>
            <a:r>
              <a:rPr lang="en-US" altLang="ko-KR" sz="2000" dirty="0">
                <a:solidFill>
                  <a:schemeClr val="tx1"/>
                </a:solidFill>
                <a:ea typeface="굴림" panose="020B0600000101010101" pitchFamily="34" charset="-127"/>
              </a:rPr>
              <a:t> is the value of </a:t>
            </a:r>
            <a:r>
              <a:rPr lang="en-US" altLang="ko-KR" sz="2000" i="1" dirty="0">
                <a:solidFill>
                  <a:schemeClr val="tx1"/>
                </a:solidFill>
                <a:ea typeface="굴림" panose="020B0600000101010101" pitchFamily="34" charset="-127"/>
              </a:rPr>
              <a:t>X</a:t>
            </a:r>
            <a:r>
              <a:rPr lang="en-US" altLang="ko-KR" sz="2000" dirty="0">
                <a:solidFill>
                  <a:schemeClr val="tx1"/>
                </a:solidFill>
                <a:ea typeface="굴림" panose="020B0600000101010101" pitchFamily="34" charset="-127"/>
              </a:rPr>
              <a:t>  before the write, and </a:t>
            </a:r>
            <a:r>
              <a:rPr lang="en-US" altLang="ko-KR" sz="2000" i="1" dirty="0">
                <a:solidFill>
                  <a:schemeClr val="tx1"/>
                </a:solidFill>
                <a:ea typeface="굴림" panose="020B0600000101010101" pitchFamily="34" charset="-127"/>
              </a:rPr>
              <a:t>V</a:t>
            </a:r>
            <a:r>
              <a:rPr lang="en-US" altLang="ko-KR" sz="2000" i="1" baseline="-25000" dirty="0">
                <a:solidFill>
                  <a:schemeClr val="tx1"/>
                </a:solidFill>
                <a:ea typeface="굴림" panose="020B0600000101010101" pitchFamily="34" charset="-127"/>
              </a:rPr>
              <a:t>2</a:t>
            </a:r>
            <a:r>
              <a:rPr lang="en-US" altLang="ko-KR" sz="2000" i="1" dirty="0">
                <a:solidFill>
                  <a:schemeClr val="tx1"/>
                </a:solidFill>
                <a:ea typeface="굴림" panose="020B0600000101010101" pitchFamily="34" charset="-127"/>
              </a:rPr>
              <a:t> </a:t>
            </a:r>
            <a:r>
              <a:rPr lang="en-US" altLang="ko-KR" sz="2000" dirty="0">
                <a:solidFill>
                  <a:schemeClr val="tx1"/>
                </a:solidFill>
                <a:ea typeface="굴림" panose="020B0600000101010101" pitchFamily="34" charset="-127"/>
              </a:rPr>
              <a:t>is the value to be written to </a:t>
            </a:r>
            <a:r>
              <a:rPr lang="en-US" altLang="ko-KR" sz="2000" i="1" dirty="0">
                <a:solidFill>
                  <a:schemeClr val="tx1"/>
                </a:solidFill>
                <a:ea typeface="굴림" panose="020B0600000101010101" pitchFamily="34" charset="-127"/>
              </a:rPr>
              <a:t>X</a:t>
            </a:r>
            <a:r>
              <a:rPr lang="en-US" altLang="ko-KR" sz="2000" dirty="0">
                <a:solidFill>
                  <a:schemeClr val="tx1"/>
                </a:solidFill>
                <a:ea typeface="굴림" panose="020B0600000101010101" pitchFamily="34" charset="-127"/>
              </a:rPr>
              <a:t>.</a:t>
            </a:r>
          </a:p>
          <a:p>
            <a:pPr lvl="2">
              <a:buClr>
                <a:schemeClr val="accent3"/>
              </a:buClr>
              <a:buFont typeface="Wingdings" panose="05000000000000000000" pitchFamily="2" charset="2"/>
              <a:buChar char="§"/>
            </a:pPr>
            <a:r>
              <a:rPr lang="en-US" altLang="ko-KR" sz="1800" dirty="0">
                <a:solidFill>
                  <a:schemeClr val="tx1"/>
                </a:solidFill>
                <a:ea typeface="굴림" panose="020B0600000101010101" pitchFamily="34" charset="-127"/>
              </a:rPr>
              <a:t>Log record notes that </a:t>
            </a:r>
            <a:r>
              <a:rPr lang="en-US" altLang="ko-KR" sz="1800" i="1" dirty="0" err="1">
                <a:solidFill>
                  <a:schemeClr val="tx1"/>
                </a:solidFill>
                <a:ea typeface="굴림" panose="020B0600000101010101" pitchFamily="34" charset="-127"/>
              </a:rPr>
              <a:t>T</a:t>
            </a:r>
            <a:r>
              <a:rPr lang="en-US" altLang="ko-KR" sz="1800" i="1" baseline="-25000" dirty="0" err="1">
                <a:solidFill>
                  <a:schemeClr val="tx1"/>
                </a:solidFill>
                <a:ea typeface="굴림" panose="020B0600000101010101" pitchFamily="34" charset="-127"/>
              </a:rPr>
              <a:t>i</a:t>
            </a:r>
            <a:r>
              <a:rPr lang="en-US" altLang="ko-KR" sz="1800" dirty="0">
                <a:solidFill>
                  <a:schemeClr val="tx1"/>
                </a:solidFill>
                <a:ea typeface="굴림" panose="020B0600000101010101" pitchFamily="34" charset="-127"/>
              </a:rPr>
              <a:t> has performed a write on data item </a:t>
            </a:r>
            <a:r>
              <a:rPr lang="en-US" altLang="ko-KR" sz="1800" i="1" dirty="0" err="1">
                <a:solidFill>
                  <a:schemeClr val="tx1"/>
                </a:solidFill>
                <a:ea typeface="굴림" panose="020B0600000101010101" pitchFamily="34" charset="-127"/>
              </a:rPr>
              <a:t>X</a:t>
            </a:r>
            <a:r>
              <a:rPr lang="en-US" altLang="ko-KR" sz="1800" i="1" baseline="-25000" dirty="0" err="1">
                <a:solidFill>
                  <a:schemeClr val="tx1"/>
                </a:solidFill>
                <a:ea typeface="굴림" panose="020B0600000101010101" pitchFamily="34" charset="-127"/>
              </a:rPr>
              <a:t>j</a:t>
            </a:r>
            <a:r>
              <a:rPr lang="en-US" altLang="ko-KR" sz="1800" i="1" baseline="-25000" dirty="0">
                <a:solidFill>
                  <a:schemeClr val="tx1"/>
                </a:solidFill>
                <a:ea typeface="굴림" panose="020B0600000101010101" pitchFamily="34" charset="-127"/>
              </a:rPr>
              <a:t> </a:t>
            </a:r>
            <a:r>
              <a:rPr lang="en-US" altLang="ko-KR" sz="1800" i="1" dirty="0">
                <a:solidFill>
                  <a:schemeClr val="tx1"/>
                </a:solidFill>
                <a:ea typeface="굴림" panose="020B0600000101010101" pitchFamily="34" charset="-127"/>
              </a:rPr>
              <a:t>  </a:t>
            </a:r>
            <a:r>
              <a:rPr lang="en-US" altLang="ko-KR" sz="1800" i="1" dirty="0" err="1">
                <a:solidFill>
                  <a:schemeClr val="tx1"/>
                </a:solidFill>
                <a:ea typeface="굴림" panose="020B0600000101010101" pitchFamily="34" charset="-127"/>
              </a:rPr>
              <a:t>X</a:t>
            </a:r>
            <a:r>
              <a:rPr lang="en-US" altLang="ko-KR" sz="1800" i="1" baseline="-25000" dirty="0" err="1">
                <a:solidFill>
                  <a:schemeClr val="tx1"/>
                </a:solidFill>
                <a:ea typeface="굴림" panose="020B0600000101010101" pitchFamily="34" charset="-127"/>
              </a:rPr>
              <a:t>j</a:t>
            </a:r>
            <a:r>
              <a:rPr lang="en-US" altLang="ko-KR" sz="1800" i="1" dirty="0">
                <a:solidFill>
                  <a:schemeClr val="tx1"/>
                </a:solidFill>
                <a:ea typeface="굴림" panose="020B0600000101010101" pitchFamily="34" charset="-127"/>
              </a:rPr>
              <a:t> </a:t>
            </a:r>
            <a:r>
              <a:rPr lang="en-US" altLang="ko-KR" sz="1800" dirty="0">
                <a:solidFill>
                  <a:schemeClr val="tx1"/>
                </a:solidFill>
                <a:ea typeface="굴림" panose="020B0600000101010101" pitchFamily="34" charset="-127"/>
              </a:rPr>
              <a:t>had value </a:t>
            </a:r>
            <a:r>
              <a:rPr lang="en-US" altLang="ko-KR" sz="1800" i="1" dirty="0">
                <a:solidFill>
                  <a:schemeClr val="tx1"/>
                </a:solidFill>
                <a:ea typeface="굴림" panose="020B0600000101010101" pitchFamily="34" charset="-127"/>
              </a:rPr>
              <a:t>V</a:t>
            </a:r>
            <a:r>
              <a:rPr lang="en-US" altLang="ko-KR" sz="1800" i="1" baseline="-25000" dirty="0">
                <a:solidFill>
                  <a:schemeClr val="tx1"/>
                </a:solidFill>
                <a:ea typeface="굴림" panose="020B0600000101010101" pitchFamily="34" charset="-127"/>
              </a:rPr>
              <a:t>1</a:t>
            </a:r>
            <a:r>
              <a:rPr lang="en-US" altLang="ko-KR" sz="1800" i="1" dirty="0">
                <a:solidFill>
                  <a:schemeClr val="tx1"/>
                </a:solidFill>
                <a:ea typeface="굴림" panose="020B0600000101010101" pitchFamily="34" charset="-127"/>
              </a:rPr>
              <a:t> </a:t>
            </a:r>
            <a:r>
              <a:rPr lang="en-US" altLang="ko-KR" sz="1800" dirty="0">
                <a:solidFill>
                  <a:schemeClr val="tx1"/>
                </a:solidFill>
                <a:ea typeface="굴림" panose="020B0600000101010101" pitchFamily="34" charset="-127"/>
              </a:rPr>
              <a:t>before the write, and will have value </a:t>
            </a:r>
            <a:r>
              <a:rPr lang="en-US" altLang="ko-KR" sz="1800" i="1" dirty="0">
                <a:solidFill>
                  <a:schemeClr val="tx1"/>
                </a:solidFill>
                <a:ea typeface="굴림" panose="020B0600000101010101" pitchFamily="34" charset="-127"/>
              </a:rPr>
              <a:t>V</a:t>
            </a:r>
            <a:r>
              <a:rPr lang="en-US" altLang="ko-KR" sz="1800" i="1" baseline="-25000" dirty="0">
                <a:solidFill>
                  <a:schemeClr val="tx1"/>
                </a:solidFill>
                <a:ea typeface="굴림" panose="020B0600000101010101" pitchFamily="34" charset="-127"/>
              </a:rPr>
              <a:t>2</a:t>
            </a:r>
            <a:r>
              <a:rPr lang="en-US" altLang="ko-KR" sz="1800" i="1" dirty="0">
                <a:solidFill>
                  <a:schemeClr val="tx1"/>
                </a:solidFill>
                <a:ea typeface="굴림" panose="020B0600000101010101" pitchFamily="34" charset="-127"/>
              </a:rPr>
              <a:t> </a:t>
            </a:r>
            <a:r>
              <a:rPr lang="en-US" altLang="ko-KR" sz="1800" dirty="0">
                <a:solidFill>
                  <a:schemeClr val="tx1"/>
                </a:solidFill>
                <a:ea typeface="굴림" panose="020B0600000101010101" pitchFamily="34" charset="-127"/>
              </a:rPr>
              <a:t>after the write. </a:t>
            </a: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When </a:t>
            </a:r>
            <a:r>
              <a:rPr lang="en-US" altLang="ko-KR" sz="2000" i="1" dirty="0" err="1">
                <a:solidFill>
                  <a:schemeClr val="tx1"/>
                </a:solidFill>
                <a:ea typeface="굴림" panose="020B0600000101010101" pitchFamily="34" charset="-127"/>
              </a:rPr>
              <a:t>T</a:t>
            </a:r>
            <a:r>
              <a:rPr lang="en-US" altLang="ko-KR" sz="2000" i="1" baseline="-25000" dirty="0" err="1">
                <a:solidFill>
                  <a:schemeClr val="tx1"/>
                </a:solidFill>
                <a:ea typeface="굴림" panose="020B0600000101010101" pitchFamily="34" charset="-127"/>
              </a:rPr>
              <a:t>i</a:t>
            </a:r>
            <a:r>
              <a:rPr lang="en-US" altLang="ko-KR" sz="2000" dirty="0">
                <a:solidFill>
                  <a:schemeClr val="tx1"/>
                </a:solidFill>
                <a:ea typeface="굴림" panose="020B0600000101010101" pitchFamily="34" charset="-127"/>
              </a:rPr>
              <a:t> finishes it last statement, the log record &lt;</a:t>
            </a:r>
            <a:r>
              <a:rPr lang="en-US" altLang="ko-KR" sz="2000" i="1" dirty="0" err="1">
                <a:solidFill>
                  <a:schemeClr val="tx1"/>
                </a:solidFill>
                <a:ea typeface="굴림" panose="020B0600000101010101" pitchFamily="34" charset="-127"/>
              </a:rPr>
              <a:t>T</a:t>
            </a:r>
            <a:r>
              <a:rPr lang="en-US" altLang="ko-KR" sz="2000" i="1" baseline="-25000" dirty="0" err="1">
                <a:solidFill>
                  <a:schemeClr val="tx1"/>
                </a:solidFill>
                <a:ea typeface="굴림" panose="020B0600000101010101" pitchFamily="34" charset="-127"/>
              </a:rPr>
              <a:t>i</a:t>
            </a:r>
            <a:r>
              <a:rPr lang="en-US" altLang="ko-KR" sz="2000" i="1" dirty="0">
                <a:solidFill>
                  <a:schemeClr val="tx1"/>
                </a:solidFill>
                <a:ea typeface="굴림" panose="020B0600000101010101" pitchFamily="34" charset="-127"/>
              </a:rPr>
              <a:t> </a:t>
            </a:r>
            <a:r>
              <a:rPr lang="en-US" altLang="ko-KR" sz="2000" b="1" i="1" dirty="0">
                <a:solidFill>
                  <a:schemeClr val="tx1"/>
                </a:solidFill>
                <a:ea typeface="굴림" panose="020B0600000101010101" pitchFamily="34" charset="-127"/>
              </a:rPr>
              <a:t> </a:t>
            </a:r>
            <a:r>
              <a:rPr lang="en-US" altLang="ko-KR" sz="2000" b="1" dirty="0">
                <a:solidFill>
                  <a:schemeClr val="tx1"/>
                </a:solidFill>
                <a:ea typeface="굴림" panose="020B0600000101010101" pitchFamily="34" charset="-127"/>
              </a:rPr>
              <a:t>commi</a:t>
            </a:r>
            <a:r>
              <a:rPr lang="en-US" altLang="ko-KR" sz="2000" dirty="0">
                <a:solidFill>
                  <a:schemeClr val="tx1"/>
                </a:solidFill>
                <a:ea typeface="굴림" panose="020B0600000101010101" pitchFamily="34" charset="-127"/>
              </a:rPr>
              <a:t>t&gt; is written. </a:t>
            </a: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We assume for now that log records are written directly  to stable storage (that is, they are not buffered)</a:t>
            </a: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Two approaches using logs</a:t>
            </a:r>
          </a:p>
          <a:p>
            <a:pPr lvl="2">
              <a:buClr>
                <a:schemeClr val="accent3"/>
              </a:buClr>
              <a:buFont typeface="Wingdings" panose="05000000000000000000" pitchFamily="2" charset="2"/>
              <a:buChar char="§"/>
            </a:pPr>
            <a:r>
              <a:rPr lang="en-US" altLang="ko-KR" sz="1800" dirty="0">
                <a:solidFill>
                  <a:schemeClr val="tx1"/>
                </a:solidFill>
                <a:ea typeface="굴림" panose="020B0600000101010101" pitchFamily="34" charset="-127"/>
              </a:rPr>
              <a:t>Deferred database modification</a:t>
            </a:r>
          </a:p>
          <a:p>
            <a:pPr lvl="2">
              <a:buClr>
                <a:schemeClr val="accent3"/>
              </a:buClr>
              <a:buFont typeface="Wingdings" panose="05000000000000000000" pitchFamily="2" charset="2"/>
              <a:buChar char="§"/>
            </a:pPr>
            <a:r>
              <a:rPr lang="en-US" altLang="ko-KR" sz="1800" dirty="0">
                <a:solidFill>
                  <a:schemeClr val="tx1"/>
                </a:solidFill>
                <a:ea typeface="굴림" panose="020B0600000101010101" pitchFamily="34" charset="-127"/>
              </a:rPr>
              <a:t>Immediate database modification</a:t>
            </a:r>
            <a:endParaRPr lang="en-US" altLang="ko-KR" dirty="0">
              <a:solidFill>
                <a:schemeClr val="tx1"/>
              </a:solidFill>
              <a:ea typeface="굴림" panose="020B0600000101010101" pitchFamily="34" charset="-127"/>
            </a:endParaRPr>
          </a:p>
        </p:txBody>
      </p:sp>
    </p:spTree>
    <p:extLst>
      <p:ext uri="{BB962C8B-B14F-4D97-AF65-F5344CB8AC3E}">
        <p14:creationId xmlns:p14="http://schemas.microsoft.com/office/powerpoint/2010/main" val="131110528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A6F5E-6820-4DE2-B249-82059B1AFC86}"/>
              </a:ext>
            </a:extLst>
          </p:cNvPr>
          <p:cNvSpPr/>
          <p:nvPr/>
        </p:nvSpPr>
        <p:spPr>
          <a:xfrm>
            <a:off x="394695" y="1055490"/>
            <a:ext cx="9726209" cy="3504036"/>
          </a:xfrm>
          <a:prstGeom prst="rect">
            <a:avLst/>
          </a:prstGeom>
        </p:spPr>
        <p:txBody>
          <a:bodyPr wrap="square">
            <a:spAutoFit/>
          </a:bodyPr>
          <a:lstStyle/>
          <a:p>
            <a:pPr marL="457200" indent="-457200">
              <a:buFont typeface="Wingdings" panose="05000000000000000000" pitchFamily="2" charset="2"/>
              <a:buChar char="v"/>
            </a:pPr>
            <a:r>
              <a:rPr lang="en-US" sz="2400" b="1" dirty="0">
                <a:latin typeface="Mongolian Baiti" panose="03000500000000000000" pitchFamily="66" charset="0"/>
                <a:cs typeface="Mongolian Baiti" panose="03000500000000000000" pitchFamily="66" charset="0"/>
              </a:rPr>
              <a:t>What is a </a:t>
            </a:r>
            <a:r>
              <a:rPr lang="en-US" sz="2400" b="1" u="sng" dirty="0">
                <a:solidFill>
                  <a:srgbClr val="00B0F0"/>
                </a:solidFill>
                <a:latin typeface="Mongolian Baiti" panose="03000500000000000000" pitchFamily="66" charset="0"/>
                <a:cs typeface="Mongolian Baiti" panose="03000500000000000000" pitchFamily="66" charset="0"/>
              </a:rPr>
              <a:t>transaction</a:t>
            </a:r>
            <a:r>
              <a:rPr lang="en-US" sz="2400" b="1" dirty="0">
                <a:latin typeface="Mongolian Baiti" panose="03000500000000000000" pitchFamily="66" charset="0"/>
                <a:cs typeface="Mongolian Baiti" panose="03000500000000000000" pitchFamily="66" charset="0"/>
              </a:rPr>
              <a:t>?</a:t>
            </a:r>
          </a:p>
          <a:p>
            <a:pPr marL="800100" lvl="1" indent="-342900">
              <a:buFont typeface="Wingdings" panose="05000000000000000000" pitchFamily="2" charset="2"/>
              <a:buChar char="Ø"/>
            </a:pPr>
            <a:r>
              <a:rPr lang="en-US" sz="2400" dirty="0">
                <a:latin typeface="Times New Roman" pitchFamily="18" charset="0"/>
                <a:cs typeface="Times New Roman" pitchFamily="18" charset="0"/>
              </a:rPr>
              <a:t>A </a:t>
            </a:r>
            <a:r>
              <a:rPr lang="en-US" sz="2400" i="1" dirty="0">
                <a:latin typeface="Times New Roman" pitchFamily="18" charset="0"/>
                <a:cs typeface="Times New Roman" pitchFamily="18" charset="0"/>
              </a:rPr>
              <a:t>logical </a:t>
            </a:r>
            <a:r>
              <a:rPr lang="en-US" sz="2400" dirty="0">
                <a:latin typeface="Times New Roman" pitchFamily="18" charset="0"/>
                <a:cs typeface="Times New Roman" pitchFamily="18" charset="0"/>
              </a:rPr>
              <a:t>unit of work that must be either entirely completed or aborted</a:t>
            </a:r>
          </a:p>
          <a:p>
            <a:pPr marL="800100" lvl="1" indent="-342900">
              <a:buFont typeface="Wingdings" panose="05000000000000000000" pitchFamily="2" charset="2"/>
              <a:buChar char="Ø"/>
            </a:pPr>
            <a:r>
              <a:rPr lang="en-US" sz="2400" dirty="0">
                <a:latin typeface="Times New Roman" pitchFamily="18" charset="0"/>
                <a:cs typeface="Times New Roman" pitchFamily="18" charset="0"/>
              </a:rPr>
              <a:t>Successful transaction changes the database from one </a:t>
            </a:r>
            <a:r>
              <a:rPr lang="en-US" sz="2400" i="1" dirty="0">
                <a:solidFill>
                  <a:srgbClr val="FF0000"/>
                </a:solidFill>
                <a:latin typeface="Times New Roman" pitchFamily="18" charset="0"/>
                <a:cs typeface="Times New Roman" pitchFamily="18" charset="0"/>
              </a:rPr>
              <a:t>consistent</a:t>
            </a:r>
            <a:r>
              <a:rPr lang="en-US" sz="2400" dirty="0">
                <a:latin typeface="Times New Roman" pitchFamily="18" charset="0"/>
                <a:cs typeface="Times New Roman" pitchFamily="18" charset="0"/>
              </a:rPr>
              <a:t> state to another</a:t>
            </a:r>
          </a:p>
          <a:p>
            <a:pPr marL="1257300" lvl="2" indent="-342900">
              <a:buClr>
                <a:schemeClr val="accent1"/>
              </a:buClr>
              <a:buFont typeface="Wingdings" panose="05000000000000000000" pitchFamily="2" charset="2"/>
              <a:buChar char="§"/>
            </a:pPr>
            <a:r>
              <a:rPr lang="en-US" sz="2400" dirty="0">
                <a:latin typeface="Times New Roman" pitchFamily="18" charset="0"/>
                <a:cs typeface="Times New Roman" pitchFamily="18" charset="0"/>
              </a:rPr>
              <a:t>One in which all data integrity constraints are satisfied</a:t>
            </a:r>
          </a:p>
          <a:p>
            <a:pPr marL="800100" lvl="1" indent="-342900">
              <a:buFont typeface="Wingdings" panose="05000000000000000000" pitchFamily="2" charset="2"/>
              <a:buChar char="Ø"/>
            </a:pPr>
            <a:r>
              <a:rPr lang="en-US" sz="2400" dirty="0">
                <a:latin typeface="Times New Roman" pitchFamily="18" charset="0"/>
                <a:cs typeface="Times New Roman" pitchFamily="18" charset="0"/>
              </a:rPr>
              <a:t>Most real-world database transactions are formed by two or more database requests</a:t>
            </a:r>
          </a:p>
          <a:p>
            <a:pPr lvl="1"/>
            <a:r>
              <a:rPr lang="en-US" sz="2400" dirty="0">
                <a:latin typeface="Times New Roman" pitchFamily="18" charset="0"/>
                <a:cs typeface="Times New Roman" pitchFamily="18" charset="0"/>
              </a:rPr>
              <a:t>The equivalent of a single SQL statement in an application program or transaction</a:t>
            </a:r>
          </a:p>
        </p:txBody>
      </p:sp>
      <p:grpSp>
        <p:nvGrpSpPr>
          <p:cNvPr id="12" name="Group 11">
            <a:extLst>
              <a:ext uri="{FF2B5EF4-FFF2-40B4-BE49-F238E27FC236}">
                <a16:creationId xmlns:a16="http://schemas.microsoft.com/office/drawing/2014/main" id="{E12C2EF6-32FC-4A0B-B714-4E4A747BFF0A}"/>
              </a:ext>
            </a:extLst>
          </p:cNvPr>
          <p:cNvGrpSpPr/>
          <p:nvPr/>
        </p:nvGrpSpPr>
        <p:grpSpPr>
          <a:xfrm>
            <a:off x="2201840" y="155788"/>
            <a:ext cx="9459177" cy="1427351"/>
            <a:chOff x="4136124" y="1752197"/>
            <a:chExt cx="7815351" cy="547019"/>
          </a:xfrm>
        </p:grpSpPr>
        <p:grpSp>
          <p:nvGrpSpPr>
            <p:cNvPr id="13" name="Group 12">
              <a:extLst>
                <a:ext uri="{FF2B5EF4-FFF2-40B4-BE49-F238E27FC236}">
                  <a16:creationId xmlns:a16="http://schemas.microsoft.com/office/drawing/2014/main" id="{2B6CA68B-7F8E-4A48-AA59-E85A3256EE16}"/>
                </a:ext>
              </a:extLst>
            </p:cNvPr>
            <p:cNvGrpSpPr/>
            <p:nvPr/>
          </p:nvGrpSpPr>
          <p:grpSpPr>
            <a:xfrm>
              <a:off x="4136124" y="1752197"/>
              <a:ext cx="7815351" cy="547019"/>
              <a:chOff x="-1536483" y="2826095"/>
              <a:chExt cx="7815351" cy="547019"/>
            </a:xfrm>
          </p:grpSpPr>
          <p:sp>
            <p:nvSpPr>
              <p:cNvPr id="15" name="Oval 14">
                <a:extLst>
                  <a:ext uri="{FF2B5EF4-FFF2-40B4-BE49-F238E27FC236}">
                    <a16:creationId xmlns:a16="http://schemas.microsoft.com/office/drawing/2014/main" id="{38A2F94B-ACAF-4F20-8189-4602180D8491}"/>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16" name="TextBox 15">
                <a:extLst>
                  <a:ext uri="{FF2B5EF4-FFF2-40B4-BE49-F238E27FC236}">
                    <a16:creationId xmlns:a16="http://schemas.microsoft.com/office/drawing/2014/main" id="{B666C814-8FFD-4241-8FEA-2FAFC4F96BF1}"/>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17" name="Straight Connector 16">
                <a:hlinkClick r:id="" action="ppaction://hlinkshowjump?jump=previousslide"/>
                <a:extLst>
                  <a:ext uri="{FF2B5EF4-FFF2-40B4-BE49-F238E27FC236}">
                    <a16:creationId xmlns:a16="http://schemas.microsoft.com/office/drawing/2014/main" id="{95A98700-269B-4C30-A04E-1C8C1E0A9255}"/>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4" name="Parallelogram 30">
              <a:extLst>
                <a:ext uri="{FF2B5EF4-FFF2-40B4-BE49-F238E27FC236}">
                  <a16:creationId xmlns:a16="http://schemas.microsoft.com/office/drawing/2014/main" id="{749B2C48-A5A2-4069-9EDA-923E555CA00F}"/>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grpSp>
        <p:nvGrpSpPr>
          <p:cNvPr id="11" name="Group 3">
            <a:extLst>
              <a:ext uri="{FF2B5EF4-FFF2-40B4-BE49-F238E27FC236}">
                <a16:creationId xmlns:a16="http://schemas.microsoft.com/office/drawing/2014/main" id="{9EDF8804-EEEB-49BC-9C5E-6BFDCA454B57}"/>
              </a:ext>
            </a:extLst>
          </p:cNvPr>
          <p:cNvGrpSpPr/>
          <p:nvPr/>
        </p:nvGrpSpPr>
        <p:grpSpPr>
          <a:xfrm>
            <a:off x="709684" y="4559526"/>
            <a:ext cx="8497627" cy="2042681"/>
            <a:chOff x="304800" y="4217670"/>
            <a:chExt cx="8432800" cy="2883393"/>
          </a:xfrm>
        </p:grpSpPr>
        <p:sp>
          <p:nvSpPr>
            <p:cNvPr id="19" name="Rectangle 1031">
              <a:extLst>
                <a:ext uri="{FF2B5EF4-FFF2-40B4-BE49-F238E27FC236}">
                  <a16:creationId xmlns:a16="http://schemas.microsoft.com/office/drawing/2014/main" id="{0E6FF864-2617-4390-BD82-EB75C93A80A0}"/>
                </a:ext>
              </a:extLst>
            </p:cNvPr>
            <p:cNvSpPr>
              <a:spLocks noChangeArrowheads="1"/>
            </p:cNvSpPr>
            <p:nvPr/>
          </p:nvSpPr>
          <p:spPr bwMode="auto">
            <a:xfrm>
              <a:off x="6019800" y="4217670"/>
              <a:ext cx="1270000" cy="454026"/>
            </a:xfrm>
            <a:prstGeom prst="rect">
              <a:avLst/>
            </a:prstGeom>
            <a:noFill/>
            <a:ln w="12700">
              <a:noFill/>
              <a:miter lim="800000"/>
              <a:headEnd/>
              <a:tailEnd/>
            </a:ln>
            <a:effectLst/>
          </p:spPr>
          <p:txBody>
            <a:bodyPr lIns="90488" tIns="44450" rIns="90488" bIns="44450">
              <a:spAutoFit/>
            </a:bodyPr>
            <a:lstStyle/>
            <a:p>
              <a:pPr eaLnBrk="0" hangingPunct="0"/>
              <a:r>
                <a:rPr lang="en-US" sz="1200" dirty="0">
                  <a:latin typeface="Arial" charset="0"/>
                </a:rPr>
                <a:t>database in a consistent state</a:t>
              </a:r>
            </a:p>
          </p:txBody>
        </p:sp>
        <p:sp>
          <p:nvSpPr>
            <p:cNvPr id="20" name="Rectangle 1036">
              <a:extLst>
                <a:ext uri="{FF2B5EF4-FFF2-40B4-BE49-F238E27FC236}">
                  <a16:creationId xmlns:a16="http://schemas.microsoft.com/office/drawing/2014/main" id="{1264CCD0-E0E7-4FF1-B07F-A8FE1F730203}"/>
                </a:ext>
              </a:extLst>
            </p:cNvPr>
            <p:cNvSpPr>
              <a:spLocks noChangeArrowheads="1"/>
            </p:cNvSpPr>
            <p:nvPr/>
          </p:nvSpPr>
          <p:spPr bwMode="auto">
            <a:xfrm>
              <a:off x="1219200" y="4217670"/>
              <a:ext cx="1600200" cy="757515"/>
            </a:xfrm>
            <a:prstGeom prst="rect">
              <a:avLst/>
            </a:prstGeom>
            <a:noFill/>
            <a:ln w="12700">
              <a:noFill/>
              <a:miter lim="800000"/>
              <a:headEnd/>
              <a:tailEnd/>
            </a:ln>
            <a:effectLst/>
          </p:spPr>
          <p:txBody>
            <a:bodyPr wrap="square" lIns="90488" tIns="44450" rIns="90488" bIns="44450">
              <a:spAutoFit/>
            </a:bodyPr>
            <a:lstStyle/>
            <a:p>
              <a:pPr eaLnBrk="0" hangingPunct="0"/>
              <a:r>
                <a:rPr lang="en-US" sz="1200" dirty="0">
                  <a:latin typeface="Arial" charset="0"/>
                </a:rPr>
                <a:t>database in a consistent state</a:t>
              </a:r>
            </a:p>
          </p:txBody>
        </p:sp>
        <p:grpSp>
          <p:nvGrpSpPr>
            <p:cNvPr id="21" name="Group 15">
              <a:extLst>
                <a:ext uri="{FF2B5EF4-FFF2-40B4-BE49-F238E27FC236}">
                  <a16:creationId xmlns:a16="http://schemas.microsoft.com/office/drawing/2014/main" id="{B75EC3EA-D0AE-4817-8408-D0AC5CD11C64}"/>
                </a:ext>
              </a:extLst>
            </p:cNvPr>
            <p:cNvGrpSpPr/>
            <p:nvPr/>
          </p:nvGrpSpPr>
          <p:grpSpPr>
            <a:xfrm>
              <a:off x="304800" y="4892760"/>
              <a:ext cx="8432800" cy="2208303"/>
              <a:chOff x="228600" y="4721310"/>
              <a:chExt cx="8432800" cy="2208303"/>
            </a:xfrm>
          </p:grpSpPr>
          <p:sp>
            <p:nvSpPr>
              <p:cNvPr id="22" name="Rectangle 1037">
                <a:extLst>
                  <a:ext uri="{FF2B5EF4-FFF2-40B4-BE49-F238E27FC236}">
                    <a16:creationId xmlns:a16="http://schemas.microsoft.com/office/drawing/2014/main" id="{7DE249D4-2E83-4E85-92E1-CFD840182060}"/>
                  </a:ext>
                </a:extLst>
              </p:cNvPr>
              <p:cNvSpPr>
                <a:spLocks noChangeArrowheads="1"/>
              </p:cNvSpPr>
              <p:nvPr/>
            </p:nvSpPr>
            <p:spPr bwMode="auto">
              <a:xfrm>
                <a:off x="3352800" y="5867399"/>
                <a:ext cx="2286000" cy="1062214"/>
              </a:xfrm>
              <a:prstGeom prst="rect">
                <a:avLst/>
              </a:prstGeom>
              <a:noFill/>
              <a:ln w="12700">
                <a:noFill/>
                <a:miter lim="800000"/>
                <a:headEnd/>
                <a:tailEnd/>
              </a:ln>
              <a:effectLst/>
            </p:spPr>
            <p:txBody>
              <a:bodyPr wrap="square" lIns="90488" tIns="44450" rIns="90488" bIns="44450">
                <a:spAutoFit/>
              </a:bodyPr>
              <a:lstStyle/>
              <a:p>
                <a:pPr eaLnBrk="0" hangingPunct="0"/>
                <a:r>
                  <a:rPr lang="en-US" sz="1200" dirty="0">
                    <a:latin typeface="Arial" charset="0"/>
                  </a:rPr>
                  <a:t>database may be temporarily in an inconsistent state during execution</a:t>
                </a:r>
              </a:p>
            </p:txBody>
          </p:sp>
          <p:sp>
            <p:nvSpPr>
              <p:cNvPr id="23" name="Rectangle 1038">
                <a:extLst>
                  <a:ext uri="{FF2B5EF4-FFF2-40B4-BE49-F238E27FC236}">
                    <a16:creationId xmlns:a16="http://schemas.microsoft.com/office/drawing/2014/main" id="{F1B21CC5-8DAC-4FD3-8D27-3B19FDA8D991}"/>
                  </a:ext>
                </a:extLst>
              </p:cNvPr>
              <p:cNvSpPr>
                <a:spLocks noChangeArrowheads="1"/>
              </p:cNvSpPr>
              <p:nvPr/>
            </p:nvSpPr>
            <p:spPr bwMode="auto">
              <a:xfrm>
                <a:off x="228600" y="5638800"/>
                <a:ext cx="1387475" cy="271463"/>
              </a:xfrm>
              <a:prstGeom prst="rect">
                <a:avLst/>
              </a:prstGeom>
              <a:noFill/>
              <a:ln w="12700">
                <a:noFill/>
                <a:miter lim="800000"/>
                <a:headEnd/>
                <a:tailEnd/>
              </a:ln>
              <a:effectLst/>
            </p:spPr>
            <p:txBody>
              <a:bodyPr wrap="none" lIns="90488" tIns="44450" rIns="90488" bIns="44450">
                <a:spAutoFit/>
              </a:bodyPr>
              <a:lstStyle/>
              <a:p>
                <a:pPr eaLnBrk="0" hangingPunct="0"/>
                <a:r>
                  <a:rPr lang="en-US" sz="1200">
                    <a:latin typeface="Arial" charset="0"/>
                  </a:rPr>
                  <a:t>begin Transaction</a:t>
                </a:r>
              </a:p>
            </p:txBody>
          </p:sp>
          <p:sp>
            <p:nvSpPr>
              <p:cNvPr id="24" name="Rectangle 1039">
                <a:extLst>
                  <a:ext uri="{FF2B5EF4-FFF2-40B4-BE49-F238E27FC236}">
                    <a16:creationId xmlns:a16="http://schemas.microsoft.com/office/drawing/2014/main" id="{85B53A89-070F-44AC-BB7B-A91C42AACBB7}"/>
                  </a:ext>
                </a:extLst>
              </p:cNvPr>
              <p:cNvSpPr>
                <a:spLocks noChangeArrowheads="1"/>
              </p:cNvSpPr>
              <p:nvPr/>
            </p:nvSpPr>
            <p:spPr bwMode="auto">
              <a:xfrm>
                <a:off x="7391400" y="5638800"/>
                <a:ext cx="1270000" cy="271463"/>
              </a:xfrm>
              <a:prstGeom prst="rect">
                <a:avLst/>
              </a:prstGeom>
              <a:noFill/>
              <a:ln w="12700">
                <a:noFill/>
                <a:miter lim="800000"/>
                <a:headEnd/>
                <a:tailEnd/>
              </a:ln>
              <a:effectLst/>
            </p:spPr>
            <p:txBody>
              <a:bodyPr wrap="none" lIns="90488" tIns="44450" rIns="90488" bIns="44450">
                <a:spAutoFit/>
              </a:bodyPr>
              <a:lstStyle/>
              <a:p>
                <a:pPr eaLnBrk="0" hangingPunct="0"/>
                <a:r>
                  <a:rPr lang="en-US" sz="1200">
                    <a:latin typeface="Arial" charset="0"/>
                  </a:rPr>
                  <a:t>end Transaction</a:t>
                </a:r>
              </a:p>
            </p:txBody>
          </p:sp>
          <p:sp>
            <p:nvSpPr>
              <p:cNvPr id="25" name="Rectangle 1040">
                <a:extLst>
                  <a:ext uri="{FF2B5EF4-FFF2-40B4-BE49-F238E27FC236}">
                    <a16:creationId xmlns:a16="http://schemas.microsoft.com/office/drawing/2014/main" id="{D9542E2D-BAA6-48CC-A593-2738A811AA15}"/>
                  </a:ext>
                </a:extLst>
              </p:cNvPr>
              <p:cNvSpPr>
                <a:spLocks noChangeArrowheads="1"/>
              </p:cNvSpPr>
              <p:nvPr/>
            </p:nvSpPr>
            <p:spPr bwMode="auto">
              <a:xfrm>
                <a:off x="3581400" y="5638800"/>
                <a:ext cx="1836738" cy="271463"/>
              </a:xfrm>
              <a:prstGeom prst="rect">
                <a:avLst/>
              </a:prstGeom>
              <a:noFill/>
              <a:ln w="12700">
                <a:noFill/>
                <a:miter lim="800000"/>
                <a:headEnd/>
                <a:tailEnd/>
              </a:ln>
              <a:effectLst/>
            </p:spPr>
            <p:txBody>
              <a:bodyPr wrap="none" lIns="90488" tIns="44450" rIns="90488" bIns="44450">
                <a:spAutoFit/>
              </a:bodyPr>
              <a:lstStyle/>
              <a:p>
                <a:pPr eaLnBrk="0" hangingPunct="0"/>
                <a:r>
                  <a:rPr lang="en-US" sz="1200" dirty="0">
                    <a:latin typeface="Arial" charset="0"/>
                  </a:rPr>
                  <a:t>execution of Transaction</a:t>
                </a:r>
              </a:p>
            </p:txBody>
          </p:sp>
          <p:sp>
            <p:nvSpPr>
              <p:cNvPr id="26" name="Rectangle 1046">
                <a:extLst>
                  <a:ext uri="{FF2B5EF4-FFF2-40B4-BE49-F238E27FC236}">
                    <a16:creationId xmlns:a16="http://schemas.microsoft.com/office/drawing/2014/main" id="{DFCD1891-A33C-4895-9EC2-38509743BC54}"/>
                  </a:ext>
                </a:extLst>
              </p:cNvPr>
              <p:cNvSpPr>
                <a:spLocks noChangeArrowheads="1"/>
              </p:cNvSpPr>
              <p:nvPr/>
            </p:nvSpPr>
            <p:spPr bwMode="auto">
              <a:xfrm>
                <a:off x="838200" y="4721310"/>
                <a:ext cx="2743200" cy="507832"/>
              </a:xfrm>
              <a:prstGeom prst="rect">
                <a:avLst/>
              </a:prstGeom>
              <a:noFill/>
              <a:ln w="12700">
                <a:solidFill>
                  <a:schemeClr val="tx1"/>
                </a:solidFill>
                <a:miter lim="800000"/>
                <a:headEnd/>
                <a:tailEnd/>
              </a:ln>
              <a:effectLst/>
            </p:spPr>
            <p:txBody>
              <a:bodyPr anchor="ctr">
                <a:spAutoFit/>
              </a:bodyPr>
              <a:lstStyle/>
              <a:p>
                <a:pPr algn="ctr" eaLnBrk="0" hangingPunct="0"/>
                <a:r>
                  <a:rPr lang="en-US" sz="1400" dirty="0">
                    <a:latin typeface="Arial" charset="0"/>
                  </a:rPr>
                  <a:t>Account A Fred </a:t>
                </a:r>
                <a:r>
                  <a:rPr lang="en-US" sz="1400" dirty="0" err="1">
                    <a:latin typeface="Arial" charset="0"/>
                  </a:rPr>
                  <a:t>Bloggs</a:t>
                </a:r>
                <a:r>
                  <a:rPr lang="en-US" sz="1400" dirty="0">
                    <a:latin typeface="Arial" charset="0"/>
                  </a:rPr>
                  <a:t> $1000</a:t>
                </a:r>
              </a:p>
            </p:txBody>
          </p:sp>
          <p:sp>
            <p:nvSpPr>
              <p:cNvPr id="27" name="Rectangle 1048">
                <a:extLst>
                  <a:ext uri="{FF2B5EF4-FFF2-40B4-BE49-F238E27FC236}">
                    <a16:creationId xmlns:a16="http://schemas.microsoft.com/office/drawing/2014/main" id="{F4F2C822-A0A6-454C-866C-8117A02DA949}"/>
                  </a:ext>
                </a:extLst>
              </p:cNvPr>
              <p:cNvSpPr>
                <a:spLocks noChangeArrowheads="1"/>
              </p:cNvSpPr>
              <p:nvPr/>
            </p:nvSpPr>
            <p:spPr bwMode="auto">
              <a:xfrm>
                <a:off x="838200" y="5238199"/>
                <a:ext cx="2743200" cy="507832"/>
              </a:xfrm>
              <a:prstGeom prst="rect">
                <a:avLst/>
              </a:prstGeom>
              <a:noFill/>
              <a:ln w="12700">
                <a:solidFill>
                  <a:schemeClr val="tx1"/>
                </a:solidFill>
                <a:miter lim="800000"/>
                <a:headEnd/>
                <a:tailEnd/>
              </a:ln>
              <a:effectLst/>
            </p:spPr>
            <p:txBody>
              <a:bodyPr wrap="square" anchor="ctr">
                <a:spAutoFit/>
              </a:bodyPr>
              <a:lstStyle/>
              <a:p>
                <a:pPr algn="ctr" eaLnBrk="0" hangingPunct="0"/>
                <a:r>
                  <a:rPr lang="en-US" sz="1400" dirty="0">
                    <a:latin typeface="Arial" charset="0"/>
                  </a:rPr>
                  <a:t>Account B Sue Smith $0</a:t>
                </a:r>
              </a:p>
            </p:txBody>
          </p:sp>
          <p:sp>
            <p:nvSpPr>
              <p:cNvPr id="28" name="Rectangle 1049">
                <a:extLst>
                  <a:ext uri="{FF2B5EF4-FFF2-40B4-BE49-F238E27FC236}">
                    <a16:creationId xmlns:a16="http://schemas.microsoft.com/office/drawing/2014/main" id="{8EB6FF2C-D1F6-4DBC-B2EE-77A59D62E736}"/>
                  </a:ext>
                </a:extLst>
              </p:cNvPr>
              <p:cNvSpPr>
                <a:spLocks noChangeArrowheads="1"/>
              </p:cNvSpPr>
              <p:nvPr/>
            </p:nvSpPr>
            <p:spPr bwMode="auto">
              <a:xfrm>
                <a:off x="5257800" y="5177791"/>
                <a:ext cx="2743200" cy="502920"/>
              </a:xfrm>
              <a:prstGeom prst="rect">
                <a:avLst/>
              </a:prstGeom>
              <a:noFill/>
              <a:ln w="12700">
                <a:solidFill>
                  <a:schemeClr val="tx1"/>
                </a:solidFill>
                <a:miter lim="800000"/>
                <a:headEnd/>
                <a:tailEnd/>
              </a:ln>
              <a:effectLst/>
            </p:spPr>
            <p:txBody>
              <a:bodyPr wrap="square" anchor="ctr">
                <a:spAutoFit/>
              </a:bodyPr>
              <a:lstStyle/>
              <a:p>
                <a:pPr algn="ctr" eaLnBrk="0" hangingPunct="0"/>
                <a:r>
                  <a:rPr lang="en-US" sz="1400" dirty="0">
                    <a:latin typeface="Arial" charset="0"/>
                  </a:rPr>
                  <a:t>Account B Sue Smith $500</a:t>
                </a:r>
              </a:p>
            </p:txBody>
          </p:sp>
          <p:sp>
            <p:nvSpPr>
              <p:cNvPr id="29" name="Rectangle 1050">
                <a:extLst>
                  <a:ext uri="{FF2B5EF4-FFF2-40B4-BE49-F238E27FC236}">
                    <a16:creationId xmlns:a16="http://schemas.microsoft.com/office/drawing/2014/main" id="{50134A37-7378-4387-9C66-5091DD576FA8}"/>
                  </a:ext>
                </a:extLst>
              </p:cNvPr>
              <p:cNvSpPr>
                <a:spLocks noChangeArrowheads="1"/>
              </p:cNvSpPr>
              <p:nvPr/>
            </p:nvSpPr>
            <p:spPr bwMode="auto">
              <a:xfrm>
                <a:off x="5257800" y="4721310"/>
                <a:ext cx="2743200" cy="507832"/>
              </a:xfrm>
              <a:prstGeom prst="rect">
                <a:avLst/>
              </a:prstGeom>
              <a:noFill/>
              <a:ln w="12700">
                <a:solidFill>
                  <a:schemeClr val="tx1"/>
                </a:solidFill>
                <a:miter lim="800000"/>
                <a:headEnd/>
                <a:tailEnd/>
              </a:ln>
              <a:effectLst/>
            </p:spPr>
            <p:txBody>
              <a:bodyPr anchor="ctr">
                <a:spAutoFit/>
              </a:bodyPr>
              <a:lstStyle/>
              <a:p>
                <a:pPr algn="ctr" eaLnBrk="0" hangingPunct="0"/>
                <a:r>
                  <a:rPr lang="en-US" sz="1400" dirty="0">
                    <a:latin typeface="Arial" charset="0"/>
                  </a:rPr>
                  <a:t>Account A Fred </a:t>
                </a:r>
                <a:r>
                  <a:rPr lang="en-US" sz="1400" dirty="0" err="1">
                    <a:latin typeface="Arial" charset="0"/>
                  </a:rPr>
                  <a:t>Bloggs</a:t>
                </a:r>
                <a:r>
                  <a:rPr lang="en-US" sz="1400" dirty="0">
                    <a:latin typeface="Arial" charset="0"/>
                  </a:rPr>
                  <a:t> $500</a:t>
                </a:r>
              </a:p>
            </p:txBody>
          </p:sp>
          <p:sp>
            <p:nvSpPr>
              <p:cNvPr id="30" name="Line 1051">
                <a:extLst>
                  <a:ext uri="{FF2B5EF4-FFF2-40B4-BE49-F238E27FC236}">
                    <a16:creationId xmlns:a16="http://schemas.microsoft.com/office/drawing/2014/main" id="{5911BE4B-D809-4276-8B6F-B543B2CF477F}"/>
                  </a:ext>
                </a:extLst>
              </p:cNvPr>
              <p:cNvSpPr>
                <a:spLocks noChangeShapeType="1"/>
              </p:cNvSpPr>
              <p:nvPr/>
            </p:nvSpPr>
            <p:spPr bwMode="auto">
              <a:xfrm>
                <a:off x="3657600" y="5105400"/>
                <a:ext cx="16002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1" name="Text Box 1052">
                <a:extLst>
                  <a:ext uri="{FF2B5EF4-FFF2-40B4-BE49-F238E27FC236}">
                    <a16:creationId xmlns:a16="http://schemas.microsoft.com/office/drawing/2014/main" id="{39C887DE-F54D-43AC-B41A-15A7D86F5827}"/>
                  </a:ext>
                </a:extLst>
              </p:cNvPr>
              <p:cNvSpPr txBox="1">
                <a:spLocks noChangeArrowheads="1"/>
              </p:cNvSpPr>
              <p:nvPr/>
            </p:nvSpPr>
            <p:spPr bwMode="auto">
              <a:xfrm>
                <a:off x="3810000" y="4724400"/>
                <a:ext cx="1447800" cy="507832"/>
              </a:xfrm>
              <a:prstGeom prst="rect">
                <a:avLst/>
              </a:prstGeom>
              <a:noFill/>
              <a:ln w="12700">
                <a:noFill/>
                <a:miter lim="800000"/>
                <a:headEnd/>
                <a:tailEnd/>
              </a:ln>
              <a:effectLst/>
            </p:spPr>
            <p:txBody>
              <a:bodyPr>
                <a:spAutoFit/>
              </a:bodyPr>
              <a:lstStyle/>
              <a:p>
                <a:pPr eaLnBrk="0" hangingPunct="0"/>
                <a:r>
                  <a:rPr lang="en-US" sz="1400" i="1" dirty="0">
                    <a:latin typeface="Arial" charset="0"/>
                  </a:rPr>
                  <a:t>Transfer $500</a:t>
                </a:r>
              </a:p>
            </p:txBody>
          </p:sp>
        </p:grpSp>
      </p:grpSp>
    </p:spTree>
    <p:extLst>
      <p:ext uri="{BB962C8B-B14F-4D97-AF65-F5344CB8AC3E}">
        <p14:creationId xmlns:p14="http://schemas.microsoft.com/office/powerpoint/2010/main" val="40405218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6"/>
            <a:ext cx="11109253" cy="1588356"/>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858986" y="1556411"/>
            <a:ext cx="9209074" cy="4710674"/>
          </a:xfrm>
          <a:solidFill>
            <a:schemeClr val="bg1">
              <a:lumMod val="95000"/>
            </a:schemeClr>
          </a:solidFill>
        </p:spPr>
        <p:txBody>
          <a:bodyPr>
            <a:normAutofit/>
          </a:bodyPr>
          <a:lstStyle/>
          <a:p>
            <a:pPr marL="0" indent="0">
              <a:buClr>
                <a:schemeClr val="accent3"/>
              </a:buClr>
              <a:buNone/>
            </a:pPr>
            <a:r>
              <a:rPr lang="en-US" altLang="ko-KR" sz="2400" u="sng" dirty="0">
                <a:solidFill>
                  <a:schemeClr val="tx1"/>
                </a:solidFill>
                <a:ea typeface="굴림" panose="020B0600000101010101" pitchFamily="34" charset="-127"/>
              </a:rPr>
              <a:t>Deferred Database Modification</a:t>
            </a: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The </a:t>
            </a:r>
            <a:r>
              <a:rPr lang="en-US" altLang="ko-KR" sz="2000" b="1" dirty="0">
                <a:solidFill>
                  <a:schemeClr val="tx1"/>
                </a:solidFill>
                <a:ea typeface="굴림" panose="020B0600000101010101" pitchFamily="34" charset="-127"/>
              </a:rPr>
              <a:t>deferred database modification</a:t>
            </a:r>
            <a:r>
              <a:rPr lang="en-US" altLang="ko-KR" sz="2000" dirty="0">
                <a:solidFill>
                  <a:schemeClr val="tx1"/>
                </a:solidFill>
                <a:ea typeface="굴림" panose="020B0600000101010101" pitchFamily="34" charset="-127"/>
              </a:rPr>
              <a:t> scheme records all modifications to the log, but defers all the </a:t>
            </a:r>
            <a:r>
              <a:rPr lang="en-US" altLang="ko-KR" sz="2000" b="1" dirty="0">
                <a:solidFill>
                  <a:schemeClr val="tx1"/>
                </a:solidFill>
                <a:ea typeface="굴림" panose="020B0600000101010101" pitchFamily="34" charset="-127"/>
              </a:rPr>
              <a:t>write</a:t>
            </a:r>
            <a:r>
              <a:rPr lang="en-US" altLang="ko-KR" sz="2000" dirty="0">
                <a:solidFill>
                  <a:schemeClr val="tx1"/>
                </a:solidFill>
                <a:ea typeface="굴림" panose="020B0600000101010101" pitchFamily="34" charset="-127"/>
              </a:rPr>
              <a:t>s to after partial commit.</a:t>
            </a: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Assume that transactions execute serially</a:t>
            </a: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Transaction starts by writing </a:t>
            </a:r>
            <a:r>
              <a:rPr lang="en-US" altLang="ko-KR" sz="2000" i="1" dirty="0">
                <a:solidFill>
                  <a:schemeClr val="tx1"/>
                </a:solidFill>
                <a:ea typeface="굴림" panose="020B0600000101010101" pitchFamily="34" charset="-127"/>
              </a:rPr>
              <a:t>&lt;</a:t>
            </a:r>
            <a:r>
              <a:rPr lang="en-US" altLang="ko-KR" sz="2000" i="1" dirty="0" err="1">
                <a:solidFill>
                  <a:schemeClr val="tx1"/>
                </a:solidFill>
                <a:ea typeface="굴림" panose="020B0600000101010101" pitchFamily="34" charset="-127"/>
              </a:rPr>
              <a:t>T</a:t>
            </a:r>
            <a:r>
              <a:rPr lang="en-US" altLang="ko-KR" sz="2000" i="1" baseline="-25000" dirty="0" err="1">
                <a:solidFill>
                  <a:schemeClr val="tx1"/>
                </a:solidFill>
                <a:ea typeface="굴림" panose="020B0600000101010101" pitchFamily="34" charset="-127"/>
              </a:rPr>
              <a:t>i</a:t>
            </a:r>
            <a:r>
              <a:rPr lang="en-US" altLang="ko-KR" sz="2000" i="1" dirty="0">
                <a:solidFill>
                  <a:schemeClr val="tx1"/>
                </a:solidFill>
                <a:ea typeface="굴림" panose="020B0600000101010101" pitchFamily="34" charset="-127"/>
              </a:rPr>
              <a:t>  </a:t>
            </a:r>
            <a:r>
              <a:rPr lang="en-US" altLang="ko-KR" sz="2000" b="1" i="1" dirty="0">
                <a:solidFill>
                  <a:schemeClr val="tx1"/>
                </a:solidFill>
                <a:ea typeface="굴림" panose="020B0600000101010101" pitchFamily="34" charset="-127"/>
              </a:rPr>
              <a:t>start</a:t>
            </a:r>
            <a:r>
              <a:rPr lang="en-US" altLang="ko-KR" sz="2000" i="1" dirty="0">
                <a:solidFill>
                  <a:schemeClr val="tx1"/>
                </a:solidFill>
                <a:ea typeface="굴림" panose="020B0600000101010101" pitchFamily="34" charset="-127"/>
              </a:rPr>
              <a:t>&gt; </a:t>
            </a:r>
            <a:r>
              <a:rPr lang="en-US" altLang="ko-KR" sz="2000" dirty="0">
                <a:solidFill>
                  <a:schemeClr val="tx1"/>
                </a:solidFill>
                <a:ea typeface="굴림" panose="020B0600000101010101" pitchFamily="34" charset="-127"/>
              </a:rPr>
              <a:t>record to log. </a:t>
            </a: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A  </a:t>
            </a:r>
            <a:r>
              <a:rPr lang="en-US" altLang="ko-KR" sz="2000" b="1" dirty="0">
                <a:solidFill>
                  <a:schemeClr val="tx1"/>
                </a:solidFill>
                <a:ea typeface="굴림" panose="020B0600000101010101" pitchFamily="34" charset="-127"/>
              </a:rPr>
              <a:t>write</a:t>
            </a:r>
            <a:r>
              <a:rPr lang="en-US" altLang="ko-KR" sz="2000" dirty="0">
                <a:solidFill>
                  <a:schemeClr val="tx1"/>
                </a:solidFill>
                <a:ea typeface="굴림" panose="020B0600000101010101" pitchFamily="34" charset="-127"/>
              </a:rPr>
              <a:t>(</a:t>
            </a:r>
            <a:r>
              <a:rPr lang="en-US" altLang="ko-KR" sz="2000" i="1" dirty="0">
                <a:solidFill>
                  <a:schemeClr val="tx1"/>
                </a:solidFill>
                <a:ea typeface="굴림" panose="020B0600000101010101" pitchFamily="34" charset="-127"/>
              </a:rPr>
              <a:t>X</a:t>
            </a:r>
            <a:r>
              <a:rPr lang="en-US" altLang="ko-KR" sz="2000" dirty="0">
                <a:solidFill>
                  <a:schemeClr val="tx1"/>
                </a:solidFill>
                <a:ea typeface="굴림" panose="020B0600000101010101" pitchFamily="34" charset="-127"/>
              </a:rPr>
              <a:t>) operation results in a log record  </a:t>
            </a:r>
            <a:r>
              <a:rPr lang="en-US" altLang="ko-KR" sz="2000" i="1" dirty="0">
                <a:solidFill>
                  <a:schemeClr val="tx1"/>
                </a:solidFill>
                <a:ea typeface="굴림" panose="020B0600000101010101" pitchFamily="34" charset="-127"/>
              </a:rPr>
              <a:t>&lt;</a:t>
            </a:r>
            <a:r>
              <a:rPr lang="en-US" altLang="ko-KR" sz="2000" i="1" dirty="0" err="1">
                <a:solidFill>
                  <a:schemeClr val="tx1"/>
                </a:solidFill>
                <a:ea typeface="굴림" panose="020B0600000101010101" pitchFamily="34" charset="-127"/>
              </a:rPr>
              <a:t>T</a:t>
            </a:r>
            <a:r>
              <a:rPr lang="en-US" altLang="ko-KR" sz="2000" i="1" baseline="-25000" dirty="0" err="1">
                <a:solidFill>
                  <a:schemeClr val="tx1"/>
                </a:solidFill>
                <a:ea typeface="굴림" panose="020B0600000101010101" pitchFamily="34" charset="-127"/>
              </a:rPr>
              <a:t>i</a:t>
            </a:r>
            <a:r>
              <a:rPr lang="en-US" altLang="ko-KR" sz="2000" i="1" dirty="0">
                <a:solidFill>
                  <a:schemeClr val="tx1"/>
                </a:solidFill>
                <a:ea typeface="굴림" panose="020B0600000101010101" pitchFamily="34" charset="-127"/>
              </a:rPr>
              <a:t>, X, V&gt; </a:t>
            </a:r>
            <a:r>
              <a:rPr lang="en-US" altLang="ko-KR" sz="2000" dirty="0">
                <a:solidFill>
                  <a:schemeClr val="tx1"/>
                </a:solidFill>
                <a:ea typeface="굴림" panose="020B0600000101010101" pitchFamily="34" charset="-127"/>
              </a:rPr>
              <a:t>being written, where </a:t>
            </a:r>
            <a:r>
              <a:rPr lang="en-US" altLang="ko-KR" sz="2000" i="1" dirty="0">
                <a:solidFill>
                  <a:schemeClr val="tx1"/>
                </a:solidFill>
                <a:ea typeface="굴림" panose="020B0600000101010101" pitchFamily="34" charset="-127"/>
              </a:rPr>
              <a:t>V </a:t>
            </a:r>
            <a:r>
              <a:rPr lang="en-US" altLang="ko-KR" sz="2000" dirty="0">
                <a:solidFill>
                  <a:schemeClr val="tx1"/>
                </a:solidFill>
                <a:ea typeface="굴림" panose="020B0600000101010101" pitchFamily="34" charset="-127"/>
              </a:rPr>
              <a:t>is the new value for </a:t>
            </a:r>
            <a:r>
              <a:rPr lang="en-US" altLang="ko-KR" sz="2000" i="1" dirty="0">
                <a:solidFill>
                  <a:schemeClr val="tx1"/>
                </a:solidFill>
                <a:ea typeface="굴림" panose="020B0600000101010101" pitchFamily="34" charset="-127"/>
              </a:rPr>
              <a:t>X</a:t>
            </a:r>
            <a:endParaRPr lang="en-US" altLang="ko-KR" sz="2000" dirty="0">
              <a:solidFill>
                <a:schemeClr val="tx1"/>
              </a:solidFill>
              <a:ea typeface="굴림" panose="020B0600000101010101" pitchFamily="34" charset="-127"/>
            </a:endParaRPr>
          </a:p>
          <a:p>
            <a:pPr lvl="2">
              <a:buClr>
                <a:schemeClr val="accent3"/>
              </a:buClr>
              <a:buFont typeface="Wingdings" panose="05000000000000000000" pitchFamily="2" charset="2"/>
              <a:buChar char="§"/>
            </a:pPr>
            <a:r>
              <a:rPr lang="en-US" altLang="ko-KR" sz="1800" dirty="0">
                <a:solidFill>
                  <a:schemeClr val="tx1"/>
                </a:solidFill>
                <a:ea typeface="굴림" panose="020B0600000101010101" pitchFamily="34" charset="-127"/>
              </a:rPr>
              <a:t>Note: old value is not needed for this scheme.</a:t>
            </a: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The write is not performed on </a:t>
            </a:r>
            <a:r>
              <a:rPr lang="en-US" altLang="ko-KR" sz="2000" i="1" dirty="0">
                <a:solidFill>
                  <a:schemeClr val="tx1"/>
                </a:solidFill>
                <a:ea typeface="굴림" panose="020B0600000101010101" pitchFamily="34" charset="-127"/>
              </a:rPr>
              <a:t>X </a:t>
            </a:r>
            <a:r>
              <a:rPr lang="en-US" altLang="ko-KR" sz="2000" dirty="0">
                <a:solidFill>
                  <a:schemeClr val="tx1"/>
                </a:solidFill>
                <a:ea typeface="굴림" panose="020B0600000101010101" pitchFamily="34" charset="-127"/>
              </a:rPr>
              <a:t>at this time, but is deferred.</a:t>
            </a: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When </a:t>
            </a:r>
            <a:r>
              <a:rPr lang="en-US" altLang="ko-KR" sz="2000" i="1" dirty="0" err="1">
                <a:solidFill>
                  <a:schemeClr val="tx1"/>
                </a:solidFill>
                <a:ea typeface="굴림" panose="020B0600000101010101" pitchFamily="34" charset="-127"/>
              </a:rPr>
              <a:t>T</a:t>
            </a:r>
            <a:r>
              <a:rPr lang="en-US" altLang="ko-KR" sz="2000" i="1" baseline="-25000" dirty="0" err="1">
                <a:solidFill>
                  <a:schemeClr val="tx1"/>
                </a:solidFill>
                <a:ea typeface="굴림" panose="020B0600000101010101" pitchFamily="34" charset="-127"/>
              </a:rPr>
              <a:t>i</a:t>
            </a:r>
            <a:r>
              <a:rPr lang="en-US" altLang="ko-KR" sz="2000" i="1" dirty="0">
                <a:solidFill>
                  <a:schemeClr val="tx1"/>
                </a:solidFill>
                <a:ea typeface="굴림" panose="020B0600000101010101" pitchFamily="34" charset="-127"/>
              </a:rPr>
              <a:t> </a:t>
            </a:r>
            <a:r>
              <a:rPr lang="en-US" altLang="ko-KR" sz="2000" dirty="0">
                <a:solidFill>
                  <a:schemeClr val="tx1"/>
                </a:solidFill>
                <a:ea typeface="굴림" panose="020B0600000101010101" pitchFamily="34" charset="-127"/>
              </a:rPr>
              <a:t>partially commits, &lt;</a:t>
            </a:r>
            <a:r>
              <a:rPr lang="en-US" altLang="ko-KR" sz="2000" i="1" dirty="0" err="1">
                <a:solidFill>
                  <a:schemeClr val="tx1"/>
                </a:solidFill>
                <a:ea typeface="굴림" panose="020B0600000101010101" pitchFamily="34" charset="-127"/>
              </a:rPr>
              <a:t>T</a:t>
            </a:r>
            <a:r>
              <a:rPr lang="en-US" altLang="ko-KR" sz="2000" i="1" baseline="-25000" dirty="0" err="1">
                <a:solidFill>
                  <a:schemeClr val="tx1"/>
                </a:solidFill>
                <a:ea typeface="굴림" panose="020B0600000101010101" pitchFamily="34" charset="-127"/>
              </a:rPr>
              <a:t>i</a:t>
            </a:r>
            <a:r>
              <a:rPr lang="en-US" altLang="ko-KR" sz="2000" i="1" dirty="0">
                <a:solidFill>
                  <a:schemeClr val="tx1"/>
                </a:solidFill>
                <a:ea typeface="굴림" panose="020B0600000101010101" pitchFamily="34" charset="-127"/>
              </a:rPr>
              <a:t> </a:t>
            </a:r>
            <a:r>
              <a:rPr lang="en-US" altLang="ko-KR" sz="2000" b="1" dirty="0">
                <a:solidFill>
                  <a:schemeClr val="tx1"/>
                </a:solidFill>
                <a:ea typeface="굴림" panose="020B0600000101010101" pitchFamily="34" charset="-127"/>
              </a:rPr>
              <a:t>commit</a:t>
            </a:r>
            <a:r>
              <a:rPr lang="en-US" altLang="ko-KR" sz="2000" dirty="0">
                <a:solidFill>
                  <a:schemeClr val="tx1"/>
                </a:solidFill>
                <a:ea typeface="굴림" panose="020B0600000101010101" pitchFamily="34" charset="-127"/>
              </a:rPr>
              <a:t>&gt; is written to the log </a:t>
            </a: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Finally, the log records are read and used to actually execute the previously deferred writes.</a:t>
            </a:r>
          </a:p>
        </p:txBody>
      </p:sp>
    </p:spTree>
    <p:extLst>
      <p:ext uri="{BB962C8B-B14F-4D97-AF65-F5344CB8AC3E}">
        <p14:creationId xmlns:p14="http://schemas.microsoft.com/office/powerpoint/2010/main" val="4015313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5"/>
            <a:ext cx="11109253" cy="1597783"/>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858986" y="1444046"/>
            <a:ext cx="9209074" cy="4871285"/>
          </a:xfrm>
          <a:solidFill>
            <a:schemeClr val="bg1">
              <a:lumMod val="95000"/>
            </a:schemeClr>
          </a:solidFill>
        </p:spPr>
        <p:txBody>
          <a:bodyPr>
            <a:normAutofit/>
          </a:bodyPr>
          <a:lstStyle/>
          <a:p>
            <a:pPr marL="0" indent="0">
              <a:buClr>
                <a:schemeClr val="accent3"/>
              </a:buClr>
              <a:buNone/>
            </a:pPr>
            <a:r>
              <a:rPr lang="en-US" altLang="ko-KR" sz="2400" u="sng" dirty="0">
                <a:solidFill>
                  <a:schemeClr val="tx1"/>
                </a:solidFill>
                <a:ea typeface="굴림" panose="020B0600000101010101" pitchFamily="34" charset="-127"/>
              </a:rPr>
              <a:t>Deferred Database Modification(</a:t>
            </a:r>
            <a:r>
              <a:rPr lang="en-US" altLang="ko-KR" sz="2400" u="sng" dirty="0" err="1">
                <a:solidFill>
                  <a:schemeClr val="tx1"/>
                </a:solidFill>
                <a:ea typeface="굴림" panose="020B0600000101010101" pitchFamily="34" charset="-127"/>
              </a:rPr>
              <a:t>cont</a:t>
            </a:r>
            <a:r>
              <a:rPr lang="en-US" altLang="ko-KR" sz="2400" u="sng" dirty="0">
                <a:solidFill>
                  <a:schemeClr val="tx1"/>
                </a:solidFill>
                <a:ea typeface="굴림" panose="020B0600000101010101" pitchFamily="34" charset="-127"/>
              </a:rPr>
              <a:t>)</a:t>
            </a:r>
          </a:p>
          <a:p>
            <a:pPr lvl="1">
              <a:buClr>
                <a:schemeClr val="accent3"/>
              </a:buClr>
              <a:buFont typeface="Wingdings" panose="05000000000000000000" pitchFamily="2" charset="2"/>
              <a:buChar char="v"/>
            </a:pPr>
            <a:r>
              <a:rPr lang="en-US" altLang="ko-KR" dirty="0">
                <a:solidFill>
                  <a:schemeClr val="tx1"/>
                </a:solidFill>
                <a:ea typeface="굴림" panose="020B0600000101010101" pitchFamily="34" charset="-127"/>
              </a:rPr>
              <a:t>During recovery after a crash, a transaction needs to be redone if and only if both </a:t>
            </a:r>
            <a:r>
              <a:rPr lang="en-US" altLang="ko-KR" i="1" dirty="0">
                <a:solidFill>
                  <a:schemeClr val="tx1"/>
                </a:solidFill>
                <a:ea typeface="굴림" panose="020B0600000101010101" pitchFamily="34" charset="-127"/>
              </a:rPr>
              <a:t>&lt;</a:t>
            </a:r>
            <a:r>
              <a:rPr lang="en-US" altLang="ko-KR" i="1" dirty="0" err="1">
                <a:solidFill>
                  <a:schemeClr val="tx1"/>
                </a:solidFill>
                <a:ea typeface="굴림" panose="020B0600000101010101" pitchFamily="34" charset="-127"/>
              </a:rPr>
              <a:t>T</a:t>
            </a:r>
            <a:r>
              <a:rPr lang="en-US" altLang="ko-KR" i="1" baseline="-25000" dirty="0" err="1">
                <a:solidFill>
                  <a:schemeClr val="tx1"/>
                </a:solidFill>
                <a:ea typeface="굴림" panose="020B0600000101010101" pitchFamily="34" charset="-127"/>
              </a:rPr>
              <a:t>i</a:t>
            </a:r>
            <a:r>
              <a:rPr lang="en-US" altLang="ko-KR" i="1" dirty="0">
                <a:solidFill>
                  <a:schemeClr val="tx1"/>
                </a:solidFill>
                <a:ea typeface="굴림" panose="020B0600000101010101" pitchFamily="34" charset="-127"/>
              </a:rPr>
              <a:t> </a:t>
            </a:r>
            <a:r>
              <a:rPr lang="en-US" altLang="ko-KR" b="1" i="1" dirty="0">
                <a:solidFill>
                  <a:schemeClr val="tx1"/>
                </a:solidFill>
                <a:ea typeface="굴림" panose="020B0600000101010101" pitchFamily="34" charset="-127"/>
              </a:rPr>
              <a:t> </a:t>
            </a:r>
            <a:r>
              <a:rPr lang="en-US" altLang="ko-KR" b="1" dirty="0">
                <a:solidFill>
                  <a:schemeClr val="tx1"/>
                </a:solidFill>
                <a:ea typeface="굴림" panose="020B0600000101010101" pitchFamily="34" charset="-127"/>
              </a:rPr>
              <a:t>start</a:t>
            </a:r>
            <a:r>
              <a:rPr lang="en-US" altLang="ko-KR" dirty="0">
                <a:solidFill>
                  <a:schemeClr val="tx1"/>
                </a:solidFill>
                <a:ea typeface="굴림" panose="020B0600000101010101" pitchFamily="34" charset="-127"/>
              </a:rPr>
              <a:t>&gt; and&lt;</a:t>
            </a:r>
            <a:r>
              <a:rPr lang="en-US" altLang="ko-KR" i="1" dirty="0" err="1">
                <a:solidFill>
                  <a:schemeClr val="tx1"/>
                </a:solidFill>
                <a:ea typeface="굴림" panose="020B0600000101010101" pitchFamily="34" charset="-127"/>
              </a:rPr>
              <a:t>T</a:t>
            </a:r>
            <a:r>
              <a:rPr lang="en-US" altLang="ko-KR" i="1" baseline="-25000" dirty="0" err="1">
                <a:solidFill>
                  <a:schemeClr val="tx1"/>
                </a:solidFill>
                <a:ea typeface="굴림" panose="020B0600000101010101" pitchFamily="34" charset="-127"/>
              </a:rPr>
              <a:t>i</a:t>
            </a:r>
            <a:r>
              <a:rPr lang="en-US" altLang="ko-KR" i="1" baseline="-25000" dirty="0">
                <a:solidFill>
                  <a:schemeClr val="tx1"/>
                </a:solidFill>
                <a:ea typeface="굴림" panose="020B0600000101010101" pitchFamily="34" charset="-127"/>
              </a:rPr>
              <a:t> </a:t>
            </a:r>
            <a:r>
              <a:rPr lang="en-US" altLang="ko-KR" b="1" dirty="0">
                <a:solidFill>
                  <a:schemeClr val="tx1"/>
                </a:solidFill>
                <a:ea typeface="굴림" panose="020B0600000101010101" pitchFamily="34" charset="-127"/>
              </a:rPr>
              <a:t>commit</a:t>
            </a:r>
            <a:r>
              <a:rPr lang="en-US" altLang="ko-KR" dirty="0">
                <a:solidFill>
                  <a:schemeClr val="tx1"/>
                </a:solidFill>
                <a:ea typeface="굴림" panose="020B0600000101010101" pitchFamily="34" charset="-127"/>
              </a:rPr>
              <a:t>&gt; are there in the log.</a:t>
            </a:r>
          </a:p>
          <a:p>
            <a:pPr lvl="1">
              <a:buClr>
                <a:schemeClr val="accent3"/>
              </a:buClr>
              <a:buFont typeface="Wingdings" panose="05000000000000000000" pitchFamily="2" charset="2"/>
              <a:buChar char="v"/>
            </a:pPr>
            <a:r>
              <a:rPr lang="en-US" altLang="ko-KR" dirty="0">
                <a:solidFill>
                  <a:schemeClr val="tx1"/>
                </a:solidFill>
                <a:ea typeface="굴림" panose="020B0600000101010101" pitchFamily="34" charset="-127"/>
              </a:rPr>
              <a:t>Redoing a transaction </a:t>
            </a:r>
            <a:r>
              <a:rPr lang="en-US" altLang="ko-KR" i="1" dirty="0" err="1">
                <a:solidFill>
                  <a:schemeClr val="tx1"/>
                </a:solidFill>
                <a:ea typeface="굴림" panose="020B0600000101010101" pitchFamily="34" charset="-127"/>
              </a:rPr>
              <a:t>T</a:t>
            </a:r>
            <a:r>
              <a:rPr lang="en-US" altLang="ko-KR" i="1" baseline="-25000" dirty="0" err="1">
                <a:solidFill>
                  <a:schemeClr val="tx1"/>
                </a:solidFill>
                <a:ea typeface="굴림" panose="020B0600000101010101" pitchFamily="34" charset="-127"/>
              </a:rPr>
              <a:t>i</a:t>
            </a:r>
            <a:r>
              <a:rPr lang="en-US" altLang="ko-KR" i="1" dirty="0">
                <a:solidFill>
                  <a:schemeClr val="tx1"/>
                </a:solidFill>
                <a:ea typeface="굴림" panose="020B0600000101010101" pitchFamily="34" charset="-127"/>
              </a:rPr>
              <a:t> </a:t>
            </a:r>
            <a:r>
              <a:rPr lang="en-US" altLang="ko-KR" dirty="0">
                <a:solidFill>
                  <a:schemeClr val="tx1"/>
                </a:solidFill>
                <a:ea typeface="굴림" panose="020B0600000101010101" pitchFamily="34" charset="-127"/>
              </a:rPr>
              <a:t>(</a:t>
            </a:r>
            <a:r>
              <a:rPr lang="en-US" altLang="ko-KR" b="1" dirty="0">
                <a:solidFill>
                  <a:schemeClr val="tx1"/>
                </a:solidFill>
                <a:ea typeface="굴림" panose="020B0600000101010101" pitchFamily="34" charset="-127"/>
              </a:rPr>
              <a:t> </a:t>
            </a:r>
            <a:r>
              <a:rPr lang="en-US" altLang="ko-KR" b="1" dirty="0" err="1">
                <a:solidFill>
                  <a:schemeClr val="tx1"/>
                </a:solidFill>
                <a:ea typeface="굴림" panose="020B0600000101010101" pitchFamily="34" charset="-127"/>
              </a:rPr>
              <a:t>redo</a:t>
            </a:r>
            <a:r>
              <a:rPr lang="en-US" altLang="ko-KR" i="1" dirty="0" err="1">
                <a:solidFill>
                  <a:schemeClr val="tx1"/>
                </a:solidFill>
                <a:ea typeface="굴림" panose="020B0600000101010101" pitchFamily="34" charset="-127"/>
              </a:rPr>
              <a:t>T</a:t>
            </a:r>
            <a:r>
              <a:rPr lang="en-US" altLang="ko-KR" i="1" baseline="-25000" dirty="0" err="1">
                <a:solidFill>
                  <a:schemeClr val="tx1"/>
                </a:solidFill>
                <a:ea typeface="굴림" panose="020B0600000101010101" pitchFamily="34" charset="-127"/>
              </a:rPr>
              <a:t>i</a:t>
            </a:r>
            <a:r>
              <a:rPr lang="en-US" altLang="ko-KR" dirty="0">
                <a:solidFill>
                  <a:schemeClr val="tx1"/>
                </a:solidFill>
                <a:ea typeface="굴림" panose="020B0600000101010101" pitchFamily="34" charset="-127"/>
              </a:rPr>
              <a:t>) sets the value of all data items updated by the transaction to the new values.</a:t>
            </a:r>
          </a:p>
          <a:p>
            <a:pPr lvl="1">
              <a:buClr>
                <a:schemeClr val="accent3"/>
              </a:buClr>
              <a:buFont typeface="Wingdings" panose="05000000000000000000" pitchFamily="2" charset="2"/>
              <a:buChar char="v"/>
            </a:pPr>
            <a:r>
              <a:rPr lang="en-US" altLang="ko-KR" dirty="0">
                <a:solidFill>
                  <a:schemeClr val="tx1"/>
                </a:solidFill>
                <a:ea typeface="굴림" panose="020B0600000101010101" pitchFamily="34" charset="-127"/>
              </a:rPr>
              <a:t>Crashes can occur while </a:t>
            </a:r>
          </a:p>
          <a:p>
            <a:pPr lvl="2">
              <a:buClr>
                <a:schemeClr val="accent3"/>
              </a:buClr>
              <a:buFont typeface="Wingdings" panose="05000000000000000000" pitchFamily="2" charset="2"/>
              <a:buChar char="§"/>
            </a:pPr>
            <a:r>
              <a:rPr lang="en-US" altLang="ko-KR" dirty="0">
                <a:solidFill>
                  <a:schemeClr val="tx1"/>
                </a:solidFill>
                <a:ea typeface="굴림" panose="020B0600000101010101" pitchFamily="34" charset="-127"/>
              </a:rPr>
              <a:t>the transaction is executing the original updates, or </a:t>
            </a:r>
          </a:p>
          <a:p>
            <a:pPr lvl="2">
              <a:buClr>
                <a:schemeClr val="accent3"/>
              </a:buClr>
              <a:buFont typeface="Wingdings" panose="05000000000000000000" pitchFamily="2" charset="2"/>
              <a:buChar char="§"/>
            </a:pPr>
            <a:r>
              <a:rPr lang="en-US" altLang="ko-KR" dirty="0">
                <a:solidFill>
                  <a:schemeClr val="tx1"/>
                </a:solidFill>
                <a:ea typeface="굴림" panose="020B0600000101010101" pitchFamily="34" charset="-127"/>
              </a:rPr>
              <a:t>while recovery action is being taken</a:t>
            </a:r>
          </a:p>
          <a:p>
            <a:pPr lvl="1">
              <a:buClr>
                <a:schemeClr val="accent3"/>
              </a:buClr>
              <a:buFont typeface="Wingdings" panose="05000000000000000000" pitchFamily="2" charset="2"/>
              <a:buChar char="v"/>
            </a:pPr>
            <a:r>
              <a:rPr lang="en-US" altLang="ko-KR" dirty="0">
                <a:solidFill>
                  <a:schemeClr val="tx1"/>
                </a:solidFill>
                <a:ea typeface="굴림" panose="020B0600000101010101" pitchFamily="34" charset="-127"/>
              </a:rPr>
              <a:t>example transactions  </a:t>
            </a:r>
            <a:r>
              <a:rPr lang="en-US" altLang="ko-KR" i="1" dirty="0">
                <a:solidFill>
                  <a:schemeClr val="tx1"/>
                </a:solidFill>
                <a:ea typeface="굴림" panose="020B0600000101010101" pitchFamily="34" charset="-127"/>
              </a:rPr>
              <a:t>T</a:t>
            </a:r>
            <a:r>
              <a:rPr lang="en-US" altLang="ko-KR" i="1" baseline="-25000" dirty="0">
                <a:solidFill>
                  <a:schemeClr val="tx1"/>
                </a:solidFill>
                <a:ea typeface="굴림" panose="020B0600000101010101" pitchFamily="34" charset="-127"/>
              </a:rPr>
              <a:t>0</a:t>
            </a:r>
            <a:r>
              <a:rPr lang="en-US" altLang="ko-KR" i="1" dirty="0">
                <a:solidFill>
                  <a:schemeClr val="tx1"/>
                </a:solidFill>
                <a:ea typeface="굴림" panose="020B0600000101010101" pitchFamily="34" charset="-127"/>
              </a:rPr>
              <a:t> </a:t>
            </a:r>
            <a:r>
              <a:rPr lang="en-US" altLang="ko-KR" dirty="0">
                <a:solidFill>
                  <a:schemeClr val="tx1"/>
                </a:solidFill>
                <a:ea typeface="굴림" panose="020B0600000101010101" pitchFamily="34" charset="-127"/>
              </a:rPr>
              <a:t>and </a:t>
            </a:r>
            <a:r>
              <a:rPr lang="en-US" altLang="ko-KR" i="1" dirty="0">
                <a:solidFill>
                  <a:schemeClr val="tx1"/>
                </a:solidFill>
                <a:ea typeface="굴림" panose="020B0600000101010101" pitchFamily="34" charset="-127"/>
              </a:rPr>
              <a:t>T</a:t>
            </a:r>
            <a:r>
              <a:rPr lang="en-US" altLang="ko-KR" i="1" baseline="-25000" dirty="0">
                <a:solidFill>
                  <a:schemeClr val="tx1"/>
                </a:solidFill>
                <a:ea typeface="굴림" panose="020B0600000101010101" pitchFamily="34" charset="-127"/>
              </a:rPr>
              <a:t>1</a:t>
            </a:r>
            <a:r>
              <a:rPr lang="en-US" altLang="ko-KR" i="1" dirty="0">
                <a:solidFill>
                  <a:schemeClr val="tx1"/>
                </a:solidFill>
                <a:ea typeface="굴림" panose="020B0600000101010101" pitchFamily="34" charset="-127"/>
              </a:rPr>
              <a:t> </a:t>
            </a:r>
            <a:r>
              <a:rPr lang="en-US" altLang="ko-KR" dirty="0">
                <a:solidFill>
                  <a:schemeClr val="tx1"/>
                </a:solidFill>
                <a:ea typeface="굴림" panose="020B0600000101010101" pitchFamily="34" charset="-127"/>
              </a:rPr>
              <a:t>(</a:t>
            </a:r>
            <a:r>
              <a:rPr lang="en-US" altLang="ko-KR" i="1" dirty="0">
                <a:solidFill>
                  <a:schemeClr val="tx1"/>
                </a:solidFill>
                <a:ea typeface="굴림" panose="020B0600000101010101" pitchFamily="34" charset="-127"/>
              </a:rPr>
              <a:t>T</a:t>
            </a:r>
            <a:r>
              <a:rPr lang="en-US" altLang="ko-KR" i="1" baseline="-25000" dirty="0">
                <a:solidFill>
                  <a:schemeClr val="tx1"/>
                </a:solidFill>
                <a:ea typeface="굴림" panose="020B0600000101010101" pitchFamily="34" charset="-127"/>
              </a:rPr>
              <a:t>0</a:t>
            </a:r>
            <a:r>
              <a:rPr lang="en-US" altLang="ko-KR" i="1" dirty="0">
                <a:solidFill>
                  <a:schemeClr val="tx1"/>
                </a:solidFill>
                <a:ea typeface="굴림" panose="020B0600000101010101" pitchFamily="34" charset="-127"/>
              </a:rPr>
              <a:t> </a:t>
            </a:r>
            <a:r>
              <a:rPr lang="en-US" altLang="ko-KR" dirty="0">
                <a:solidFill>
                  <a:schemeClr val="tx1"/>
                </a:solidFill>
                <a:ea typeface="굴림" panose="020B0600000101010101" pitchFamily="34" charset="-127"/>
              </a:rPr>
              <a:t>executes before </a:t>
            </a:r>
            <a:r>
              <a:rPr lang="en-US" altLang="ko-KR" i="1" dirty="0">
                <a:solidFill>
                  <a:schemeClr val="tx1"/>
                </a:solidFill>
                <a:ea typeface="굴림" panose="020B0600000101010101" pitchFamily="34" charset="-127"/>
              </a:rPr>
              <a:t>T</a:t>
            </a:r>
            <a:r>
              <a:rPr lang="en-US" altLang="ko-KR" i="1" baseline="-25000" dirty="0">
                <a:solidFill>
                  <a:schemeClr val="tx1"/>
                </a:solidFill>
                <a:ea typeface="굴림" panose="020B0600000101010101" pitchFamily="34" charset="-127"/>
              </a:rPr>
              <a:t>1</a:t>
            </a:r>
            <a:r>
              <a:rPr lang="en-US" altLang="ko-KR" dirty="0">
                <a:solidFill>
                  <a:schemeClr val="tx1"/>
                </a:solidFill>
                <a:ea typeface="굴림" panose="020B0600000101010101" pitchFamily="34" charset="-127"/>
              </a:rPr>
              <a:t>):</a:t>
            </a:r>
          </a:p>
          <a:p>
            <a:pPr marL="274320" lvl="1" indent="0">
              <a:buNone/>
            </a:pPr>
            <a:r>
              <a:rPr lang="en-US" altLang="ko-KR" i="1" dirty="0">
                <a:ea typeface="굴림" panose="020B0600000101010101" pitchFamily="34" charset="-127"/>
              </a:rPr>
              <a:t>	T</a:t>
            </a:r>
            <a:r>
              <a:rPr lang="en-US" altLang="ko-KR" i="1" baseline="-25000" dirty="0">
                <a:ea typeface="굴림" panose="020B0600000101010101" pitchFamily="34" charset="-127"/>
              </a:rPr>
              <a:t>0</a:t>
            </a:r>
            <a:r>
              <a:rPr lang="en-US" altLang="ko-KR" dirty="0">
                <a:ea typeface="굴림" panose="020B0600000101010101" pitchFamily="34" charset="-127"/>
              </a:rPr>
              <a:t>: </a:t>
            </a:r>
            <a:r>
              <a:rPr lang="en-US" altLang="ko-KR" b="1" dirty="0">
                <a:ea typeface="굴림" panose="020B0600000101010101" pitchFamily="34" charset="-127"/>
              </a:rPr>
              <a:t>read </a:t>
            </a:r>
            <a:r>
              <a:rPr lang="en-US" altLang="ko-KR" dirty="0">
                <a:ea typeface="굴림" panose="020B0600000101010101" pitchFamily="34" charset="-127"/>
              </a:rPr>
              <a:t>(</a:t>
            </a:r>
            <a:r>
              <a:rPr lang="en-US" altLang="ko-KR" i="1" dirty="0">
                <a:ea typeface="굴림" panose="020B0600000101010101" pitchFamily="34" charset="-127"/>
              </a:rPr>
              <a:t>A</a:t>
            </a:r>
            <a:r>
              <a:rPr lang="en-US" altLang="ko-KR" dirty="0">
                <a:ea typeface="굴림" panose="020B0600000101010101" pitchFamily="34" charset="-127"/>
              </a:rPr>
              <a:t>)				</a:t>
            </a:r>
            <a:r>
              <a:rPr lang="en-US" altLang="ko-KR" i="1" dirty="0">
                <a:ea typeface="굴림" panose="020B0600000101010101" pitchFamily="34" charset="-127"/>
              </a:rPr>
              <a:t>T</a:t>
            </a:r>
            <a:r>
              <a:rPr lang="en-US" altLang="ko-KR" i="1" baseline="-25000" dirty="0">
                <a:ea typeface="굴림" panose="020B0600000101010101" pitchFamily="34" charset="-127"/>
              </a:rPr>
              <a:t>1</a:t>
            </a:r>
            <a:r>
              <a:rPr lang="en-US" altLang="ko-KR" i="1" dirty="0">
                <a:ea typeface="굴림" panose="020B0600000101010101" pitchFamily="34" charset="-127"/>
              </a:rPr>
              <a:t> </a:t>
            </a:r>
            <a:r>
              <a:rPr lang="en-US" altLang="ko-KR" dirty="0">
                <a:ea typeface="굴림" panose="020B0600000101010101" pitchFamily="34" charset="-127"/>
              </a:rPr>
              <a:t>: </a:t>
            </a:r>
            <a:r>
              <a:rPr lang="en-US" altLang="ko-KR" b="1" dirty="0">
                <a:ea typeface="굴림" panose="020B0600000101010101" pitchFamily="34" charset="-127"/>
              </a:rPr>
              <a:t>read</a:t>
            </a:r>
            <a:r>
              <a:rPr lang="en-US" altLang="ko-KR" dirty="0">
                <a:ea typeface="굴림" panose="020B0600000101010101" pitchFamily="34" charset="-127"/>
              </a:rPr>
              <a:t> (</a:t>
            </a:r>
            <a:r>
              <a:rPr lang="en-US" altLang="ko-KR" i="1" dirty="0">
                <a:ea typeface="굴림" panose="020B0600000101010101" pitchFamily="34" charset="-127"/>
              </a:rPr>
              <a:t>C</a:t>
            </a:r>
            <a:r>
              <a:rPr lang="en-US" altLang="ko-KR" dirty="0">
                <a:ea typeface="굴림" panose="020B0600000101010101" pitchFamily="34" charset="-127"/>
              </a:rPr>
              <a:t>)</a:t>
            </a:r>
          </a:p>
          <a:p>
            <a:pPr marL="274320" lvl="1" indent="0">
              <a:buNone/>
            </a:pPr>
            <a:r>
              <a:rPr lang="en-US" altLang="ko-KR" i="1" dirty="0">
                <a:ea typeface="굴림" panose="020B0600000101010101" pitchFamily="34" charset="-127"/>
              </a:rPr>
              <a:t>	     A: - A - 50</a:t>
            </a:r>
            <a:r>
              <a:rPr lang="en-US" altLang="ko-KR" dirty="0">
                <a:ea typeface="굴림" panose="020B0600000101010101" pitchFamily="34" charset="-127"/>
              </a:rPr>
              <a:t>			                    </a:t>
            </a:r>
            <a:r>
              <a:rPr lang="en-US" altLang="ko-KR" i="1" dirty="0">
                <a:ea typeface="굴림" panose="020B0600000101010101" pitchFamily="34" charset="-127"/>
              </a:rPr>
              <a:t>C:-C- 100</a:t>
            </a:r>
            <a:endParaRPr lang="en-US" altLang="ko-KR" dirty="0">
              <a:ea typeface="굴림" panose="020B0600000101010101" pitchFamily="34" charset="-127"/>
            </a:endParaRPr>
          </a:p>
          <a:p>
            <a:pPr marL="274320" lvl="1" indent="0">
              <a:buNone/>
            </a:pPr>
            <a:r>
              <a:rPr lang="en-US" altLang="ko-KR" b="1" dirty="0">
                <a:ea typeface="굴림" panose="020B0600000101010101" pitchFamily="34" charset="-127"/>
              </a:rPr>
              <a:t>	    Write </a:t>
            </a:r>
            <a:r>
              <a:rPr lang="en-US" altLang="ko-KR" dirty="0">
                <a:ea typeface="굴림" panose="020B0600000101010101" pitchFamily="34" charset="-127"/>
              </a:rPr>
              <a:t>(</a:t>
            </a:r>
            <a:r>
              <a:rPr lang="en-US" altLang="ko-KR" i="1" dirty="0">
                <a:ea typeface="굴림" panose="020B0600000101010101" pitchFamily="34" charset="-127"/>
              </a:rPr>
              <a:t>A</a:t>
            </a:r>
            <a:r>
              <a:rPr lang="en-US" altLang="ko-KR" dirty="0">
                <a:ea typeface="굴림" panose="020B0600000101010101" pitchFamily="34" charset="-127"/>
              </a:rPr>
              <a:t>)			                    </a:t>
            </a:r>
            <a:r>
              <a:rPr lang="en-US" altLang="ko-KR" b="1" dirty="0">
                <a:ea typeface="굴림" panose="020B0600000101010101" pitchFamily="34" charset="-127"/>
              </a:rPr>
              <a:t>write </a:t>
            </a:r>
            <a:r>
              <a:rPr lang="en-US" altLang="ko-KR" dirty="0">
                <a:ea typeface="굴림" panose="020B0600000101010101" pitchFamily="34" charset="-127"/>
              </a:rPr>
              <a:t>(</a:t>
            </a:r>
            <a:r>
              <a:rPr lang="en-US" altLang="ko-KR" i="1" dirty="0">
                <a:ea typeface="굴림" panose="020B0600000101010101" pitchFamily="34" charset="-127"/>
              </a:rPr>
              <a:t>C</a:t>
            </a:r>
            <a:r>
              <a:rPr lang="en-US" altLang="ko-KR" dirty="0">
                <a:ea typeface="굴림" panose="020B0600000101010101" pitchFamily="34" charset="-127"/>
              </a:rPr>
              <a:t>)</a:t>
            </a:r>
          </a:p>
          <a:p>
            <a:pPr marL="274320" lvl="1" indent="0">
              <a:buNone/>
            </a:pPr>
            <a:r>
              <a:rPr lang="en-US" altLang="ko-KR" b="1" dirty="0">
                <a:ea typeface="굴림" panose="020B0600000101010101" pitchFamily="34" charset="-127"/>
              </a:rPr>
              <a:t>	     read </a:t>
            </a:r>
            <a:r>
              <a:rPr lang="en-US" altLang="ko-KR" dirty="0">
                <a:ea typeface="굴림" panose="020B0600000101010101" pitchFamily="34" charset="-127"/>
              </a:rPr>
              <a:t>(</a:t>
            </a:r>
            <a:r>
              <a:rPr lang="en-US" altLang="ko-KR" i="1" dirty="0">
                <a:ea typeface="굴림" panose="020B0600000101010101" pitchFamily="34" charset="-127"/>
              </a:rPr>
              <a:t>B</a:t>
            </a:r>
            <a:r>
              <a:rPr lang="en-US" altLang="ko-KR" dirty="0">
                <a:ea typeface="굴림" panose="020B0600000101010101" pitchFamily="34" charset="-127"/>
              </a:rPr>
              <a:t>)</a:t>
            </a:r>
          </a:p>
          <a:p>
            <a:pPr marL="274320" lvl="1" indent="0">
              <a:buNone/>
            </a:pPr>
            <a:r>
              <a:rPr lang="en-US" altLang="ko-KR" i="1" dirty="0">
                <a:ea typeface="굴림" panose="020B0600000101010101" pitchFamily="34" charset="-127"/>
              </a:rPr>
              <a:t>              B:-  B + 50</a:t>
            </a:r>
          </a:p>
          <a:p>
            <a:pPr marL="274320" lvl="1" indent="0">
              <a:buNone/>
            </a:pPr>
            <a:r>
              <a:rPr lang="en-US" altLang="ko-KR" b="1" dirty="0">
                <a:ea typeface="굴림" panose="020B0600000101010101" pitchFamily="34" charset="-127"/>
              </a:rPr>
              <a:t>	    write </a:t>
            </a:r>
            <a:r>
              <a:rPr lang="en-US" altLang="ko-KR" dirty="0">
                <a:ea typeface="굴림" panose="020B0600000101010101" pitchFamily="34" charset="-127"/>
              </a:rPr>
              <a:t>(</a:t>
            </a:r>
            <a:r>
              <a:rPr lang="en-US" altLang="ko-KR" i="1" dirty="0">
                <a:ea typeface="굴림" panose="020B0600000101010101" pitchFamily="34" charset="-127"/>
              </a:rPr>
              <a:t>B</a:t>
            </a:r>
            <a:r>
              <a:rPr lang="en-US" altLang="ko-KR" dirty="0">
                <a:ea typeface="굴림" panose="020B0600000101010101" pitchFamily="34" charset="-127"/>
              </a:rPr>
              <a:t>)</a:t>
            </a:r>
            <a:endParaRPr lang="en-US" altLang="ko-KR" dirty="0">
              <a:solidFill>
                <a:schemeClr val="tx1"/>
              </a:solidFill>
              <a:ea typeface="굴림" panose="020B0600000101010101" pitchFamily="34" charset="-127"/>
            </a:endParaRPr>
          </a:p>
        </p:txBody>
      </p:sp>
    </p:spTree>
    <p:extLst>
      <p:ext uri="{BB962C8B-B14F-4D97-AF65-F5344CB8AC3E}">
        <p14:creationId xmlns:p14="http://schemas.microsoft.com/office/powerpoint/2010/main" val="11224204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5"/>
            <a:ext cx="11109253" cy="1531795"/>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858986" y="1444046"/>
            <a:ext cx="9209074" cy="5188765"/>
          </a:xfrm>
          <a:solidFill>
            <a:schemeClr val="bg1">
              <a:lumMod val="95000"/>
            </a:schemeClr>
          </a:solidFill>
        </p:spPr>
        <p:txBody>
          <a:bodyPr>
            <a:normAutofit/>
          </a:bodyPr>
          <a:lstStyle/>
          <a:p>
            <a:pPr marL="0" indent="0">
              <a:buClr>
                <a:schemeClr val="accent3"/>
              </a:buClr>
              <a:buNone/>
            </a:pPr>
            <a:r>
              <a:rPr lang="en-US" altLang="ko-KR" sz="2400" u="sng" dirty="0">
                <a:solidFill>
                  <a:schemeClr val="tx1"/>
                </a:solidFill>
                <a:ea typeface="굴림" panose="020B0600000101010101" pitchFamily="34" charset="-127"/>
              </a:rPr>
              <a:t>Deferred Database Modification(</a:t>
            </a:r>
            <a:r>
              <a:rPr lang="en-US" altLang="ko-KR" sz="2400" u="sng" dirty="0" err="1">
                <a:solidFill>
                  <a:schemeClr val="tx1"/>
                </a:solidFill>
                <a:ea typeface="굴림" panose="020B0600000101010101" pitchFamily="34" charset="-127"/>
              </a:rPr>
              <a:t>cont</a:t>
            </a:r>
            <a:r>
              <a:rPr lang="en-US" altLang="ko-KR" sz="2400" u="sng" dirty="0">
                <a:solidFill>
                  <a:schemeClr val="tx1"/>
                </a:solidFill>
                <a:ea typeface="굴림" panose="020B0600000101010101" pitchFamily="34" charset="-127"/>
              </a:rPr>
              <a:t>)</a:t>
            </a:r>
          </a:p>
          <a:p>
            <a:pPr lvl="1">
              <a:lnSpc>
                <a:spcPct val="80000"/>
              </a:lnSpc>
            </a:pPr>
            <a:endParaRPr lang="en-US" altLang="ko-KR" sz="2000" dirty="0">
              <a:solidFill>
                <a:schemeClr val="tx1"/>
              </a:solidFill>
              <a:ea typeface="굴림" panose="020B0600000101010101" pitchFamily="34" charset="-127"/>
            </a:endParaRPr>
          </a:p>
          <a:p>
            <a:pPr lvl="1">
              <a:lnSpc>
                <a:spcPct val="80000"/>
              </a:lnSpc>
            </a:pPr>
            <a:r>
              <a:rPr lang="en-US" altLang="ko-KR" sz="2000" dirty="0">
                <a:solidFill>
                  <a:schemeClr val="tx1"/>
                </a:solidFill>
                <a:ea typeface="굴림" panose="020B0600000101010101" pitchFamily="34" charset="-127"/>
              </a:rPr>
              <a:t>Below we show the log as it appears at three instances of time.</a:t>
            </a:r>
          </a:p>
          <a:p>
            <a:pPr lvl="1"/>
            <a:endParaRPr lang="en-US" altLang="ko-KR" sz="2000" dirty="0">
              <a:solidFill>
                <a:schemeClr val="tx1"/>
              </a:solidFill>
              <a:ea typeface="굴림" panose="020B0600000101010101" pitchFamily="34" charset="-127"/>
            </a:endParaRPr>
          </a:p>
          <a:p>
            <a:pPr lvl="1"/>
            <a:endParaRPr lang="en-US" altLang="ko-KR" sz="2000" dirty="0">
              <a:solidFill>
                <a:schemeClr val="tx1"/>
              </a:solidFill>
              <a:ea typeface="굴림" panose="020B0600000101010101" pitchFamily="34" charset="-127"/>
            </a:endParaRPr>
          </a:p>
          <a:p>
            <a:pPr lvl="1"/>
            <a:endParaRPr lang="en-US" altLang="ko-KR" sz="2000" dirty="0">
              <a:solidFill>
                <a:schemeClr val="tx1"/>
              </a:solidFill>
              <a:ea typeface="굴림" panose="020B0600000101010101" pitchFamily="34" charset="-127"/>
            </a:endParaRPr>
          </a:p>
          <a:p>
            <a:pPr lvl="1"/>
            <a:endParaRPr lang="en-US" altLang="ko-KR" sz="2000" dirty="0">
              <a:solidFill>
                <a:schemeClr val="tx1"/>
              </a:solidFill>
              <a:ea typeface="굴림" panose="020B0600000101010101" pitchFamily="34" charset="-127"/>
            </a:endParaRPr>
          </a:p>
          <a:p>
            <a:pPr lvl="1"/>
            <a:endParaRPr lang="en-US" altLang="ko-KR" sz="2000" dirty="0">
              <a:solidFill>
                <a:schemeClr val="tx1"/>
              </a:solidFill>
              <a:ea typeface="굴림" panose="020B0600000101010101" pitchFamily="34" charset="-127"/>
            </a:endParaRPr>
          </a:p>
          <a:p>
            <a:pPr lvl="1">
              <a:buNone/>
            </a:pPr>
            <a:endParaRPr lang="en-US" altLang="ko-KR" sz="2000" dirty="0">
              <a:solidFill>
                <a:schemeClr val="tx1"/>
              </a:solidFill>
              <a:ea typeface="굴림" panose="020B0600000101010101" pitchFamily="34" charset="-127"/>
            </a:endParaRPr>
          </a:p>
          <a:p>
            <a:pPr lvl="1">
              <a:buNone/>
            </a:pPr>
            <a:endParaRPr lang="en-US" altLang="ko-KR" sz="2000" dirty="0">
              <a:solidFill>
                <a:schemeClr val="tx1"/>
              </a:solidFill>
              <a:ea typeface="굴림" panose="020B0600000101010101" pitchFamily="34" charset="-127"/>
            </a:endParaRPr>
          </a:p>
          <a:p>
            <a:pPr lvl="1">
              <a:lnSpc>
                <a:spcPct val="20000"/>
              </a:lnSpc>
            </a:pPr>
            <a:endParaRPr lang="en-US" altLang="ko-KR" sz="2000" dirty="0">
              <a:solidFill>
                <a:schemeClr val="tx1"/>
              </a:solidFill>
              <a:ea typeface="굴림" panose="020B0600000101010101" pitchFamily="34" charset="-127"/>
            </a:endParaRPr>
          </a:p>
          <a:p>
            <a:pPr lvl="1"/>
            <a:r>
              <a:rPr lang="en-US" altLang="ko-KR" sz="2000" dirty="0">
                <a:solidFill>
                  <a:schemeClr val="tx1"/>
                </a:solidFill>
                <a:ea typeface="굴림" panose="020B0600000101010101" pitchFamily="34" charset="-127"/>
              </a:rPr>
              <a:t>If log on stable storage at time of crash is as in case:</a:t>
            </a:r>
          </a:p>
          <a:p>
            <a:pPr lvl="1">
              <a:lnSpc>
                <a:spcPct val="70000"/>
              </a:lnSpc>
              <a:buNone/>
            </a:pPr>
            <a:r>
              <a:rPr lang="en-US" altLang="ko-KR" sz="2000" dirty="0">
                <a:solidFill>
                  <a:schemeClr val="tx1"/>
                </a:solidFill>
                <a:ea typeface="굴림" panose="020B0600000101010101" pitchFamily="34" charset="-127"/>
              </a:rPr>
              <a:t>	</a:t>
            </a:r>
            <a:r>
              <a:rPr lang="en-US" altLang="ko-KR" sz="1400" dirty="0">
                <a:solidFill>
                  <a:schemeClr val="tx1"/>
                </a:solidFill>
                <a:ea typeface="굴림" panose="020B0600000101010101" pitchFamily="34" charset="-127"/>
              </a:rPr>
              <a:t>(a)  No redo actions need to be taken</a:t>
            </a:r>
          </a:p>
          <a:p>
            <a:pPr lvl="1">
              <a:lnSpc>
                <a:spcPct val="80000"/>
              </a:lnSpc>
              <a:buNone/>
            </a:pPr>
            <a:r>
              <a:rPr lang="en-US" altLang="ko-KR" sz="1400" dirty="0">
                <a:solidFill>
                  <a:schemeClr val="tx1"/>
                </a:solidFill>
                <a:ea typeface="굴림" panose="020B0600000101010101" pitchFamily="34" charset="-127"/>
              </a:rPr>
              <a:t>	(b)  redo(</a:t>
            </a:r>
            <a:r>
              <a:rPr lang="en-US" altLang="ko-KR" sz="1400" i="1" dirty="0">
                <a:solidFill>
                  <a:schemeClr val="tx1"/>
                </a:solidFill>
                <a:ea typeface="굴림" panose="020B0600000101010101" pitchFamily="34" charset="-127"/>
              </a:rPr>
              <a:t>T</a:t>
            </a:r>
            <a:r>
              <a:rPr lang="en-US" altLang="ko-KR" sz="1400" baseline="-25000" dirty="0">
                <a:solidFill>
                  <a:schemeClr val="tx1"/>
                </a:solidFill>
                <a:ea typeface="굴림" panose="020B0600000101010101" pitchFamily="34" charset="-127"/>
              </a:rPr>
              <a:t>0</a:t>
            </a:r>
            <a:r>
              <a:rPr lang="en-US" altLang="ko-KR" sz="1400" dirty="0">
                <a:solidFill>
                  <a:schemeClr val="tx1"/>
                </a:solidFill>
                <a:ea typeface="굴림" panose="020B0600000101010101" pitchFamily="34" charset="-127"/>
              </a:rPr>
              <a:t>) must be performed since &lt;</a:t>
            </a:r>
            <a:r>
              <a:rPr lang="en-US" altLang="ko-KR" sz="1400" i="1" dirty="0">
                <a:solidFill>
                  <a:schemeClr val="tx1"/>
                </a:solidFill>
                <a:ea typeface="굴림" panose="020B0600000101010101" pitchFamily="34" charset="-127"/>
              </a:rPr>
              <a:t>T</a:t>
            </a:r>
            <a:r>
              <a:rPr lang="en-US" altLang="ko-KR" sz="1400" baseline="-25000" dirty="0">
                <a:solidFill>
                  <a:schemeClr val="tx1"/>
                </a:solidFill>
                <a:ea typeface="굴림" panose="020B0600000101010101" pitchFamily="34" charset="-127"/>
              </a:rPr>
              <a:t>0 </a:t>
            </a:r>
            <a:r>
              <a:rPr lang="en-US" altLang="ko-KR" sz="1400" b="1" dirty="0">
                <a:solidFill>
                  <a:schemeClr val="tx1"/>
                </a:solidFill>
                <a:ea typeface="굴림" panose="020B0600000101010101" pitchFamily="34" charset="-127"/>
              </a:rPr>
              <a:t>commi</a:t>
            </a:r>
            <a:r>
              <a:rPr lang="en-US" altLang="ko-KR" sz="1400" dirty="0">
                <a:solidFill>
                  <a:schemeClr val="tx1"/>
                </a:solidFill>
                <a:ea typeface="굴림" panose="020B0600000101010101" pitchFamily="34" charset="-127"/>
              </a:rPr>
              <a:t>t&gt; is present </a:t>
            </a:r>
          </a:p>
          <a:p>
            <a:pPr lvl="1">
              <a:lnSpc>
                <a:spcPct val="80000"/>
              </a:lnSpc>
              <a:buNone/>
            </a:pPr>
            <a:r>
              <a:rPr lang="en-US" altLang="ko-KR" sz="1400" dirty="0">
                <a:solidFill>
                  <a:schemeClr val="tx1"/>
                </a:solidFill>
                <a:ea typeface="굴림" panose="020B0600000101010101" pitchFamily="34" charset="-127"/>
              </a:rPr>
              <a:t>	(c)  </a:t>
            </a:r>
            <a:r>
              <a:rPr lang="en-US" altLang="ko-KR" sz="1400" b="1" dirty="0">
                <a:solidFill>
                  <a:schemeClr val="tx1"/>
                </a:solidFill>
                <a:ea typeface="굴림" panose="020B0600000101010101" pitchFamily="34" charset="-127"/>
              </a:rPr>
              <a:t>redo</a:t>
            </a:r>
            <a:r>
              <a:rPr lang="en-US" altLang="ko-KR" sz="1400" dirty="0">
                <a:solidFill>
                  <a:schemeClr val="tx1"/>
                </a:solidFill>
                <a:ea typeface="굴림" panose="020B0600000101010101" pitchFamily="34" charset="-127"/>
              </a:rPr>
              <a:t>(</a:t>
            </a:r>
            <a:r>
              <a:rPr lang="en-US" altLang="ko-KR" sz="1400" i="1" dirty="0">
                <a:solidFill>
                  <a:schemeClr val="tx1"/>
                </a:solidFill>
                <a:ea typeface="굴림" panose="020B0600000101010101" pitchFamily="34" charset="-127"/>
              </a:rPr>
              <a:t>T</a:t>
            </a:r>
            <a:r>
              <a:rPr lang="en-US" altLang="ko-KR" sz="1400" baseline="-25000" dirty="0">
                <a:solidFill>
                  <a:schemeClr val="tx1"/>
                </a:solidFill>
                <a:ea typeface="굴림" panose="020B0600000101010101" pitchFamily="34" charset="-127"/>
              </a:rPr>
              <a:t>0</a:t>
            </a:r>
            <a:r>
              <a:rPr lang="en-US" altLang="ko-KR" sz="1400" dirty="0">
                <a:solidFill>
                  <a:schemeClr val="tx1"/>
                </a:solidFill>
                <a:ea typeface="굴림" panose="020B0600000101010101" pitchFamily="34" charset="-127"/>
              </a:rPr>
              <a:t>) must be performed followed by redo(</a:t>
            </a:r>
            <a:r>
              <a:rPr lang="en-US" altLang="ko-KR" sz="1400" i="1" dirty="0">
                <a:solidFill>
                  <a:schemeClr val="tx1"/>
                </a:solidFill>
                <a:ea typeface="굴림" panose="020B0600000101010101" pitchFamily="34" charset="-127"/>
              </a:rPr>
              <a:t>T</a:t>
            </a:r>
            <a:r>
              <a:rPr lang="en-US" altLang="ko-KR" sz="1400" baseline="-25000" dirty="0">
                <a:solidFill>
                  <a:schemeClr val="tx1"/>
                </a:solidFill>
                <a:ea typeface="굴림" panose="020B0600000101010101" pitchFamily="34" charset="-127"/>
              </a:rPr>
              <a:t>1</a:t>
            </a:r>
            <a:r>
              <a:rPr lang="en-US" altLang="ko-KR" sz="1400" dirty="0">
                <a:solidFill>
                  <a:schemeClr val="tx1"/>
                </a:solidFill>
                <a:ea typeface="굴림" panose="020B0600000101010101" pitchFamily="34" charset="-127"/>
              </a:rPr>
              <a:t>) since</a:t>
            </a:r>
          </a:p>
          <a:p>
            <a:pPr lvl="1">
              <a:lnSpc>
                <a:spcPct val="70000"/>
              </a:lnSpc>
              <a:buNone/>
            </a:pPr>
            <a:r>
              <a:rPr lang="en-US" altLang="ko-KR" sz="1400" dirty="0">
                <a:solidFill>
                  <a:schemeClr val="tx1"/>
                </a:solidFill>
                <a:ea typeface="굴림" panose="020B0600000101010101" pitchFamily="34" charset="-127"/>
              </a:rPr>
              <a:t>     		 &lt;</a:t>
            </a:r>
            <a:r>
              <a:rPr lang="en-US" altLang="ko-KR" sz="1400" i="1" dirty="0">
                <a:solidFill>
                  <a:schemeClr val="tx1"/>
                </a:solidFill>
                <a:ea typeface="굴림" panose="020B0600000101010101" pitchFamily="34" charset="-127"/>
              </a:rPr>
              <a:t>T</a:t>
            </a:r>
            <a:r>
              <a:rPr lang="en-US" altLang="ko-KR" sz="1400" baseline="-25000" dirty="0">
                <a:solidFill>
                  <a:schemeClr val="tx1"/>
                </a:solidFill>
                <a:ea typeface="굴림" panose="020B0600000101010101" pitchFamily="34" charset="-127"/>
              </a:rPr>
              <a:t>0</a:t>
            </a:r>
            <a:r>
              <a:rPr lang="en-US" altLang="ko-KR" sz="1400" dirty="0">
                <a:solidFill>
                  <a:schemeClr val="tx1"/>
                </a:solidFill>
                <a:ea typeface="굴림" panose="020B0600000101010101" pitchFamily="34" charset="-127"/>
              </a:rPr>
              <a:t> </a:t>
            </a:r>
            <a:r>
              <a:rPr lang="en-US" altLang="ko-KR" sz="1400" b="1" dirty="0">
                <a:solidFill>
                  <a:schemeClr val="tx1"/>
                </a:solidFill>
                <a:ea typeface="굴림" panose="020B0600000101010101" pitchFamily="34" charset="-127"/>
              </a:rPr>
              <a:t>commit</a:t>
            </a:r>
            <a:r>
              <a:rPr lang="en-US" altLang="ko-KR" sz="1400" dirty="0">
                <a:solidFill>
                  <a:schemeClr val="tx1"/>
                </a:solidFill>
                <a:ea typeface="굴림" panose="020B0600000101010101" pitchFamily="34" charset="-127"/>
              </a:rPr>
              <a:t>&gt; and &lt;</a:t>
            </a:r>
            <a:r>
              <a:rPr lang="en-US" altLang="ko-KR" sz="1400" i="1" dirty="0" err="1">
                <a:solidFill>
                  <a:schemeClr val="tx1"/>
                </a:solidFill>
                <a:ea typeface="굴림" panose="020B0600000101010101" pitchFamily="34" charset="-127"/>
              </a:rPr>
              <a:t>T</a:t>
            </a:r>
            <a:r>
              <a:rPr lang="en-US" altLang="ko-KR" sz="1400" i="1" baseline="-25000" dirty="0" err="1">
                <a:solidFill>
                  <a:schemeClr val="tx1"/>
                </a:solidFill>
                <a:ea typeface="굴림" panose="020B0600000101010101" pitchFamily="34" charset="-127"/>
              </a:rPr>
              <a:t>i</a:t>
            </a:r>
            <a:r>
              <a:rPr lang="en-US" altLang="ko-KR" sz="1400" dirty="0">
                <a:solidFill>
                  <a:schemeClr val="tx1"/>
                </a:solidFill>
                <a:ea typeface="굴림" panose="020B0600000101010101" pitchFamily="34" charset="-127"/>
              </a:rPr>
              <a:t> commit&gt; are present</a:t>
            </a:r>
            <a:endParaRPr lang="en-US" altLang="ko-KR" dirty="0">
              <a:solidFill>
                <a:schemeClr val="tx1"/>
              </a:solidFill>
              <a:ea typeface="굴림" panose="020B0600000101010101" pitchFamily="34" charset="-127"/>
            </a:endParaRPr>
          </a:p>
        </p:txBody>
      </p:sp>
      <p:pic>
        <p:nvPicPr>
          <p:cNvPr id="10" name="Picture 11">
            <a:extLst>
              <a:ext uri="{FF2B5EF4-FFF2-40B4-BE49-F238E27FC236}">
                <a16:creationId xmlns:a16="http://schemas.microsoft.com/office/drawing/2014/main" id="{85FFF729-E798-4377-AAC4-41400D87A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90" t="22223" r="2380" b="22221"/>
          <a:stretch>
            <a:fillRect/>
          </a:stretch>
        </p:blipFill>
        <p:spPr bwMode="auto">
          <a:xfrm>
            <a:off x="1944137" y="2661312"/>
            <a:ext cx="5926137" cy="2224587"/>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7967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5"/>
            <a:ext cx="11109253" cy="1522368"/>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858986" y="1453473"/>
            <a:ext cx="9209074" cy="5188765"/>
          </a:xfrm>
          <a:solidFill>
            <a:schemeClr val="bg1">
              <a:lumMod val="95000"/>
            </a:schemeClr>
          </a:solidFill>
        </p:spPr>
        <p:txBody>
          <a:bodyPr>
            <a:normAutofit/>
          </a:bodyPr>
          <a:lstStyle/>
          <a:p>
            <a:pPr marL="0" indent="0">
              <a:buClr>
                <a:schemeClr val="accent3"/>
              </a:buClr>
              <a:buNone/>
            </a:pPr>
            <a:r>
              <a:rPr lang="en-US" altLang="ko-KR" sz="2400" u="sng" dirty="0">
                <a:solidFill>
                  <a:schemeClr val="tx1"/>
                </a:solidFill>
                <a:ea typeface="굴림" panose="020B0600000101010101" pitchFamily="34" charset="-127"/>
              </a:rPr>
              <a:t>Checkpoints</a:t>
            </a:r>
            <a:endParaRPr lang="en-US" altLang="ko-KR" sz="2000" b="1" dirty="0">
              <a:solidFill>
                <a:schemeClr val="tx1"/>
              </a:solidFill>
              <a:ea typeface="굴림" panose="020B0600000101010101" pitchFamily="34" charset="-127"/>
            </a:endParaRP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Problems in recovery procedure as discussed earlier :</a:t>
            </a:r>
          </a:p>
          <a:p>
            <a:pPr marL="1074420" lvl="2" indent="-342900">
              <a:buClr>
                <a:schemeClr val="accent3"/>
              </a:buClr>
              <a:buFont typeface="Monotype Sorts" pitchFamily="2" charset="2"/>
              <a:buAutoNum type="arabicPeriod"/>
            </a:pPr>
            <a:r>
              <a:rPr lang="en-US" altLang="ko-KR" sz="1800" dirty="0">
                <a:solidFill>
                  <a:schemeClr val="tx1"/>
                </a:solidFill>
                <a:ea typeface="굴림" panose="020B0600000101010101" pitchFamily="34" charset="-127"/>
              </a:rPr>
              <a:t>searching the entire log is time-consuming</a:t>
            </a:r>
          </a:p>
          <a:p>
            <a:pPr marL="1074420" lvl="2" indent="-342900">
              <a:buClr>
                <a:schemeClr val="accent3"/>
              </a:buClr>
              <a:buFont typeface="Monotype Sorts" pitchFamily="2" charset="2"/>
              <a:buAutoNum type="arabicPeriod"/>
            </a:pPr>
            <a:r>
              <a:rPr lang="en-US" altLang="ko-KR" sz="1800" dirty="0">
                <a:solidFill>
                  <a:schemeClr val="tx1"/>
                </a:solidFill>
                <a:ea typeface="굴림" panose="020B0600000101010101" pitchFamily="34" charset="-127"/>
              </a:rPr>
              <a:t>we might unnecessarily redo transactions which have already</a:t>
            </a:r>
          </a:p>
          <a:p>
            <a:pPr marL="1074420" lvl="2" indent="-342900">
              <a:buClr>
                <a:schemeClr val="accent3"/>
              </a:buClr>
              <a:buFont typeface="Monotype Sorts" pitchFamily="2" charset="2"/>
              <a:buAutoNum type="arabicPeriod"/>
            </a:pPr>
            <a:r>
              <a:rPr lang="en-US" altLang="ko-KR" sz="1800" dirty="0">
                <a:solidFill>
                  <a:schemeClr val="tx1"/>
                </a:solidFill>
                <a:ea typeface="굴림" panose="020B0600000101010101" pitchFamily="34" charset="-127"/>
              </a:rPr>
              <a:t>output their updates to the database.</a:t>
            </a:r>
          </a:p>
          <a:p>
            <a:pPr marL="1074420" lvl="2" indent="-342900">
              <a:buFont typeface="Monotype Sorts" pitchFamily="2" charset="2"/>
              <a:buAutoNum type="arabicPeriod"/>
            </a:pPr>
            <a:endParaRPr lang="en-US" altLang="ko-KR" sz="1800" dirty="0">
              <a:solidFill>
                <a:schemeClr val="tx1"/>
              </a:solidFill>
              <a:ea typeface="굴림" panose="020B0600000101010101" pitchFamily="34" charset="-127"/>
            </a:endParaRP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Streamline recovery procedure by periodically performing </a:t>
            </a:r>
            <a:r>
              <a:rPr lang="en-US" altLang="ko-KR" sz="2000" b="1" dirty="0">
                <a:solidFill>
                  <a:srgbClr val="C00000"/>
                </a:solidFill>
                <a:ea typeface="굴림" panose="020B0600000101010101" pitchFamily="34" charset="-127"/>
              </a:rPr>
              <a:t>checkpointing</a:t>
            </a:r>
            <a:r>
              <a:rPr lang="en-US" altLang="ko-KR" sz="2000" dirty="0">
                <a:solidFill>
                  <a:schemeClr val="tx1"/>
                </a:solidFill>
                <a:ea typeface="굴림" panose="020B0600000101010101" pitchFamily="34" charset="-127"/>
              </a:rPr>
              <a:t> </a:t>
            </a:r>
          </a:p>
          <a:p>
            <a:pPr marL="1074420" lvl="2" indent="-342900">
              <a:buClr>
                <a:schemeClr val="accent3"/>
              </a:buClr>
              <a:buFont typeface="Monotype Sorts" pitchFamily="2" charset="2"/>
              <a:buAutoNum type="arabicPeriod"/>
            </a:pPr>
            <a:r>
              <a:rPr lang="en-US" altLang="ko-KR" sz="1800" dirty="0">
                <a:solidFill>
                  <a:schemeClr val="tx1"/>
                </a:solidFill>
                <a:ea typeface="굴림" panose="020B0600000101010101" pitchFamily="34" charset="-127"/>
              </a:rPr>
              <a:t>Output all log records currently residing in main memory onto stable storage.</a:t>
            </a:r>
          </a:p>
          <a:p>
            <a:pPr marL="1074420" lvl="2" indent="-342900">
              <a:buClr>
                <a:schemeClr val="accent3"/>
              </a:buClr>
              <a:buFont typeface="Monotype Sorts" pitchFamily="2" charset="2"/>
              <a:buAutoNum type="arabicPeriod"/>
            </a:pPr>
            <a:r>
              <a:rPr lang="en-US" altLang="ko-KR" sz="1800" dirty="0">
                <a:solidFill>
                  <a:schemeClr val="tx1"/>
                </a:solidFill>
                <a:ea typeface="굴림" panose="020B0600000101010101" pitchFamily="34" charset="-127"/>
              </a:rPr>
              <a:t>Output all modified buffer blocks to the disk.</a:t>
            </a:r>
          </a:p>
          <a:p>
            <a:pPr marL="1074420" lvl="2" indent="-342900">
              <a:buClr>
                <a:schemeClr val="accent3"/>
              </a:buClr>
              <a:buFont typeface="Monotype Sorts" pitchFamily="2" charset="2"/>
              <a:buAutoNum type="arabicPeriod"/>
            </a:pPr>
            <a:r>
              <a:rPr lang="en-US" altLang="ko-KR" sz="1800" dirty="0">
                <a:solidFill>
                  <a:schemeClr val="tx1"/>
                </a:solidFill>
                <a:ea typeface="굴림" panose="020B0600000101010101" pitchFamily="34" charset="-127"/>
              </a:rPr>
              <a:t>Write a log record &lt;</a:t>
            </a:r>
            <a:r>
              <a:rPr lang="en-US" altLang="ko-KR" sz="1800" b="1" dirty="0">
                <a:solidFill>
                  <a:schemeClr val="tx1"/>
                </a:solidFill>
                <a:ea typeface="굴림" panose="020B0600000101010101" pitchFamily="34" charset="-127"/>
              </a:rPr>
              <a:t> checkpoint</a:t>
            </a:r>
            <a:r>
              <a:rPr lang="en-US" altLang="ko-KR" sz="1800" dirty="0">
                <a:solidFill>
                  <a:schemeClr val="tx1"/>
                </a:solidFill>
                <a:ea typeface="굴림" panose="020B0600000101010101" pitchFamily="34" charset="-127"/>
              </a:rPr>
              <a:t>&gt; onto stable storage</a:t>
            </a:r>
            <a:r>
              <a:rPr lang="en-US" altLang="ko-KR" dirty="0">
                <a:solidFill>
                  <a:schemeClr val="tx1"/>
                </a:solidFill>
                <a:ea typeface="굴림" panose="020B0600000101010101" pitchFamily="34" charset="-127"/>
              </a:rPr>
              <a:t>.</a:t>
            </a:r>
          </a:p>
        </p:txBody>
      </p:sp>
    </p:spTree>
    <p:extLst>
      <p:ext uri="{BB962C8B-B14F-4D97-AF65-F5344CB8AC3E}">
        <p14:creationId xmlns:p14="http://schemas.microsoft.com/office/powerpoint/2010/main" val="39923687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5"/>
            <a:ext cx="11109253" cy="1560075"/>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858986" y="1444046"/>
            <a:ext cx="9209074" cy="5188765"/>
          </a:xfrm>
          <a:solidFill>
            <a:schemeClr val="bg1">
              <a:lumMod val="95000"/>
            </a:schemeClr>
          </a:solidFill>
        </p:spPr>
        <p:txBody>
          <a:bodyPr>
            <a:normAutofit/>
          </a:bodyPr>
          <a:lstStyle/>
          <a:p>
            <a:pPr marL="0" indent="0">
              <a:buClr>
                <a:schemeClr val="accent3"/>
              </a:buClr>
              <a:buNone/>
            </a:pPr>
            <a:r>
              <a:rPr lang="en-US" altLang="ko-KR" sz="2800" u="sng" dirty="0">
                <a:solidFill>
                  <a:schemeClr val="tx1"/>
                </a:solidFill>
                <a:ea typeface="굴림" panose="020B0600000101010101" pitchFamily="34" charset="-127"/>
              </a:rPr>
              <a:t>Checkpoints(</a:t>
            </a:r>
            <a:r>
              <a:rPr lang="en-US" altLang="ko-KR" sz="2800" u="sng" dirty="0" err="1">
                <a:solidFill>
                  <a:schemeClr val="tx1"/>
                </a:solidFill>
                <a:ea typeface="굴림" panose="020B0600000101010101" pitchFamily="34" charset="-127"/>
              </a:rPr>
              <a:t>cont</a:t>
            </a:r>
            <a:r>
              <a:rPr lang="en-US" altLang="ko-KR" sz="2800" u="sng" dirty="0">
                <a:solidFill>
                  <a:schemeClr val="tx1"/>
                </a:solidFill>
                <a:ea typeface="굴림" panose="020B0600000101010101" pitchFamily="34" charset="-127"/>
              </a:rPr>
              <a:t>)</a:t>
            </a:r>
            <a:endParaRPr lang="en-US" altLang="ko-KR" dirty="0">
              <a:solidFill>
                <a:schemeClr val="tx1"/>
              </a:solidFill>
              <a:ea typeface="굴림" panose="020B0600000101010101" pitchFamily="34" charset="-127"/>
            </a:endParaRPr>
          </a:p>
          <a:p>
            <a:pPr lvl="1">
              <a:buClr>
                <a:schemeClr val="accent3"/>
              </a:buClr>
              <a:buFont typeface="Wingdings" panose="05000000000000000000" pitchFamily="2" charset="2"/>
              <a:buChar char="v"/>
            </a:pPr>
            <a:r>
              <a:rPr lang="en-US" altLang="ko-KR" dirty="0">
                <a:solidFill>
                  <a:schemeClr val="tx1"/>
                </a:solidFill>
                <a:ea typeface="굴림" panose="020B0600000101010101" pitchFamily="34" charset="-127"/>
              </a:rPr>
              <a:t>During recovery we need to consider only the most recent transaction </a:t>
            </a:r>
            <a:r>
              <a:rPr lang="en-US" altLang="ko-KR" dirty="0" err="1">
                <a:solidFill>
                  <a:schemeClr val="tx1"/>
                </a:solidFill>
                <a:ea typeface="굴림" panose="020B0600000101010101" pitchFamily="34" charset="-127"/>
              </a:rPr>
              <a:t>T</a:t>
            </a:r>
            <a:r>
              <a:rPr lang="en-US" altLang="ko-KR" baseline="-25000" dirty="0" err="1">
                <a:solidFill>
                  <a:schemeClr val="tx1"/>
                </a:solidFill>
                <a:ea typeface="굴림" panose="020B0600000101010101" pitchFamily="34" charset="-127"/>
              </a:rPr>
              <a:t>i</a:t>
            </a:r>
            <a:r>
              <a:rPr lang="en-US" altLang="ko-KR" dirty="0">
                <a:solidFill>
                  <a:schemeClr val="tx1"/>
                </a:solidFill>
                <a:ea typeface="굴림" panose="020B0600000101010101" pitchFamily="34" charset="-127"/>
              </a:rPr>
              <a:t> that started before the checkpoint, and transactions that started after </a:t>
            </a:r>
            <a:r>
              <a:rPr lang="en-US" altLang="ko-KR" i="1" dirty="0" err="1">
                <a:solidFill>
                  <a:schemeClr val="tx1"/>
                </a:solidFill>
                <a:ea typeface="굴림" panose="020B0600000101010101" pitchFamily="34" charset="-127"/>
              </a:rPr>
              <a:t>T</a:t>
            </a:r>
            <a:r>
              <a:rPr lang="en-US" altLang="ko-KR" i="1" baseline="-25000" dirty="0" err="1">
                <a:solidFill>
                  <a:schemeClr val="tx1"/>
                </a:solidFill>
                <a:ea typeface="굴림" panose="020B0600000101010101" pitchFamily="34" charset="-127"/>
              </a:rPr>
              <a:t>i</a:t>
            </a:r>
            <a:r>
              <a:rPr lang="en-US" altLang="ko-KR" dirty="0">
                <a:solidFill>
                  <a:schemeClr val="tx1"/>
                </a:solidFill>
                <a:ea typeface="굴림" panose="020B0600000101010101" pitchFamily="34" charset="-127"/>
              </a:rPr>
              <a:t>. </a:t>
            </a:r>
          </a:p>
          <a:p>
            <a:pPr lvl="1">
              <a:buClr>
                <a:schemeClr val="accent3"/>
              </a:buClr>
              <a:buFont typeface="Wingdings" panose="05000000000000000000" pitchFamily="2" charset="2"/>
              <a:buChar char="v"/>
            </a:pPr>
            <a:endParaRPr lang="en-US" altLang="ko-KR" dirty="0">
              <a:solidFill>
                <a:schemeClr val="tx1"/>
              </a:solidFill>
              <a:ea typeface="굴림" panose="020B0600000101010101" pitchFamily="34" charset="-127"/>
            </a:endParaRPr>
          </a:p>
          <a:p>
            <a:pPr marL="800100" lvl="1" indent="-342900">
              <a:buClr>
                <a:schemeClr val="accent3"/>
              </a:buClr>
              <a:buFont typeface="Monotype Sorts" pitchFamily="2" charset="2"/>
              <a:buAutoNum type="arabicPeriod"/>
            </a:pPr>
            <a:r>
              <a:rPr lang="en-US" altLang="ko-KR" dirty="0">
                <a:solidFill>
                  <a:schemeClr val="tx1"/>
                </a:solidFill>
                <a:ea typeface="굴림" panose="020B0600000101010101" pitchFamily="34" charset="-127"/>
              </a:rPr>
              <a:t>Scan backwards from end of log to find the most recent &lt;</a:t>
            </a:r>
            <a:r>
              <a:rPr lang="en-US" altLang="ko-KR" b="1" dirty="0">
                <a:solidFill>
                  <a:schemeClr val="tx1"/>
                </a:solidFill>
                <a:ea typeface="굴림" panose="020B0600000101010101" pitchFamily="34" charset="-127"/>
              </a:rPr>
              <a:t>checkpoint</a:t>
            </a:r>
            <a:r>
              <a:rPr lang="en-US" altLang="ko-KR" dirty="0">
                <a:solidFill>
                  <a:schemeClr val="tx1"/>
                </a:solidFill>
                <a:ea typeface="굴림" panose="020B0600000101010101" pitchFamily="34" charset="-127"/>
              </a:rPr>
              <a:t>&gt; record </a:t>
            </a:r>
          </a:p>
          <a:p>
            <a:pPr marL="800100" lvl="1" indent="-342900">
              <a:buClr>
                <a:schemeClr val="accent3"/>
              </a:buClr>
              <a:buFont typeface="Monotype Sorts" pitchFamily="2" charset="2"/>
              <a:buAutoNum type="arabicPeriod"/>
            </a:pPr>
            <a:r>
              <a:rPr lang="en-US" altLang="ko-KR" dirty="0">
                <a:solidFill>
                  <a:schemeClr val="tx1"/>
                </a:solidFill>
                <a:ea typeface="굴림" panose="020B0600000101010101" pitchFamily="34" charset="-127"/>
              </a:rPr>
              <a:t>Continue scanning backwards till a record </a:t>
            </a:r>
            <a:r>
              <a:rPr lang="en-US" altLang="ko-KR" i="1" dirty="0">
                <a:solidFill>
                  <a:schemeClr val="tx1"/>
                </a:solidFill>
                <a:ea typeface="굴림" panose="020B0600000101010101" pitchFamily="34" charset="-127"/>
              </a:rPr>
              <a:t>&lt;</a:t>
            </a:r>
            <a:r>
              <a:rPr lang="en-US" altLang="ko-KR" i="1" dirty="0" err="1">
                <a:solidFill>
                  <a:schemeClr val="tx1"/>
                </a:solidFill>
                <a:ea typeface="굴림" panose="020B0600000101010101" pitchFamily="34" charset="-127"/>
              </a:rPr>
              <a:t>T</a:t>
            </a:r>
            <a:r>
              <a:rPr lang="en-US" altLang="ko-KR" i="1" baseline="-25000" dirty="0" err="1">
                <a:solidFill>
                  <a:schemeClr val="tx1"/>
                </a:solidFill>
                <a:ea typeface="굴림" panose="020B0600000101010101" pitchFamily="34" charset="-127"/>
              </a:rPr>
              <a:t>i</a:t>
            </a:r>
            <a:r>
              <a:rPr lang="en-US" altLang="ko-KR" b="1" dirty="0">
                <a:solidFill>
                  <a:schemeClr val="tx1"/>
                </a:solidFill>
                <a:ea typeface="굴림" panose="020B0600000101010101" pitchFamily="34" charset="-127"/>
              </a:rPr>
              <a:t> start</a:t>
            </a:r>
            <a:r>
              <a:rPr lang="en-US" altLang="ko-KR" dirty="0">
                <a:solidFill>
                  <a:schemeClr val="tx1"/>
                </a:solidFill>
                <a:ea typeface="굴림" panose="020B0600000101010101" pitchFamily="34" charset="-127"/>
              </a:rPr>
              <a:t>&gt; is found. </a:t>
            </a:r>
          </a:p>
          <a:p>
            <a:pPr marL="800100" lvl="1" indent="-342900">
              <a:buClr>
                <a:schemeClr val="accent3"/>
              </a:buClr>
              <a:buFont typeface="Monotype Sorts" pitchFamily="2" charset="2"/>
              <a:buAutoNum type="arabicPeriod"/>
            </a:pPr>
            <a:r>
              <a:rPr lang="en-US" altLang="ko-KR" dirty="0">
                <a:solidFill>
                  <a:schemeClr val="tx1"/>
                </a:solidFill>
                <a:ea typeface="굴림" panose="020B0600000101010101" pitchFamily="34" charset="-127"/>
              </a:rPr>
              <a:t>Need only consider the part of log following above </a:t>
            </a:r>
            <a:r>
              <a:rPr lang="en-US" altLang="ko-KR" b="1" dirty="0">
                <a:solidFill>
                  <a:schemeClr val="tx1"/>
                </a:solidFill>
                <a:ea typeface="굴림" panose="020B0600000101010101" pitchFamily="34" charset="-127"/>
              </a:rPr>
              <a:t>star</a:t>
            </a:r>
            <a:r>
              <a:rPr lang="en-US" altLang="ko-KR" dirty="0">
                <a:solidFill>
                  <a:schemeClr val="tx1"/>
                </a:solidFill>
                <a:ea typeface="굴림" panose="020B0600000101010101" pitchFamily="34" charset="-127"/>
              </a:rPr>
              <a:t>t record. Earlier part of log can be ignored during recovery, and can be erased whenever desired.</a:t>
            </a:r>
          </a:p>
          <a:p>
            <a:pPr marL="800100" lvl="1" indent="-342900">
              <a:buClr>
                <a:schemeClr val="accent3"/>
              </a:buClr>
              <a:buFont typeface="Monotype Sorts" pitchFamily="2" charset="2"/>
              <a:buAutoNum type="arabicPeriod"/>
            </a:pPr>
            <a:r>
              <a:rPr lang="en-US" altLang="ko-KR" dirty="0">
                <a:solidFill>
                  <a:schemeClr val="tx1"/>
                </a:solidFill>
                <a:ea typeface="굴림" panose="020B0600000101010101" pitchFamily="34" charset="-127"/>
              </a:rPr>
              <a:t>For all transactions (starting from </a:t>
            </a:r>
            <a:r>
              <a:rPr lang="en-US" altLang="ko-KR" i="1" dirty="0" err="1">
                <a:solidFill>
                  <a:schemeClr val="tx1"/>
                </a:solidFill>
                <a:ea typeface="굴림" panose="020B0600000101010101" pitchFamily="34" charset="-127"/>
              </a:rPr>
              <a:t>T</a:t>
            </a:r>
            <a:r>
              <a:rPr lang="en-US" altLang="ko-KR" i="1" baseline="-25000" dirty="0" err="1">
                <a:solidFill>
                  <a:schemeClr val="tx1"/>
                </a:solidFill>
                <a:ea typeface="굴림" panose="020B0600000101010101" pitchFamily="34" charset="-127"/>
              </a:rPr>
              <a:t>i</a:t>
            </a:r>
            <a:r>
              <a:rPr lang="en-US" altLang="ko-KR" dirty="0">
                <a:solidFill>
                  <a:schemeClr val="tx1"/>
                </a:solidFill>
                <a:ea typeface="굴림" panose="020B0600000101010101" pitchFamily="34" charset="-127"/>
              </a:rPr>
              <a:t> or later) with no </a:t>
            </a:r>
            <a:r>
              <a:rPr lang="en-US" altLang="ko-KR" i="1" dirty="0">
                <a:solidFill>
                  <a:schemeClr val="tx1"/>
                </a:solidFill>
                <a:ea typeface="굴림" panose="020B0600000101010101" pitchFamily="34" charset="-127"/>
              </a:rPr>
              <a:t>&lt;</a:t>
            </a:r>
            <a:r>
              <a:rPr lang="en-US" altLang="ko-KR" i="1" dirty="0" err="1">
                <a:solidFill>
                  <a:schemeClr val="tx1"/>
                </a:solidFill>
                <a:ea typeface="굴림" panose="020B0600000101010101" pitchFamily="34" charset="-127"/>
              </a:rPr>
              <a:t>T</a:t>
            </a:r>
            <a:r>
              <a:rPr lang="en-US" altLang="ko-KR" i="1" baseline="-25000" dirty="0" err="1">
                <a:solidFill>
                  <a:schemeClr val="tx1"/>
                </a:solidFill>
                <a:ea typeface="굴림" panose="020B0600000101010101" pitchFamily="34" charset="-127"/>
              </a:rPr>
              <a:t>i</a:t>
            </a:r>
            <a:r>
              <a:rPr lang="en-US" altLang="ko-KR" dirty="0">
                <a:solidFill>
                  <a:schemeClr val="tx1"/>
                </a:solidFill>
                <a:ea typeface="굴림" panose="020B0600000101010101" pitchFamily="34" charset="-127"/>
              </a:rPr>
              <a:t> </a:t>
            </a:r>
            <a:r>
              <a:rPr lang="en-US" altLang="ko-KR" b="1" dirty="0">
                <a:solidFill>
                  <a:schemeClr val="tx1"/>
                </a:solidFill>
                <a:ea typeface="굴림" panose="020B0600000101010101" pitchFamily="34" charset="-127"/>
              </a:rPr>
              <a:t>commit</a:t>
            </a:r>
            <a:r>
              <a:rPr lang="en-US" altLang="ko-KR" i="1" dirty="0">
                <a:solidFill>
                  <a:schemeClr val="tx1"/>
                </a:solidFill>
                <a:ea typeface="굴림" panose="020B0600000101010101" pitchFamily="34" charset="-127"/>
              </a:rPr>
              <a:t>&gt;</a:t>
            </a:r>
            <a:r>
              <a:rPr lang="en-US" altLang="ko-KR" dirty="0">
                <a:solidFill>
                  <a:schemeClr val="tx1"/>
                </a:solidFill>
                <a:ea typeface="굴림" panose="020B0600000101010101" pitchFamily="34" charset="-127"/>
              </a:rPr>
              <a:t>, execute </a:t>
            </a:r>
            <a:r>
              <a:rPr lang="en-US" altLang="ko-KR" b="1" dirty="0">
                <a:solidFill>
                  <a:schemeClr val="tx1"/>
                </a:solidFill>
                <a:ea typeface="굴림" panose="020B0600000101010101" pitchFamily="34" charset="-127"/>
              </a:rPr>
              <a:t>undo</a:t>
            </a:r>
            <a:r>
              <a:rPr lang="en-US" altLang="ko-KR" b="1" i="1" dirty="0">
                <a:solidFill>
                  <a:schemeClr val="tx1"/>
                </a:solidFill>
                <a:ea typeface="굴림" panose="020B0600000101010101" pitchFamily="34" charset="-127"/>
              </a:rPr>
              <a:t>(</a:t>
            </a:r>
            <a:r>
              <a:rPr lang="en-US" altLang="ko-KR" i="1" dirty="0" err="1">
                <a:solidFill>
                  <a:schemeClr val="tx1"/>
                </a:solidFill>
                <a:ea typeface="굴림" panose="020B0600000101010101" pitchFamily="34" charset="-127"/>
              </a:rPr>
              <a:t>T</a:t>
            </a:r>
            <a:r>
              <a:rPr lang="en-US" altLang="ko-KR" i="1" baseline="-25000" dirty="0" err="1">
                <a:solidFill>
                  <a:schemeClr val="tx1"/>
                </a:solidFill>
                <a:ea typeface="굴림" panose="020B0600000101010101" pitchFamily="34" charset="-127"/>
              </a:rPr>
              <a:t>i</a:t>
            </a:r>
            <a:r>
              <a:rPr lang="en-US" altLang="ko-KR" i="1" dirty="0">
                <a:solidFill>
                  <a:schemeClr val="tx1"/>
                </a:solidFill>
                <a:ea typeface="굴림" panose="020B0600000101010101" pitchFamily="34" charset="-127"/>
              </a:rPr>
              <a:t>). </a:t>
            </a:r>
            <a:r>
              <a:rPr lang="en-US" altLang="ko-KR" dirty="0">
                <a:solidFill>
                  <a:schemeClr val="tx1"/>
                </a:solidFill>
                <a:ea typeface="굴림" panose="020B0600000101010101" pitchFamily="34" charset="-127"/>
              </a:rPr>
              <a:t>(Done only in case of immediate modification.)</a:t>
            </a:r>
          </a:p>
          <a:p>
            <a:pPr marL="800100" lvl="1" indent="-342900">
              <a:buClr>
                <a:schemeClr val="accent3"/>
              </a:buClr>
              <a:buFont typeface="Monotype Sorts" pitchFamily="2" charset="2"/>
              <a:buAutoNum type="arabicPeriod"/>
            </a:pPr>
            <a:r>
              <a:rPr lang="en-US" altLang="ko-KR" dirty="0">
                <a:solidFill>
                  <a:schemeClr val="tx1"/>
                </a:solidFill>
                <a:ea typeface="굴림" panose="020B0600000101010101" pitchFamily="34" charset="-127"/>
              </a:rPr>
              <a:t>Scanning forward in the log, for all transactions starting 	from </a:t>
            </a:r>
            <a:r>
              <a:rPr lang="en-US" altLang="ko-KR" i="1" dirty="0" err="1">
                <a:solidFill>
                  <a:schemeClr val="tx1"/>
                </a:solidFill>
                <a:ea typeface="굴림" panose="020B0600000101010101" pitchFamily="34" charset="-127"/>
              </a:rPr>
              <a:t>T</a:t>
            </a:r>
            <a:r>
              <a:rPr lang="en-US" altLang="ko-KR" i="1" baseline="-25000" dirty="0" err="1">
                <a:solidFill>
                  <a:schemeClr val="tx1"/>
                </a:solidFill>
                <a:ea typeface="굴림" panose="020B0600000101010101" pitchFamily="34" charset="-127"/>
              </a:rPr>
              <a:t>i</a:t>
            </a:r>
            <a:r>
              <a:rPr lang="en-US" altLang="ko-KR" i="1" dirty="0">
                <a:solidFill>
                  <a:schemeClr val="tx1"/>
                </a:solidFill>
                <a:ea typeface="굴림" panose="020B0600000101010101" pitchFamily="34" charset="-127"/>
              </a:rPr>
              <a:t> </a:t>
            </a:r>
            <a:r>
              <a:rPr lang="en-US" altLang="ko-KR" dirty="0">
                <a:solidFill>
                  <a:schemeClr val="tx1"/>
                </a:solidFill>
                <a:ea typeface="굴림" panose="020B0600000101010101" pitchFamily="34" charset="-127"/>
              </a:rPr>
              <a:t>or later with a </a:t>
            </a:r>
            <a:r>
              <a:rPr lang="en-US" altLang="ko-KR" i="1" dirty="0">
                <a:solidFill>
                  <a:schemeClr val="tx1"/>
                </a:solidFill>
                <a:ea typeface="굴림" panose="020B0600000101010101" pitchFamily="34" charset="-127"/>
              </a:rPr>
              <a:t>&lt;</a:t>
            </a:r>
            <a:r>
              <a:rPr lang="en-US" altLang="ko-KR" i="1" dirty="0" err="1">
                <a:solidFill>
                  <a:schemeClr val="tx1"/>
                </a:solidFill>
                <a:ea typeface="굴림" panose="020B0600000101010101" pitchFamily="34" charset="-127"/>
              </a:rPr>
              <a:t>T</a:t>
            </a:r>
            <a:r>
              <a:rPr lang="en-US" altLang="ko-KR" i="1" baseline="-25000" dirty="0" err="1">
                <a:solidFill>
                  <a:schemeClr val="tx1"/>
                </a:solidFill>
                <a:ea typeface="굴림" panose="020B0600000101010101" pitchFamily="34" charset="-127"/>
              </a:rPr>
              <a:t>i</a:t>
            </a:r>
            <a:r>
              <a:rPr lang="en-US" altLang="ko-KR" i="1" dirty="0">
                <a:solidFill>
                  <a:schemeClr val="tx1"/>
                </a:solidFill>
                <a:ea typeface="굴림" panose="020B0600000101010101" pitchFamily="34" charset="-127"/>
              </a:rPr>
              <a:t> </a:t>
            </a:r>
            <a:r>
              <a:rPr lang="en-US" altLang="ko-KR" b="1" i="1" dirty="0">
                <a:solidFill>
                  <a:schemeClr val="tx1"/>
                </a:solidFill>
                <a:ea typeface="굴림" panose="020B0600000101010101" pitchFamily="34" charset="-127"/>
              </a:rPr>
              <a:t> </a:t>
            </a:r>
            <a:r>
              <a:rPr lang="en-US" altLang="ko-KR" b="1" dirty="0">
                <a:solidFill>
                  <a:schemeClr val="tx1"/>
                </a:solidFill>
                <a:ea typeface="굴림" panose="020B0600000101010101" pitchFamily="34" charset="-127"/>
              </a:rPr>
              <a:t>commit</a:t>
            </a:r>
            <a:r>
              <a:rPr lang="en-US" altLang="ko-KR" i="1" dirty="0">
                <a:solidFill>
                  <a:schemeClr val="tx1"/>
                </a:solidFill>
                <a:ea typeface="굴림" panose="020B0600000101010101" pitchFamily="34" charset="-127"/>
              </a:rPr>
              <a:t>&gt;</a:t>
            </a:r>
            <a:r>
              <a:rPr lang="en-US" altLang="ko-KR" dirty="0">
                <a:solidFill>
                  <a:schemeClr val="tx1"/>
                </a:solidFill>
                <a:ea typeface="굴림" panose="020B0600000101010101" pitchFamily="34" charset="-127"/>
              </a:rPr>
              <a:t>,  execute </a:t>
            </a:r>
            <a:r>
              <a:rPr lang="en-US" altLang="ko-KR" b="1" dirty="0">
                <a:solidFill>
                  <a:schemeClr val="tx1"/>
                </a:solidFill>
                <a:ea typeface="굴림" panose="020B0600000101010101" pitchFamily="34" charset="-127"/>
              </a:rPr>
              <a:t>redo</a:t>
            </a:r>
            <a:r>
              <a:rPr lang="en-US" altLang="ko-KR" b="1" i="1" dirty="0">
                <a:solidFill>
                  <a:schemeClr val="tx1"/>
                </a:solidFill>
                <a:ea typeface="굴림" panose="020B0600000101010101" pitchFamily="34" charset="-127"/>
              </a:rPr>
              <a:t>(</a:t>
            </a:r>
            <a:r>
              <a:rPr lang="en-US" altLang="ko-KR" i="1" dirty="0" err="1">
                <a:solidFill>
                  <a:schemeClr val="tx1"/>
                </a:solidFill>
                <a:ea typeface="굴림" panose="020B0600000101010101" pitchFamily="34" charset="-127"/>
              </a:rPr>
              <a:t>T</a:t>
            </a:r>
            <a:r>
              <a:rPr lang="en-US" altLang="ko-KR" i="1" baseline="-25000" dirty="0" err="1">
                <a:solidFill>
                  <a:schemeClr val="tx1"/>
                </a:solidFill>
                <a:ea typeface="굴림" panose="020B0600000101010101" pitchFamily="34" charset="-127"/>
              </a:rPr>
              <a:t>i</a:t>
            </a:r>
            <a:r>
              <a:rPr lang="en-US" altLang="ko-KR" i="1" dirty="0">
                <a:solidFill>
                  <a:schemeClr val="tx1"/>
                </a:solidFill>
                <a:ea typeface="굴림" panose="020B0600000101010101" pitchFamily="34" charset="-127"/>
              </a:rPr>
              <a:t>).</a:t>
            </a:r>
            <a:endParaRPr lang="en-US" altLang="ko-KR" dirty="0">
              <a:solidFill>
                <a:schemeClr val="tx1"/>
              </a:solidFill>
              <a:ea typeface="굴림" panose="020B0600000101010101" pitchFamily="34" charset="-127"/>
            </a:endParaRPr>
          </a:p>
          <a:p>
            <a:pPr marL="1074420" lvl="2" indent="-342900">
              <a:buFont typeface="Monotype Sorts" pitchFamily="2" charset="2"/>
              <a:buAutoNum type="arabicPeriod"/>
            </a:pPr>
            <a:endParaRPr lang="en-US" altLang="ko-KR" dirty="0">
              <a:solidFill>
                <a:schemeClr val="tx1"/>
              </a:solidFill>
              <a:ea typeface="굴림" panose="020B0600000101010101" pitchFamily="34" charset="-127"/>
            </a:endParaRPr>
          </a:p>
        </p:txBody>
      </p:sp>
    </p:spTree>
    <p:extLst>
      <p:ext uri="{BB962C8B-B14F-4D97-AF65-F5344CB8AC3E}">
        <p14:creationId xmlns:p14="http://schemas.microsoft.com/office/powerpoint/2010/main" val="4226911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6"/>
            <a:ext cx="11109253" cy="1569280"/>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858986" y="1444046"/>
            <a:ext cx="9209074" cy="5188765"/>
          </a:xfrm>
          <a:solidFill>
            <a:schemeClr val="bg1">
              <a:lumMod val="95000"/>
            </a:schemeClr>
          </a:solidFill>
        </p:spPr>
        <p:txBody>
          <a:bodyPr>
            <a:normAutofit fontScale="92500" lnSpcReduction="10000"/>
          </a:bodyPr>
          <a:lstStyle/>
          <a:p>
            <a:pPr marL="0" indent="0">
              <a:buClr>
                <a:schemeClr val="accent3"/>
              </a:buClr>
              <a:buNone/>
            </a:pPr>
            <a:r>
              <a:rPr lang="en-US" altLang="ko-KR" sz="2600" u="sng" dirty="0">
                <a:solidFill>
                  <a:schemeClr val="tx1"/>
                </a:solidFill>
                <a:ea typeface="굴림" panose="020B0600000101010101" pitchFamily="34" charset="-127"/>
              </a:rPr>
              <a:t>Example of Checkpoints</a:t>
            </a:r>
          </a:p>
          <a:p>
            <a:pPr marL="0" indent="0">
              <a:buClr>
                <a:schemeClr val="accent3"/>
              </a:buClr>
              <a:buNone/>
            </a:pPr>
            <a:endParaRPr lang="en-US" altLang="ko-KR" sz="2800" b="1" dirty="0">
              <a:solidFill>
                <a:schemeClr val="tx1"/>
              </a:solidFill>
              <a:ea typeface="굴림" panose="020B0600000101010101" pitchFamily="34" charset="-127"/>
            </a:endParaRPr>
          </a:p>
          <a:p>
            <a:pPr marL="0" indent="0">
              <a:buClr>
                <a:schemeClr val="accent3"/>
              </a:buClr>
              <a:buNone/>
            </a:pPr>
            <a:endParaRPr lang="en-US" altLang="ko-KR" sz="2800" b="1" dirty="0">
              <a:solidFill>
                <a:schemeClr val="tx1"/>
              </a:solidFill>
              <a:ea typeface="굴림" panose="020B0600000101010101" pitchFamily="34" charset="-127"/>
            </a:endParaRPr>
          </a:p>
          <a:p>
            <a:pPr marL="0" indent="0">
              <a:buClr>
                <a:schemeClr val="accent3"/>
              </a:buClr>
              <a:buNone/>
            </a:pPr>
            <a:endParaRPr lang="en-US" altLang="ko-KR" sz="2800" b="1" dirty="0">
              <a:solidFill>
                <a:schemeClr val="tx1"/>
              </a:solidFill>
              <a:ea typeface="굴림" panose="020B0600000101010101" pitchFamily="34" charset="-127"/>
            </a:endParaRPr>
          </a:p>
          <a:p>
            <a:pPr marL="0" indent="0">
              <a:buClr>
                <a:schemeClr val="accent3"/>
              </a:buClr>
              <a:buNone/>
            </a:pPr>
            <a:endParaRPr lang="en-US" altLang="ko-KR" sz="2800" b="1" dirty="0">
              <a:solidFill>
                <a:schemeClr val="tx1"/>
              </a:solidFill>
              <a:ea typeface="굴림" panose="020B0600000101010101" pitchFamily="34" charset="-127"/>
            </a:endParaRPr>
          </a:p>
          <a:p>
            <a:pPr marL="0" indent="0">
              <a:buClr>
                <a:schemeClr val="accent3"/>
              </a:buClr>
              <a:buNone/>
            </a:pPr>
            <a:endParaRPr lang="en-US" altLang="ko-KR" sz="2800" b="1" dirty="0">
              <a:solidFill>
                <a:schemeClr val="tx1"/>
              </a:solidFill>
              <a:ea typeface="굴림" panose="020B0600000101010101" pitchFamily="34" charset="-127"/>
            </a:endParaRPr>
          </a:p>
          <a:p>
            <a:endParaRPr lang="en-US" altLang="ko-KR" i="1" dirty="0">
              <a:ea typeface="굴림" panose="020B0600000101010101" pitchFamily="34" charset="-127"/>
            </a:endParaRPr>
          </a:p>
          <a:p>
            <a:pPr>
              <a:buClr>
                <a:schemeClr val="accent3"/>
              </a:buClr>
              <a:buFont typeface="Wingdings" panose="05000000000000000000" pitchFamily="2" charset="2"/>
              <a:buChar char="§"/>
            </a:pPr>
            <a:r>
              <a:rPr lang="en-US" altLang="ko-KR" i="1" dirty="0">
                <a:solidFill>
                  <a:schemeClr val="tx1"/>
                </a:solidFill>
                <a:ea typeface="굴림" panose="020B0600000101010101" pitchFamily="34" charset="-127"/>
              </a:rPr>
              <a:t>T</a:t>
            </a:r>
            <a:r>
              <a:rPr lang="en-US" altLang="ko-KR" baseline="-25000" dirty="0">
                <a:solidFill>
                  <a:schemeClr val="tx1"/>
                </a:solidFill>
                <a:ea typeface="굴림" panose="020B0600000101010101" pitchFamily="34" charset="-127"/>
              </a:rPr>
              <a:t>1</a:t>
            </a:r>
            <a:r>
              <a:rPr lang="en-US" altLang="ko-KR" dirty="0">
                <a:solidFill>
                  <a:schemeClr val="tx1"/>
                </a:solidFill>
                <a:ea typeface="굴림" panose="020B0600000101010101" pitchFamily="34" charset="-127"/>
              </a:rPr>
              <a:t> can be ignored (updates already output to disk due to checkpoint)</a:t>
            </a:r>
          </a:p>
          <a:p>
            <a:pPr>
              <a:buClr>
                <a:schemeClr val="accent3"/>
              </a:buClr>
              <a:buFont typeface="Wingdings" panose="05000000000000000000" pitchFamily="2" charset="2"/>
              <a:buChar char="§"/>
            </a:pPr>
            <a:r>
              <a:rPr lang="en-US" altLang="ko-KR" i="1" dirty="0">
                <a:solidFill>
                  <a:schemeClr val="tx1"/>
                </a:solidFill>
                <a:ea typeface="굴림" panose="020B0600000101010101" pitchFamily="34" charset="-127"/>
              </a:rPr>
              <a:t>T</a:t>
            </a:r>
            <a:r>
              <a:rPr lang="en-US" altLang="ko-KR" baseline="-25000" dirty="0">
                <a:solidFill>
                  <a:schemeClr val="tx1"/>
                </a:solidFill>
                <a:ea typeface="굴림" panose="020B0600000101010101" pitchFamily="34" charset="-127"/>
              </a:rPr>
              <a:t>2</a:t>
            </a:r>
            <a:r>
              <a:rPr lang="en-US" altLang="ko-KR" dirty="0">
                <a:solidFill>
                  <a:schemeClr val="tx1"/>
                </a:solidFill>
                <a:ea typeface="굴림" panose="020B0600000101010101" pitchFamily="34" charset="-127"/>
              </a:rPr>
              <a:t> and </a:t>
            </a:r>
            <a:r>
              <a:rPr lang="en-US" altLang="ko-KR" i="1" dirty="0">
                <a:solidFill>
                  <a:schemeClr val="tx1"/>
                </a:solidFill>
                <a:ea typeface="굴림" panose="020B0600000101010101" pitchFamily="34" charset="-127"/>
              </a:rPr>
              <a:t>T</a:t>
            </a:r>
            <a:r>
              <a:rPr lang="en-US" altLang="ko-KR" baseline="-25000" dirty="0">
                <a:solidFill>
                  <a:schemeClr val="tx1"/>
                </a:solidFill>
                <a:ea typeface="굴림" panose="020B0600000101010101" pitchFamily="34" charset="-127"/>
              </a:rPr>
              <a:t>3</a:t>
            </a:r>
            <a:r>
              <a:rPr lang="en-US" altLang="ko-KR" dirty="0">
                <a:solidFill>
                  <a:schemeClr val="tx1"/>
                </a:solidFill>
                <a:ea typeface="굴림" panose="020B0600000101010101" pitchFamily="34" charset="-127"/>
              </a:rPr>
              <a:t> redone.</a:t>
            </a:r>
          </a:p>
          <a:p>
            <a:pPr>
              <a:buClr>
                <a:schemeClr val="accent3"/>
              </a:buClr>
              <a:buFont typeface="Wingdings" panose="05000000000000000000" pitchFamily="2" charset="2"/>
              <a:buChar char="§"/>
            </a:pPr>
            <a:r>
              <a:rPr lang="en-US" altLang="ko-KR" i="1" dirty="0">
                <a:solidFill>
                  <a:schemeClr val="tx1"/>
                </a:solidFill>
                <a:ea typeface="굴림" panose="020B0600000101010101" pitchFamily="34" charset="-127"/>
              </a:rPr>
              <a:t>T</a:t>
            </a:r>
            <a:r>
              <a:rPr lang="en-US" altLang="ko-KR" baseline="-25000" dirty="0">
                <a:solidFill>
                  <a:schemeClr val="tx1"/>
                </a:solidFill>
                <a:ea typeface="굴림" panose="020B0600000101010101" pitchFamily="34" charset="-127"/>
              </a:rPr>
              <a:t>4</a:t>
            </a:r>
            <a:r>
              <a:rPr lang="en-US" altLang="ko-KR" dirty="0">
                <a:solidFill>
                  <a:schemeClr val="tx1"/>
                </a:solidFill>
                <a:ea typeface="굴림" panose="020B0600000101010101" pitchFamily="34" charset="-127"/>
              </a:rPr>
              <a:t> undone</a:t>
            </a:r>
          </a:p>
          <a:p>
            <a:pPr marL="0" indent="0">
              <a:buClr>
                <a:schemeClr val="accent3"/>
              </a:buClr>
              <a:buNone/>
            </a:pPr>
            <a:endParaRPr lang="en-US" altLang="ko-KR" b="1" dirty="0">
              <a:solidFill>
                <a:schemeClr val="tx1"/>
              </a:solidFill>
              <a:ea typeface="굴림" panose="020B0600000101010101" pitchFamily="34" charset="-127"/>
            </a:endParaRPr>
          </a:p>
        </p:txBody>
      </p:sp>
      <p:sp>
        <p:nvSpPr>
          <p:cNvPr id="32" name="Line 4">
            <a:extLst>
              <a:ext uri="{FF2B5EF4-FFF2-40B4-BE49-F238E27FC236}">
                <a16:creationId xmlns:a16="http://schemas.microsoft.com/office/drawing/2014/main" id="{D9212347-03A4-4567-9352-F1C27B707AFC}"/>
              </a:ext>
            </a:extLst>
          </p:cNvPr>
          <p:cNvSpPr>
            <a:spLocks noChangeShapeType="1"/>
          </p:cNvSpPr>
          <p:nvPr/>
        </p:nvSpPr>
        <p:spPr bwMode="auto">
          <a:xfrm>
            <a:off x="2787555" y="2460009"/>
            <a:ext cx="563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5">
            <a:extLst>
              <a:ext uri="{FF2B5EF4-FFF2-40B4-BE49-F238E27FC236}">
                <a16:creationId xmlns:a16="http://schemas.microsoft.com/office/drawing/2014/main" id="{483A21B2-E5B1-4CEF-BA33-A715EB366B52}"/>
              </a:ext>
            </a:extLst>
          </p:cNvPr>
          <p:cNvSpPr>
            <a:spLocks noChangeShapeType="1"/>
          </p:cNvSpPr>
          <p:nvPr/>
        </p:nvSpPr>
        <p:spPr bwMode="auto">
          <a:xfrm>
            <a:off x="4082955" y="2460009"/>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6">
            <a:extLst>
              <a:ext uri="{FF2B5EF4-FFF2-40B4-BE49-F238E27FC236}">
                <a16:creationId xmlns:a16="http://schemas.microsoft.com/office/drawing/2014/main" id="{D6C58C3C-B0AE-4C74-A4B3-2AD6C7576844}"/>
              </a:ext>
            </a:extLst>
          </p:cNvPr>
          <p:cNvSpPr>
            <a:spLocks noChangeShapeType="1"/>
          </p:cNvSpPr>
          <p:nvPr/>
        </p:nvSpPr>
        <p:spPr bwMode="auto">
          <a:xfrm>
            <a:off x="7054755" y="2460009"/>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7">
            <a:extLst>
              <a:ext uri="{FF2B5EF4-FFF2-40B4-BE49-F238E27FC236}">
                <a16:creationId xmlns:a16="http://schemas.microsoft.com/office/drawing/2014/main" id="{C3AE9EF4-21DF-4669-97BF-A5BF11803E12}"/>
              </a:ext>
            </a:extLst>
          </p:cNvPr>
          <p:cNvSpPr txBox="1">
            <a:spLocks noChangeArrowheads="1"/>
          </p:cNvSpPr>
          <p:nvPr/>
        </p:nvSpPr>
        <p:spPr bwMode="auto">
          <a:xfrm>
            <a:off x="3990880" y="2090122"/>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i="1" dirty="0">
                <a:ea typeface="굴림" panose="020B0600000101010101" pitchFamily="34" charset="-127"/>
              </a:rPr>
              <a:t>T</a:t>
            </a:r>
            <a:r>
              <a:rPr lang="en-US" altLang="ko-KR" sz="2000" i="1" baseline="-25000" dirty="0">
                <a:ea typeface="굴림" panose="020B0600000101010101" pitchFamily="34" charset="-127"/>
              </a:rPr>
              <a:t>c</a:t>
            </a:r>
            <a:endParaRPr lang="en-US" altLang="ko-KR" sz="2000" i="1" dirty="0">
              <a:ea typeface="굴림" panose="020B0600000101010101" pitchFamily="34" charset="-127"/>
            </a:endParaRPr>
          </a:p>
        </p:txBody>
      </p:sp>
      <p:sp>
        <p:nvSpPr>
          <p:cNvPr id="36" name="Text Box 8">
            <a:extLst>
              <a:ext uri="{FF2B5EF4-FFF2-40B4-BE49-F238E27FC236}">
                <a16:creationId xmlns:a16="http://schemas.microsoft.com/office/drawing/2014/main" id="{00D1A4B9-F264-409A-86B8-910E0154854A}"/>
              </a:ext>
            </a:extLst>
          </p:cNvPr>
          <p:cNvSpPr txBox="1">
            <a:spLocks noChangeArrowheads="1"/>
          </p:cNvSpPr>
          <p:nvPr/>
        </p:nvSpPr>
        <p:spPr bwMode="auto">
          <a:xfrm>
            <a:off x="6861873" y="2107583"/>
            <a:ext cx="385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i="1" dirty="0" err="1">
                <a:ea typeface="굴림" panose="020B0600000101010101" pitchFamily="34" charset="-127"/>
              </a:rPr>
              <a:t>T</a:t>
            </a:r>
            <a:r>
              <a:rPr lang="en-US" altLang="ko-KR" sz="2000" baseline="-25000" dirty="0" err="1">
                <a:ea typeface="굴림" panose="020B0600000101010101" pitchFamily="34" charset="-127"/>
              </a:rPr>
              <a:t>f</a:t>
            </a:r>
            <a:endParaRPr lang="en-US" altLang="ko-KR" sz="2000" i="1" dirty="0">
              <a:ea typeface="굴림" panose="020B0600000101010101" pitchFamily="34" charset="-127"/>
            </a:endParaRPr>
          </a:p>
        </p:txBody>
      </p:sp>
      <p:sp>
        <p:nvSpPr>
          <p:cNvPr id="37" name="Line 9">
            <a:extLst>
              <a:ext uri="{FF2B5EF4-FFF2-40B4-BE49-F238E27FC236}">
                <a16:creationId xmlns:a16="http://schemas.microsoft.com/office/drawing/2014/main" id="{0DCFA665-E8B3-4565-BF39-7336D278CDCC}"/>
              </a:ext>
            </a:extLst>
          </p:cNvPr>
          <p:cNvSpPr>
            <a:spLocks noChangeShapeType="1"/>
          </p:cNvSpPr>
          <p:nvPr/>
        </p:nvSpPr>
        <p:spPr bwMode="auto">
          <a:xfrm>
            <a:off x="2863755" y="2841009"/>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0">
            <a:extLst>
              <a:ext uri="{FF2B5EF4-FFF2-40B4-BE49-F238E27FC236}">
                <a16:creationId xmlns:a16="http://schemas.microsoft.com/office/drawing/2014/main" id="{0376C52A-989A-42DB-AFC8-39544E98A809}"/>
              </a:ext>
            </a:extLst>
          </p:cNvPr>
          <p:cNvSpPr>
            <a:spLocks noChangeShapeType="1"/>
          </p:cNvSpPr>
          <p:nvPr/>
        </p:nvSpPr>
        <p:spPr bwMode="auto">
          <a:xfrm>
            <a:off x="2863755" y="2917209"/>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1">
            <a:extLst>
              <a:ext uri="{FF2B5EF4-FFF2-40B4-BE49-F238E27FC236}">
                <a16:creationId xmlns:a16="http://schemas.microsoft.com/office/drawing/2014/main" id="{F11C9058-54A4-4BD6-AE8A-342081BB0470}"/>
              </a:ext>
            </a:extLst>
          </p:cNvPr>
          <p:cNvSpPr>
            <a:spLocks noChangeShapeType="1"/>
          </p:cNvSpPr>
          <p:nvPr/>
        </p:nvSpPr>
        <p:spPr bwMode="auto">
          <a:xfrm>
            <a:off x="3625755" y="2841009"/>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2">
            <a:extLst>
              <a:ext uri="{FF2B5EF4-FFF2-40B4-BE49-F238E27FC236}">
                <a16:creationId xmlns:a16="http://schemas.microsoft.com/office/drawing/2014/main" id="{586B625B-74A8-44F6-A41D-867645EB5D11}"/>
              </a:ext>
            </a:extLst>
          </p:cNvPr>
          <p:cNvSpPr>
            <a:spLocks noChangeShapeType="1"/>
          </p:cNvSpPr>
          <p:nvPr/>
        </p:nvSpPr>
        <p:spPr bwMode="auto">
          <a:xfrm>
            <a:off x="3930555" y="3222009"/>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3">
            <a:extLst>
              <a:ext uri="{FF2B5EF4-FFF2-40B4-BE49-F238E27FC236}">
                <a16:creationId xmlns:a16="http://schemas.microsoft.com/office/drawing/2014/main" id="{8C968C8B-D481-42E3-BB51-A22EF2DB1DFB}"/>
              </a:ext>
            </a:extLst>
          </p:cNvPr>
          <p:cNvSpPr>
            <a:spLocks noChangeShapeType="1"/>
          </p:cNvSpPr>
          <p:nvPr/>
        </p:nvSpPr>
        <p:spPr bwMode="auto">
          <a:xfrm>
            <a:off x="3930555" y="3298209"/>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14">
            <a:extLst>
              <a:ext uri="{FF2B5EF4-FFF2-40B4-BE49-F238E27FC236}">
                <a16:creationId xmlns:a16="http://schemas.microsoft.com/office/drawing/2014/main" id="{F64845E8-0AB4-4015-9C54-D362BC6E6B10}"/>
              </a:ext>
            </a:extLst>
          </p:cNvPr>
          <p:cNvSpPr>
            <a:spLocks noChangeShapeType="1"/>
          </p:cNvSpPr>
          <p:nvPr/>
        </p:nvSpPr>
        <p:spPr bwMode="auto">
          <a:xfrm>
            <a:off x="4692555" y="3222009"/>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5">
            <a:extLst>
              <a:ext uri="{FF2B5EF4-FFF2-40B4-BE49-F238E27FC236}">
                <a16:creationId xmlns:a16="http://schemas.microsoft.com/office/drawing/2014/main" id="{61ADF6C6-5CED-4ABA-A4AC-BB18D95BB4F5}"/>
              </a:ext>
            </a:extLst>
          </p:cNvPr>
          <p:cNvSpPr>
            <a:spLocks noChangeShapeType="1"/>
          </p:cNvSpPr>
          <p:nvPr/>
        </p:nvSpPr>
        <p:spPr bwMode="auto">
          <a:xfrm>
            <a:off x="5149755" y="3603009"/>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6">
            <a:extLst>
              <a:ext uri="{FF2B5EF4-FFF2-40B4-BE49-F238E27FC236}">
                <a16:creationId xmlns:a16="http://schemas.microsoft.com/office/drawing/2014/main" id="{840F9FCD-C527-4837-8DC4-1547BE6C9798}"/>
              </a:ext>
            </a:extLst>
          </p:cNvPr>
          <p:cNvSpPr>
            <a:spLocks noChangeShapeType="1"/>
          </p:cNvSpPr>
          <p:nvPr/>
        </p:nvSpPr>
        <p:spPr bwMode="auto">
          <a:xfrm>
            <a:off x="5149755" y="3679209"/>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7">
            <a:extLst>
              <a:ext uri="{FF2B5EF4-FFF2-40B4-BE49-F238E27FC236}">
                <a16:creationId xmlns:a16="http://schemas.microsoft.com/office/drawing/2014/main" id="{94C55824-A828-491A-B177-EF2CC8193FB3}"/>
              </a:ext>
            </a:extLst>
          </p:cNvPr>
          <p:cNvSpPr>
            <a:spLocks noChangeShapeType="1"/>
          </p:cNvSpPr>
          <p:nvPr/>
        </p:nvSpPr>
        <p:spPr bwMode="auto">
          <a:xfrm>
            <a:off x="5911755" y="3603009"/>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8">
            <a:extLst>
              <a:ext uri="{FF2B5EF4-FFF2-40B4-BE49-F238E27FC236}">
                <a16:creationId xmlns:a16="http://schemas.microsoft.com/office/drawing/2014/main" id="{EE6D1870-DEDD-4F18-A40C-FDF9B7A2B21C}"/>
              </a:ext>
            </a:extLst>
          </p:cNvPr>
          <p:cNvSpPr>
            <a:spLocks noChangeShapeType="1"/>
          </p:cNvSpPr>
          <p:nvPr/>
        </p:nvSpPr>
        <p:spPr bwMode="auto">
          <a:xfrm>
            <a:off x="6292755" y="4060209"/>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9">
            <a:extLst>
              <a:ext uri="{FF2B5EF4-FFF2-40B4-BE49-F238E27FC236}">
                <a16:creationId xmlns:a16="http://schemas.microsoft.com/office/drawing/2014/main" id="{4E14F7ED-F79D-41F2-96F8-E19B023A1672}"/>
              </a:ext>
            </a:extLst>
          </p:cNvPr>
          <p:cNvSpPr>
            <a:spLocks noChangeShapeType="1"/>
          </p:cNvSpPr>
          <p:nvPr/>
        </p:nvSpPr>
        <p:spPr bwMode="auto">
          <a:xfrm>
            <a:off x="6292755" y="4136409"/>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20">
            <a:extLst>
              <a:ext uri="{FF2B5EF4-FFF2-40B4-BE49-F238E27FC236}">
                <a16:creationId xmlns:a16="http://schemas.microsoft.com/office/drawing/2014/main" id="{F4D80C59-FB7E-49C6-A217-0C96C0962495}"/>
              </a:ext>
            </a:extLst>
          </p:cNvPr>
          <p:cNvSpPr>
            <a:spLocks noChangeShapeType="1"/>
          </p:cNvSpPr>
          <p:nvPr/>
        </p:nvSpPr>
        <p:spPr bwMode="auto">
          <a:xfrm>
            <a:off x="7054755" y="4060209"/>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Text Box 21">
            <a:extLst>
              <a:ext uri="{FF2B5EF4-FFF2-40B4-BE49-F238E27FC236}">
                <a16:creationId xmlns:a16="http://schemas.microsoft.com/office/drawing/2014/main" id="{9799DA6A-FC88-43A1-9D31-F5C1D88941E7}"/>
              </a:ext>
            </a:extLst>
          </p:cNvPr>
          <p:cNvSpPr txBox="1">
            <a:spLocks noChangeArrowheads="1"/>
          </p:cNvSpPr>
          <p:nvPr/>
        </p:nvSpPr>
        <p:spPr bwMode="auto">
          <a:xfrm>
            <a:off x="3152680" y="2547322"/>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i="1" dirty="0">
                <a:ea typeface="굴림" panose="020B0600000101010101" pitchFamily="34" charset="-127"/>
              </a:rPr>
              <a:t>T</a:t>
            </a:r>
            <a:r>
              <a:rPr lang="en-US" altLang="ko-KR" sz="2000" baseline="-25000" dirty="0">
                <a:ea typeface="굴림" panose="020B0600000101010101" pitchFamily="34" charset="-127"/>
              </a:rPr>
              <a:t>1</a:t>
            </a:r>
            <a:endParaRPr lang="en-US" altLang="ko-KR" sz="2000" i="1" dirty="0">
              <a:ea typeface="굴림" panose="020B0600000101010101" pitchFamily="34" charset="-127"/>
            </a:endParaRPr>
          </a:p>
        </p:txBody>
      </p:sp>
      <p:sp>
        <p:nvSpPr>
          <p:cNvPr id="50" name="Text Box 22">
            <a:extLst>
              <a:ext uri="{FF2B5EF4-FFF2-40B4-BE49-F238E27FC236}">
                <a16:creationId xmlns:a16="http://schemas.microsoft.com/office/drawing/2014/main" id="{CEBDEFD0-1835-4907-BF97-193F1812AA8C}"/>
              </a:ext>
            </a:extLst>
          </p:cNvPr>
          <p:cNvSpPr txBox="1">
            <a:spLocks noChangeArrowheads="1"/>
          </p:cNvSpPr>
          <p:nvPr/>
        </p:nvSpPr>
        <p:spPr bwMode="auto">
          <a:xfrm>
            <a:off x="4086130" y="2910859"/>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i="1" dirty="0">
                <a:ea typeface="굴림" panose="020B0600000101010101" pitchFamily="34" charset="-127"/>
              </a:rPr>
              <a:t>T</a:t>
            </a:r>
            <a:r>
              <a:rPr lang="en-US" altLang="ko-KR" sz="2000" baseline="-25000" dirty="0">
                <a:ea typeface="굴림" panose="020B0600000101010101" pitchFamily="34" charset="-127"/>
              </a:rPr>
              <a:t>2</a:t>
            </a:r>
            <a:endParaRPr lang="en-US" altLang="ko-KR" sz="2000" i="1" dirty="0">
              <a:ea typeface="굴림" panose="020B0600000101010101" pitchFamily="34" charset="-127"/>
            </a:endParaRPr>
          </a:p>
        </p:txBody>
      </p:sp>
      <p:sp>
        <p:nvSpPr>
          <p:cNvPr id="51" name="Text Box 23">
            <a:extLst>
              <a:ext uri="{FF2B5EF4-FFF2-40B4-BE49-F238E27FC236}">
                <a16:creationId xmlns:a16="http://schemas.microsoft.com/office/drawing/2014/main" id="{CEB848C4-C00F-4AD5-8AEB-0AB893736547}"/>
              </a:ext>
            </a:extLst>
          </p:cNvPr>
          <p:cNvSpPr txBox="1">
            <a:spLocks noChangeArrowheads="1"/>
          </p:cNvSpPr>
          <p:nvPr/>
        </p:nvSpPr>
        <p:spPr bwMode="auto">
          <a:xfrm>
            <a:off x="5305330" y="3291859"/>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i="1" dirty="0">
                <a:ea typeface="굴림" panose="020B0600000101010101" pitchFamily="34" charset="-127"/>
              </a:rPr>
              <a:t>T</a:t>
            </a:r>
            <a:r>
              <a:rPr lang="en-US" altLang="ko-KR" sz="2000" baseline="-25000" dirty="0">
                <a:ea typeface="굴림" panose="020B0600000101010101" pitchFamily="34" charset="-127"/>
              </a:rPr>
              <a:t>3</a:t>
            </a:r>
            <a:endParaRPr lang="en-US" altLang="ko-KR" sz="2000" i="1" dirty="0">
              <a:ea typeface="굴림" panose="020B0600000101010101" pitchFamily="34" charset="-127"/>
            </a:endParaRPr>
          </a:p>
        </p:txBody>
      </p:sp>
      <p:sp>
        <p:nvSpPr>
          <p:cNvPr id="52" name="Text Box 24">
            <a:extLst>
              <a:ext uri="{FF2B5EF4-FFF2-40B4-BE49-F238E27FC236}">
                <a16:creationId xmlns:a16="http://schemas.microsoft.com/office/drawing/2014/main" id="{E3BE6DFB-EDC4-4D46-BDFF-E6BF91B08211}"/>
              </a:ext>
            </a:extLst>
          </p:cNvPr>
          <p:cNvSpPr txBox="1">
            <a:spLocks noChangeArrowheads="1"/>
          </p:cNvSpPr>
          <p:nvPr/>
        </p:nvSpPr>
        <p:spPr bwMode="auto">
          <a:xfrm>
            <a:off x="6524530" y="3749059"/>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i="1" dirty="0">
                <a:ea typeface="굴림" panose="020B0600000101010101" pitchFamily="34" charset="-127"/>
              </a:rPr>
              <a:t>T</a:t>
            </a:r>
            <a:r>
              <a:rPr lang="en-US" altLang="ko-KR" sz="2000" baseline="-25000" dirty="0">
                <a:ea typeface="굴림" panose="020B0600000101010101" pitchFamily="34" charset="-127"/>
              </a:rPr>
              <a:t>4</a:t>
            </a:r>
            <a:endParaRPr lang="en-US" altLang="ko-KR" sz="2000" i="1" dirty="0">
              <a:ea typeface="굴림" panose="020B0600000101010101" pitchFamily="34" charset="-127"/>
            </a:endParaRPr>
          </a:p>
        </p:txBody>
      </p:sp>
      <p:sp>
        <p:nvSpPr>
          <p:cNvPr id="53" name="Text Box 25">
            <a:extLst>
              <a:ext uri="{FF2B5EF4-FFF2-40B4-BE49-F238E27FC236}">
                <a16:creationId xmlns:a16="http://schemas.microsoft.com/office/drawing/2014/main" id="{4E5A3124-79D4-4BAC-B296-CA84D3516C8B}"/>
              </a:ext>
            </a:extLst>
          </p:cNvPr>
          <p:cNvSpPr txBox="1">
            <a:spLocks noChangeArrowheads="1"/>
          </p:cNvSpPr>
          <p:nvPr/>
        </p:nvSpPr>
        <p:spPr bwMode="auto">
          <a:xfrm>
            <a:off x="3342157" y="4653933"/>
            <a:ext cx="1398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dirty="0">
                <a:ea typeface="굴림" panose="020B0600000101010101" pitchFamily="34" charset="-127"/>
              </a:rPr>
              <a:t>checkpoint</a:t>
            </a:r>
          </a:p>
        </p:txBody>
      </p:sp>
      <p:sp>
        <p:nvSpPr>
          <p:cNvPr id="54" name="Text Box 26">
            <a:extLst>
              <a:ext uri="{FF2B5EF4-FFF2-40B4-BE49-F238E27FC236}">
                <a16:creationId xmlns:a16="http://schemas.microsoft.com/office/drawing/2014/main" id="{5EDD6141-689E-4281-B25A-84F6C34637CA}"/>
              </a:ext>
            </a:extLst>
          </p:cNvPr>
          <p:cNvSpPr txBox="1">
            <a:spLocks noChangeArrowheads="1"/>
          </p:cNvSpPr>
          <p:nvPr/>
        </p:nvSpPr>
        <p:spPr bwMode="auto">
          <a:xfrm>
            <a:off x="6270530" y="4652085"/>
            <a:ext cx="174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dirty="0">
                <a:ea typeface="굴림" panose="020B0600000101010101" pitchFamily="34" charset="-127"/>
              </a:rPr>
              <a:t>system failure</a:t>
            </a:r>
          </a:p>
        </p:txBody>
      </p:sp>
    </p:spTree>
    <p:extLst>
      <p:ext uri="{BB962C8B-B14F-4D97-AF65-F5344CB8AC3E}">
        <p14:creationId xmlns:p14="http://schemas.microsoft.com/office/powerpoint/2010/main" val="27769035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5"/>
            <a:ext cx="11109253" cy="1531795"/>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858986" y="1444046"/>
            <a:ext cx="9209074" cy="5188765"/>
          </a:xfrm>
          <a:solidFill>
            <a:schemeClr val="bg1">
              <a:lumMod val="95000"/>
            </a:schemeClr>
          </a:solidFill>
        </p:spPr>
        <p:txBody>
          <a:bodyPr>
            <a:normAutofit/>
          </a:bodyPr>
          <a:lstStyle/>
          <a:p>
            <a:pPr marL="0" indent="0">
              <a:buClr>
                <a:schemeClr val="accent3"/>
              </a:buClr>
              <a:buNone/>
            </a:pPr>
            <a:r>
              <a:rPr lang="en-US" altLang="ko-KR" sz="2400" u="sng" dirty="0">
                <a:solidFill>
                  <a:schemeClr val="tx1"/>
                </a:solidFill>
                <a:ea typeface="굴림" panose="020B0600000101010101" pitchFamily="34" charset="-127"/>
              </a:rPr>
              <a:t>Shadow Paging</a:t>
            </a:r>
            <a:endParaRPr lang="en-US" altLang="ko-KR" sz="1800" u="sng" dirty="0">
              <a:solidFill>
                <a:schemeClr val="tx1"/>
              </a:solidFill>
              <a:ea typeface="굴림" panose="020B0600000101010101" pitchFamily="34" charset="-127"/>
            </a:endParaRPr>
          </a:p>
          <a:p>
            <a:pPr lvl="1">
              <a:buClr>
                <a:schemeClr val="accent3">
                  <a:lumMod val="60000"/>
                  <a:lumOff val="40000"/>
                </a:schemeClr>
              </a:buClr>
              <a:buFont typeface="Wingdings" panose="05000000000000000000" pitchFamily="2" charset="2"/>
              <a:buChar char="v"/>
            </a:pPr>
            <a:r>
              <a:rPr lang="en-US" altLang="ko-KR" sz="2000" b="1" u="sng" dirty="0">
                <a:solidFill>
                  <a:schemeClr val="tx1"/>
                </a:solidFill>
                <a:ea typeface="굴림" panose="020B0600000101010101" pitchFamily="34" charset="-127"/>
              </a:rPr>
              <a:t>Shadow paging</a:t>
            </a:r>
            <a:r>
              <a:rPr lang="en-US" altLang="ko-KR" sz="2000" dirty="0">
                <a:solidFill>
                  <a:schemeClr val="tx1"/>
                </a:solidFill>
                <a:ea typeface="굴림" panose="020B0600000101010101" pitchFamily="34" charset="-127"/>
              </a:rPr>
              <a:t> is an alternative to log-based recovery; this scheme is useful if  transactions execute serially</a:t>
            </a:r>
          </a:p>
          <a:p>
            <a:pPr lvl="1">
              <a:buClr>
                <a:schemeClr val="accent3">
                  <a:lumMod val="60000"/>
                  <a:lumOff val="40000"/>
                </a:schemeClr>
              </a:buClr>
              <a:buFont typeface="Wingdings" panose="05000000000000000000" pitchFamily="2" charset="2"/>
              <a:buChar char="v"/>
            </a:pPr>
            <a:r>
              <a:rPr lang="en-US" altLang="ko-KR" sz="2000" dirty="0">
                <a:solidFill>
                  <a:schemeClr val="tx1"/>
                </a:solidFill>
                <a:ea typeface="굴림" panose="020B0600000101010101" pitchFamily="34" charset="-127"/>
              </a:rPr>
              <a:t>Idea: maintain</a:t>
            </a:r>
            <a:r>
              <a:rPr lang="en-US" altLang="ko-KR" sz="2000" i="1" dirty="0">
                <a:solidFill>
                  <a:schemeClr val="tx1"/>
                </a:solidFill>
                <a:ea typeface="굴림" panose="020B0600000101010101" pitchFamily="34" charset="-127"/>
              </a:rPr>
              <a:t> two</a:t>
            </a:r>
            <a:r>
              <a:rPr lang="en-US" altLang="ko-KR" sz="2000" dirty="0">
                <a:solidFill>
                  <a:schemeClr val="tx1"/>
                </a:solidFill>
                <a:ea typeface="굴림" panose="020B0600000101010101" pitchFamily="34" charset="-127"/>
              </a:rPr>
              <a:t> page tables during the lifetime of a transaction –the </a:t>
            </a:r>
            <a:r>
              <a:rPr lang="en-US" altLang="ko-KR" sz="2000" b="1" dirty="0">
                <a:solidFill>
                  <a:schemeClr val="accent6"/>
                </a:solidFill>
                <a:ea typeface="굴림" panose="020B0600000101010101" pitchFamily="34" charset="-127"/>
              </a:rPr>
              <a:t>current page table</a:t>
            </a:r>
            <a:r>
              <a:rPr lang="en-US" altLang="ko-KR" sz="2000" dirty="0">
                <a:solidFill>
                  <a:schemeClr val="tx1"/>
                </a:solidFill>
                <a:ea typeface="굴림" panose="020B0600000101010101" pitchFamily="34" charset="-127"/>
              </a:rPr>
              <a:t>, and the </a:t>
            </a:r>
            <a:r>
              <a:rPr lang="en-US" altLang="ko-KR" sz="2000" b="1" dirty="0">
                <a:solidFill>
                  <a:schemeClr val="accent6"/>
                </a:solidFill>
                <a:ea typeface="굴림" panose="020B0600000101010101" pitchFamily="34" charset="-127"/>
              </a:rPr>
              <a:t>shadow page table</a:t>
            </a:r>
          </a:p>
          <a:p>
            <a:pPr lvl="1">
              <a:buClr>
                <a:schemeClr val="accent3">
                  <a:lumMod val="60000"/>
                  <a:lumOff val="40000"/>
                </a:schemeClr>
              </a:buClr>
              <a:buFont typeface="Wingdings" panose="05000000000000000000" pitchFamily="2" charset="2"/>
              <a:buChar char="v"/>
            </a:pPr>
            <a:r>
              <a:rPr lang="en-US" altLang="ko-KR" sz="2000" dirty="0">
                <a:solidFill>
                  <a:schemeClr val="tx1"/>
                </a:solidFill>
                <a:ea typeface="굴림" panose="020B0600000101010101" pitchFamily="34" charset="-127"/>
              </a:rPr>
              <a:t>Store the shadow page table in nonvolatile storage, such that state of the database prior to transaction execution may be recovered. </a:t>
            </a:r>
          </a:p>
          <a:p>
            <a:pPr lvl="2">
              <a:buClr>
                <a:schemeClr val="accent3">
                  <a:lumMod val="60000"/>
                  <a:lumOff val="40000"/>
                </a:schemeClr>
              </a:buClr>
              <a:buFont typeface="Arial" panose="020B0604020202020204" pitchFamily="34" charset="0"/>
              <a:buChar char="•"/>
            </a:pPr>
            <a:r>
              <a:rPr lang="en-US" altLang="ko-KR" sz="1800" dirty="0">
                <a:solidFill>
                  <a:schemeClr val="tx1"/>
                </a:solidFill>
                <a:ea typeface="굴림" panose="020B0600000101010101" pitchFamily="34" charset="-127"/>
              </a:rPr>
              <a:t>Shadow page table is never modified during execution</a:t>
            </a:r>
          </a:p>
          <a:p>
            <a:pPr lvl="1">
              <a:buClr>
                <a:schemeClr val="accent3">
                  <a:lumMod val="60000"/>
                  <a:lumOff val="40000"/>
                </a:schemeClr>
              </a:buClr>
              <a:buFont typeface="Wingdings" panose="05000000000000000000" pitchFamily="2" charset="2"/>
              <a:buChar char="v"/>
            </a:pPr>
            <a:r>
              <a:rPr lang="en-US" altLang="ko-KR" sz="2000" dirty="0">
                <a:solidFill>
                  <a:schemeClr val="tx1"/>
                </a:solidFill>
                <a:ea typeface="굴림" panose="020B0600000101010101" pitchFamily="34" charset="-127"/>
              </a:rPr>
              <a:t>To start with, both the page tables are identical. Only current page table is used for data item accesses during execution of the transaction.</a:t>
            </a:r>
          </a:p>
          <a:p>
            <a:pPr lvl="1">
              <a:buClr>
                <a:schemeClr val="accent3">
                  <a:lumMod val="60000"/>
                  <a:lumOff val="40000"/>
                </a:schemeClr>
              </a:buClr>
              <a:buFont typeface="Wingdings" panose="05000000000000000000" pitchFamily="2" charset="2"/>
              <a:buChar char="v"/>
            </a:pPr>
            <a:r>
              <a:rPr lang="en-US" altLang="ko-KR" sz="2000" dirty="0">
                <a:solidFill>
                  <a:schemeClr val="tx1"/>
                </a:solidFill>
                <a:ea typeface="굴림" panose="020B0600000101010101" pitchFamily="34" charset="-127"/>
              </a:rPr>
              <a:t>Whenever any page is about to be written for the first time</a:t>
            </a:r>
          </a:p>
          <a:p>
            <a:pPr lvl="2">
              <a:buClr>
                <a:schemeClr val="accent3">
                  <a:lumMod val="60000"/>
                  <a:lumOff val="40000"/>
                </a:schemeClr>
              </a:buClr>
              <a:buFont typeface="Arial" panose="020B0604020202020204" pitchFamily="34" charset="0"/>
              <a:buChar char="•"/>
            </a:pPr>
            <a:r>
              <a:rPr lang="en-US" altLang="ko-KR" sz="1800" dirty="0">
                <a:solidFill>
                  <a:schemeClr val="tx1"/>
                </a:solidFill>
                <a:ea typeface="굴림" panose="020B0600000101010101" pitchFamily="34" charset="-127"/>
              </a:rPr>
              <a:t>A copy of this page is made onto an unused page. [to be a new current page]</a:t>
            </a:r>
            <a:endParaRPr lang="ko-KR" altLang="en-US" sz="1800" dirty="0">
              <a:solidFill>
                <a:schemeClr val="tx1"/>
              </a:solidFill>
              <a:ea typeface="굴림" panose="020B0600000101010101" pitchFamily="34" charset="-127"/>
            </a:endParaRPr>
          </a:p>
          <a:p>
            <a:pPr lvl="2">
              <a:buClr>
                <a:schemeClr val="accent3">
                  <a:lumMod val="60000"/>
                  <a:lumOff val="40000"/>
                </a:schemeClr>
              </a:buClr>
              <a:buFont typeface="Arial" panose="020B0604020202020204" pitchFamily="34" charset="0"/>
              <a:buChar char="•"/>
            </a:pPr>
            <a:r>
              <a:rPr lang="en-US" altLang="ko-KR" sz="1800" dirty="0">
                <a:solidFill>
                  <a:schemeClr val="tx1"/>
                </a:solidFill>
                <a:ea typeface="굴림" panose="020B0600000101010101" pitchFamily="34" charset="-127"/>
              </a:rPr>
              <a:t>The current page table is then made to point to the copy</a:t>
            </a:r>
          </a:p>
          <a:p>
            <a:pPr lvl="2">
              <a:buClr>
                <a:schemeClr val="accent3">
                  <a:lumMod val="60000"/>
                  <a:lumOff val="40000"/>
                </a:schemeClr>
              </a:buClr>
              <a:buFont typeface="Arial" panose="020B0604020202020204" pitchFamily="34" charset="0"/>
              <a:buChar char="•"/>
            </a:pPr>
            <a:r>
              <a:rPr lang="en-US" altLang="ko-KR" sz="1800" dirty="0">
                <a:solidFill>
                  <a:schemeClr val="tx1"/>
                </a:solidFill>
                <a:ea typeface="굴림" panose="020B0600000101010101" pitchFamily="34" charset="-127"/>
              </a:rPr>
              <a:t>The update is performed on the copy</a:t>
            </a:r>
          </a:p>
          <a:p>
            <a:pPr marL="1074420" lvl="2" indent="-342900">
              <a:buFont typeface="Monotype Sorts" pitchFamily="2" charset="2"/>
              <a:buAutoNum type="arabicPeriod"/>
            </a:pPr>
            <a:endParaRPr lang="en-US" altLang="ko-KR" dirty="0">
              <a:solidFill>
                <a:schemeClr val="tx1"/>
              </a:solidFill>
              <a:ea typeface="굴림" panose="020B0600000101010101" pitchFamily="34" charset="-127"/>
            </a:endParaRPr>
          </a:p>
        </p:txBody>
      </p:sp>
    </p:spTree>
    <p:extLst>
      <p:ext uri="{BB962C8B-B14F-4D97-AF65-F5344CB8AC3E}">
        <p14:creationId xmlns:p14="http://schemas.microsoft.com/office/powerpoint/2010/main" val="6615950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5"/>
            <a:ext cx="11109253" cy="1522367"/>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858986" y="1444046"/>
            <a:ext cx="9209074" cy="5188765"/>
          </a:xfrm>
          <a:solidFill>
            <a:schemeClr val="bg1">
              <a:lumMod val="95000"/>
            </a:schemeClr>
          </a:solidFill>
        </p:spPr>
        <p:txBody>
          <a:bodyPr>
            <a:normAutofit/>
          </a:bodyPr>
          <a:lstStyle/>
          <a:p>
            <a:pPr marL="0" indent="0">
              <a:buClr>
                <a:schemeClr val="accent3"/>
              </a:buClr>
              <a:buNone/>
            </a:pPr>
            <a:r>
              <a:rPr lang="en-US" altLang="ko-KR" sz="2400" u="sng" dirty="0">
                <a:solidFill>
                  <a:schemeClr val="tx1"/>
                </a:solidFill>
                <a:ea typeface="굴림" panose="020B0600000101010101" pitchFamily="34" charset="-127"/>
              </a:rPr>
              <a:t>Sample Page Table</a:t>
            </a:r>
            <a:endParaRPr lang="en-US" altLang="ko-KR" sz="1800" u="sng" dirty="0">
              <a:solidFill>
                <a:schemeClr val="tx1"/>
              </a:solidFill>
              <a:ea typeface="굴림" panose="020B0600000101010101" pitchFamily="34" charset="-127"/>
            </a:endParaRPr>
          </a:p>
        </p:txBody>
      </p:sp>
      <p:pic>
        <p:nvPicPr>
          <p:cNvPr id="10" name="Picture 4">
            <a:extLst>
              <a:ext uri="{FF2B5EF4-FFF2-40B4-BE49-F238E27FC236}">
                <a16:creationId xmlns:a16="http://schemas.microsoft.com/office/drawing/2014/main" id="{BAE27A9E-E9C9-42A3-86FF-5C1EAF6CF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627" t="1099" r="23627" b="2930"/>
          <a:stretch>
            <a:fillRect/>
          </a:stretch>
        </p:blipFill>
        <p:spPr bwMode="auto">
          <a:xfrm>
            <a:off x="2811440" y="1968573"/>
            <a:ext cx="5832939" cy="4294287"/>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3636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6"/>
            <a:ext cx="11109253" cy="1522368"/>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858986" y="1444046"/>
            <a:ext cx="9209074" cy="5188765"/>
          </a:xfrm>
          <a:solidFill>
            <a:schemeClr val="bg1">
              <a:lumMod val="95000"/>
            </a:schemeClr>
          </a:solidFill>
        </p:spPr>
        <p:txBody>
          <a:bodyPr>
            <a:normAutofit/>
          </a:bodyPr>
          <a:lstStyle/>
          <a:p>
            <a:pPr marL="0" indent="0">
              <a:buClr>
                <a:schemeClr val="accent3"/>
              </a:buClr>
              <a:buNone/>
            </a:pPr>
            <a:r>
              <a:rPr lang="en-US" altLang="ko-KR" sz="2400" dirty="0">
                <a:solidFill>
                  <a:schemeClr val="tx1"/>
                </a:solidFill>
                <a:ea typeface="굴림" panose="020B0600000101010101" pitchFamily="34" charset="-127"/>
              </a:rPr>
              <a:t>Example of Shadow Paging</a:t>
            </a:r>
          </a:p>
          <a:p>
            <a:pPr marL="0" indent="0">
              <a:buClr>
                <a:schemeClr val="accent3"/>
              </a:buClr>
              <a:buNone/>
            </a:pPr>
            <a:endParaRPr lang="en-US" altLang="ko-KR" sz="2800" b="1" dirty="0">
              <a:solidFill>
                <a:schemeClr val="tx1"/>
              </a:solidFill>
              <a:ea typeface="굴림" panose="020B0600000101010101" pitchFamily="34" charset="-127"/>
            </a:endParaRPr>
          </a:p>
          <a:p>
            <a:pPr>
              <a:buClr>
                <a:schemeClr val="accent3"/>
              </a:buClr>
              <a:buFont typeface="Wingdings" panose="05000000000000000000" pitchFamily="2" charset="2"/>
              <a:buChar char="v"/>
            </a:pPr>
            <a:r>
              <a:rPr lang="en-US" altLang="ko-KR" sz="1800" dirty="0">
                <a:solidFill>
                  <a:schemeClr val="tx1"/>
                </a:solidFill>
                <a:ea typeface="굴림" panose="020B0600000101010101" pitchFamily="34" charset="-127"/>
              </a:rPr>
              <a:t>Shadow and current </a:t>
            </a:r>
          </a:p>
          <a:p>
            <a:pPr marL="0" indent="0">
              <a:buClr>
                <a:schemeClr val="accent3"/>
              </a:buClr>
              <a:buNone/>
            </a:pPr>
            <a:r>
              <a:rPr lang="en-US" altLang="ko-KR" sz="1800" dirty="0">
                <a:solidFill>
                  <a:schemeClr val="tx1"/>
                </a:solidFill>
                <a:ea typeface="굴림" panose="020B0600000101010101" pitchFamily="34" charset="-127"/>
              </a:rPr>
              <a:t>page tables after write </a:t>
            </a:r>
          </a:p>
          <a:p>
            <a:pPr marL="0" indent="0">
              <a:buClr>
                <a:schemeClr val="accent3"/>
              </a:buClr>
              <a:buNone/>
            </a:pPr>
            <a:r>
              <a:rPr lang="en-US" altLang="ko-KR" sz="1800" dirty="0">
                <a:solidFill>
                  <a:schemeClr val="tx1"/>
                </a:solidFill>
                <a:ea typeface="굴림" panose="020B0600000101010101" pitchFamily="34" charset="-127"/>
              </a:rPr>
              <a:t>to page 4 </a:t>
            </a:r>
          </a:p>
          <a:p>
            <a:pPr marL="0" indent="0">
              <a:buClr>
                <a:schemeClr val="accent3"/>
              </a:buClr>
              <a:buNone/>
            </a:pPr>
            <a:endParaRPr lang="en-US" altLang="ko-KR" b="1" dirty="0">
              <a:solidFill>
                <a:schemeClr val="tx1"/>
              </a:solidFill>
              <a:ea typeface="굴림" panose="020B0600000101010101" pitchFamily="34" charset="-127"/>
            </a:endParaRPr>
          </a:p>
        </p:txBody>
      </p:sp>
      <p:pic>
        <p:nvPicPr>
          <p:cNvPr id="11" name="Picture 5">
            <a:extLst>
              <a:ext uri="{FF2B5EF4-FFF2-40B4-BE49-F238E27FC236}">
                <a16:creationId xmlns:a16="http://schemas.microsoft.com/office/drawing/2014/main" id="{CE678C3E-E19B-4751-99EC-A3E0BDEBF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027" t="1543" r="9723" b="618"/>
          <a:stretch>
            <a:fillRect/>
          </a:stretch>
        </p:blipFill>
        <p:spPr bwMode="auto">
          <a:xfrm>
            <a:off x="4319920" y="1959145"/>
            <a:ext cx="5638800" cy="4673665"/>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17863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5"/>
            <a:ext cx="11109253" cy="1560075"/>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772998" y="1444046"/>
            <a:ext cx="9295062" cy="5188765"/>
          </a:xfrm>
          <a:solidFill>
            <a:schemeClr val="bg1">
              <a:lumMod val="95000"/>
            </a:schemeClr>
          </a:solidFill>
        </p:spPr>
        <p:txBody>
          <a:bodyPr>
            <a:normAutofit/>
          </a:bodyPr>
          <a:lstStyle/>
          <a:p>
            <a:pPr marL="0" indent="0">
              <a:buClr>
                <a:schemeClr val="accent3"/>
              </a:buClr>
              <a:buNone/>
            </a:pPr>
            <a:r>
              <a:rPr lang="en-US" altLang="ko-KR" sz="2800" u="sng" dirty="0">
                <a:solidFill>
                  <a:schemeClr val="tx1"/>
                </a:solidFill>
                <a:ea typeface="굴림" panose="020B0600000101010101" pitchFamily="34" charset="-127"/>
              </a:rPr>
              <a:t>Shadow Paging (</a:t>
            </a:r>
            <a:r>
              <a:rPr lang="en-US" altLang="ko-KR" sz="2800" u="sng" dirty="0" err="1">
                <a:solidFill>
                  <a:schemeClr val="tx1"/>
                </a:solidFill>
                <a:ea typeface="굴림" panose="020B0600000101010101" pitchFamily="34" charset="-127"/>
              </a:rPr>
              <a:t>cont</a:t>
            </a:r>
            <a:r>
              <a:rPr lang="en-US" altLang="ko-KR" sz="2800" u="sng" dirty="0">
                <a:solidFill>
                  <a:schemeClr val="tx1"/>
                </a:solidFill>
                <a:ea typeface="굴림" panose="020B0600000101010101" pitchFamily="34" charset="-127"/>
              </a:rPr>
              <a:t>)</a:t>
            </a:r>
            <a:endParaRPr lang="en-US" altLang="ko-KR" u="sng" dirty="0">
              <a:solidFill>
                <a:schemeClr val="tx1"/>
              </a:solidFill>
              <a:ea typeface="굴림" panose="020B0600000101010101" pitchFamily="34" charset="-127"/>
            </a:endParaRP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To commit a transaction :</a:t>
            </a:r>
          </a:p>
          <a:p>
            <a:pPr marL="731520" lvl="1" indent="-457200">
              <a:buClr>
                <a:schemeClr val="accent3"/>
              </a:buClr>
              <a:buFont typeface="+mj-lt"/>
              <a:buAutoNum type="arabicPeriod"/>
            </a:pPr>
            <a:r>
              <a:rPr lang="en-US" altLang="ko-KR" sz="2000" dirty="0">
                <a:solidFill>
                  <a:schemeClr val="tx1"/>
                </a:solidFill>
                <a:ea typeface="굴림" panose="020B0600000101010101" pitchFamily="34" charset="-127"/>
              </a:rPr>
              <a:t>Flush all modified pages in main memory to disk</a:t>
            </a:r>
          </a:p>
          <a:p>
            <a:pPr marL="731520" lvl="1" indent="-457200">
              <a:buClr>
                <a:schemeClr val="accent3"/>
              </a:buClr>
              <a:buFont typeface="+mj-lt"/>
              <a:buAutoNum type="arabicPeriod"/>
            </a:pPr>
            <a:r>
              <a:rPr lang="en-US" altLang="ko-KR" sz="2000" dirty="0">
                <a:solidFill>
                  <a:schemeClr val="tx1"/>
                </a:solidFill>
                <a:ea typeface="굴림" panose="020B0600000101010101" pitchFamily="34" charset="-127"/>
              </a:rPr>
              <a:t>Output current page table to disk</a:t>
            </a:r>
          </a:p>
          <a:p>
            <a:pPr marL="731520" lvl="1" indent="-457200">
              <a:buClr>
                <a:schemeClr val="accent3"/>
              </a:buClr>
              <a:buFont typeface="+mj-lt"/>
              <a:buAutoNum type="arabicPeriod"/>
            </a:pPr>
            <a:r>
              <a:rPr lang="en-US" altLang="ko-KR" sz="2000" dirty="0">
                <a:solidFill>
                  <a:schemeClr val="tx1"/>
                </a:solidFill>
                <a:ea typeface="굴림" panose="020B0600000101010101" pitchFamily="34" charset="-127"/>
              </a:rPr>
              <a:t>Make the current page table the new shadow page table, as follows:</a:t>
            </a:r>
          </a:p>
          <a:p>
            <a:pPr lvl="2">
              <a:buClr>
                <a:srgbClr val="F69200"/>
              </a:buClr>
              <a:buFont typeface="Wingdings" panose="05000000000000000000" pitchFamily="2" charset="2"/>
              <a:buChar char="§"/>
            </a:pPr>
            <a:r>
              <a:rPr lang="en-US" altLang="ko-KR" sz="1800" dirty="0">
                <a:solidFill>
                  <a:schemeClr val="tx1"/>
                </a:solidFill>
                <a:ea typeface="굴림" panose="020B0600000101010101" pitchFamily="34" charset="-127"/>
              </a:rPr>
              <a:t>keep a pointer to the shadow page table at a fixed (known) location on disk.</a:t>
            </a:r>
          </a:p>
          <a:p>
            <a:pPr lvl="2">
              <a:buClr>
                <a:srgbClr val="F69200"/>
              </a:buClr>
              <a:buFont typeface="Wingdings" panose="05000000000000000000" pitchFamily="2" charset="2"/>
              <a:buChar char="§"/>
            </a:pPr>
            <a:r>
              <a:rPr lang="en-US" altLang="ko-KR" sz="1800" dirty="0">
                <a:solidFill>
                  <a:schemeClr val="tx1"/>
                </a:solidFill>
                <a:ea typeface="굴림" panose="020B0600000101010101" pitchFamily="34" charset="-127"/>
              </a:rPr>
              <a:t>to make the current page table the new shadow page table, simply update the pointer to point to current page table on disk</a:t>
            </a: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Once pointer to shadow page table has been written, transaction is committed.</a:t>
            </a: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No recovery is needed after a crash — new transactions can start right away, using the shadow page table.</a:t>
            </a: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Pages not pointed to from current/shadow page table should be freed (garbage collected).</a:t>
            </a:r>
          </a:p>
          <a:p>
            <a:pPr marL="1074420" lvl="2" indent="-342900">
              <a:buFont typeface="Monotype Sorts" pitchFamily="2" charset="2"/>
              <a:buAutoNum type="arabicPeriod"/>
            </a:pPr>
            <a:endParaRPr lang="en-US" altLang="ko-KR" dirty="0">
              <a:solidFill>
                <a:schemeClr val="tx1"/>
              </a:solidFill>
              <a:ea typeface="굴림" panose="020B0600000101010101" pitchFamily="34" charset="-127"/>
            </a:endParaRPr>
          </a:p>
        </p:txBody>
      </p:sp>
    </p:spTree>
    <p:extLst>
      <p:ext uri="{BB962C8B-B14F-4D97-AF65-F5344CB8AC3E}">
        <p14:creationId xmlns:p14="http://schemas.microsoft.com/office/powerpoint/2010/main" val="16652591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782C9B-E28C-41B0-A255-2B8C15A1CE73}"/>
              </a:ext>
            </a:extLst>
          </p:cNvPr>
          <p:cNvSpPr/>
          <p:nvPr/>
        </p:nvSpPr>
        <p:spPr>
          <a:xfrm>
            <a:off x="951935" y="1080242"/>
            <a:ext cx="9186317" cy="4278094"/>
          </a:xfrm>
          <a:prstGeom prst="rect">
            <a:avLst/>
          </a:prstGeom>
        </p:spPr>
        <p:txBody>
          <a:bodyPr wrap="square">
            <a:spAutoFit/>
          </a:bodyPr>
          <a:lstStyle/>
          <a:p>
            <a:pPr marL="342900" indent="-342900">
              <a:buFont typeface="Wingdings" panose="05000000000000000000" pitchFamily="2" charset="2"/>
              <a:buChar char="v"/>
            </a:pPr>
            <a:r>
              <a:rPr lang="en-US" sz="2800" b="1" dirty="0"/>
              <a:t>Transaction boundaries</a:t>
            </a:r>
            <a:r>
              <a:rPr lang="en-US" sz="2800" b="1" u="sng" dirty="0">
                <a:latin typeface="Garamond" panose="02020404030301010803" pitchFamily="18" charset="0"/>
              </a:rPr>
              <a:t>:</a:t>
            </a:r>
          </a:p>
          <a:p>
            <a:pPr lvl="1"/>
            <a:endParaRPr lang="en-US" sz="2400" dirty="0"/>
          </a:p>
          <a:p>
            <a:pPr marL="914400" lvl="1" indent="-457200">
              <a:buFont typeface="Wingdings" panose="05000000000000000000" pitchFamily="2" charset="2"/>
              <a:buChar char="Ø"/>
            </a:pPr>
            <a:r>
              <a:rPr lang="en-US" sz="2400" dirty="0"/>
              <a:t>A transaction begins with the first executable SQL statement.</a:t>
            </a:r>
          </a:p>
          <a:p>
            <a:pPr lvl="1"/>
            <a:endParaRPr lang="en-US" sz="2400" b="1" u="sng" dirty="0">
              <a:latin typeface="Garamond" panose="02020404030301010803" pitchFamily="18" charset="0"/>
            </a:endParaRPr>
          </a:p>
          <a:p>
            <a:pPr marL="914400" lvl="1" indent="-457200">
              <a:buFont typeface="Wingdings" panose="05000000000000000000" pitchFamily="2" charset="2"/>
              <a:buChar char="Ø"/>
            </a:pPr>
            <a:r>
              <a:rPr lang="en-US" sz="2400" dirty="0"/>
              <a:t>A transaction ends with one of the following events:</a:t>
            </a:r>
          </a:p>
          <a:p>
            <a:pPr marL="1257300" lvl="2" indent="-342900">
              <a:buClr>
                <a:schemeClr val="accent1"/>
              </a:buClr>
              <a:buFont typeface="Wingdings" panose="05000000000000000000" pitchFamily="2" charset="2"/>
              <a:buChar char="§"/>
            </a:pPr>
            <a:r>
              <a:rPr lang="en-US" sz="2400" dirty="0"/>
              <a:t>A COMMIT or ROLLBACK statement is issued</a:t>
            </a:r>
          </a:p>
          <a:p>
            <a:pPr marL="1257300" lvl="2" indent="-342900">
              <a:buClr>
                <a:schemeClr val="accent1"/>
              </a:buClr>
              <a:buFont typeface="Wingdings" panose="05000000000000000000" pitchFamily="2" charset="2"/>
              <a:buChar char="§"/>
            </a:pPr>
            <a:r>
              <a:rPr lang="en-US" sz="2400" dirty="0"/>
              <a:t>A DDL or DCL statement executes (automatic commit)</a:t>
            </a:r>
          </a:p>
          <a:p>
            <a:pPr marL="1257300" lvl="2" indent="-342900">
              <a:buClr>
                <a:schemeClr val="accent1"/>
              </a:buClr>
              <a:buFont typeface="Wingdings" panose="05000000000000000000" pitchFamily="2" charset="2"/>
              <a:buChar char="§"/>
            </a:pPr>
            <a:r>
              <a:rPr lang="en-US" sz="2400" dirty="0"/>
              <a:t>The user exits SQL*Plus</a:t>
            </a:r>
          </a:p>
          <a:p>
            <a:pPr marL="1257300" lvl="2" indent="-342900">
              <a:buClr>
                <a:schemeClr val="accent1"/>
              </a:buClr>
              <a:buFont typeface="Wingdings" panose="05000000000000000000" pitchFamily="2" charset="2"/>
              <a:buChar char="§"/>
            </a:pPr>
            <a:r>
              <a:rPr lang="en-US" sz="2400" dirty="0"/>
              <a:t>The system crashes</a:t>
            </a:r>
          </a:p>
          <a:p>
            <a:endParaRPr lang="en-US" sz="2800" b="1" u="sng" dirty="0">
              <a:latin typeface="Garamond" panose="02020404030301010803" pitchFamily="18" charset="0"/>
            </a:endParaRPr>
          </a:p>
        </p:txBody>
      </p:sp>
      <p:grpSp>
        <p:nvGrpSpPr>
          <p:cNvPr id="10" name="Group 9">
            <a:extLst>
              <a:ext uri="{FF2B5EF4-FFF2-40B4-BE49-F238E27FC236}">
                <a16:creationId xmlns:a16="http://schemas.microsoft.com/office/drawing/2014/main" id="{0783D932-57EA-473E-AA07-2BFEB4A0A6A8}"/>
              </a:ext>
            </a:extLst>
          </p:cNvPr>
          <p:cNvGrpSpPr/>
          <p:nvPr/>
        </p:nvGrpSpPr>
        <p:grpSpPr>
          <a:xfrm>
            <a:off x="2186880" y="165215"/>
            <a:ext cx="9459177" cy="1427351"/>
            <a:chOff x="4136124" y="1752197"/>
            <a:chExt cx="7815351" cy="547019"/>
          </a:xfrm>
        </p:grpSpPr>
        <p:grpSp>
          <p:nvGrpSpPr>
            <p:cNvPr id="11" name="Group 10">
              <a:extLst>
                <a:ext uri="{FF2B5EF4-FFF2-40B4-BE49-F238E27FC236}">
                  <a16:creationId xmlns:a16="http://schemas.microsoft.com/office/drawing/2014/main" id="{035E8F29-0E60-4C28-8626-B47606CF34AB}"/>
                </a:ext>
              </a:extLst>
            </p:cNvPr>
            <p:cNvGrpSpPr/>
            <p:nvPr/>
          </p:nvGrpSpPr>
          <p:grpSpPr>
            <a:xfrm>
              <a:off x="4136124" y="1752197"/>
              <a:ext cx="7815351" cy="547019"/>
              <a:chOff x="-1536483" y="2826095"/>
              <a:chExt cx="7815351" cy="547019"/>
            </a:xfrm>
          </p:grpSpPr>
          <p:sp>
            <p:nvSpPr>
              <p:cNvPr id="14" name="Oval 13">
                <a:extLst>
                  <a:ext uri="{FF2B5EF4-FFF2-40B4-BE49-F238E27FC236}">
                    <a16:creationId xmlns:a16="http://schemas.microsoft.com/office/drawing/2014/main" id="{2C8C9D69-27AC-47F4-9A12-CE8FD2CF856A}"/>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15" name="TextBox 14">
                <a:extLst>
                  <a:ext uri="{FF2B5EF4-FFF2-40B4-BE49-F238E27FC236}">
                    <a16:creationId xmlns:a16="http://schemas.microsoft.com/office/drawing/2014/main" id="{F745F490-0232-4039-A212-7AE56721CE86}"/>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16" name="Straight Connector 15">
                <a:hlinkClick r:id="" action="ppaction://hlinkshowjump?jump=previousslide"/>
                <a:extLst>
                  <a:ext uri="{FF2B5EF4-FFF2-40B4-BE49-F238E27FC236}">
                    <a16:creationId xmlns:a16="http://schemas.microsoft.com/office/drawing/2014/main" id="{620FBDAB-5362-4C50-B6FC-E6E1B2CCD221}"/>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3" name="Parallelogram 30">
              <a:extLst>
                <a:ext uri="{FF2B5EF4-FFF2-40B4-BE49-F238E27FC236}">
                  <a16:creationId xmlns:a16="http://schemas.microsoft.com/office/drawing/2014/main" id="{C0A82106-B645-4660-9E5F-C5C6983A97C7}"/>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spTree>
    <p:extLst>
      <p:ext uri="{BB962C8B-B14F-4D97-AF65-F5344CB8AC3E}">
        <p14:creationId xmlns:p14="http://schemas.microsoft.com/office/powerpoint/2010/main" val="21782285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5B76FD-0DB4-4E32-8E7E-71D984308BEE}"/>
              </a:ext>
            </a:extLst>
          </p:cNvPr>
          <p:cNvGrpSpPr/>
          <p:nvPr/>
        </p:nvGrpSpPr>
        <p:grpSpPr>
          <a:xfrm>
            <a:off x="541373" y="297005"/>
            <a:ext cx="11109253" cy="1550649"/>
            <a:chOff x="-597749" y="2861139"/>
            <a:chExt cx="6554206" cy="474212"/>
          </a:xfrm>
        </p:grpSpPr>
        <p:sp>
          <p:nvSpPr>
            <p:cNvPr id="5" name="Oval 4">
              <a:extLst>
                <a:ext uri="{FF2B5EF4-FFF2-40B4-BE49-F238E27FC236}">
                  <a16:creationId xmlns:a16="http://schemas.microsoft.com/office/drawing/2014/main" id="{98D27260-9DD3-4330-9619-8FEDEE051E22}"/>
                </a:ext>
              </a:extLst>
            </p:cNvPr>
            <p:cNvSpPr/>
            <p:nvPr/>
          </p:nvSpPr>
          <p:spPr>
            <a:xfrm>
              <a:off x="5033091" y="2861139"/>
              <a:ext cx="923366" cy="47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8C11F04A-F487-4CCD-93F2-FD38C48624BC}"/>
                </a:ext>
              </a:extLst>
            </p:cNvPr>
            <p:cNvSpPr txBox="1"/>
            <p:nvPr/>
          </p:nvSpPr>
          <p:spPr>
            <a:xfrm>
              <a:off x="36605" y="2948887"/>
              <a:ext cx="4986174" cy="114152"/>
            </a:xfrm>
            <a:prstGeom prst="rect">
              <a:avLst/>
            </a:prstGeom>
            <a:noFill/>
          </p:spPr>
          <p:txBody>
            <a:bodyPr wrap="square" rtlCol="0">
              <a:spAutoFit/>
            </a:bodyPr>
            <a:lstStyle/>
            <a:p>
              <a:pPr algn="r"/>
              <a:r>
                <a:rPr lang="en-US" sz="2000" b="1" dirty="0"/>
                <a:t>Database Recovery</a:t>
              </a:r>
              <a:endParaRPr lang="ko-KR" altLang="en-US" sz="1200" b="1" dirty="0">
                <a:cs typeface="Arial" pitchFamily="34" charset="0"/>
              </a:endParaRPr>
            </a:p>
          </p:txBody>
        </p:sp>
        <p:cxnSp>
          <p:nvCxnSpPr>
            <p:cNvPr id="8" name="Straight Connector 7">
              <a:extLst>
                <a:ext uri="{FF2B5EF4-FFF2-40B4-BE49-F238E27FC236}">
                  <a16:creationId xmlns:a16="http://schemas.microsoft.com/office/drawing/2014/main" id="{D69F6EB5-9414-4E7C-A4C5-82B8BF30BC71}"/>
                </a:ext>
              </a:extLst>
            </p:cNvPr>
            <p:cNvCxnSpPr>
              <a:cxnSpLocks/>
            </p:cNvCxnSpPr>
            <p:nvPr/>
          </p:nvCxnSpPr>
          <p:spPr>
            <a:xfrm flipV="1">
              <a:off x="-597749" y="3066314"/>
              <a:ext cx="5676498" cy="7041"/>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9" name="Block Arc 41">
            <a:extLst>
              <a:ext uri="{FF2B5EF4-FFF2-40B4-BE49-F238E27FC236}">
                <a16:creationId xmlns:a16="http://schemas.microsoft.com/office/drawing/2014/main" id="{36DCD789-FED8-401C-8C81-CF9F331DAB6D}"/>
              </a:ext>
            </a:extLst>
          </p:cNvPr>
          <p:cNvSpPr/>
          <p:nvPr/>
        </p:nvSpPr>
        <p:spPr>
          <a:xfrm>
            <a:off x="10385672" y="604566"/>
            <a:ext cx="947342" cy="97103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Content Placeholder 14">
            <a:extLst>
              <a:ext uri="{FF2B5EF4-FFF2-40B4-BE49-F238E27FC236}">
                <a16:creationId xmlns:a16="http://schemas.microsoft.com/office/drawing/2014/main" id="{5682931E-EF6E-4D60-A068-108FAD0DCA17}"/>
              </a:ext>
            </a:extLst>
          </p:cNvPr>
          <p:cNvSpPr>
            <a:spLocks noGrp="1"/>
          </p:cNvSpPr>
          <p:nvPr>
            <p:ph idx="1"/>
          </p:nvPr>
        </p:nvSpPr>
        <p:spPr>
          <a:xfrm>
            <a:off x="858986" y="1444046"/>
            <a:ext cx="9209074" cy="5188765"/>
          </a:xfrm>
          <a:solidFill>
            <a:schemeClr val="bg1">
              <a:lumMod val="95000"/>
            </a:schemeClr>
          </a:solidFill>
        </p:spPr>
        <p:txBody>
          <a:bodyPr>
            <a:normAutofit/>
          </a:bodyPr>
          <a:lstStyle/>
          <a:p>
            <a:pPr marL="0" indent="0">
              <a:buClr>
                <a:schemeClr val="accent3"/>
              </a:buClr>
              <a:buNone/>
            </a:pPr>
            <a:r>
              <a:rPr lang="en-US" altLang="ko-KR" sz="2800" u="sng" dirty="0">
                <a:solidFill>
                  <a:schemeClr val="tx1"/>
                </a:solidFill>
                <a:ea typeface="굴림" panose="020B0600000101010101" pitchFamily="34" charset="-127"/>
              </a:rPr>
              <a:t>Shadow Paging(</a:t>
            </a:r>
            <a:r>
              <a:rPr lang="en-US" altLang="ko-KR" sz="2800" u="sng" dirty="0" err="1">
                <a:solidFill>
                  <a:schemeClr val="tx1"/>
                </a:solidFill>
                <a:ea typeface="굴림" panose="020B0600000101010101" pitchFamily="34" charset="-127"/>
              </a:rPr>
              <a:t>cont</a:t>
            </a:r>
            <a:r>
              <a:rPr lang="en-US" altLang="ko-KR" sz="2800" u="sng" dirty="0">
                <a:solidFill>
                  <a:schemeClr val="tx1"/>
                </a:solidFill>
                <a:ea typeface="굴림" panose="020B0600000101010101" pitchFamily="34" charset="-127"/>
              </a:rPr>
              <a:t>)</a:t>
            </a:r>
            <a:endParaRPr lang="en-US" altLang="ko-KR" sz="2000" u="sng" dirty="0">
              <a:solidFill>
                <a:schemeClr val="tx1"/>
              </a:solidFill>
              <a:ea typeface="굴림" panose="020B0600000101010101" pitchFamily="34" charset="-127"/>
            </a:endParaRP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Advantages of shadow-paging over log-based schemes</a:t>
            </a:r>
          </a:p>
          <a:p>
            <a:pPr lvl="2">
              <a:buClr>
                <a:srgbClr val="F69200"/>
              </a:buClr>
              <a:buFont typeface="Wingdings" panose="05000000000000000000" pitchFamily="2" charset="2"/>
              <a:buChar char="§"/>
            </a:pPr>
            <a:r>
              <a:rPr lang="en-US" altLang="ko-KR" sz="1800" dirty="0">
                <a:solidFill>
                  <a:schemeClr val="tx1"/>
                </a:solidFill>
                <a:ea typeface="굴림" panose="020B0600000101010101" pitchFamily="34" charset="-127"/>
              </a:rPr>
              <a:t>no overhead of writing log records</a:t>
            </a:r>
          </a:p>
          <a:p>
            <a:pPr lvl="2">
              <a:buClr>
                <a:srgbClr val="F69200"/>
              </a:buClr>
              <a:buFont typeface="Wingdings" panose="05000000000000000000" pitchFamily="2" charset="2"/>
              <a:buChar char="§"/>
            </a:pPr>
            <a:r>
              <a:rPr lang="en-US" altLang="ko-KR" sz="1800" dirty="0">
                <a:solidFill>
                  <a:schemeClr val="tx1"/>
                </a:solidFill>
                <a:ea typeface="굴림" panose="020B0600000101010101" pitchFamily="34" charset="-127"/>
              </a:rPr>
              <a:t>recovery is trivial</a:t>
            </a:r>
          </a:p>
          <a:p>
            <a:pPr lvl="1">
              <a:buClr>
                <a:schemeClr val="accent3"/>
              </a:buClr>
              <a:buFont typeface="Wingdings" panose="05000000000000000000" pitchFamily="2" charset="2"/>
              <a:buChar char="v"/>
            </a:pPr>
            <a:r>
              <a:rPr lang="en-US" altLang="ko-KR" sz="2000" dirty="0">
                <a:solidFill>
                  <a:schemeClr val="tx1"/>
                </a:solidFill>
                <a:ea typeface="굴림" panose="020B0600000101010101" pitchFamily="34" charset="-127"/>
              </a:rPr>
              <a:t>Disadvantages :</a:t>
            </a:r>
          </a:p>
          <a:p>
            <a:pPr lvl="2">
              <a:buClr>
                <a:schemeClr val="accent3"/>
              </a:buClr>
              <a:buFont typeface="Wingdings" panose="05000000000000000000" pitchFamily="2" charset="2"/>
              <a:buChar char="§"/>
            </a:pPr>
            <a:r>
              <a:rPr lang="en-US" altLang="ko-KR" sz="1800" dirty="0">
                <a:solidFill>
                  <a:schemeClr val="tx1"/>
                </a:solidFill>
                <a:ea typeface="굴림" panose="020B0600000101010101" pitchFamily="34" charset="-127"/>
              </a:rPr>
              <a:t>Copying the entire page table is very expensive</a:t>
            </a:r>
          </a:p>
          <a:p>
            <a:pPr lvl="3">
              <a:buClr>
                <a:schemeClr val="accent3"/>
              </a:buClr>
              <a:buFont typeface="Wingdings" panose="05000000000000000000" pitchFamily="2" charset="2"/>
              <a:buChar char="Ø"/>
            </a:pPr>
            <a:r>
              <a:rPr lang="en-US" altLang="ko-KR" sz="1600" dirty="0">
                <a:solidFill>
                  <a:schemeClr val="tx1"/>
                </a:solidFill>
                <a:ea typeface="굴림" panose="020B0600000101010101" pitchFamily="34" charset="-127"/>
              </a:rPr>
              <a:t>Can be reduced by using a page table structured like a B</a:t>
            </a:r>
            <a:r>
              <a:rPr lang="en-US" altLang="ko-KR" sz="2000" baseline="30000" dirty="0">
                <a:solidFill>
                  <a:schemeClr val="tx1"/>
                </a:solidFill>
                <a:ea typeface="굴림" panose="020B0600000101010101" pitchFamily="34" charset="-127"/>
              </a:rPr>
              <a:t>+</a:t>
            </a:r>
            <a:r>
              <a:rPr lang="en-US" altLang="ko-KR" sz="1600" dirty="0">
                <a:solidFill>
                  <a:schemeClr val="tx1"/>
                </a:solidFill>
                <a:ea typeface="굴림" panose="020B0600000101010101" pitchFamily="34" charset="-127"/>
              </a:rPr>
              <a:t>-tree</a:t>
            </a:r>
          </a:p>
          <a:p>
            <a:pPr lvl="4">
              <a:buClr>
                <a:schemeClr val="accent3"/>
              </a:buClr>
              <a:buFont typeface="Courier New" panose="02070309020205020404" pitchFamily="49" charset="0"/>
              <a:buChar char="o"/>
            </a:pPr>
            <a:r>
              <a:rPr lang="en-US" altLang="ko-KR" sz="1600" dirty="0">
                <a:solidFill>
                  <a:schemeClr val="tx1"/>
                </a:solidFill>
                <a:ea typeface="굴림" panose="020B0600000101010101" pitchFamily="34" charset="-127"/>
              </a:rPr>
              <a:t>No need to copy entire tree, only need to copy paths in the tree that lead to updated leaf nodes</a:t>
            </a:r>
          </a:p>
          <a:p>
            <a:pPr lvl="2">
              <a:buClr>
                <a:schemeClr val="accent3"/>
              </a:buClr>
              <a:buFont typeface="Wingdings" panose="05000000000000000000" pitchFamily="2" charset="2"/>
              <a:buChar char="v"/>
            </a:pPr>
            <a:r>
              <a:rPr lang="en-US" altLang="ko-KR" sz="1800" dirty="0">
                <a:solidFill>
                  <a:schemeClr val="tx1"/>
                </a:solidFill>
                <a:ea typeface="굴림" panose="020B0600000101010101" pitchFamily="34" charset="-127"/>
              </a:rPr>
              <a:t>Commit overhead is high even with above extension</a:t>
            </a:r>
          </a:p>
          <a:p>
            <a:pPr lvl="4">
              <a:buClr>
                <a:srgbClr val="F69200"/>
              </a:buClr>
              <a:buFont typeface="Wingdings" panose="05000000000000000000" pitchFamily="2" charset="2"/>
              <a:buChar char="§"/>
            </a:pPr>
            <a:r>
              <a:rPr lang="en-US" altLang="ko-KR" sz="1600" dirty="0">
                <a:solidFill>
                  <a:schemeClr val="tx1"/>
                </a:solidFill>
                <a:ea typeface="굴림" panose="020B0600000101010101" pitchFamily="34" charset="-127"/>
              </a:rPr>
              <a:t>Need to flush every updated page, and page table</a:t>
            </a:r>
          </a:p>
          <a:p>
            <a:pPr lvl="2">
              <a:buClr>
                <a:schemeClr val="accent3"/>
              </a:buClr>
              <a:buFont typeface="Wingdings" panose="05000000000000000000" pitchFamily="2" charset="2"/>
              <a:buChar char="v"/>
            </a:pPr>
            <a:r>
              <a:rPr lang="en-US" altLang="ko-KR" sz="1800" dirty="0">
                <a:solidFill>
                  <a:schemeClr val="tx1"/>
                </a:solidFill>
                <a:ea typeface="굴림" panose="020B0600000101010101" pitchFamily="34" charset="-127"/>
              </a:rPr>
              <a:t>Data gets fragmented (related pages get separated on disk)</a:t>
            </a:r>
          </a:p>
          <a:p>
            <a:pPr lvl="2">
              <a:buClr>
                <a:schemeClr val="accent3"/>
              </a:buClr>
              <a:buFont typeface="Wingdings" panose="05000000000000000000" pitchFamily="2" charset="2"/>
              <a:buChar char="v"/>
            </a:pPr>
            <a:r>
              <a:rPr lang="en-US" altLang="ko-KR" sz="1800" dirty="0">
                <a:solidFill>
                  <a:schemeClr val="tx1"/>
                </a:solidFill>
                <a:ea typeface="굴림" panose="020B0600000101010101" pitchFamily="34" charset="-127"/>
              </a:rPr>
              <a:t>After every transaction completion, the database pages containing old versions of modified data need to be garbage collected </a:t>
            </a:r>
          </a:p>
          <a:p>
            <a:pPr lvl="2">
              <a:buClr>
                <a:schemeClr val="accent3"/>
              </a:buClr>
              <a:buFont typeface="Wingdings" panose="05000000000000000000" pitchFamily="2" charset="2"/>
              <a:buChar char="v"/>
            </a:pPr>
            <a:r>
              <a:rPr lang="en-US" altLang="ko-KR" sz="1800" dirty="0">
                <a:solidFill>
                  <a:schemeClr val="tx1"/>
                </a:solidFill>
                <a:ea typeface="굴림" panose="020B0600000101010101" pitchFamily="34" charset="-127"/>
              </a:rPr>
              <a:t>Hard to extend algorithm to allow transactions to run concurrently</a:t>
            </a:r>
          </a:p>
          <a:p>
            <a:pPr lvl="3">
              <a:buClr>
                <a:srgbClr val="F69200"/>
              </a:buClr>
              <a:buFont typeface="Wingdings" panose="05000000000000000000" pitchFamily="2" charset="2"/>
              <a:buChar char="§"/>
            </a:pPr>
            <a:r>
              <a:rPr lang="en-US" altLang="ko-KR" sz="1600" dirty="0">
                <a:solidFill>
                  <a:schemeClr val="tx1"/>
                </a:solidFill>
                <a:ea typeface="굴림" panose="020B0600000101010101" pitchFamily="34" charset="-127"/>
              </a:rPr>
              <a:t>Easier to extend log based schemes</a:t>
            </a:r>
          </a:p>
          <a:p>
            <a:pPr marL="1074420" lvl="2" indent="-342900">
              <a:buFont typeface="Monotype Sorts" pitchFamily="2" charset="2"/>
              <a:buAutoNum type="arabicPeriod"/>
            </a:pPr>
            <a:endParaRPr lang="en-US" altLang="ko-KR" dirty="0">
              <a:solidFill>
                <a:schemeClr val="tx1"/>
              </a:solidFill>
              <a:ea typeface="굴림" panose="020B0600000101010101" pitchFamily="34" charset="-127"/>
            </a:endParaRPr>
          </a:p>
        </p:txBody>
      </p:sp>
    </p:spTree>
    <p:extLst>
      <p:ext uri="{BB962C8B-B14F-4D97-AF65-F5344CB8AC3E}">
        <p14:creationId xmlns:p14="http://schemas.microsoft.com/office/powerpoint/2010/main" val="34372919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AB07056-F427-4C74-94B2-283BF941042B}"/>
              </a:ext>
            </a:extLst>
          </p:cNvPr>
          <p:cNvGrpSpPr/>
          <p:nvPr/>
        </p:nvGrpSpPr>
        <p:grpSpPr>
          <a:xfrm>
            <a:off x="403736" y="298198"/>
            <a:ext cx="11384527" cy="1387686"/>
            <a:chOff x="655340" y="229959"/>
            <a:chExt cx="11092385" cy="1720097"/>
          </a:xfrm>
        </p:grpSpPr>
        <p:grpSp>
          <p:nvGrpSpPr>
            <p:cNvPr id="11" name="Group 10">
              <a:extLst>
                <a:ext uri="{FF2B5EF4-FFF2-40B4-BE49-F238E27FC236}">
                  <a16:creationId xmlns:a16="http://schemas.microsoft.com/office/drawing/2014/main" id="{5CD0FCB8-67D2-4D83-97A7-F8E6B4BDF546}"/>
                </a:ext>
              </a:extLst>
            </p:cNvPr>
            <p:cNvGrpSpPr/>
            <p:nvPr/>
          </p:nvGrpSpPr>
          <p:grpSpPr>
            <a:xfrm>
              <a:off x="655340" y="229959"/>
              <a:ext cx="11092385" cy="1720097"/>
              <a:chOff x="655340" y="229959"/>
              <a:chExt cx="11092385" cy="1720097"/>
            </a:xfrm>
          </p:grpSpPr>
          <p:grpSp>
            <p:nvGrpSpPr>
              <p:cNvPr id="3" name="Group 2">
                <a:extLst>
                  <a:ext uri="{FF2B5EF4-FFF2-40B4-BE49-F238E27FC236}">
                    <a16:creationId xmlns:a16="http://schemas.microsoft.com/office/drawing/2014/main" id="{2CA0D5CB-2C3A-4171-8682-30D9CD69E99A}"/>
                  </a:ext>
                </a:extLst>
              </p:cNvPr>
              <p:cNvGrpSpPr/>
              <p:nvPr/>
            </p:nvGrpSpPr>
            <p:grpSpPr>
              <a:xfrm>
                <a:off x="655340" y="229959"/>
                <a:ext cx="11092385" cy="1720097"/>
                <a:chOff x="-267830" y="2798186"/>
                <a:chExt cx="6084320" cy="547019"/>
              </a:xfrm>
            </p:grpSpPr>
            <p:sp>
              <p:nvSpPr>
                <p:cNvPr id="5" name="Oval 4">
                  <a:extLst>
                    <a:ext uri="{FF2B5EF4-FFF2-40B4-BE49-F238E27FC236}">
                      <a16:creationId xmlns:a16="http://schemas.microsoft.com/office/drawing/2014/main" id="{DF5740F2-B39D-423F-A1C3-6D6A0F1E718B}"/>
                    </a:ext>
                  </a:extLst>
                </p:cNvPr>
                <p:cNvSpPr/>
                <p:nvPr/>
              </p:nvSpPr>
              <p:spPr>
                <a:xfrm>
                  <a:off x="5033093" y="2798186"/>
                  <a:ext cx="760088" cy="547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7" name="TextBox 6">
                  <a:extLst>
                    <a:ext uri="{FF2B5EF4-FFF2-40B4-BE49-F238E27FC236}">
                      <a16:creationId xmlns:a16="http://schemas.microsoft.com/office/drawing/2014/main" id="{3EE4573B-C2A7-467A-819E-A2E2D2D9D7B4}"/>
                    </a:ext>
                  </a:extLst>
                </p:cNvPr>
                <p:cNvSpPr txBox="1"/>
                <p:nvPr/>
              </p:nvSpPr>
              <p:spPr>
                <a:xfrm>
                  <a:off x="-244520" y="2940627"/>
                  <a:ext cx="5277613" cy="109500"/>
                </a:xfrm>
                <a:prstGeom prst="rect">
                  <a:avLst/>
                </a:prstGeom>
                <a:noFill/>
              </p:spPr>
              <p:txBody>
                <a:bodyPr wrap="square" rtlCol="0">
                  <a:spAutoFit/>
                </a:bodyPr>
                <a:lstStyle/>
                <a:p>
                  <a:pPr algn="r"/>
                  <a:r>
                    <a:rPr lang="en-US" altLang="ko-KR" b="1" dirty="0">
                      <a:cs typeface="Arial" pitchFamily="34" charset="0"/>
                    </a:rPr>
                    <a:t>Type of recover and How to make different type of recovery</a:t>
                  </a:r>
                  <a:endParaRPr lang="ko-KR" altLang="en-US" b="1" dirty="0">
                    <a:cs typeface="Arial" pitchFamily="34" charset="0"/>
                  </a:endParaRPr>
                </a:p>
              </p:txBody>
            </p:sp>
            <p:cxnSp>
              <p:nvCxnSpPr>
                <p:cNvPr id="8" name="Straight Connector 7">
                  <a:extLst>
                    <a:ext uri="{FF2B5EF4-FFF2-40B4-BE49-F238E27FC236}">
                      <a16:creationId xmlns:a16="http://schemas.microsoft.com/office/drawing/2014/main" id="{1F9B26FC-405C-47EC-9E5F-17E71FB67D7A}"/>
                    </a:ext>
                  </a:extLst>
                </p:cNvPr>
                <p:cNvCxnSpPr>
                  <a:cxnSpLocks/>
                </p:cNvCxnSpPr>
                <p:nvPr/>
              </p:nvCxnSpPr>
              <p:spPr>
                <a:xfrm flipV="1">
                  <a:off x="-267830" y="3055652"/>
                  <a:ext cx="5324232" cy="16044"/>
                </a:xfrm>
                <a:prstGeom prst="line">
                  <a:avLst/>
                </a:prstGeom>
                <a:ln>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D9C6E79-61BC-42E5-9D49-265345254CC2}"/>
                    </a:ext>
                  </a:extLst>
                </p:cNvPr>
                <p:cNvSpPr/>
                <p:nvPr/>
              </p:nvSpPr>
              <p:spPr>
                <a:xfrm>
                  <a:off x="5056402" y="2798186"/>
                  <a:ext cx="760088" cy="547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grpSp>
          <p:sp>
            <p:nvSpPr>
              <p:cNvPr id="9" name="Rectangle 30">
                <a:extLst>
                  <a:ext uri="{FF2B5EF4-FFF2-40B4-BE49-F238E27FC236}">
                    <a16:creationId xmlns:a16="http://schemas.microsoft.com/office/drawing/2014/main" id="{3BFEE74E-183A-4C32-9BDF-AC2573B061E0}"/>
                  </a:ext>
                </a:extLst>
              </p:cNvPr>
              <p:cNvSpPr/>
              <p:nvPr/>
            </p:nvSpPr>
            <p:spPr>
              <a:xfrm>
                <a:off x="10625958" y="695165"/>
                <a:ext cx="685520" cy="78968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14" name="Rectangle 30">
                <a:extLst>
                  <a:ext uri="{FF2B5EF4-FFF2-40B4-BE49-F238E27FC236}">
                    <a16:creationId xmlns:a16="http://schemas.microsoft.com/office/drawing/2014/main" id="{9A07D8F5-0B87-4A77-B6BE-A1F88E8669FC}"/>
                  </a:ext>
                </a:extLst>
              </p:cNvPr>
              <p:cNvSpPr/>
              <p:nvPr/>
            </p:nvSpPr>
            <p:spPr>
              <a:xfrm>
                <a:off x="10668453" y="695166"/>
                <a:ext cx="685520" cy="78968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grpSp>
        <p:sp>
          <p:nvSpPr>
            <p:cNvPr id="10" name="Block Arc 41">
              <a:extLst>
                <a:ext uri="{FF2B5EF4-FFF2-40B4-BE49-F238E27FC236}">
                  <a16:creationId xmlns:a16="http://schemas.microsoft.com/office/drawing/2014/main" id="{36DCD789-FED8-401C-8C81-CF9F331DAB6D}"/>
                </a:ext>
              </a:extLst>
            </p:cNvPr>
            <p:cNvSpPr/>
            <p:nvPr/>
          </p:nvSpPr>
          <p:spPr>
            <a:xfrm>
              <a:off x="11103676" y="1248298"/>
              <a:ext cx="280287" cy="423446"/>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15" name="Block Arc 41">
              <a:extLst>
                <a:ext uri="{FF2B5EF4-FFF2-40B4-BE49-F238E27FC236}">
                  <a16:creationId xmlns:a16="http://schemas.microsoft.com/office/drawing/2014/main" id="{2A9ADC1A-2801-4ED8-972D-D5F962B0DE15}"/>
                </a:ext>
              </a:extLst>
            </p:cNvPr>
            <p:cNvSpPr/>
            <p:nvPr/>
          </p:nvSpPr>
          <p:spPr>
            <a:xfrm>
              <a:off x="11146171" y="1248299"/>
              <a:ext cx="280287" cy="423446"/>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grpSp>
      <p:sp>
        <p:nvSpPr>
          <p:cNvPr id="4" name="Content Placeholder 3">
            <a:extLst>
              <a:ext uri="{FF2B5EF4-FFF2-40B4-BE49-F238E27FC236}">
                <a16:creationId xmlns:a16="http://schemas.microsoft.com/office/drawing/2014/main" id="{8D39A4B5-EE33-4C39-B8C3-68E5F017D5A6}"/>
              </a:ext>
            </a:extLst>
          </p:cNvPr>
          <p:cNvSpPr>
            <a:spLocks noGrp="1"/>
          </p:cNvSpPr>
          <p:nvPr>
            <p:ph idx="1"/>
          </p:nvPr>
        </p:nvSpPr>
        <p:spPr>
          <a:xfrm>
            <a:off x="966495" y="1310581"/>
            <a:ext cx="8595360" cy="4351337"/>
          </a:xfrm>
        </p:spPr>
        <p:txBody>
          <a:bodyPr/>
          <a:lstStyle/>
          <a:p>
            <a:pPr fontAlgn="base">
              <a:buClr>
                <a:srgbClr val="A6B727"/>
              </a:buClr>
              <a:buFont typeface="Wingdings" panose="05000000000000000000" pitchFamily="2" charset="2"/>
              <a:buChar char="v"/>
            </a:pPr>
            <a:r>
              <a:rPr lang="en-US" b="1" dirty="0">
                <a:solidFill>
                  <a:schemeClr val="tx1"/>
                </a:solidFill>
              </a:rPr>
              <a:t> </a:t>
            </a:r>
            <a:r>
              <a:rPr lang="en-US" b="1" u="sng" dirty="0">
                <a:solidFill>
                  <a:schemeClr val="tx1"/>
                </a:solidFill>
                <a:latin typeface="Calibri" panose="020F0502020204030204" pitchFamily="34" charset="0"/>
                <a:cs typeface="Calibri" panose="020F0502020204030204" pitchFamily="34" charset="0"/>
              </a:rPr>
              <a:t>Types of recovery models :-</a:t>
            </a:r>
          </a:p>
          <a:p>
            <a:pPr marL="548640" lvl="2" indent="0" fontAlgn="base">
              <a:buNone/>
            </a:pPr>
            <a:r>
              <a:rPr lang="en-US" dirty="0">
                <a:solidFill>
                  <a:schemeClr val="tx1"/>
                </a:solidFill>
                <a:latin typeface="Calibri" panose="020F0502020204030204" pitchFamily="34" charset="0"/>
                <a:cs typeface="Calibri" panose="020F0502020204030204" pitchFamily="34" charset="0"/>
              </a:rPr>
              <a:t>All SQL Server database backup, restore, and recovery operations are based on one of three available recovery models:</a:t>
            </a:r>
          </a:p>
          <a:p>
            <a:pPr marL="891540" lvl="2" indent="-342900" fontAlgn="base">
              <a:buClr>
                <a:srgbClr val="A6B727"/>
              </a:buClr>
              <a:buFont typeface="+mj-lt"/>
              <a:buAutoNum type="arabicParenR"/>
            </a:pPr>
            <a:r>
              <a:rPr lang="en-US" dirty="0">
                <a:solidFill>
                  <a:schemeClr val="tx1"/>
                </a:solidFill>
                <a:latin typeface="Calibri" panose="020F0502020204030204" pitchFamily="34" charset="0"/>
                <a:cs typeface="Calibri" panose="020F0502020204030204" pitchFamily="34" charset="0"/>
              </a:rPr>
              <a:t>SIMPLE</a:t>
            </a:r>
          </a:p>
          <a:p>
            <a:pPr marL="891540" lvl="2" indent="-342900" fontAlgn="base">
              <a:buClr>
                <a:srgbClr val="A6B727"/>
              </a:buClr>
              <a:buFont typeface="+mj-lt"/>
              <a:buAutoNum type="arabicParenR"/>
            </a:pPr>
            <a:r>
              <a:rPr lang="en-US" dirty="0">
                <a:solidFill>
                  <a:schemeClr val="tx1"/>
                </a:solidFill>
                <a:latin typeface="Calibri" panose="020F0502020204030204" pitchFamily="34" charset="0"/>
                <a:cs typeface="Calibri" panose="020F0502020204030204" pitchFamily="34" charset="0"/>
              </a:rPr>
              <a:t>FULL</a:t>
            </a:r>
          </a:p>
          <a:p>
            <a:pPr marL="891540" lvl="2" indent="-342900" fontAlgn="base">
              <a:buClr>
                <a:srgbClr val="A6B727"/>
              </a:buClr>
              <a:buFont typeface="+mj-lt"/>
              <a:buAutoNum type="arabicParenR"/>
            </a:pPr>
            <a:r>
              <a:rPr lang="en-US" dirty="0">
                <a:solidFill>
                  <a:schemeClr val="tx1"/>
                </a:solidFill>
                <a:latin typeface="Calibri" panose="020F0502020204030204" pitchFamily="34" charset="0"/>
                <a:cs typeface="Calibri" panose="020F0502020204030204" pitchFamily="34" charset="0"/>
              </a:rPr>
              <a:t>BULK</a:t>
            </a:r>
            <a:r>
              <a:rPr lang="ar-OM" dirty="0">
                <a:solidFill>
                  <a:schemeClr val="tx1"/>
                </a:solidFill>
                <a:latin typeface="Calibri" panose="020F0502020204030204" pitchFamily="34" charset="0"/>
                <a:cs typeface="Calibri" panose="020F0502020204030204" pitchFamily="34" charset="0"/>
              </a:rPr>
              <a:t>_</a:t>
            </a:r>
            <a:r>
              <a:rPr lang="en-US" dirty="0">
                <a:solidFill>
                  <a:schemeClr val="tx1"/>
                </a:solidFill>
                <a:latin typeface="Calibri" panose="020F0502020204030204" pitchFamily="34" charset="0"/>
                <a:cs typeface="Calibri" panose="020F0502020204030204" pitchFamily="34" charset="0"/>
              </a:rPr>
              <a:t>Logged</a:t>
            </a:r>
          </a:p>
          <a:p>
            <a:endParaRPr lang="en-US" dirty="0"/>
          </a:p>
        </p:txBody>
      </p:sp>
      <p:pic>
        <p:nvPicPr>
          <p:cNvPr id="1026" name="Picture 2">
            <a:extLst>
              <a:ext uri="{FF2B5EF4-FFF2-40B4-BE49-F238E27FC236}">
                <a16:creationId xmlns:a16="http://schemas.microsoft.com/office/drawing/2014/main" id="{006E25C7-5A78-4288-BBD9-7036342AC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11" y="3165796"/>
            <a:ext cx="9781641" cy="281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863059"/>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9">
            <a:extLst>
              <a:ext uri="{FF2B5EF4-FFF2-40B4-BE49-F238E27FC236}">
                <a16:creationId xmlns:a16="http://schemas.microsoft.com/office/drawing/2014/main" id="{56C99B2E-FFAC-4C30-9811-B21553C326D5}"/>
              </a:ext>
            </a:extLst>
          </p:cNvPr>
          <p:cNvSpPr>
            <a:spLocks noGrp="1"/>
          </p:cNvSpPr>
          <p:nvPr>
            <p:ph idx="1"/>
          </p:nvPr>
        </p:nvSpPr>
        <p:spPr>
          <a:xfrm>
            <a:off x="403736" y="1324598"/>
            <a:ext cx="11153495" cy="4627046"/>
          </a:xfrm>
        </p:spPr>
        <p:txBody>
          <a:bodyPr>
            <a:normAutofit/>
          </a:bodyPr>
          <a:lstStyle/>
          <a:p>
            <a:pPr marL="457200" indent="-457200">
              <a:buFont typeface="+mj-lt"/>
              <a:buAutoNum type="arabicParenR"/>
            </a:pPr>
            <a:r>
              <a:rPr lang="en-US" sz="2400" b="1" u="sng" dirty="0">
                <a:solidFill>
                  <a:schemeClr val="tx1"/>
                </a:solidFill>
              </a:rPr>
              <a:t>Simple Recovery Model :-</a:t>
            </a:r>
            <a:endParaRPr lang="en-US" b="1" dirty="0">
              <a:solidFill>
                <a:schemeClr val="tx1"/>
              </a:solidFill>
            </a:endParaRPr>
          </a:p>
          <a:p>
            <a:pPr lvl="2" algn="l">
              <a:lnSpc>
                <a:spcPct val="150000"/>
              </a:lnSpc>
              <a:buClr>
                <a:schemeClr val="accent2"/>
              </a:buClr>
              <a:buFont typeface="Wingdings" panose="05000000000000000000" pitchFamily="2" charset="2"/>
              <a:buChar char="Ø"/>
            </a:pPr>
            <a:r>
              <a:rPr lang="en-US" sz="1800" dirty="0">
                <a:solidFill>
                  <a:schemeClr val="tx1"/>
                </a:solidFill>
              </a:rPr>
              <a:t>basic recovery model which helps the user to restore full and differential backups.</a:t>
            </a:r>
          </a:p>
          <a:p>
            <a:pPr lvl="2">
              <a:buClr>
                <a:schemeClr val="accent2"/>
              </a:buClr>
              <a:buFont typeface="Wingdings" panose="05000000000000000000" pitchFamily="2" charset="2"/>
              <a:buChar char="Ø"/>
            </a:pPr>
            <a:r>
              <a:rPr lang="en-US" sz="1800" dirty="0">
                <a:solidFill>
                  <a:schemeClr val="tx1"/>
                </a:solidFill>
              </a:rPr>
              <a:t>Though this model is easy to manage, it is reliable only when data is not critical. </a:t>
            </a:r>
          </a:p>
          <a:p>
            <a:pPr lvl="2">
              <a:buClr>
                <a:schemeClr val="accent2"/>
              </a:buClr>
              <a:buFont typeface="Wingdings" panose="05000000000000000000" pitchFamily="2" charset="2"/>
              <a:buChar char="Ø"/>
            </a:pPr>
            <a:r>
              <a:rPr lang="en-US" sz="1800" dirty="0">
                <a:solidFill>
                  <a:schemeClr val="tx1"/>
                </a:solidFill>
              </a:rPr>
              <a:t>This model may not allow to restore database to a given point in time. </a:t>
            </a:r>
          </a:p>
          <a:p>
            <a:pPr lvl="2">
              <a:buClr>
                <a:schemeClr val="accent2"/>
              </a:buClr>
              <a:buFont typeface="Wingdings" panose="05000000000000000000" pitchFamily="2" charset="2"/>
              <a:buChar char="Ø"/>
            </a:pPr>
            <a:r>
              <a:rPr lang="en-US" sz="1800" dirty="0">
                <a:solidFill>
                  <a:schemeClr val="tx1"/>
                </a:solidFill>
              </a:rPr>
              <a:t>The user may only restore it to the actual time when full or differential backup has occurred. </a:t>
            </a:r>
          </a:p>
          <a:p>
            <a:pPr lvl="2">
              <a:buFont typeface="Wingdings" panose="05000000000000000000" pitchFamily="2" charset="2"/>
              <a:buChar char="Ø"/>
            </a:pPr>
            <a:endParaRPr lang="en-US" sz="1800" dirty="0">
              <a:solidFill>
                <a:schemeClr val="tx1"/>
              </a:solidFill>
            </a:endParaRPr>
          </a:p>
          <a:p>
            <a:pPr lvl="2">
              <a:buFont typeface="Courier New" panose="02070309020205020404" pitchFamily="49" charset="0"/>
              <a:buChar char="o"/>
            </a:pPr>
            <a:r>
              <a:rPr lang="en-US" sz="2000" dirty="0">
                <a:solidFill>
                  <a:schemeClr val="tx1"/>
                </a:solidFill>
              </a:rPr>
              <a:t>this Simple Recovery Model is recommended in the following conditions </a:t>
            </a:r>
            <a:endParaRPr lang="en-US" sz="2000" dirty="0"/>
          </a:p>
          <a:p>
            <a:pPr lvl="3">
              <a:buClr>
                <a:srgbClr val="A6B727"/>
              </a:buClr>
              <a:buFont typeface="Wingdings" panose="05000000000000000000" pitchFamily="2" charset="2"/>
              <a:buChar char="Ø"/>
            </a:pPr>
            <a:r>
              <a:rPr lang="en-US" sz="1800" dirty="0">
                <a:solidFill>
                  <a:schemeClr val="tx1"/>
                </a:solidFill>
              </a:rPr>
              <a:t>If the database is for testing or development need only.</a:t>
            </a:r>
          </a:p>
          <a:p>
            <a:pPr lvl="3">
              <a:buClr>
                <a:srgbClr val="A6B727"/>
              </a:buClr>
              <a:buFont typeface="Wingdings" panose="05000000000000000000" pitchFamily="2" charset="2"/>
              <a:buChar char="Ø"/>
            </a:pPr>
            <a:r>
              <a:rPr lang="en-US" sz="1800" dirty="0">
                <a:solidFill>
                  <a:schemeClr val="tx1"/>
                </a:solidFill>
              </a:rPr>
              <a:t>If DBA can afford the chance of losing modifications in transactions after the backup.</a:t>
            </a:r>
          </a:p>
          <a:p>
            <a:pPr lvl="3">
              <a:buClr>
                <a:srgbClr val="A6B727"/>
              </a:buClr>
              <a:buFont typeface="Wingdings" panose="05000000000000000000" pitchFamily="2" charset="2"/>
              <a:buChar char="Ø"/>
            </a:pPr>
            <a:r>
              <a:rPr lang="en-US" sz="1800" dirty="0">
                <a:solidFill>
                  <a:schemeClr val="tx1"/>
                </a:solidFill>
              </a:rPr>
              <a:t>If data is not crucial and can be recreated when needed</a:t>
            </a:r>
          </a:p>
          <a:p>
            <a:pPr lvl="3">
              <a:buClr>
                <a:srgbClr val="A6B727"/>
              </a:buClr>
              <a:buFont typeface="Wingdings 2" panose="05020102010507070707" pitchFamily="18" charset="2"/>
              <a:buChar char=""/>
            </a:pPr>
            <a:endParaRPr lang="en-US" dirty="0"/>
          </a:p>
          <a:p>
            <a:pPr lvl="2">
              <a:buFont typeface="Wingdings" panose="05000000000000000000" pitchFamily="2" charset="2"/>
              <a:buChar char="Ø"/>
            </a:pPr>
            <a:endParaRPr lang="en-US" b="1" dirty="0">
              <a:solidFill>
                <a:schemeClr val="tx1"/>
              </a:solidFill>
            </a:endParaRPr>
          </a:p>
        </p:txBody>
      </p:sp>
      <p:grpSp>
        <p:nvGrpSpPr>
          <p:cNvPr id="14" name="Group 13">
            <a:extLst>
              <a:ext uri="{FF2B5EF4-FFF2-40B4-BE49-F238E27FC236}">
                <a16:creationId xmlns:a16="http://schemas.microsoft.com/office/drawing/2014/main" id="{9C20B6F7-08E6-44CB-A461-1C6CD5722371}"/>
              </a:ext>
            </a:extLst>
          </p:cNvPr>
          <p:cNvGrpSpPr/>
          <p:nvPr/>
        </p:nvGrpSpPr>
        <p:grpSpPr>
          <a:xfrm>
            <a:off x="403736" y="298198"/>
            <a:ext cx="11384527" cy="1387686"/>
            <a:chOff x="655340" y="229959"/>
            <a:chExt cx="11092385" cy="1720097"/>
          </a:xfrm>
        </p:grpSpPr>
        <p:grpSp>
          <p:nvGrpSpPr>
            <p:cNvPr id="15" name="Group 14">
              <a:extLst>
                <a:ext uri="{FF2B5EF4-FFF2-40B4-BE49-F238E27FC236}">
                  <a16:creationId xmlns:a16="http://schemas.microsoft.com/office/drawing/2014/main" id="{A254D032-7DAD-4258-9471-9047062B7345}"/>
                </a:ext>
              </a:extLst>
            </p:cNvPr>
            <p:cNvGrpSpPr/>
            <p:nvPr/>
          </p:nvGrpSpPr>
          <p:grpSpPr>
            <a:xfrm>
              <a:off x="655340" y="229959"/>
              <a:ext cx="11092385" cy="1720097"/>
              <a:chOff x="655340" y="229959"/>
              <a:chExt cx="11092385" cy="1720097"/>
            </a:xfrm>
          </p:grpSpPr>
          <p:grpSp>
            <p:nvGrpSpPr>
              <p:cNvPr id="29" name="Group 28">
                <a:extLst>
                  <a:ext uri="{FF2B5EF4-FFF2-40B4-BE49-F238E27FC236}">
                    <a16:creationId xmlns:a16="http://schemas.microsoft.com/office/drawing/2014/main" id="{B8F669A6-12C7-42BE-828B-BCAEFDA3E5F6}"/>
                  </a:ext>
                </a:extLst>
              </p:cNvPr>
              <p:cNvGrpSpPr/>
              <p:nvPr/>
            </p:nvGrpSpPr>
            <p:grpSpPr>
              <a:xfrm>
                <a:off x="655340" y="229959"/>
                <a:ext cx="11092385" cy="1720097"/>
                <a:chOff x="-267830" y="2798186"/>
                <a:chExt cx="6084320" cy="547019"/>
              </a:xfrm>
            </p:grpSpPr>
            <p:sp>
              <p:nvSpPr>
                <p:cNvPr id="33" name="Oval 32">
                  <a:extLst>
                    <a:ext uri="{FF2B5EF4-FFF2-40B4-BE49-F238E27FC236}">
                      <a16:creationId xmlns:a16="http://schemas.microsoft.com/office/drawing/2014/main" id="{6460578E-CB67-4941-A3A2-6D6A9A1FE43E}"/>
                    </a:ext>
                  </a:extLst>
                </p:cNvPr>
                <p:cNvSpPr/>
                <p:nvPr/>
              </p:nvSpPr>
              <p:spPr>
                <a:xfrm>
                  <a:off x="5033093" y="2798186"/>
                  <a:ext cx="760088" cy="547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34" name="TextBox 33">
                  <a:extLst>
                    <a:ext uri="{FF2B5EF4-FFF2-40B4-BE49-F238E27FC236}">
                      <a16:creationId xmlns:a16="http://schemas.microsoft.com/office/drawing/2014/main" id="{41AB0F18-8708-4DD9-B9BE-8A243FD5981A}"/>
                    </a:ext>
                  </a:extLst>
                </p:cNvPr>
                <p:cNvSpPr txBox="1"/>
                <p:nvPr/>
              </p:nvSpPr>
              <p:spPr>
                <a:xfrm>
                  <a:off x="-244520" y="2940627"/>
                  <a:ext cx="5277613" cy="109500"/>
                </a:xfrm>
                <a:prstGeom prst="rect">
                  <a:avLst/>
                </a:prstGeom>
                <a:noFill/>
              </p:spPr>
              <p:txBody>
                <a:bodyPr wrap="square" rtlCol="0">
                  <a:spAutoFit/>
                </a:bodyPr>
                <a:lstStyle/>
                <a:p>
                  <a:pPr algn="r"/>
                  <a:r>
                    <a:rPr lang="en-US" altLang="ko-KR" b="1" dirty="0">
                      <a:cs typeface="Arial" pitchFamily="34" charset="0"/>
                    </a:rPr>
                    <a:t>Type of recover and How to make different type of recovery</a:t>
                  </a:r>
                  <a:endParaRPr lang="ko-KR" altLang="en-US" b="1" dirty="0">
                    <a:cs typeface="Arial" pitchFamily="34" charset="0"/>
                  </a:endParaRPr>
                </a:p>
              </p:txBody>
            </p:sp>
            <p:cxnSp>
              <p:nvCxnSpPr>
                <p:cNvPr id="35" name="Straight Connector 34">
                  <a:extLst>
                    <a:ext uri="{FF2B5EF4-FFF2-40B4-BE49-F238E27FC236}">
                      <a16:creationId xmlns:a16="http://schemas.microsoft.com/office/drawing/2014/main" id="{8ACFE124-D8F3-4B41-A36C-08F9C025FCED}"/>
                    </a:ext>
                  </a:extLst>
                </p:cNvPr>
                <p:cNvCxnSpPr>
                  <a:cxnSpLocks/>
                </p:cNvCxnSpPr>
                <p:nvPr/>
              </p:nvCxnSpPr>
              <p:spPr>
                <a:xfrm flipV="1">
                  <a:off x="-267830" y="3055652"/>
                  <a:ext cx="5324232" cy="16044"/>
                </a:xfrm>
                <a:prstGeom prst="line">
                  <a:avLst/>
                </a:prstGeom>
                <a:ln>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5A0711D0-C889-44EC-8723-07D605B858CD}"/>
                    </a:ext>
                  </a:extLst>
                </p:cNvPr>
                <p:cNvSpPr/>
                <p:nvPr/>
              </p:nvSpPr>
              <p:spPr>
                <a:xfrm>
                  <a:off x="5056402" y="2798186"/>
                  <a:ext cx="760088" cy="547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grpSp>
          <p:sp>
            <p:nvSpPr>
              <p:cNvPr id="31" name="Rectangle 30">
                <a:extLst>
                  <a:ext uri="{FF2B5EF4-FFF2-40B4-BE49-F238E27FC236}">
                    <a16:creationId xmlns:a16="http://schemas.microsoft.com/office/drawing/2014/main" id="{36913E01-B394-4DA3-87A1-27C6109B9567}"/>
                  </a:ext>
                </a:extLst>
              </p:cNvPr>
              <p:cNvSpPr/>
              <p:nvPr/>
            </p:nvSpPr>
            <p:spPr>
              <a:xfrm>
                <a:off x="10625958" y="695165"/>
                <a:ext cx="685520" cy="78968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32" name="Rectangle 30">
                <a:extLst>
                  <a:ext uri="{FF2B5EF4-FFF2-40B4-BE49-F238E27FC236}">
                    <a16:creationId xmlns:a16="http://schemas.microsoft.com/office/drawing/2014/main" id="{21993A63-2946-4B99-B8F9-2DC3F9192F84}"/>
                  </a:ext>
                </a:extLst>
              </p:cNvPr>
              <p:cNvSpPr/>
              <p:nvPr/>
            </p:nvSpPr>
            <p:spPr>
              <a:xfrm>
                <a:off x="10668453" y="695166"/>
                <a:ext cx="685520" cy="78968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grpSp>
        <p:sp>
          <p:nvSpPr>
            <p:cNvPr id="27" name="Block Arc 41">
              <a:extLst>
                <a:ext uri="{FF2B5EF4-FFF2-40B4-BE49-F238E27FC236}">
                  <a16:creationId xmlns:a16="http://schemas.microsoft.com/office/drawing/2014/main" id="{20E6B73F-0C70-457C-BDDE-4FA1BB483703}"/>
                </a:ext>
              </a:extLst>
            </p:cNvPr>
            <p:cNvSpPr/>
            <p:nvPr/>
          </p:nvSpPr>
          <p:spPr>
            <a:xfrm>
              <a:off x="11103676" y="1248298"/>
              <a:ext cx="280287" cy="423446"/>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28" name="Block Arc 41">
              <a:extLst>
                <a:ext uri="{FF2B5EF4-FFF2-40B4-BE49-F238E27FC236}">
                  <a16:creationId xmlns:a16="http://schemas.microsoft.com/office/drawing/2014/main" id="{F22C8B0A-C3F6-42B6-A1A5-6DB593B9685C}"/>
                </a:ext>
              </a:extLst>
            </p:cNvPr>
            <p:cNvSpPr/>
            <p:nvPr/>
          </p:nvSpPr>
          <p:spPr>
            <a:xfrm>
              <a:off x="11146171" y="1248299"/>
              <a:ext cx="280287" cy="423446"/>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grpSp>
    </p:spTree>
    <p:extLst>
      <p:ext uri="{BB962C8B-B14F-4D97-AF65-F5344CB8AC3E}">
        <p14:creationId xmlns:p14="http://schemas.microsoft.com/office/powerpoint/2010/main" val="24326985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95E44-B806-496C-B68A-5B62E9D5AA5E}"/>
              </a:ext>
            </a:extLst>
          </p:cNvPr>
          <p:cNvSpPr>
            <a:spLocks noGrp="1"/>
          </p:cNvSpPr>
          <p:nvPr>
            <p:ph idx="1"/>
          </p:nvPr>
        </p:nvSpPr>
        <p:spPr>
          <a:xfrm>
            <a:off x="403736" y="1324598"/>
            <a:ext cx="11097869" cy="4351337"/>
          </a:xfrm>
        </p:spPr>
        <p:txBody>
          <a:bodyPr/>
          <a:lstStyle/>
          <a:p>
            <a:pPr marL="457200" indent="-457200">
              <a:buFont typeface="+mj-lt"/>
              <a:buAutoNum type="arabicParenR" startAt="2"/>
            </a:pPr>
            <a:r>
              <a:rPr lang="en-US" sz="2400" b="1" u="sng" dirty="0">
                <a:solidFill>
                  <a:schemeClr val="tx1"/>
                </a:solidFill>
              </a:rPr>
              <a:t>Full Recovery Model :-</a:t>
            </a:r>
            <a:endParaRPr lang="en-US" sz="2400" b="1" dirty="0">
              <a:solidFill>
                <a:schemeClr val="tx1"/>
              </a:solidFill>
            </a:endParaRPr>
          </a:p>
          <a:p>
            <a:pPr lvl="2">
              <a:buClr>
                <a:schemeClr val="accent2"/>
              </a:buClr>
              <a:buFont typeface="Wingdings" panose="05000000000000000000" pitchFamily="2" charset="2"/>
              <a:buChar char="Ø"/>
            </a:pPr>
            <a:r>
              <a:rPr lang="en-US" sz="1800" dirty="0">
                <a:solidFill>
                  <a:schemeClr val="tx1"/>
                </a:solidFill>
              </a:rPr>
              <a:t>It is a reliable model as compared to Simple Recovery Model as it helps to restore the lost data completely.</a:t>
            </a:r>
          </a:p>
          <a:p>
            <a:pPr lvl="2">
              <a:buClr>
                <a:schemeClr val="accent2"/>
              </a:buClr>
              <a:buFont typeface="Wingdings" panose="05000000000000000000" pitchFamily="2" charset="2"/>
              <a:buChar char="Ø"/>
            </a:pPr>
            <a:r>
              <a:rPr lang="en-US" sz="1800" dirty="0">
                <a:solidFill>
                  <a:schemeClr val="tx1"/>
                </a:solidFill>
              </a:rPr>
              <a:t>This model allows point-in-time recovery of the database provided the user has all the valid database backups along with transactional log tail backup.</a:t>
            </a:r>
          </a:p>
          <a:p>
            <a:pPr lvl="2">
              <a:buClr>
                <a:schemeClr val="accent2"/>
              </a:buClr>
              <a:buFont typeface="Wingdings" panose="05000000000000000000" pitchFamily="2" charset="2"/>
              <a:buChar char="Ø"/>
            </a:pPr>
            <a:r>
              <a:rPr lang="en-US" sz="1800" dirty="0">
                <a:solidFill>
                  <a:schemeClr val="tx1"/>
                </a:solidFill>
              </a:rPr>
              <a:t>In full recovery model, you also need to back up transaction log files to avoid its growth.</a:t>
            </a:r>
          </a:p>
          <a:p>
            <a:pPr lvl="2">
              <a:buFont typeface="Wingdings" panose="05000000000000000000" pitchFamily="2" charset="2"/>
              <a:buChar char="Ø"/>
            </a:pPr>
            <a:endParaRPr lang="en-US" dirty="0">
              <a:solidFill>
                <a:schemeClr val="tx1"/>
              </a:solidFill>
            </a:endParaRPr>
          </a:p>
          <a:p>
            <a:pPr lvl="2">
              <a:buFont typeface="Courier New" panose="02070309020205020404" pitchFamily="49" charset="0"/>
              <a:buChar char="o"/>
            </a:pPr>
            <a:r>
              <a:rPr lang="en-US" sz="2000" dirty="0">
                <a:solidFill>
                  <a:schemeClr val="tx1"/>
                </a:solidFill>
              </a:rPr>
              <a:t>Choose the </a:t>
            </a:r>
            <a:r>
              <a:rPr lang="en-US" sz="2000" b="1" dirty="0">
                <a:solidFill>
                  <a:schemeClr val="tx1"/>
                </a:solidFill>
              </a:rPr>
              <a:t>Full Recovery Model</a:t>
            </a:r>
            <a:r>
              <a:rPr lang="en-US" sz="2000" dirty="0">
                <a:solidFill>
                  <a:schemeClr val="tx1"/>
                </a:solidFill>
              </a:rPr>
              <a:t> in the following cases :-</a:t>
            </a:r>
          </a:p>
          <a:p>
            <a:pPr lvl="3">
              <a:buClr>
                <a:srgbClr val="A6B727"/>
              </a:buClr>
              <a:buFont typeface="Wingdings" panose="05000000000000000000" pitchFamily="2" charset="2"/>
              <a:buChar char="Ø"/>
            </a:pPr>
            <a:r>
              <a:rPr lang="en-US" sz="1800" dirty="0">
                <a:solidFill>
                  <a:schemeClr val="tx1"/>
                </a:solidFill>
              </a:rPr>
              <a:t>If data is crucial and point-in-recovery is required.</a:t>
            </a:r>
          </a:p>
          <a:p>
            <a:pPr lvl="3">
              <a:buClr>
                <a:srgbClr val="A6B727"/>
              </a:buClr>
              <a:buFont typeface="Wingdings" panose="05000000000000000000" pitchFamily="2" charset="2"/>
              <a:buChar char="Ø"/>
            </a:pPr>
            <a:r>
              <a:rPr lang="en-US" sz="1800" dirty="0">
                <a:solidFill>
                  <a:schemeClr val="tx1"/>
                </a:solidFill>
              </a:rPr>
              <a:t>You are using Database Mirroring, Always On Availability Groups, </a:t>
            </a:r>
            <a:r>
              <a:rPr lang="en-US" sz="1800" dirty="0" err="1">
                <a:solidFill>
                  <a:schemeClr val="tx1"/>
                </a:solidFill>
              </a:rPr>
              <a:t>etc</a:t>
            </a:r>
            <a:endParaRPr lang="en-US" sz="1800" dirty="0">
              <a:solidFill>
                <a:schemeClr val="tx1"/>
              </a:solidFill>
            </a:endParaRPr>
          </a:p>
          <a:p>
            <a:pPr lvl="3">
              <a:buClr>
                <a:srgbClr val="A6B727"/>
              </a:buClr>
              <a:buFont typeface="Wingdings" panose="05000000000000000000" pitchFamily="2" charset="2"/>
              <a:buChar char="Ø"/>
            </a:pPr>
            <a:r>
              <a:rPr lang="en-US" sz="1800" dirty="0">
                <a:solidFill>
                  <a:schemeClr val="tx1"/>
                </a:solidFill>
              </a:rPr>
              <a:t>If bearing data loss is not at all an option.</a:t>
            </a:r>
            <a:endParaRPr lang="en-US" sz="1800" b="1" dirty="0">
              <a:solidFill>
                <a:schemeClr val="tx1"/>
              </a:solidFill>
            </a:endParaRPr>
          </a:p>
          <a:p>
            <a:pPr marL="548640" lvl="2" indent="0">
              <a:buNone/>
            </a:pPr>
            <a:endParaRPr lang="en-US" dirty="0"/>
          </a:p>
        </p:txBody>
      </p:sp>
      <p:grpSp>
        <p:nvGrpSpPr>
          <p:cNvPr id="14" name="Group 13">
            <a:extLst>
              <a:ext uri="{FF2B5EF4-FFF2-40B4-BE49-F238E27FC236}">
                <a16:creationId xmlns:a16="http://schemas.microsoft.com/office/drawing/2014/main" id="{5D187DED-AF17-4E82-B138-A564C9273544}"/>
              </a:ext>
            </a:extLst>
          </p:cNvPr>
          <p:cNvGrpSpPr/>
          <p:nvPr/>
        </p:nvGrpSpPr>
        <p:grpSpPr>
          <a:xfrm>
            <a:off x="403736" y="298198"/>
            <a:ext cx="11384527" cy="1387686"/>
            <a:chOff x="655340" y="229959"/>
            <a:chExt cx="11092385" cy="1720097"/>
          </a:xfrm>
        </p:grpSpPr>
        <p:grpSp>
          <p:nvGrpSpPr>
            <p:cNvPr id="15" name="Group 14">
              <a:extLst>
                <a:ext uri="{FF2B5EF4-FFF2-40B4-BE49-F238E27FC236}">
                  <a16:creationId xmlns:a16="http://schemas.microsoft.com/office/drawing/2014/main" id="{72C775AB-386C-4401-97EA-36E98E247659}"/>
                </a:ext>
              </a:extLst>
            </p:cNvPr>
            <p:cNvGrpSpPr/>
            <p:nvPr/>
          </p:nvGrpSpPr>
          <p:grpSpPr>
            <a:xfrm>
              <a:off x="655340" y="229959"/>
              <a:ext cx="11092385" cy="1720097"/>
              <a:chOff x="655340" y="229959"/>
              <a:chExt cx="11092385" cy="1720097"/>
            </a:xfrm>
          </p:grpSpPr>
          <p:grpSp>
            <p:nvGrpSpPr>
              <p:cNvPr id="29" name="Group 28">
                <a:extLst>
                  <a:ext uri="{FF2B5EF4-FFF2-40B4-BE49-F238E27FC236}">
                    <a16:creationId xmlns:a16="http://schemas.microsoft.com/office/drawing/2014/main" id="{9FF42738-B998-4579-A8A3-92EA2BDBCDB7}"/>
                  </a:ext>
                </a:extLst>
              </p:cNvPr>
              <p:cNvGrpSpPr/>
              <p:nvPr/>
            </p:nvGrpSpPr>
            <p:grpSpPr>
              <a:xfrm>
                <a:off x="655340" y="229959"/>
                <a:ext cx="11092385" cy="1720097"/>
                <a:chOff x="-267830" y="2798186"/>
                <a:chExt cx="6084320" cy="547019"/>
              </a:xfrm>
            </p:grpSpPr>
            <p:sp>
              <p:nvSpPr>
                <p:cNvPr id="32" name="Oval 31">
                  <a:extLst>
                    <a:ext uri="{FF2B5EF4-FFF2-40B4-BE49-F238E27FC236}">
                      <a16:creationId xmlns:a16="http://schemas.microsoft.com/office/drawing/2014/main" id="{0E22DEE1-A519-4537-81DE-BE7AF478E746}"/>
                    </a:ext>
                  </a:extLst>
                </p:cNvPr>
                <p:cNvSpPr/>
                <p:nvPr/>
              </p:nvSpPr>
              <p:spPr>
                <a:xfrm>
                  <a:off x="5033093" y="2798186"/>
                  <a:ext cx="760088" cy="547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33" name="TextBox 32">
                  <a:extLst>
                    <a:ext uri="{FF2B5EF4-FFF2-40B4-BE49-F238E27FC236}">
                      <a16:creationId xmlns:a16="http://schemas.microsoft.com/office/drawing/2014/main" id="{F59A57B4-0E51-4F5D-A5CC-269A5ABBE9B4}"/>
                    </a:ext>
                  </a:extLst>
                </p:cNvPr>
                <p:cNvSpPr txBox="1"/>
                <p:nvPr/>
              </p:nvSpPr>
              <p:spPr>
                <a:xfrm>
                  <a:off x="-244520" y="2940627"/>
                  <a:ext cx="5277613" cy="109500"/>
                </a:xfrm>
                <a:prstGeom prst="rect">
                  <a:avLst/>
                </a:prstGeom>
                <a:noFill/>
              </p:spPr>
              <p:txBody>
                <a:bodyPr wrap="square" rtlCol="0">
                  <a:spAutoFit/>
                </a:bodyPr>
                <a:lstStyle/>
                <a:p>
                  <a:pPr algn="r"/>
                  <a:r>
                    <a:rPr lang="en-US" altLang="ko-KR" b="1" dirty="0">
                      <a:cs typeface="Arial" pitchFamily="34" charset="0"/>
                    </a:rPr>
                    <a:t>Type of recover and How to make different type of recovery</a:t>
                  </a:r>
                  <a:endParaRPr lang="ko-KR" altLang="en-US" b="1" dirty="0">
                    <a:cs typeface="Arial" pitchFamily="34" charset="0"/>
                  </a:endParaRPr>
                </a:p>
              </p:txBody>
            </p:sp>
            <p:cxnSp>
              <p:nvCxnSpPr>
                <p:cNvPr id="34" name="Straight Connector 33">
                  <a:extLst>
                    <a:ext uri="{FF2B5EF4-FFF2-40B4-BE49-F238E27FC236}">
                      <a16:creationId xmlns:a16="http://schemas.microsoft.com/office/drawing/2014/main" id="{4972633A-23B4-4F66-8F86-ECA95628AD88}"/>
                    </a:ext>
                  </a:extLst>
                </p:cNvPr>
                <p:cNvCxnSpPr>
                  <a:cxnSpLocks/>
                </p:cNvCxnSpPr>
                <p:nvPr/>
              </p:nvCxnSpPr>
              <p:spPr>
                <a:xfrm flipV="1">
                  <a:off x="-267830" y="3055652"/>
                  <a:ext cx="5324232" cy="16044"/>
                </a:xfrm>
                <a:prstGeom prst="line">
                  <a:avLst/>
                </a:prstGeom>
                <a:ln>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85A72864-2440-4620-88D9-57BE2B812D9E}"/>
                    </a:ext>
                  </a:extLst>
                </p:cNvPr>
                <p:cNvSpPr/>
                <p:nvPr/>
              </p:nvSpPr>
              <p:spPr>
                <a:xfrm>
                  <a:off x="5056402" y="2798186"/>
                  <a:ext cx="760088" cy="547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grpSp>
          <p:sp>
            <p:nvSpPr>
              <p:cNvPr id="30" name="Rectangle 30">
                <a:extLst>
                  <a:ext uri="{FF2B5EF4-FFF2-40B4-BE49-F238E27FC236}">
                    <a16:creationId xmlns:a16="http://schemas.microsoft.com/office/drawing/2014/main" id="{4C51046D-0251-4593-916C-D8D6823ED7A5}"/>
                  </a:ext>
                </a:extLst>
              </p:cNvPr>
              <p:cNvSpPr/>
              <p:nvPr/>
            </p:nvSpPr>
            <p:spPr>
              <a:xfrm>
                <a:off x="10625958" y="695165"/>
                <a:ext cx="685520" cy="78968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31" name="Rectangle 30">
                <a:extLst>
                  <a:ext uri="{FF2B5EF4-FFF2-40B4-BE49-F238E27FC236}">
                    <a16:creationId xmlns:a16="http://schemas.microsoft.com/office/drawing/2014/main" id="{8818FF6E-EBD3-4075-A79D-1719EB3DD6E9}"/>
                  </a:ext>
                </a:extLst>
              </p:cNvPr>
              <p:cNvSpPr/>
              <p:nvPr/>
            </p:nvSpPr>
            <p:spPr>
              <a:xfrm>
                <a:off x="10668453" y="695166"/>
                <a:ext cx="685520" cy="78968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grpSp>
        <p:sp>
          <p:nvSpPr>
            <p:cNvPr id="27" name="Block Arc 41">
              <a:extLst>
                <a:ext uri="{FF2B5EF4-FFF2-40B4-BE49-F238E27FC236}">
                  <a16:creationId xmlns:a16="http://schemas.microsoft.com/office/drawing/2014/main" id="{3C4ED0F2-368D-4E94-81D5-A79902A4FDB9}"/>
                </a:ext>
              </a:extLst>
            </p:cNvPr>
            <p:cNvSpPr/>
            <p:nvPr/>
          </p:nvSpPr>
          <p:spPr>
            <a:xfrm>
              <a:off x="11103676" y="1248298"/>
              <a:ext cx="280287" cy="423446"/>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28" name="Block Arc 41">
              <a:extLst>
                <a:ext uri="{FF2B5EF4-FFF2-40B4-BE49-F238E27FC236}">
                  <a16:creationId xmlns:a16="http://schemas.microsoft.com/office/drawing/2014/main" id="{349C1404-5CF8-4D71-B94F-D2522C725795}"/>
                </a:ext>
              </a:extLst>
            </p:cNvPr>
            <p:cNvSpPr/>
            <p:nvPr/>
          </p:nvSpPr>
          <p:spPr>
            <a:xfrm>
              <a:off x="11146171" y="1248299"/>
              <a:ext cx="280287" cy="423446"/>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grpSp>
    </p:spTree>
    <p:extLst>
      <p:ext uri="{BB962C8B-B14F-4D97-AF65-F5344CB8AC3E}">
        <p14:creationId xmlns:p14="http://schemas.microsoft.com/office/powerpoint/2010/main" val="15568326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95E44-B806-496C-B68A-5B62E9D5AA5E}"/>
              </a:ext>
            </a:extLst>
          </p:cNvPr>
          <p:cNvSpPr>
            <a:spLocks noGrp="1"/>
          </p:cNvSpPr>
          <p:nvPr>
            <p:ph idx="1"/>
          </p:nvPr>
        </p:nvSpPr>
        <p:spPr>
          <a:xfrm>
            <a:off x="403736" y="1324598"/>
            <a:ext cx="10801089" cy="4351337"/>
          </a:xfrm>
        </p:spPr>
        <p:txBody>
          <a:bodyPr/>
          <a:lstStyle/>
          <a:p>
            <a:pPr marL="457200" indent="-457200">
              <a:buFont typeface="+mj-lt"/>
              <a:buAutoNum type="arabicParenR" startAt="3"/>
            </a:pPr>
            <a:r>
              <a:rPr lang="en-US" sz="2400" b="1" u="sng" dirty="0">
                <a:solidFill>
                  <a:schemeClr val="tx1"/>
                </a:solidFill>
              </a:rPr>
              <a:t>Bulk-logged Recovery Model :-</a:t>
            </a:r>
          </a:p>
          <a:p>
            <a:pPr lvl="2">
              <a:buClr>
                <a:schemeClr val="accent2"/>
              </a:buClr>
              <a:buFont typeface="Wingdings" panose="05000000000000000000" pitchFamily="2" charset="2"/>
              <a:buChar char="Ø"/>
            </a:pPr>
            <a:r>
              <a:rPr lang="en-US" sz="1800" dirty="0">
                <a:solidFill>
                  <a:schemeClr val="tx1"/>
                </a:solidFill>
              </a:rPr>
              <a:t>This model is almost similar to full recovery model except that it uses minimal logging (only information required to recover the transaction is logged).</a:t>
            </a:r>
          </a:p>
          <a:p>
            <a:pPr lvl="2">
              <a:buClr>
                <a:schemeClr val="accent2"/>
              </a:buClr>
              <a:buFont typeface="Wingdings" panose="05000000000000000000" pitchFamily="2" charset="2"/>
              <a:buChar char="Ø"/>
            </a:pPr>
            <a:r>
              <a:rPr lang="en-US" sz="1800" dirty="0">
                <a:solidFill>
                  <a:schemeClr val="tx1"/>
                </a:solidFill>
              </a:rPr>
              <a:t>It supports point-in-time recovery but helps in reducing the processing time. </a:t>
            </a:r>
          </a:p>
          <a:p>
            <a:pPr lvl="2">
              <a:buClr>
                <a:schemeClr val="accent2"/>
              </a:buClr>
              <a:buFont typeface="Wingdings" panose="05000000000000000000" pitchFamily="2" charset="2"/>
              <a:buChar char="Ø"/>
            </a:pPr>
            <a:r>
              <a:rPr lang="en-US" sz="1800" dirty="0">
                <a:solidFill>
                  <a:schemeClr val="tx1"/>
                </a:solidFill>
              </a:rPr>
              <a:t>this model is a little risky as the data may get lost if the logs since the most recent backup are damaged. </a:t>
            </a:r>
          </a:p>
          <a:p>
            <a:pPr lvl="2">
              <a:buFont typeface="Courier New" panose="02070309020205020404" pitchFamily="49" charset="0"/>
              <a:buChar char="o"/>
            </a:pPr>
            <a:endParaRPr lang="en-US" dirty="0">
              <a:solidFill>
                <a:schemeClr val="tx1"/>
              </a:solidFill>
            </a:endParaRPr>
          </a:p>
          <a:p>
            <a:pPr lvl="2">
              <a:buFont typeface="Courier New" panose="02070309020205020404" pitchFamily="49" charset="0"/>
              <a:buChar char="o"/>
            </a:pPr>
            <a:r>
              <a:rPr lang="en-US" sz="2000" dirty="0">
                <a:solidFill>
                  <a:schemeClr val="tx1"/>
                </a:solidFill>
              </a:rPr>
              <a:t>Select </a:t>
            </a:r>
            <a:r>
              <a:rPr lang="en-US" sz="2000" b="1" dirty="0">
                <a:solidFill>
                  <a:schemeClr val="tx1"/>
                </a:solidFill>
              </a:rPr>
              <a:t>Bulk-logged Recovery Model</a:t>
            </a:r>
            <a:r>
              <a:rPr lang="en-US" sz="2000" dirty="0">
                <a:solidFill>
                  <a:schemeClr val="tx1"/>
                </a:solidFill>
              </a:rPr>
              <a:t> for the following conditions :-</a:t>
            </a:r>
          </a:p>
          <a:p>
            <a:pPr lvl="3">
              <a:buClr>
                <a:srgbClr val="A6B727"/>
              </a:buClr>
              <a:buFont typeface="Wingdings" panose="05000000000000000000" pitchFamily="2" charset="2"/>
              <a:buChar char="Ø"/>
            </a:pPr>
            <a:r>
              <a:rPr lang="en-US" sz="1800" dirty="0">
                <a:solidFill>
                  <a:schemeClr val="tx1"/>
                </a:solidFill>
              </a:rPr>
              <a:t>If you don’t want to perform bulk operations while using critical data that cannot be lost.</a:t>
            </a:r>
          </a:p>
          <a:p>
            <a:pPr lvl="3">
              <a:buClr>
                <a:srgbClr val="A6B727"/>
              </a:buClr>
              <a:buFont typeface="Wingdings" panose="05000000000000000000" pitchFamily="2" charset="2"/>
              <a:buChar char="Ø"/>
            </a:pPr>
            <a:r>
              <a:rPr lang="en-US" sz="1800" dirty="0">
                <a:solidFill>
                  <a:schemeClr val="tx1"/>
                </a:solidFill>
              </a:rPr>
              <a:t>If minimal logging is required to reduce more log file growth.</a:t>
            </a:r>
            <a:endParaRPr lang="en-US" sz="1800" b="1" dirty="0">
              <a:solidFill>
                <a:schemeClr val="tx1"/>
              </a:solidFill>
            </a:endParaRPr>
          </a:p>
          <a:p>
            <a:endParaRPr lang="en-US" dirty="0"/>
          </a:p>
        </p:txBody>
      </p:sp>
      <p:grpSp>
        <p:nvGrpSpPr>
          <p:cNvPr id="14" name="Group 13">
            <a:extLst>
              <a:ext uri="{FF2B5EF4-FFF2-40B4-BE49-F238E27FC236}">
                <a16:creationId xmlns:a16="http://schemas.microsoft.com/office/drawing/2014/main" id="{22936512-B564-4A24-B0F5-42B18631C6E6}"/>
              </a:ext>
            </a:extLst>
          </p:cNvPr>
          <p:cNvGrpSpPr/>
          <p:nvPr/>
        </p:nvGrpSpPr>
        <p:grpSpPr>
          <a:xfrm>
            <a:off x="403736" y="298198"/>
            <a:ext cx="11384527" cy="1387686"/>
            <a:chOff x="655340" y="229959"/>
            <a:chExt cx="11092385" cy="1720097"/>
          </a:xfrm>
        </p:grpSpPr>
        <p:grpSp>
          <p:nvGrpSpPr>
            <p:cNvPr id="15" name="Group 14">
              <a:extLst>
                <a:ext uri="{FF2B5EF4-FFF2-40B4-BE49-F238E27FC236}">
                  <a16:creationId xmlns:a16="http://schemas.microsoft.com/office/drawing/2014/main" id="{EF7C21EC-959C-4FBA-9D48-1398EA56CA37}"/>
                </a:ext>
              </a:extLst>
            </p:cNvPr>
            <p:cNvGrpSpPr/>
            <p:nvPr/>
          </p:nvGrpSpPr>
          <p:grpSpPr>
            <a:xfrm>
              <a:off x="655340" y="229959"/>
              <a:ext cx="11092385" cy="1720097"/>
              <a:chOff x="655340" y="229959"/>
              <a:chExt cx="11092385" cy="1720097"/>
            </a:xfrm>
          </p:grpSpPr>
          <p:grpSp>
            <p:nvGrpSpPr>
              <p:cNvPr id="29" name="Group 28">
                <a:extLst>
                  <a:ext uri="{FF2B5EF4-FFF2-40B4-BE49-F238E27FC236}">
                    <a16:creationId xmlns:a16="http://schemas.microsoft.com/office/drawing/2014/main" id="{A3ED2A86-BB2A-45A9-A52C-2A3CA0C5EA8F}"/>
                  </a:ext>
                </a:extLst>
              </p:cNvPr>
              <p:cNvGrpSpPr/>
              <p:nvPr/>
            </p:nvGrpSpPr>
            <p:grpSpPr>
              <a:xfrm>
                <a:off x="655340" y="229959"/>
                <a:ext cx="11092385" cy="1720097"/>
                <a:chOff x="-267830" y="2798186"/>
                <a:chExt cx="6084320" cy="547019"/>
              </a:xfrm>
            </p:grpSpPr>
            <p:sp>
              <p:nvSpPr>
                <p:cNvPr id="32" name="Oval 31">
                  <a:extLst>
                    <a:ext uri="{FF2B5EF4-FFF2-40B4-BE49-F238E27FC236}">
                      <a16:creationId xmlns:a16="http://schemas.microsoft.com/office/drawing/2014/main" id="{2B2CB16D-C1A4-4779-BC86-3E1D054D7A14}"/>
                    </a:ext>
                  </a:extLst>
                </p:cNvPr>
                <p:cNvSpPr/>
                <p:nvPr/>
              </p:nvSpPr>
              <p:spPr>
                <a:xfrm>
                  <a:off x="5033093" y="2798186"/>
                  <a:ext cx="760088" cy="547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33" name="TextBox 32">
                  <a:extLst>
                    <a:ext uri="{FF2B5EF4-FFF2-40B4-BE49-F238E27FC236}">
                      <a16:creationId xmlns:a16="http://schemas.microsoft.com/office/drawing/2014/main" id="{3381A98B-1996-4E60-AFEE-4D8A6105A185}"/>
                    </a:ext>
                  </a:extLst>
                </p:cNvPr>
                <p:cNvSpPr txBox="1"/>
                <p:nvPr/>
              </p:nvSpPr>
              <p:spPr>
                <a:xfrm>
                  <a:off x="-244520" y="2940627"/>
                  <a:ext cx="5277613" cy="109500"/>
                </a:xfrm>
                <a:prstGeom prst="rect">
                  <a:avLst/>
                </a:prstGeom>
                <a:noFill/>
              </p:spPr>
              <p:txBody>
                <a:bodyPr wrap="square" rtlCol="0">
                  <a:spAutoFit/>
                </a:bodyPr>
                <a:lstStyle/>
                <a:p>
                  <a:pPr algn="r"/>
                  <a:r>
                    <a:rPr lang="en-US" altLang="ko-KR" b="1" dirty="0">
                      <a:cs typeface="Arial" pitchFamily="34" charset="0"/>
                    </a:rPr>
                    <a:t>Type of recover and How to make different type of recovery</a:t>
                  </a:r>
                  <a:endParaRPr lang="ko-KR" altLang="en-US" b="1" dirty="0">
                    <a:cs typeface="Arial" pitchFamily="34" charset="0"/>
                  </a:endParaRPr>
                </a:p>
              </p:txBody>
            </p:sp>
            <p:cxnSp>
              <p:nvCxnSpPr>
                <p:cNvPr id="34" name="Straight Connector 33">
                  <a:extLst>
                    <a:ext uri="{FF2B5EF4-FFF2-40B4-BE49-F238E27FC236}">
                      <a16:creationId xmlns:a16="http://schemas.microsoft.com/office/drawing/2014/main" id="{8B8675C0-8618-4C0D-A8AE-7E446B79B0D3}"/>
                    </a:ext>
                  </a:extLst>
                </p:cNvPr>
                <p:cNvCxnSpPr>
                  <a:cxnSpLocks/>
                </p:cNvCxnSpPr>
                <p:nvPr/>
              </p:nvCxnSpPr>
              <p:spPr>
                <a:xfrm flipV="1">
                  <a:off x="-267830" y="3055652"/>
                  <a:ext cx="5324232" cy="16044"/>
                </a:xfrm>
                <a:prstGeom prst="line">
                  <a:avLst/>
                </a:prstGeom>
                <a:ln>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1E252C2-A377-418E-9462-C404A0EF52F7}"/>
                    </a:ext>
                  </a:extLst>
                </p:cNvPr>
                <p:cNvSpPr/>
                <p:nvPr/>
              </p:nvSpPr>
              <p:spPr>
                <a:xfrm>
                  <a:off x="5056402" y="2798186"/>
                  <a:ext cx="760088" cy="547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grpSp>
          <p:sp>
            <p:nvSpPr>
              <p:cNvPr id="30" name="Rectangle 30">
                <a:extLst>
                  <a:ext uri="{FF2B5EF4-FFF2-40B4-BE49-F238E27FC236}">
                    <a16:creationId xmlns:a16="http://schemas.microsoft.com/office/drawing/2014/main" id="{F32F2D66-E501-43DC-916F-5AE810BF46CB}"/>
                  </a:ext>
                </a:extLst>
              </p:cNvPr>
              <p:cNvSpPr/>
              <p:nvPr/>
            </p:nvSpPr>
            <p:spPr>
              <a:xfrm>
                <a:off x="10625958" y="695165"/>
                <a:ext cx="685520" cy="78968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31" name="Rectangle 30">
                <a:extLst>
                  <a:ext uri="{FF2B5EF4-FFF2-40B4-BE49-F238E27FC236}">
                    <a16:creationId xmlns:a16="http://schemas.microsoft.com/office/drawing/2014/main" id="{686A4CDB-978A-41AE-B0CC-DAEF013DB131}"/>
                  </a:ext>
                </a:extLst>
              </p:cNvPr>
              <p:cNvSpPr/>
              <p:nvPr/>
            </p:nvSpPr>
            <p:spPr>
              <a:xfrm>
                <a:off x="10668453" y="695166"/>
                <a:ext cx="685520" cy="78968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grpSp>
        <p:sp>
          <p:nvSpPr>
            <p:cNvPr id="27" name="Block Arc 41">
              <a:extLst>
                <a:ext uri="{FF2B5EF4-FFF2-40B4-BE49-F238E27FC236}">
                  <a16:creationId xmlns:a16="http://schemas.microsoft.com/office/drawing/2014/main" id="{8EE059D2-B77B-4BC2-A4FF-825DD8DE149F}"/>
                </a:ext>
              </a:extLst>
            </p:cNvPr>
            <p:cNvSpPr/>
            <p:nvPr/>
          </p:nvSpPr>
          <p:spPr>
            <a:xfrm>
              <a:off x="11103676" y="1248298"/>
              <a:ext cx="280287" cy="423446"/>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28" name="Block Arc 41">
              <a:extLst>
                <a:ext uri="{FF2B5EF4-FFF2-40B4-BE49-F238E27FC236}">
                  <a16:creationId xmlns:a16="http://schemas.microsoft.com/office/drawing/2014/main" id="{B7C984CA-24D9-4D31-A512-FB1C849652FE}"/>
                </a:ext>
              </a:extLst>
            </p:cNvPr>
            <p:cNvSpPr/>
            <p:nvPr/>
          </p:nvSpPr>
          <p:spPr>
            <a:xfrm>
              <a:off x="11146171" y="1248299"/>
              <a:ext cx="280287" cy="423446"/>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grpSp>
    </p:spTree>
    <p:extLst>
      <p:ext uri="{BB962C8B-B14F-4D97-AF65-F5344CB8AC3E}">
        <p14:creationId xmlns:p14="http://schemas.microsoft.com/office/powerpoint/2010/main" val="27079232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8FD55BD-9013-4904-B60F-22E8C28B8C5C}"/>
              </a:ext>
            </a:extLst>
          </p:cNvPr>
          <p:cNvGrpSpPr/>
          <p:nvPr/>
        </p:nvGrpSpPr>
        <p:grpSpPr>
          <a:xfrm>
            <a:off x="156840" y="405535"/>
            <a:ext cx="11560677" cy="5203965"/>
            <a:chOff x="-643405" y="2826095"/>
            <a:chExt cx="6482586" cy="1744161"/>
          </a:xfrm>
        </p:grpSpPr>
        <p:sp>
          <p:nvSpPr>
            <p:cNvPr id="5" name="Oval 4">
              <a:extLst>
                <a:ext uri="{FF2B5EF4-FFF2-40B4-BE49-F238E27FC236}">
                  <a16:creationId xmlns:a16="http://schemas.microsoft.com/office/drawing/2014/main" id="{9F605BA1-95C8-4F9C-AFEA-FD0DCC302742}"/>
                </a:ext>
              </a:extLst>
            </p:cNvPr>
            <p:cNvSpPr/>
            <p:nvPr/>
          </p:nvSpPr>
          <p:spPr>
            <a:xfrm>
              <a:off x="5033092" y="2826095"/>
              <a:ext cx="806089" cy="4296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6" name="TextBox 5">
              <a:extLst>
                <a:ext uri="{FF2B5EF4-FFF2-40B4-BE49-F238E27FC236}">
                  <a16:creationId xmlns:a16="http://schemas.microsoft.com/office/drawing/2014/main" id="{E07A466B-4E9D-45BE-A876-478DFC6582B7}"/>
                </a:ext>
              </a:extLst>
            </p:cNvPr>
            <p:cNvSpPr txBox="1"/>
            <p:nvPr/>
          </p:nvSpPr>
          <p:spPr>
            <a:xfrm>
              <a:off x="-643405" y="3109590"/>
              <a:ext cx="6117850" cy="1460666"/>
            </a:xfrm>
            <a:prstGeom prst="rect">
              <a:avLst/>
            </a:prstGeom>
            <a:noFill/>
          </p:spPr>
          <p:txBody>
            <a:bodyPr wrap="square" rtlCol="0">
              <a:spAutoFit/>
            </a:bodyPr>
            <a:lstStyle/>
            <a:p>
              <a:pPr marL="342900" indent="-342900">
                <a:buClr>
                  <a:schemeClr val="tx1"/>
                </a:buClr>
                <a:buFont typeface="Wingdings" panose="05000000000000000000" pitchFamily="2" charset="2"/>
                <a:buChar char="v"/>
              </a:pPr>
              <a:r>
                <a:rPr lang="en-US" altLang="zh-TW" sz="2000" b="1" dirty="0"/>
                <a:t>System Failures and Recovery</a:t>
              </a:r>
              <a:r>
                <a:rPr lang="en-US" sz="2000" b="1" u="sng" dirty="0"/>
                <a:t>:-</a:t>
              </a:r>
              <a:r>
                <a:rPr lang="en-US" sz="2000" b="1" dirty="0"/>
                <a:t> </a:t>
              </a:r>
              <a:r>
                <a:rPr lang="ar-OM" sz="2000" b="1" dirty="0"/>
                <a:t>  </a:t>
              </a:r>
              <a:endParaRPr lang="en-US" sz="2000" b="1" dirty="0"/>
            </a:p>
            <a:p>
              <a:pPr marL="742950" lvl="1" indent="-285750">
                <a:lnSpc>
                  <a:spcPct val="120000"/>
                </a:lnSpc>
                <a:buClr>
                  <a:schemeClr val="accent1"/>
                </a:buClr>
                <a:buFont typeface="Wingdings" panose="05000000000000000000" pitchFamily="2" charset="2"/>
                <a:buChar char="Ø"/>
              </a:pPr>
              <a:r>
                <a:rPr lang="en-US" altLang="zh-TW" dirty="0"/>
                <a:t>Critical point : contents of </a:t>
              </a:r>
              <a:r>
                <a:rPr lang="en-US" altLang="zh-TW" u="sng" dirty="0"/>
                <a:t>main storage</a:t>
              </a:r>
              <a:r>
                <a:rPr lang="en-US" altLang="zh-TW" dirty="0"/>
                <a:t> are lost, in particular, the database buffers are lost. </a:t>
              </a:r>
              <a:r>
                <a:rPr lang="en-US" altLang="zh-TW" dirty="0">
                  <a:solidFill>
                    <a:srgbClr val="FF0000"/>
                  </a:solidFill>
                </a:rPr>
                <a:t>e.g.  CPU failure.</a:t>
              </a:r>
              <a:endParaRPr lang="ar-OM" altLang="zh-TW" dirty="0">
                <a:solidFill>
                  <a:srgbClr val="FF0000"/>
                </a:solidFill>
              </a:endParaRPr>
            </a:p>
            <a:p>
              <a:pPr lvl="1">
                <a:lnSpc>
                  <a:spcPct val="120000"/>
                </a:lnSpc>
                <a:buClr>
                  <a:schemeClr val="accent1"/>
                </a:buClr>
              </a:pPr>
              <a:endParaRPr lang="en-US" altLang="zh-TW" dirty="0">
                <a:solidFill>
                  <a:srgbClr val="FF0000"/>
                </a:solidFill>
              </a:endParaRPr>
            </a:p>
            <a:p>
              <a:pPr marL="742950" lvl="1" indent="-285750">
                <a:lnSpc>
                  <a:spcPct val="80000"/>
                </a:lnSpc>
                <a:buClr>
                  <a:schemeClr val="accent1"/>
                </a:buClr>
                <a:buFont typeface="Wingdings" panose="05000000000000000000" pitchFamily="2" charset="2"/>
                <a:buChar char="Ø"/>
              </a:pPr>
              <a:r>
                <a:rPr lang="en-US" altLang="zh-TW" dirty="0"/>
                <a:t>How to recover ?</a:t>
              </a:r>
              <a:endParaRPr lang="ar-OM" altLang="zh-TW" dirty="0"/>
            </a:p>
            <a:p>
              <a:pPr marL="742950" lvl="1" indent="-285750">
                <a:lnSpc>
                  <a:spcPct val="80000"/>
                </a:lnSpc>
                <a:buClr>
                  <a:schemeClr val="accent1"/>
                </a:buClr>
                <a:buFont typeface="Wingdings" panose="05000000000000000000" pitchFamily="2" charset="2"/>
                <a:buChar char="Ø"/>
              </a:pPr>
              <a:endParaRPr lang="en-US" altLang="zh-TW" dirty="0"/>
            </a:p>
            <a:p>
              <a:pPr marL="1200150" lvl="2" indent="-285750">
                <a:lnSpc>
                  <a:spcPct val="80000"/>
                </a:lnSpc>
                <a:buFont typeface="Wingdings" panose="05000000000000000000" pitchFamily="2" charset="2"/>
                <a:buChar char="§"/>
              </a:pPr>
              <a:r>
                <a:rPr lang="en-US" altLang="zh-TW" dirty="0"/>
                <a:t>UNDO the transactions in progress at the time of failure. e.g. </a:t>
              </a:r>
              <a:r>
                <a:rPr lang="en-US" altLang="zh-TW" dirty="0">
                  <a:solidFill>
                    <a:srgbClr val="FF0000"/>
                  </a:solidFill>
                </a:rPr>
                <a:t>T</a:t>
              </a:r>
              <a:r>
                <a:rPr lang="en-US" altLang="zh-TW" baseline="-25000" dirty="0">
                  <a:solidFill>
                    <a:srgbClr val="FF0000"/>
                  </a:solidFill>
                </a:rPr>
                <a:t>3 </a:t>
              </a:r>
              <a:r>
                <a:rPr lang="en-US" altLang="zh-TW" dirty="0">
                  <a:solidFill>
                    <a:srgbClr val="FF0000"/>
                  </a:solidFill>
                </a:rPr>
                <a:t>,T</a:t>
              </a:r>
              <a:r>
                <a:rPr lang="en-US" altLang="zh-TW" baseline="-25000" dirty="0">
                  <a:solidFill>
                    <a:srgbClr val="FF0000"/>
                  </a:solidFill>
                </a:rPr>
                <a:t>5</a:t>
              </a:r>
              <a:endParaRPr lang="en-US" altLang="zh-TW" dirty="0"/>
            </a:p>
            <a:p>
              <a:pPr marL="1200150" lvl="2" indent="-285750">
                <a:lnSpc>
                  <a:spcPct val="80000"/>
                </a:lnSpc>
                <a:buFont typeface="Wingdings" panose="05000000000000000000" pitchFamily="2" charset="2"/>
                <a:buChar char="§"/>
              </a:pPr>
              <a:endParaRPr lang="ar-OM" altLang="zh-TW" dirty="0"/>
            </a:p>
            <a:p>
              <a:pPr marL="1200150" lvl="2" indent="-285750">
                <a:lnSpc>
                  <a:spcPct val="80000"/>
                </a:lnSpc>
                <a:buFont typeface="Wingdings" panose="05000000000000000000" pitchFamily="2" charset="2"/>
                <a:buChar char="§"/>
              </a:pPr>
              <a:r>
                <a:rPr lang="en-US" altLang="zh-TW" dirty="0"/>
                <a:t>REDO the transactions that successfully complete but did not write   </a:t>
              </a:r>
              <a:br>
                <a:rPr lang="en-US" altLang="zh-TW" dirty="0"/>
              </a:br>
              <a:r>
                <a:rPr lang="en-US" altLang="zh-TW" dirty="0"/>
                <a:t>  to the physical disk.</a:t>
              </a:r>
            </a:p>
            <a:p>
              <a:pPr>
                <a:buClr>
                  <a:schemeClr val="accent1"/>
                </a:buClr>
              </a:pPr>
              <a:endParaRPr lang="en-US" dirty="0"/>
            </a:p>
            <a:p>
              <a:pPr>
                <a:buClr>
                  <a:schemeClr val="accent1"/>
                </a:buClr>
              </a:pPr>
              <a:endParaRPr lang="en-US" dirty="0"/>
            </a:p>
            <a:p>
              <a:endParaRPr lang="en-US" altLang="ko-KR" sz="1400" dirty="0">
                <a:solidFill>
                  <a:schemeClr val="tx1">
                    <a:lumMod val="65000"/>
                    <a:lumOff val="35000"/>
                  </a:schemeClr>
                </a:solidFill>
                <a:cs typeface="Arial" pitchFamily="34" charset="0"/>
              </a:endParaRPr>
            </a:p>
            <a:p>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p:txBody>
        </p:sp>
        <p:sp>
          <p:nvSpPr>
            <p:cNvPr id="7" name="TextBox 6">
              <a:extLst>
                <a:ext uri="{FF2B5EF4-FFF2-40B4-BE49-F238E27FC236}">
                  <a16:creationId xmlns:a16="http://schemas.microsoft.com/office/drawing/2014/main" id="{FE8F1D2E-6E9C-42E9-9039-8207D10020CD}"/>
                </a:ext>
              </a:extLst>
            </p:cNvPr>
            <p:cNvSpPr txBox="1"/>
            <p:nvPr/>
          </p:nvSpPr>
          <p:spPr>
            <a:xfrm>
              <a:off x="1110483" y="2928903"/>
              <a:ext cx="3856901" cy="134101"/>
            </a:xfrm>
            <a:prstGeom prst="rect">
              <a:avLst/>
            </a:prstGeom>
            <a:noFill/>
          </p:spPr>
          <p:txBody>
            <a:bodyPr wrap="square" rtlCol="0">
              <a:spAutoFit/>
            </a:bodyPr>
            <a:lstStyle/>
            <a:p>
              <a:pPr algn="r"/>
              <a:r>
                <a:rPr lang="en-US" altLang="ko-KR" sz="2000" b="1" dirty="0">
                  <a:cs typeface="Arial" pitchFamily="34" charset="0"/>
                </a:rPr>
                <a:t>database failure</a:t>
              </a:r>
              <a:endParaRPr lang="ko-KR" altLang="en-US" sz="2000" b="1" dirty="0">
                <a:cs typeface="Arial" pitchFamily="34" charset="0"/>
              </a:endParaRPr>
            </a:p>
          </p:txBody>
        </p:sp>
        <p:cxnSp>
          <p:nvCxnSpPr>
            <p:cNvPr id="8" name="Straight Connector 7">
              <a:extLst>
                <a:ext uri="{FF2B5EF4-FFF2-40B4-BE49-F238E27FC236}">
                  <a16:creationId xmlns:a16="http://schemas.microsoft.com/office/drawing/2014/main" id="{206781A3-7426-4E5A-B51E-8B43C1230E0A}"/>
                </a:ext>
              </a:extLst>
            </p:cNvPr>
            <p:cNvCxnSpPr>
              <a:cxnSpLocks/>
            </p:cNvCxnSpPr>
            <p:nvPr/>
          </p:nvCxnSpPr>
          <p:spPr>
            <a:xfrm>
              <a:off x="-524788" y="3054185"/>
              <a:ext cx="5577624" cy="3491"/>
            </a:xfrm>
            <a:prstGeom prst="line">
              <a:avLst/>
            </a:prstGeom>
            <a:ln>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FD111FFB-3AFB-4B9D-AD9E-C8A24680E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8381" y="712281"/>
            <a:ext cx="702628" cy="702628"/>
          </a:xfrm>
          <a:prstGeom prst="rect">
            <a:avLst/>
          </a:prstGeom>
          <a:ln>
            <a:noFill/>
          </a:ln>
        </p:spPr>
      </p:pic>
      <p:grpSp>
        <p:nvGrpSpPr>
          <p:cNvPr id="11" name="Group 65">
            <a:extLst>
              <a:ext uri="{FF2B5EF4-FFF2-40B4-BE49-F238E27FC236}">
                <a16:creationId xmlns:a16="http://schemas.microsoft.com/office/drawing/2014/main" id="{F3FC50EA-BF2B-494A-8894-504E6B449544}"/>
              </a:ext>
            </a:extLst>
          </p:cNvPr>
          <p:cNvGrpSpPr>
            <a:grpSpLocks/>
          </p:cNvGrpSpPr>
          <p:nvPr/>
        </p:nvGrpSpPr>
        <p:grpSpPr bwMode="auto">
          <a:xfrm>
            <a:off x="1124933" y="3903260"/>
            <a:ext cx="8660512" cy="2418284"/>
            <a:chOff x="1026" y="2304"/>
            <a:chExt cx="5083" cy="1317"/>
          </a:xfrm>
        </p:grpSpPr>
        <p:sp>
          <p:nvSpPr>
            <p:cNvPr id="12" name="Rectangle 39">
              <a:extLst>
                <a:ext uri="{FF2B5EF4-FFF2-40B4-BE49-F238E27FC236}">
                  <a16:creationId xmlns:a16="http://schemas.microsoft.com/office/drawing/2014/main" id="{1985B572-6390-4C67-A398-041F1A75324B}"/>
                </a:ext>
              </a:extLst>
            </p:cNvPr>
            <p:cNvSpPr>
              <a:spLocks noChangeArrowheads="1"/>
            </p:cNvSpPr>
            <p:nvPr/>
          </p:nvSpPr>
          <p:spPr bwMode="auto">
            <a:xfrm>
              <a:off x="2452" y="2304"/>
              <a:ext cx="217" cy="229"/>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i="1">
                  <a:ea typeface="新細明體" pitchFamily="18" charset="-120"/>
                </a:rPr>
                <a:t>tc</a:t>
              </a:r>
            </a:p>
          </p:txBody>
        </p:sp>
        <p:sp>
          <p:nvSpPr>
            <p:cNvPr id="13" name="Rectangle 40">
              <a:extLst>
                <a:ext uri="{FF2B5EF4-FFF2-40B4-BE49-F238E27FC236}">
                  <a16:creationId xmlns:a16="http://schemas.microsoft.com/office/drawing/2014/main" id="{9F21608B-7FA7-4EC9-B801-D3ED1C96F4E2}"/>
                </a:ext>
              </a:extLst>
            </p:cNvPr>
            <p:cNvSpPr>
              <a:spLocks noChangeArrowheads="1"/>
            </p:cNvSpPr>
            <p:nvPr/>
          </p:nvSpPr>
          <p:spPr bwMode="auto">
            <a:xfrm>
              <a:off x="3866" y="2304"/>
              <a:ext cx="195" cy="229"/>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i="1">
                  <a:ea typeface="新細明體" pitchFamily="18" charset="-120"/>
                </a:rPr>
                <a:t>tf</a:t>
              </a:r>
            </a:p>
          </p:txBody>
        </p:sp>
        <p:sp>
          <p:nvSpPr>
            <p:cNvPr id="15" name="Line 41">
              <a:extLst>
                <a:ext uri="{FF2B5EF4-FFF2-40B4-BE49-F238E27FC236}">
                  <a16:creationId xmlns:a16="http://schemas.microsoft.com/office/drawing/2014/main" id="{8DFC4CA2-828D-4F7B-AC07-F0EBA6C6234B}"/>
                </a:ext>
              </a:extLst>
            </p:cNvPr>
            <p:cNvSpPr>
              <a:spLocks noChangeShapeType="1"/>
            </p:cNvSpPr>
            <p:nvPr/>
          </p:nvSpPr>
          <p:spPr bwMode="auto">
            <a:xfrm>
              <a:off x="1547" y="2522"/>
              <a:ext cx="3397"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 name="Line 42">
              <a:extLst>
                <a:ext uri="{FF2B5EF4-FFF2-40B4-BE49-F238E27FC236}">
                  <a16:creationId xmlns:a16="http://schemas.microsoft.com/office/drawing/2014/main" id="{001FC4A8-6264-4C1B-84E6-87288EE2DC3C}"/>
                </a:ext>
              </a:extLst>
            </p:cNvPr>
            <p:cNvSpPr>
              <a:spLocks noChangeShapeType="1"/>
            </p:cNvSpPr>
            <p:nvPr/>
          </p:nvSpPr>
          <p:spPr bwMode="auto">
            <a:xfrm>
              <a:off x="2548" y="2496"/>
              <a:ext cx="0" cy="864"/>
            </a:xfrm>
            <a:prstGeom prst="line">
              <a:avLst/>
            </a:prstGeom>
            <a:noFill/>
            <a:ln w="38100">
              <a:solidFill>
                <a:schemeClr val="tx1"/>
              </a:solidFill>
              <a:round/>
              <a:headEnd/>
              <a:tailEnd/>
            </a:ln>
            <a:effectLst/>
          </p:spPr>
          <p:txBody>
            <a:bodyPr wrap="none" anchor="ctr"/>
            <a:lstStyle/>
            <a:p>
              <a:endParaRPr lang="en-US"/>
            </a:p>
          </p:txBody>
        </p:sp>
        <p:sp>
          <p:nvSpPr>
            <p:cNvPr id="17" name="Line 43">
              <a:extLst>
                <a:ext uri="{FF2B5EF4-FFF2-40B4-BE49-F238E27FC236}">
                  <a16:creationId xmlns:a16="http://schemas.microsoft.com/office/drawing/2014/main" id="{956E909B-131F-4960-9212-A608C7343858}"/>
                </a:ext>
              </a:extLst>
            </p:cNvPr>
            <p:cNvSpPr>
              <a:spLocks noChangeShapeType="1"/>
            </p:cNvSpPr>
            <p:nvPr/>
          </p:nvSpPr>
          <p:spPr bwMode="auto">
            <a:xfrm flipH="1">
              <a:off x="3940" y="2495"/>
              <a:ext cx="15" cy="961"/>
            </a:xfrm>
            <a:prstGeom prst="line">
              <a:avLst/>
            </a:prstGeom>
            <a:noFill/>
            <a:ln w="38100">
              <a:solidFill>
                <a:schemeClr val="tx1"/>
              </a:solidFill>
              <a:prstDash val="dash"/>
              <a:round/>
              <a:headEnd/>
              <a:tailEnd/>
            </a:ln>
            <a:effectLst/>
          </p:spPr>
          <p:txBody>
            <a:bodyPr wrap="none" anchor="ctr"/>
            <a:lstStyle/>
            <a:p>
              <a:endParaRPr lang="en-US"/>
            </a:p>
          </p:txBody>
        </p:sp>
        <p:sp>
          <p:nvSpPr>
            <p:cNvPr id="18" name="Line 44">
              <a:extLst>
                <a:ext uri="{FF2B5EF4-FFF2-40B4-BE49-F238E27FC236}">
                  <a16:creationId xmlns:a16="http://schemas.microsoft.com/office/drawing/2014/main" id="{64E2B7C7-0DD4-40B8-8B48-7D5C7CB35B70}"/>
                </a:ext>
              </a:extLst>
            </p:cNvPr>
            <p:cNvSpPr>
              <a:spLocks noChangeShapeType="1"/>
            </p:cNvSpPr>
            <p:nvPr/>
          </p:nvSpPr>
          <p:spPr bwMode="auto">
            <a:xfrm flipV="1">
              <a:off x="1764" y="2699"/>
              <a:ext cx="494" cy="0"/>
            </a:xfrm>
            <a:prstGeom prst="line">
              <a:avLst/>
            </a:prstGeom>
            <a:noFill/>
            <a:ln w="12700">
              <a:solidFill>
                <a:schemeClr val="tx1"/>
              </a:solidFill>
              <a:round/>
              <a:headEnd/>
              <a:tailEnd/>
            </a:ln>
            <a:effectLst/>
          </p:spPr>
          <p:txBody>
            <a:bodyPr wrap="none" anchor="ctr"/>
            <a:lstStyle/>
            <a:p>
              <a:endParaRPr lang="en-US"/>
            </a:p>
          </p:txBody>
        </p:sp>
        <p:sp>
          <p:nvSpPr>
            <p:cNvPr id="19" name="Line 45">
              <a:extLst>
                <a:ext uri="{FF2B5EF4-FFF2-40B4-BE49-F238E27FC236}">
                  <a16:creationId xmlns:a16="http://schemas.microsoft.com/office/drawing/2014/main" id="{5ECFB77F-6EA6-4EC3-8ABE-939A8AE481CF}"/>
                </a:ext>
              </a:extLst>
            </p:cNvPr>
            <p:cNvSpPr>
              <a:spLocks noChangeShapeType="1"/>
            </p:cNvSpPr>
            <p:nvPr/>
          </p:nvSpPr>
          <p:spPr bwMode="auto">
            <a:xfrm flipV="1">
              <a:off x="2116" y="2832"/>
              <a:ext cx="768" cy="0"/>
            </a:xfrm>
            <a:prstGeom prst="line">
              <a:avLst/>
            </a:prstGeom>
            <a:noFill/>
            <a:ln w="38100">
              <a:solidFill>
                <a:schemeClr val="tx1"/>
              </a:solidFill>
              <a:round/>
              <a:headEnd/>
              <a:tailEnd/>
            </a:ln>
            <a:effectLst/>
          </p:spPr>
          <p:txBody>
            <a:bodyPr wrap="none" anchor="ctr"/>
            <a:lstStyle/>
            <a:p>
              <a:endParaRPr lang="en-US"/>
            </a:p>
          </p:txBody>
        </p:sp>
        <p:sp>
          <p:nvSpPr>
            <p:cNvPr id="20" name="Line 46">
              <a:extLst>
                <a:ext uri="{FF2B5EF4-FFF2-40B4-BE49-F238E27FC236}">
                  <a16:creationId xmlns:a16="http://schemas.microsoft.com/office/drawing/2014/main" id="{8B11FCB4-CA87-4522-8971-7E6E34067130}"/>
                </a:ext>
              </a:extLst>
            </p:cNvPr>
            <p:cNvSpPr>
              <a:spLocks noChangeShapeType="1"/>
            </p:cNvSpPr>
            <p:nvPr/>
          </p:nvSpPr>
          <p:spPr bwMode="auto">
            <a:xfrm>
              <a:off x="2356" y="2976"/>
              <a:ext cx="1584" cy="0"/>
            </a:xfrm>
            <a:prstGeom prst="line">
              <a:avLst/>
            </a:prstGeom>
            <a:noFill/>
            <a:ln w="38100">
              <a:solidFill>
                <a:srgbClr val="FF0000"/>
              </a:solidFill>
              <a:round/>
              <a:headEnd/>
              <a:tailEnd/>
            </a:ln>
            <a:effectLst/>
          </p:spPr>
          <p:txBody>
            <a:bodyPr wrap="none" anchor="ctr"/>
            <a:lstStyle/>
            <a:p>
              <a:endParaRPr lang="en-US"/>
            </a:p>
          </p:txBody>
        </p:sp>
        <p:sp>
          <p:nvSpPr>
            <p:cNvPr id="21" name="Line 47">
              <a:extLst>
                <a:ext uri="{FF2B5EF4-FFF2-40B4-BE49-F238E27FC236}">
                  <a16:creationId xmlns:a16="http://schemas.microsoft.com/office/drawing/2014/main" id="{9DFC1C50-42D9-4FF8-820A-872291E254B5}"/>
                </a:ext>
              </a:extLst>
            </p:cNvPr>
            <p:cNvSpPr>
              <a:spLocks noChangeShapeType="1"/>
            </p:cNvSpPr>
            <p:nvPr/>
          </p:nvSpPr>
          <p:spPr bwMode="auto">
            <a:xfrm>
              <a:off x="2788" y="3120"/>
              <a:ext cx="720" cy="0"/>
            </a:xfrm>
            <a:prstGeom prst="line">
              <a:avLst/>
            </a:prstGeom>
            <a:noFill/>
            <a:ln w="38100">
              <a:solidFill>
                <a:schemeClr val="tx1"/>
              </a:solidFill>
              <a:round/>
              <a:headEnd/>
              <a:tailEnd/>
            </a:ln>
            <a:effectLst/>
          </p:spPr>
          <p:txBody>
            <a:bodyPr wrap="none" anchor="ctr"/>
            <a:lstStyle/>
            <a:p>
              <a:endParaRPr lang="en-US"/>
            </a:p>
          </p:txBody>
        </p:sp>
        <p:sp>
          <p:nvSpPr>
            <p:cNvPr id="22" name="Line 48">
              <a:extLst>
                <a:ext uri="{FF2B5EF4-FFF2-40B4-BE49-F238E27FC236}">
                  <a16:creationId xmlns:a16="http://schemas.microsoft.com/office/drawing/2014/main" id="{535AC44E-75EA-4A65-B1E3-0111951D7F82}"/>
                </a:ext>
              </a:extLst>
            </p:cNvPr>
            <p:cNvSpPr>
              <a:spLocks noChangeShapeType="1"/>
            </p:cNvSpPr>
            <p:nvPr/>
          </p:nvSpPr>
          <p:spPr bwMode="auto">
            <a:xfrm>
              <a:off x="2260" y="2640"/>
              <a:ext cx="0" cy="92"/>
            </a:xfrm>
            <a:prstGeom prst="line">
              <a:avLst/>
            </a:prstGeom>
            <a:noFill/>
            <a:ln w="12700">
              <a:solidFill>
                <a:schemeClr val="tx1"/>
              </a:solidFill>
              <a:round/>
              <a:headEnd/>
              <a:tailEnd/>
            </a:ln>
            <a:effectLst/>
          </p:spPr>
          <p:txBody>
            <a:bodyPr wrap="none" anchor="ctr"/>
            <a:lstStyle/>
            <a:p>
              <a:endParaRPr lang="en-US"/>
            </a:p>
          </p:txBody>
        </p:sp>
        <p:sp>
          <p:nvSpPr>
            <p:cNvPr id="23" name="Line 49">
              <a:extLst>
                <a:ext uri="{FF2B5EF4-FFF2-40B4-BE49-F238E27FC236}">
                  <a16:creationId xmlns:a16="http://schemas.microsoft.com/office/drawing/2014/main" id="{96278AEA-DDFA-471C-9B27-96DBBEB051FC}"/>
                </a:ext>
              </a:extLst>
            </p:cNvPr>
            <p:cNvSpPr>
              <a:spLocks noChangeShapeType="1"/>
            </p:cNvSpPr>
            <p:nvPr/>
          </p:nvSpPr>
          <p:spPr bwMode="auto">
            <a:xfrm>
              <a:off x="2116" y="2784"/>
              <a:ext cx="0" cy="91"/>
            </a:xfrm>
            <a:prstGeom prst="line">
              <a:avLst/>
            </a:prstGeom>
            <a:noFill/>
            <a:ln w="12700">
              <a:solidFill>
                <a:schemeClr val="tx1"/>
              </a:solidFill>
              <a:round/>
              <a:headEnd/>
              <a:tailEnd/>
            </a:ln>
            <a:effectLst/>
          </p:spPr>
          <p:txBody>
            <a:bodyPr wrap="none" anchor="ctr"/>
            <a:lstStyle/>
            <a:p>
              <a:endParaRPr lang="en-US"/>
            </a:p>
          </p:txBody>
        </p:sp>
        <p:sp>
          <p:nvSpPr>
            <p:cNvPr id="24" name="Line 50">
              <a:extLst>
                <a:ext uri="{FF2B5EF4-FFF2-40B4-BE49-F238E27FC236}">
                  <a16:creationId xmlns:a16="http://schemas.microsoft.com/office/drawing/2014/main" id="{6A8D0B65-8B69-40B6-BD96-E945F36B0F82}"/>
                </a:ext>
              </a:extLst>
            </p:cNvPr>
            <p:cNvSpPr>
              <a:spLocks noChangeShapeType="1"/>
            </p:cNvSpPr>
            <p:nvPr/>
          </p:nvSpPr>
          <p:spPr bwMode="auto">
            <a:xfrm>
              <a:off x="2884" y="2784"/>
              <a:ext cx="0" cy="91"/>
            </a:xfrm>
            <a:prstGeom prst="line">
              <a:avLst/>
            </a:prstGeom>
            <a:noFill/>
            <a:ln w="12700">
              <a:solidFill>
                <a:schemeClr val="tx1"/>
              </a:solidFill>
              <a:round/>
              <a:headEnd/>
              <a:tailEnd/>
            </a:ln>
            <a:effectLst/>
          </p:spPr>
          <p:txBody>
            <a:bodyPr wrap="none" anchor="ctr"/>
            <a:lstStyle/>
            <a:p>
              <a:endParaRPr lang="en-US"/>
            </a:p>
          </p:txBody>
        </p:sp>
        <p:sp>
          <p:nvSpPr>
            <p:cNvPr id="25" name="Line 51">
              <a:extLst>
                <a:ext uri="{FF2B5EF4-FFF2-40B4-BE49-F238E27FC236}">
                  <a16:creationId xmlns:a16="http://schemas.microsoft.com/office/drawing/2014/main" id="{CC8D054C-B0CE-4A0E-9F89-1E8053F25864}"/>
                </a:ext>
              </a:extLst>
            </p:cNvPr>
            <p:cNvSpPr>
              <a:spLocks noChangeShapeType="1"/>
            </p:cNvSpPr>
            <p:nvPr/>
          </p:nvSpPr>
          <p:spPr bwMode="auto">
            <a:xfrm>
              <a:off x="2356" y="2928"/>
              <a:ext cx="0" cy="91"/>
            </a:xfrm>
            <a:prstGeom prst="line">
              <a:avLst/>
            </a:prstGeom>
            <a:noFill/>
            <a:ln w="12700">
              <a:solidFill>
                <a:schemeClr val="tx1"/>
              </a:solidFill>
              <a:round/>
              <a:headEnd/>
              <a:tailEnd/>
            </a:ln>
            <a:effectLst/>
          </p:spPr>
          <p:txBody>
            <a:bodyPr wrap="none" anchor="ctr"/>
            <a:lstStyle/>
            <a:p>
              <a:endParaRPr lang="en-US"/>
            </a:p>
          </p:txBody>
        </p:sp>
        <p:sp>
          <p:nvSpPr>
            <p:cNvPr id="26" name="Line 52">
              <a:extLst>
                <a:ext uri="{FF2B5EF4-FFF2-40B4-BE49-F238E27FC236}">
                  <a16:creationId xmlns:a16="http://schemas.microsoft.com/office/drawing/2014/main" id="{181BD1E2-6719-47AD-8FCC-FC156ABC0939}"/>
                </a:ext>
              </a:extLst>
            </p:cNvPr>
            <p:cNvSpPr>
              <a:spLocks noChangeShapeType="1"/>
            </p:cNvSpPr>
            <p:nvPr/>
          </p:nvSpPr>
          <p:spPr bwMode="auto">
            <a:xfrm>
              <a:off x="2788" y="3072"/>
              <a:ext cx="0" cy="92"/>
            </a:xfrm>
            <a:prstGeom prst="line">
              <a:avLst/>
            </a:prstGeom>
            <a:noFill/>
            <a:ln w="12700">
              <a:solidFill>
                <a:schemeClr val="tx1"/>
              </a:solidFill>
              <a:round/>
              <a:headEnd/>
              <a:tailEnd/>
            </a:ln>
            <a:effectLst/>
          </p:spPr>
          <p:txBody>
            <a:bodyPr wrap="none" anchor="ctr"/>
            <a:lstStyle/>
            <a:p>
              <a:endParaRPr lang="en-US"/>
            </a:p>
          </p:txBody>
        </p:sp>
        <p:sp>
          <p:nvSpPr>
            <p:cNvPr id="27" name="Line 53">
              <a:extLst>
                <a:ext uri="{FF2B5EF4-FFF2-40B4-BE49-F238E27FC236}">
                  <a16:creationId xmlns:a16="http://schemas.microsoft.com/office/drawing/2014/main" id="{6CD6E91E-4866-42F6-A9B6-14C1013CF6DB}"/>
                </a:ext>
              </a:extLst>
            </p:cNvPr>
            <p:cNvSpPr>
              <a:spLocks noChangeShapeType="1"/>
            </p:cNvSpPr>
            <p:nvPr/>
          </p:nvSpPr>
          <p:spPr bwMode="auto">
            <a:xfrm>
              <a:off x="3172" y="3264"/>
              <a:ext cx="0" cy="89"/>
            </a:xfrm>
            <a:prstGeom prst="line">
              <a:avLst/>
            </a:prstGeom>
            <a:noFill/>
            <a:ln w="12700">
              <a:solidFill>
                <a:schemeClr val="tx1"/>
              </a:solidFill>
              <a:round/>
              <a:headEnd/>
              <a:tailEnd/>
            </a:ln>
            <a:effectLst/>
          </p:spPr>
          <p:txBody>
            <a:bodyPr wrap="none" anchor="ctr"/>
            <a:lstStyle/>
            <a:p>
              <a:endParaRPr lang="en-US"/>
            </a:p>
          </p:txBody>
        </p:sp>
        <p:sp>
          <p:nvSpPr>
            <p:cNvPr id="28" name="Rectangle 54">
              <a:extLst>
                <a:ext uri="{FF2B5EF4-FFF2-40B4-BE49-F238E27FC236}">
                  <a16:creationId xmlns:a16="http://schemas.microsoft.com/office/drawing/2014/main" id="{3ADB35F7-42DD-4A67-A5D0-37EA78FB046A}"/>
                </a:ext>
              </a:extLst>
            </p:cNvPr>
            <p:cNvSpPr>
              <a:spLocks noChangeArrowheads="1"/>
            </p:cNvSpPr>
            <p:nvPr/>
          </p:nvSpPr>
          <p:spPr bwMode="auto">
            <a:xfrm>
              <a:off x="1026" y="2440"/>
              <a:ext cx="418" cy="229"/>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a:ea typeface="新細明體" pitchFamily="18" charset="-120"/>
                </a:rPr>
                <a:t>Time</a:t>
              </a:r>
            </a:p>
          </p:txBody>
        </p:sp>
        <p:sp>
          <p:nvSpPr>
            <p:cNvPr id="29" name="Rectangle 55">
              <a:extLst>
                <a:ext uri="{FF2B5EF4-FFF2-40B4-BE49-F238E27FC236}">
                  <a16:creationId xmlns:a16="http://schemas.microsoft.com/office/drawing/2014/main" id="{556A2E3D-60E8-4E3E-BEE6-0231EE8128C3}"/>
                </a:ext>
              </a:extLst>
            </p:cNvPr>
            <p:cNvSpPr>
              <a:spLocks noChangeArrowheads="1"/>
            </p:cNvSpPr>
            <p:nvPr/>
          </p:nvSpPr>
          <p:spPr bwMode="auto">
            <a:xfrm>
              <a:off x="1438" y="2565"/>
              <a:ext cx="274" cy="869"/>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a:ea typeface="新細明體" pitchFamily="18" charset="-120"/>
                </a:rPr>
                <a:t>T1</a:t>
              </a:r>
            </a:p>
            <a:p>
              <a:pPr eaLnBrk="0" hangingPunct="0"/>
              <a:r>
                <a:rPr lang="en-US" altLang="zh-TW">
                  <a:ea typeface="新細明體" pitchFamily="18" charset="-120"/>
                </a:rPr>
                <a:t>T2</a:t>
              </a:r>
            </a:p>
            <a:p>
              <a:pPr eaLnBrk="0" hangingPunct="0">
                <a:lnSpc>
                  <a:spcPct val="80000"/>
                </a:lnSpc>
              </a:pPr>
              <a:r>
                <a:rPr lang="en-US" altLang="zh-TW">
                  <a:ea typeface="新細明體" pitchFamily="18" charset="-120"/>
                </a:rPr>
                <a:t>T3</a:t>
              </a:r>
            </a:p>
            <a:p>
              <a:pPr eaLnBrk="0" hangingPunct="0">
                <a:lnSpc>
                  <a:spcPct val="90000"/>
                </a:lnSpc>
              </a:pPr>
              <a:r>
                <a:rPr lang="en-US" altLang="zh-TW">
                  <a:ea typeface="新細明體" pitchFamily="18" charset="-120"/>
                </a:rPr>
                <a:t>T4</a:t>
              </a:r>
            </a:p>
            <a:p>
              <a:pPr eaLnBrk="0" hangingPunct="0"/>
              <a:r>
                <a:rPr lang="en-US" altLang="zh-TW">
                  <a:ea typeface="新細明體" pitchFamily="18" charset="-120"/>
                </a:rPr>
                <a:t>T5</a:t>
              </a:r>
            </a:p>
          </p:txBody>
        </p:sp>
        <p:sp>
          <p:nvSpPr>
            <p:cNvPr id="30" name="Rectangle 56">
              <a:extLst>
                <a:ext uri="{FF2B5EF4-FFF2-40B4-BE49-F238E27FC236}">
                  <a16:creationId xmlns:a16="http://schemas.microsoft.com/office/drawing/2014/main" id="{09939B4A-CFD3-4D2B-B750-D7F444E6DBB7}"/>
                </a:ext>
              </a:extLst>
            </p:cNvPr>
            <p:cNvSpPr>
              <a:spLocks noChangeArrowheads="1"/>
            </p:cNvSpPr>
            <p:nvPr/>
          </p:nvSpPr>
          <p:spPr bwMode="auto">
            <a:xfrm>
              <a:off x="2159" y="3336"/>
              <a:ext cx="782" cy="229"/>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a:ea typeface="新細明體" pitchFamily="18" charset="-120"/>
                </a:rPr>
                <a:t>check point</a:t>
              </a:r>
            </a:p>
          </p:txBody>
        </p:sp>
        <p:sp>
          <p:nvSpPr>
            <p:cNvPr id="31" name="Rectangle 57">
              <a:extLst>
                <a:ext uri="{FF2B5EF4-FFF2-40B4-BE49-F238E27FC236}">
                  <a16:creationId xmlns:a16="http://schemas.microsoft.com/office/drawing/2014/main" id="{BA45FAF9-8ADB-4FE6-952E-ACCFC3FBCFE8}"/>
                </a:ext>
              </a:extLst>
            </p:cNvPr>
            <p:cNvSpPr>
              <a:spLocks noChangeArrowheads="1"/>
            </p:cNvSpPr>
            <p:nvPr/>
          </p:nvSpPr>
          <p:spPr bwMode="auto">
            <a:xfrm>
              <a:off x="3503" y="3392"/>
              <a:ext cx="927" cy="229"/>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a:ea typeface="新細明體" pitchFamily="18" charset="-120"/>
                </a:rPr>
                <a:t>system failure</a:t>
              </a:r>
            </a:p>
          </p:txBody>
        </p:sp>
        <p:sp>
          <p:nvSpPr>
            <p:cNvPr id="32" name="Rectangle 58">
              <a:extLst>
                <a:ext uri="{FF2B5EF4-FFF2-40B4-BE49-F238E27FC236}">
                  <a16:creationId xmlns:a16="http://schemas.microsoft.com/office/drawing/2014/main" id="{41698AE6-C843-4D50-A504-9E1DD7C5EC75}"/>
                </a:ext>
              </a:extLst>
            </p:cNvPr>
            <p:cNvSpPr>
              <a:spLocks noChangeArrowheads="1"/>
            </p:cNvSpPr>
            <p:nvPr/>
          </p:nvSpPr>
          <p:spPr bwMode="auto">
            <a:xfrm>
              <a:off x="4372" y="2640"/>
              <a:ext cx="1737" cy="210"/>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sz="1600">
                  <a:ea typeface="新細明體" pitchFamily="18" charset="-120"/>
                </a:rPr>
                <a:t>T1: </a:t>
              </a:r>
              <a:r>
                <a:rPr lang="en-US" altLang="zh-TW" sz="1400">
                  <a:ea typeface="新細明體" pitchFamily="18" charset="-120"/>
                </a:rPr>
                <a:t>no need to be undone or redone</a:t>
              </a:r>
            </a:p>
          </p:txBody>
        </p:sp>
        <p:sp>
          <p:nvSpPr>
            <p:cNvPr id="33" name="Rectangle 59">
              <a:extLst>
                <a:ext uri="{FF2B5EF4-FFF2-40B4-BE49-F238E27FC236}">
                  <a16:creationId xmlns:a16="http://schemas.microsoft.com/office/drawing/2014/main" id="{A020C0F0-A1A4-4338-9E4C-8D169F7F0198}"/>
                </a:ext>
              </a:extLst>
            </p:cNvPr>
            <p:cNvSpPr>
              <a:spLocks noChangeArrowheads="1"/>
            </p:cNvSpPr>
            <p:nvPr/>
          </p:nvSpPr>
          <p:spPr bwMode="auto">
            <a:xfrm>
              <a:off x="4228" y="2880"/>
              <a:ext cx="1481" cy="408"/>
            </a:xfrm>
            <a:prstGeom prst="rect">
              <a:avLst/>
            </a:prstGeom>
            <a:noFill/>
            <a:ln w="12700">
              <a:noFill/>
              <a:miter lim="800000"/>
              <a:headEnd/>
              <a:tailEnd/>
            </a:ln>
            <a:effectLst/>
          </p:spPr>
          <p:txBody>
            <a:bodyPr wrap="none" lIns="90488" tIns="44450" rIns="90488" bIns="44450">
              <a:spAutoFit/>
            </a:bodyPr>
            <a:lstStyle/>
            <a:p>
              <a:pPr algn="l" eaLnBrk="0" hangingPunct="0"/>
              <a:r>
                <a:rPr lang="en-US" altLang="zh-TW" dirty="0">
                  <a:ea typeface="新細明體" pitchFamily="18" charset="-120"/>
                </a:rPr>
                <a:t>    </a:t>
              </a:r>
              <a:r>
                <a:rPr lang="en-US" altLang="zh-TW" sz="1600" dirty="0">
                  <a:ea typeface="新細明體" pitchFamily="18" charset="-120"/>
                </a:rPr>
                <a:t>T2, T4: </a:t>
              </a:r>
              <a:r>
                <a:rPr lang="en-US" altLang="zh-TW" sz="1400" dirty="0">
                  <a:ea typeface="新細明體" pitchFamily="18" charset="-120"/>
                </a:rPr>
                <a:t>must be redone</a:t>
              </a:r>
            </a:p>
            <a:p>
              <a:pPr algn="l" eaLnBrk="0" hangingPunct="0"/>
              <a:r>
                <a:rPr lang="en-US" altLang="zh-TW" sz="1600" dirty="0">
                  <a:ea typeface="新細明體" pitchFamily="18" charset="-120"/>
                </a:rPr>
                <a:t>    </a:t>
              </a:r>
              <a:r>
                <a:rPr lang="en-US" altLang="zh-TW" sz="600" dirty="0">
                  <a:ea typeface="新細明體" pitchFamily="18" charset="-120"/>
                </a:rPr>
                <a:t> </a:t>
              </a:r>
            </a:p>
            <a:p>
              <a:pPr algn="l" eaLnBrk="0" hangingPunct="0">
                <a:lnSpc>
                  <a:spcPct val="50000"/>
                </a:lnSpc>
              </a:pPr>
              <a:r>
                <a:rPr lang="en-US" altLang="zh-TW" sz="1600" dirty="0">
                  <a:ea typeface="新細明體" pitchFamily="18" charset="-120"/>
                </a:rPr>
                <a:t>     </a:t>
              </a:r>
              <a:r>
                <a:rPr lang="en-US" altLang="zh-TW" sz="1600" dirty="0">
                  <a:solidFill>
                    <a:srgbClr val="FF0000"/>
                  </a:solidFill>
                  <a:ea typeface="新細明體" pitchFamily="18" charset="-120"/>
                </a:rPr>
                <a:t>T3, T5: </a:t>
              </a:r>
              <a:r>
                <a:rPr lang="en-US" altLang="zh-TW" sz="1400" dirty="0">
                  <a:solidFill>
                    <a:srgbClr val="FF0000"/>
                  </a:solidFill>
                  <a:ea typeface="新細明體" pitchFamily="18" charset="-120"/>
                </a:rPr>
                <a:t>must be undone</a:t>
              </a:r>
            </a:p>
          </p:txBody>
        </p:sp>
        <p:sp>
          <p:nvSpPr>
            <p:cNvPr id="34" name="Rectangle 60">
              <a:extLst>
                <a:ext uri="{FF2B5EF4-FFF2-40B4-BE49-F238E27FC236}">
                  <a16:creationId xmlns:a16="http://schemas.microsoft.com/office/drawing/2014/main" id="{38EB97C0-D50B-42B4-86C6-C35E235FA65F}"/>
                </a:ext>
              </a:extLst>
            </p:cNvPr>
            <p:cNvSpPr>
              <a:spLocks noChangeArrowheads="1"/>
            </p:cNvSpPr>
            <p:nvPr/>
          </p:nvSpPr>
          <p:spPr bwMode="auto">
            <a:xfrm>
              <a:off x="4008" y="2780"/>
              <a:ext cx="199" cy="286"/>
            </a:xfrm>
            <a:prstGeom prst="rect">
              <a:avLst/>
            </a:prstGeom>
            <a:noFill/>
            <a:ln w="12700">
              <a:noFill/>
              <a:miter lim="800000"/>
              <a:headEnd/>
              <a:tailEnd/>
            </a:ln>
            <a:effectLst/>
          </p:spPr>
          <p:txBody>
            <a:bodyPr wrap="none" lIns="90488" tIns="44450" rIns="90488" bIns="44450">
              <a:spAutoFit/>
            </a:bodyPr>
            <a:lstStyle/>
            <a:p>
              <a:pPr eaLnBrk="0" hangingPunct="0"/>
              <a:r>
                <a:rPr lang="zh-TW" altLang="en-US" sz="2400">
                  <a:ea typeface="新細明體" pitchFamily="18" charset="-120"/>
                </a:rPr>
                <a:t>?</a:t>
              </a:r>
              <a:endParaRPr lang="zh-TW" altLang="en-US" sz="3200">
                <a:ea typeface="新細明體" pitchFamily="18" charset="-120"/>
              </a:endParaRPr>
            </a:p>
          </p:txBody>
        </p:sp>
        <p:sp>
          <p:nvSpPr>
            <p:cNvPr id="35" name="Rectangle 61">
              <a:extLst>
                <a:ext uri="{FF2B5EF4-FFF2-40B4-BE49-F238E27FC236}">
                  <a16:creationId xmlns:a16="http://schemas.microsoft.com/office/drawing/2014/main" id="{9713026C-341F-4543-9E8F-5688CAB68A46}"/>
                </a:ext>
              </a:extLst>
            </p:cNvPr>
            <p:cNvSpPr>
              <a:spLocks noChangeArrowheads="1"/>
            </p:cNvSpPr>
            <p:nvPr/>
          </p:nvSpPr>
          <p:spPr bwMode="auto">
            <a:xfrm>
              <a:off x="4008" y="3120"/>
              <a:ext cx="199" cy="286"/>
            </a:xfrm>
            <a:prstGeom prst="rect">
              <a:avLst/>
            </a:prstGeom>
            <a:noFill/>
            <a:ln w="12700">
              <a:noFill/>
              <a:miter lim="800000"/>
              <a:headEnd/>
              <a:tailEnd/>
            </a:ln>
            <a:effectLst/>
          </p:spPr>
          <p:txBody>
            <a:bodyPr wrap="none" lIns="90488" tIns="44450" rIns="90488" bIns="44450">
              <a:spAutoFit/>
            </a:bodyPr>
            <a:lstStyle/>
            <a:p>
              <a:pPr eaLnBrk="0" hangingPunct="0"/>
              <a:r>
                <a:rPr lang="zh-TW" altLang="en-US" sz="2400">
                  <a:ea typeface="新細明體" pitchFamily="18" charset="-120"/>
                </a:rPr>
                <a:t>?</a:t>
              </a:r>
            </a:p>
          </p:txBody>
        </p:sp>
        <p:sp>
          <p:nvSpPr>
            <p:cNvPr id="36" name="Line 62">
              <a:extLst>
                <a:ext uri="{FF2B5EF4-FFF2-40B4-BE49-F238E27FC236}">
                  <a16:creationId xmlns:a16="http://schemas.microsoft.com/office/drawing/2014/main" id="{77A6FCD2-7D21-417C-90B5-D9FEC36DA8DA}"/>
                </a:ext>
              </a:extLst>
            </p:cNvPr>
            <p:cNvSpPr>
              <a:spLocks noChangeShapeType="1"/>
            </p:cNvSpPr>
            <p:nvPr/>
          </p:nvSpPr>
          <p:spPr bwMode="auto">
            <a:xfrm flipH="1">
              <a:off x="1540" y="2448"/>
              <a:ext cx="0" cy="96"/>
            </a:xfrm>
            <a:prstGeom prst="line">
              <a:avLst/>
            </a:prstGeom>
            <a:noFill/>
            <a:ln w="12700">
              <a:solidFill>
                <a:schemeClr val="tx1"/>
              </a:solidFill>
              <a:round/>
              <a:headEnd/>
              <a:tailEnd/>
            </a:ln>
            <a:effectLst/>
          </p:spPr>
          <p:txBody>
            <a:bodyPr wrap="none" anchor="ctr"/>
            <a:lstStyle/>
            <a:p>
              <a:endParaRPr lang="en-US"/>
            </a:p>
          </p:txBody>
        </p:sp>
        <p:sp>
          <p:nvSpPr>
            <p:cNvPr id="37" name="Line 63">
              <a:extLst>
                <a:ext uri="{FF2B5EF4-FFF2-40B4-BE49-F238E27FC236}">
                  <a16:creationId xmlns:a16="http://schemas.microsoft.com/office/drawing/2014/main" id="{E8D3CAA2-C278-4B9E-B66C-09A67296445F}"/>
                </a:ext>
              </a:extLst>
            </p:cNvPr>
            <p:cNvSpPr>
              <a:spLocks noChangeShapeType="1"/>
            </p:cNvSpPr>
            <p:nvPr/>
          </p:nvSpPr>
          <p:spPr bwMode="auto">
            <a:xfrm>
              <a:off x="3172" y="3312"/>
              <a:ext cx="778" cy="0"/>
            </a:xfrm>
            <a:prstGeom prst="line">
              <a:avLst/>
            </a:prstGeom>
            <a:noFill/>
            <a:ln w="38100">
              <a:solidFill>
                <a:srgbClr val="FF0000"/>
              </a:solidFill>
              <a:round/>
              <a:headEnd/>
              <a:tailEnd/>
            </a:ln>
            <a:effectLst/>
          </p:spPr>
          <p:txBody>
            <a:bodyPr wrap="none" anchor="ctr"/>
            <a:lstStyle/>
            <a:p>
              <a:endParaRPr lang="en-US" dirty="0"/>
            </a:p>
          </p:txBody>
        </p:sp>
        <p:sp>
          <p:nvSpPr>
            <p:cNvPr id="38" name="Line 64">
              <a:extLst>
                <a:ext uri="{FF2B5EF4-FFF2-40B4-BE49-F238E27FC236}">
                  <a16:creationId xmlns:a16="http://schemas.microsoft.com/office/drawing/2014/main" id="{487EDB65-FD97-4CFE-AE7D-EB793940C185}"/>
                </a:ext>
              </a:extLst>
            </p:cNvPr>
            <p:cNvSpPr>
              <a:spLocks noChangeShapeType="1"/>
            </p:cNvSpPr>
            <p:nvPr/>
          </p:nvSpPr>
          <p:spPr bwMode="auto">
            <a:xfrm>
              <a:off x="3508" y="3072"/>
              <a:ext cx="0" cy="92"/>
            </a:xfrm>
            <a:prstGeom prst="line">
              <a:avLst/>
            </a:prstGeom>
            <a:noFill/>
            <a:ln w="12700">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1024328441"/>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8FD55BD-9013-4904-B60F-22E8C28B8C5C}"/>
              </a:ext>
            </a:extLst>
          </p:cNvPr>
          <p:cNvGrpSpPr/>
          <p:nvPr/>
        </p:nvGrpSpPr>
        <p:grpSpPr>
          <a:xfrm>
            <a:off x="156840" y="405536"/>
            <a:ext cx="11560677" cy="7038313"/>
            <a:chOff x="-643405" y="2826095"/>
            <a:chExt cx="6482586" cy="2358961"/>
          </a:xfrm>
        </p:grpSpPr>
        <p:sp>
          <p:nvSpPr>
            <p:cNvPr id="5" name="Oval 4">
              <a:extLst>
                <a:ext uri="{FF2B5EF4-FFF2-40B4-BE49-F238E27FC236}">
                  <a16:creationId xmlns:a16="http://schemas.microsoft.com/office/drawing/2014/main" id="{9F605BA1-95C8-4F9C-AFEA-FD0DCC302742}"/>
                </a:ext>
              </a:extLst>
            </p:cNvPr>
            <p:cNvSpPr/>
            <p:nvPr/>
          </p:nvSpPr>
          <p:spPr>
            <a:xfrm>
              <a:off x="5033092" y="2826095"/>
              <a:ext cx="806089" cy="4296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6" name="TextBox 5">
              <a:extLst>
                <a:ext uri="{FF2B5EF4-FFF2-40B4-BE49-F238E27FC236}">
                  <a16:creationId xmlns:a16="http://schemas.microsoft.com/office/drawing/2014/main" id="{E07A466B-4E9D-45BE-A876-478DFC6582B7}"/>
                </a:ext>
              </a:extLst>
            </p:cNvPr>
            <p:cNvSpPr txBox="1"/>
            <p:nvPr/>
          </p:nvSpPr>
          <p:spPr>
            <a:xfrm>
              <a:off x="-643405" y="3109590"/>
              <a:ext cx="6117850" cy="2075466"/>
            </a:xfrm>
            <a:prstGeom prst="rect">
              <a:avLst/>
            </a:prstGeom>
            <a:noFill/>
          </p:spPr>
          <p:txBody>
            <a:bodyPr wrap="square" rtlCol="0">
              <a:spAutoFit/>
            </a:bodyPr>
            <a:lstStyle/>
            <a:p>
              <a:pPr marL="342900" indent="-342900">
                <a:buClr>
                  <a:schemeClr val="tx1"/>
                </a:buClr>
                <a:buFont typeface="Wingdings" panose="05000000000000000000" pitchFamily="2" charset="2"/>
                <a:buChar char="v"/>
              </a:pPr>
              <a:r>
                <a:rPr lang="en-US" altLang="zh-TW" sz="2400" b="1" dirty="0"/>
                <a:t>Media Failures and Recovery</a:t>
              </a:r>
              <a:r>
                <a:rPr lang="en-US" sz="2000" b="1" u="sng" dirty="0"/>
                <a:t>:-</a:t>
              </a:r>
              <a:r>
                <a:rPr lang="en-US" sz="2000" b="1" dirty="0"/>
                <a:t> </a:t>
              </a:r>
              <a:r>
                <a:rPr lang="ar-OM" sz="2000" b="1" dirty="0"/>
                <a:t>  </a:t>
              </a:r>
              <a:endParaRPr lang="en-US" sz="2000" b="1" dirty="0"/>
            </a:p>
            <a:p>
              <a:pPr marL="742950" lvl="1" indent="-285750">
                <a:lnSpc>
                  <a:spcPct val="90000"/>
                </a:lnSpc>
                <a:spcBef>
                  <a:spcPct val="100000"/>
                </a:spcBef>
                <a:buClr>
                  <a:schemeClr val="accent1"/>
                </a:buClr>
                <a:buFont typeface="Wingdings" panose="05000000000000000000" pitchFamily="2" charset="2"/>
                <a:buChar char="Ø"/>
              </a:pPr>
              <a:r>
                <a:rPr lang="en-US" altLang="zh-TW" b="1" dirty="0"/>
                <a:t>Critical point:</a:t>
              </a:r>
            </a:p>
            <a:p>
              <a:pPr marL="1200150" lvl="2" indent="-285750">
                <a:lnSpc>
                  <a:spcPct val="70000"/>
                </a:lnSpc>
                <a:spcBef>
                  <a:spcPct val="30000"/>
                </a:spcBef>
                <a:buClr>
                  <a:schemeClr val="accent1"/>
                </a:buClr>
                <a:buFont typeface="Wingdings" panose="05000000000000000000" pitchFamily="2" charset="2"/>
                <a:buChar char="§"/>
              </a:pPr>
              <a:r>
                <a:rPr lang="en-US" altLang="zh-TW" dirty="0"/>
                <a:t>    Some portion of the </a:t>
              </a:r>
              <a:r>
                <a:rPr lang="en-US" altLang="zh-TW" b="1" dirty="0"/>
                <a:t>secondary storage</a:t>
              </a:r>
              <a:r>
                <a:rPr lang="en-US" altLang="zh-TW" dirty="0"/>
                <a:t> is</a:t>
              </a:r>
              <a:br>
                <a:rPr lang="en-US" altLang="zh-TW" dirty="0"/>
              </a:br>
              <a:r>
                <a:rPr lang="en-US" altLang="zh-TW" dirty="0"/>
                <a:t> damaged. </a:t>
              </a:r>
              <a:endParaRPr lang="en-US" altLang="zh-TW" b="1" dirty="0"/>
            </a:p>
            <a:p>
              <a:pPr marL="742950" lvl="1" indent="-285750">
                <a:lnSpc>
                  <a:spcPct val="180000"/>
                </a:lnSpc>
                <a:buClr>
                  <a:schemeClr val="accent1"/>
                </a:buClr>
                <a:buFont typeface="Wingdings" panose="05000000000000000000" pitchFamily="2" charset="2"/>
                <a:buChar char="Ø"/>
              </a:pPr>
              <a:r>
                <a:rPr lang="en-US" altLang="zh-TW" b="1" dirty="0"/>
                <a:t>How to recover?</a:t>
              </a:r>
            </a:p>
            <a:p>
              <a:pPr marL="1257300" lvl="2" indent="-342900">
                <a:buFontTx/>
                <a:buAutoNum type="arabicParenBoth"/>
              </a:pPr>
              <a:r>
                <a:rPr lang="en-US" altLang="zh-TW" dirty="0"/>
                <a:t>load the database to new device from the </a:t>
              </a:r>
              <a:br>
                <a:rPr lang="en-US" altLang="zh-TW" dirty="0"/>
              </a:br>
              <a:r>
                <a:rPr lang="en-US" altLang="zh-TW" dirty="0"/>
                <a:t>   most recent </a:t>
              </a:r>
              <a:r>
                <a:rPr lang="en-US" altLang="zh-TW" b="1" dirty="0"/>
                <a:t>archive copy </a:t>
              </a:r>
              <a:r>
                <a:rPr lang="en-US" altLang="zh-TW" dirty="0"/>
                <a:t>(old DB.)</a:t>
              </a:r>
            </a:p>
            <a:p>
              <a:pPr lvl="2"/>
              <a:endParaRPr lang="en-US" altLang="zh-TW" dirty="0"/>
            </a:p>
            <a:p>
              <a:pPr lvl="2">
                <a:buFontTx/>
                <a:buNone/>
              </a:pPr>
              <a:r>
                <a:rPr lang="en-US" altLang="zh-TW" dirty="0"/>
                <a:t>(2) use the log (both active and archive) to </a:t>
              </a:r>
              <a:br>
                <a:rPr lang="en-US" altLang="zh-TW" dirty="0"/>
              </a:br>
              <a:r>
                <a:rPr lang="en-US" altLang="zh-TW" dirty="0"/>
                <a:t>   </a:t>
              </a:r>
              <a:r>
                <a:rPr lang="en-US" altLang="zh-TW" b="1" dirty="0"/>
                <a:t>redo</a:t>
              </a:r>
              <a:r>
                <a:rPr lang="en-US" altLang="zh-TW" dirty="0"/>
                <a:t> all the transactions that are </a:t>
              </a:r>
              <a:br>
                <a:rPr lang="en-US" altLang="zh-TW" dirty="0"/>
              </a:br>
              <a:r>
                <a:rPr lang="en-US" altLang="zh-TW" dirty="0"/>
                <a:t>   completed since that dump was taken.</a:t>
              </a:r>
            </a:p>
            <a:p>
              <a:pPr lvl="2">
                <a:buFontTx/>
                <a:buNone/>
              </a:pPr>
              <a:endParaRPr lang="en-US" altLang="zh-TW" b="1" dirty="0">
                <a:latin typeface="Monotype Corsiva" pitchFamily="66" charset="0"/>
              </a:endParaRPr>
            </a:p>
            <a:p>
              <a:pPr lvl="2">
                <a:buFontTx/>
                <a:buNone/>
              </a:pPr>
              <a:r>
                <a:rPr lang="en-US" altLang="zh-TW" b="1" dirty="0">
                  <a:latin typeface="Monotype Corsiva" pitchFamily="66" charset="0"/>
                </a:rPr>
                <a:t>Note:</a:t>
              </a:r>
              <a:r>
                <a:rPr lang="en-US" altLang="zh-TW" dirty="0"/>
                <a:t> Assume</a:t>
              </a:r>
              <a:r>
                <a:rPr lang="en-US" altLang="zh-TW" b="1" dirty="0"/>
                <a:t> log</a:t>
              </a:r>
              <a:r>
                <a:rPr lang="en-US" altLang="zh-TW" dirty="0"/>
                <a:t> dose not fail.</a:t>
              </a:r>
            </a:p>
            <a:p>
              <a:pPr lvl="2">
                <a:buFontTx/>
                <a:buNone/>
              </a:pPr>
              <a:endParaRPr lang="en-US" altLang="zh-TW" dirty="0"/>
            </a:p>
            <a:p>
              <a:pPr lvl="2">
                <a:lnSpc>
                  <a:spcPct val="40000"/>
                </a:lnSpc>
                <a:buFontTx/>
                <a:buNone/>
              </a:pPr>
              <a:r>
                <a:rPr lang="en-US" altLang="zh-TW" dirty="0"/>
                <a:t>           (Duplex log to avoid log failure.)	</a:t>
              </a:r>
            </a:p>
            <a:p>
              <a:pPr>
                <a:buClr>
                  <a:schemeClr val="accent1"/>
                </a:buClr>
              </a:pPr>
              <a:endParaRPr lang="en-US" dirty="0"/>
            </a:p>
            <a:p>
              <a:pPr>
                <a:buClr>
                  <a:schemeClr val="accent1"/>
                </a:buClr>
              </a:pPr>
              <a:endParaRPr lang="en-US" dirty="0"/>
            </a:p>
            <a:p>
              <a:endParaRPr lang="en-US" altLang="ko-KR" sz="1400" dirty="0">
                <a:solidFill>
                  <a:schemeClr val="tx1">
                    <a:lumMod val="65000"/>
                    <a:lumOff val="35000"/>
                  </a:schemeClr>
                </a:solidFill>
                <a:cs typeface="Arial" pitchFamily="34" charset="0"/>
              </a:endParaRPr>
            </a:p>
            <a:p>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p:txBody>
        </p:sp>
        <p:sp>
          <p:nvSpPr>
            <p:cNvPr id="7" name="TextBox 6">
              <a:extLst>
                <a:ext uri="{FF2B5EF4-FFF2-40B4-BE49-F238E27FC236}">
                  <a16:creationId xmlns:a16="http://schemas.microsoft.com/office/drawing/2014/main" id="{FE8F1D2E-6E9C-42E9-9039-8207D10020CD}"/>
                </a:ext>
              </a:extLst>
            </p:cNvPr>
            <p:cNvSpPr txBox="1"/>
            <p:nvPr/>
          </p:nvSpPr>
          <p:spPr>
            <a:xfrm>
              <a:off x="1110483" y="2928903"/>
              <a:ext cx="3856901" cy="134101"/>
            </a:xfrm>
            <a:prstGeom prst="rect">
              <a:avLst/>
            </a:prstGeom>
            <a:noFill/>
          </p:spPr>
          <p:txBody>
            <a:bodyPr wrap="square" rtlCol="0">
              <a:spAutoFit/>
            </a:bodyPr>
            <a:lstStyle/>
            <a:p>
              <a:pPr algn="r"/>
              <a:r>
                <a:rPr lang="en-US" altLang="ko-KR" sz="2000" b="1" dirty="0">
                  <a:cs typeface="Arial" pitchFamily="34" charset="0"/>
                </a:rPr>
                <a:t>database failure</a:t>
              </a:r>
              <a:endParaRPr lang="ko-KR" altLang="en-US" sz="2000" b="1" dirty="0">
                <a:cs typeface="Arial" pitchFamily="34" charset="0"/>
              </a:endParaRPr>
            </a:p>
          </p:txBody>
        </p:sp>
        <p:cxnSp>
          <p:nvCxnSpPr>
            <p:cNvPr id="8" name="Straight Connector 7">
              <a:extLst>
                <a:ext uri="{FF2B5EF4-FFF2-40B4-BE49-F238E27FC236}">
                  <a16:creationId xmlns:a16="http://schemas.microsoft.com/office/drawing/2014/main" id="{206781A3-7426-4E5A-B51E-8B43C1230E0A}"/>
                </a:ext>
              </a:extLst>
            </p:cNvPr>
            <p:cNvCxnSpPr>
              <a:cxnSpLocks/>
            </p:cNvCxnSpPr>
            <p:nvPr/>
          </p:nvCxnSpPr>
          <p:spPr>
            <a:xfrm>
              <a:off x="-524788" y="3054185"/>
              <a:ext cx="5577624" cy="3491"/>
            </a:xfrm>
            <a:prstGeom prst="line">
              <a:avLst/>
            </a:prstGeom>
            <a:ln>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FD111FFB-3AFB-4B9D-AD9E-C8A24680E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8381" y="712281"/>
            <a:ext cx="702628" cy="702628"/>
          </a:xfrm>
          <a:prstGeom prst="rect">
            <a:avLst/>
          </a:prstGeom>
          <a:ln>
            <a:noFill/>
          </a:ln>
        </p:spPr>
      </p:pic>
      <p:grpSp>
        <p:nvGrpSpPr>
          <p:cNvPr id="39" name="Group 4">
            <a:extLst>
              <a:ext uri="{FF2B5EF4-FFF2-40B4-BE49-F238E27FC236}">
                <a16:creationId xmlns:a16="http://schemas.microsoft.com/office/drawing/2014/main" id="{912E5EB9-37F8-4470-932F-E1928A1409A7}"/>
              </a:ext>
            </a:extLst>
          </p:cNvPr>
          <p:cNvGrpSpPr>
            <a:grpSpLocks/>
          </p:cNvGrpSpPr>
          <p:nvPr/>
        </p:nvGrpSpPr>
        <p:grpSpPr bwMode="auto">
          <a:xfrm>
            <a:off x="7431784" y="1721654"/>
            <a:ext cx="3286597" cy="3562702"/>
            <a:chOff x="1392" y="3360"/>
            <a:chExt cx="1680" cy="1872"/>
          </a:xfrm>
        </p:grpSpPr>
        <p:sp>
          <p:nvSpPr>
            <p:cNvPr id="40" name="AutoShape 5">
              <a:extLst>
                <a:ext uri="{FF2B5EF4-FFF2-40B4-BE49-F238E27FC236}">
                  <a16:creationId xmlns:a16="http://schemas.microsoft.com/office/drawing/2014/main" id="{29A2D5B2-0973-49E8-88B9-4DF637E8CC19}"/>
                </a:ext>
              </a:extLst>
            </p:cNvPr>
            <p:cNvSpPr>
              <a:spLocks noChangeArrowheads="1"/>
            </p:cNvSpPr>
            <p:nvPr/>
          </p:nvSpPr>
          <p:spPr bwMode="auto">
            <a:xfrm>
              <a:off x="2496" y="3552"/>
              <a:ext cx="288" cy="192"/>
            </a:xfrm>
            <a:prstGeom prst="flowChartMagneticTape">
              <a:avLst/>
            </a:prstGeom>
            <a:solidFill>
              <a:schemeClr val="bg1"/>
            </a:solidFill>
            <a:ln w="12700">
              <a:solidFill>
                <a:schemeClr val="tx1"/>
              </a:solidFill>
              <a:miter lim="800000"/>
              <a:headEnd/>
              <a:tailEnd/>
            </a:ln>
            <a:effectLst/>
          </p:spPr>
          <p:txBody>
            <a:bodyPr wrap="none" anchor="ctr"/>
            <a:lstStyle/>
            <a:p>
              <a:endParaRPr lang="en-US"/>
            </a:p>
          </p:txBody>
        </p:sp>
        <p:sp>
          <p:nvSpPr>
            <p:cNvPr id="41" name="AutoShape 6">
              <a:extLst>
                <a:ext uri="{FF2B5EF4-FFF2-40B4-BE49-F238E27FC236}">
                  <a16:creationId xmlns:a16="http://schemas.microsoft.com/office/drawing/2014/main" id="{4E486A5E-23D7-4D64-8B6F-CB6A5AC3E766}"/>
                </a:ext>
              </a:extLst>
            </p:cNvPr>
            <p:cNvSpPr>
              <a:spLocks noChangeArrowheads="1"/>
            </p:cNvSpPr>
            <p:nvPr/>
          </p:nvSpPr>
          <p:spPr bwMode="auto">
            <a:xfrm>
              <a:off x="1728" y="3552"/>
              <a:ext cx="336" cy="192"/>
            </a:xfrm>
            <a:prstGeom prst="flowChartOnlineStorage">
              <a:avLst/>
            </a:prstGeom>
            <a:solidFill>
              <a:schemeClr val="bg1"/>
            </a:solidFill>
            <a:ln w="12700">
              <a:solidFill>
                <a:schemeClr val="tx1"/>
              </a:solidFill>
              <a:miter lim="800000"/>
              <a:headEnd/>
              <a:tailEnd/>
            </a:ln>
            <a:effectLst/>
          </p:spPr>
          <p:txBody>
            <a:bodyPr wrap="none" anchor="ctr"/>
            <a:lstStyle/>
            <a:p>
              <a:endParaRPr lang="en-US"/>
            </a:p>
          </p:txBody>
        </p:sp>
        <p:sp>
          <p:nvSpPr>
            <p:cNvPr id="42" name="AutoShape 7">
              <a:extLst>
                <a:ext uri="{FF2B5EF4-FFF2-40B4-BE49-F238E27FC236}">
                  <a16:creationId xmlns:a16="http://schemas.microsoft.com/office/drawing/2014/main" id="{BCE4B9FF-9AF4-48A8-91FA-969B7936B4B9}"/>
                </a:ext>
              </a:extLst>
            </p:cNvPr>
            <p:cNvSpPr>
              <a:spLocks noChangeArrowheads="1"/>
            </p:cNvSpPr>
            <p:nvPr/>
          </p:nvSpPr>
          <p:spPr bwMode="auto">
            <a:xfrm>
              <a:off x="2064" y="4128"/>
              <a:ext cx="480" cy="192"/>
            </a:xfrm>
            <a:prstGeom prst="flowChartProcess">
              <a:avLst/>
            </a:prstGeom>
            <a:solidFill>
              <a:schemeClr val="bg1"/>
            </a:solidFill>
            <a:ln w="12700">
              <a:solidFill>
                <a:schemeClr val="tx1"/>
              </a:solidFill>
              <a:miter lim="800000"/>
              <a:headEnd/>
              <a:tailEnd/>
            </a:ln>
            <a:effectLst/>
          </p:spPr>
          <p:txBody>
            <a:bodyPr wrap="none" anchor="ctr"/>
            <a:lstStyle/>
            <a:p>
              <a:endParaRPr lang="en-US"/>
            </a:p>
          </p:txBody>
        </p:sp>
        <p:sp>
          <p:nvSpPr>
            <p:cNvPr id="43" name="AutoShape 8">
              <a:extLst>
                <a:ext uri="{FF2B5EF4-FFF2-40B4-BE49-F238E27FC236}">
                  <a16:creationId xmlns:a16="http://schemas.microsoft.com/office/drawing/2014/main" id="{ABCEA89A-78FD-4BB0-B0BD-E419F86D7E46}"/>
                </a:ext>
              </a:extLst>
            </p:cNvPr>
            <p:cNvSpPr>
              <a:spLocks noChangeArrowheads="1"/>
            </p:cNvSpPr>
            <p:nvPr/>
          </p:nvSpPr>
          <p:spPr bwMode="auto">
            <a:xfrm>
              <a:off x="1728" y="4656"/>
              <a:ext cx="384" cy="336"/>
            </a:xfrm>
            <a:prstGeom prst="flowChartOnlineStorage">
              <a:avLst/>
            </a:prstGeom>
            <a:solidFill>
              <a:schemeClr val="bg1"/>
            </a:solidFill>
            <a:ln w="12700">
              <a:solidFill>
                <a:schemeClr val="tx1"/>
              </a:solidFill>
              <a:miter lim="800000"/>
              <a:headEnd/>
              <a:tailEnd/>
            </a:ln>
            <a:effectLst/>
          </p:spPr>
          <p:txBody>
            <a:bodyPr wrap="none" anchor="ctr"/>
            <a:lstStyle/>
            <a:p>
              <a:endParaRPr lang="en-US"/>
            </a:p>
          </p:txBody>
        </p:sp>
        <p:sp>
          <p:nvSpPr>
            <p:cNvPr id="44" name="AutoShape 9">
              <a:extLst>
                <a:ext uri="{FF2B5EF4-FFF2-40B4-BE49-F238E27FC236}">
                  <a16:creationId xmlns:a16="http://schemas.microsoft.com/office/drawing/2014/main" id="{AE2254DD-2170-41ED-AB83-C9A2AFB9656C}"/>
                </a:ext>
              </a:extLst>
            </p:cNvPr>
            <p:cNvSpPr>
              <a:spLocks noChangeArrowheads="1"/>
            </p:cNvSpPr>
            <p:nvPr/>
          </p:nvSpPr>
          <p:spPr bwMode="auto">
            <a:xfrm>
              <a:off x="2496" y="4656"/>
              <a:ext cx="432" cy="336"/>
            </a:xfrm>
            <a:prstGeom prst="flowChartDocument">
              <a:avLst/>
            </a:prstGeom>
            <a:solidFill>
              <a:schemeClr val="bg1"/>
            </a:solidFill>
            <a:ln w="12700">
              <a:solidFill>
                <a:schemeClr val="tx1"/>
              </a:solidFill>
              <a:miter lim="800000"/>
              <a:headEnd/>
              <a:tailEnd/>
            </a:ln>
            <a:effectLst/>
          </p:spPr>
          <p:txBody>
            <a:bodyPr wrap="none" anchor="ctr"/>
            <a:lstStyle/>
            <a:p>
              <a:endParaRPr lang="en-US"/>
            </a:p>
          </p:txBody>
        </p:sp>
        <p:sp>
          <p:nvSpPr>
            <p:cNvPr id="45" name="Line 10">
              <a:extLst>
                <a:ext uri="{FF2B5EF4-FFF2-40B4-BE49-F238E27FC236}">
                  <a16:creationId xmlns:a16="http://schemas.microsoft.com/office/drawing/2014/main" id="{8D174DA7-B557-41AA-852C-A441E3E4FEC5}"/>
                </a:ext>
              </a:extLst>
            </p:cNvPr>
            <p:cNvSpPr>
              <a:spLocks noChangeShapeType="1"/>
            </p:cNvSpPr>
            <p:nvPr/>
          </p:nvSpPr>
          <p:spPr bwMode="auto">
            <a:xfrm>
              <a:off x="2016" y="3792"/>
              <a:ext cx="192" cy="288"/>
            </a:xfrm>
            <a:prstGeom prst="line">
              <a:avLst/>
            </a:prstGeom>
            <a:noFill/>
            <a:ln w="12700">
              <a:solidFill>
                <a:schemeClr val="tx1"/>
              </a:solidFill>
              <a:round/>
              <a:headEnd/>
              <a:tailEnd type="triangle" w="med" len="med"/>
            </a:ln>
            <a:effectLst/>
          </p:spPr>
          <p:txBody>
            <a:bodyPr/>
            <a:lstStyle/>
            <a:p>
              <a:endParaRPr lang="en-US"/>
            </a:p>
          </p:txBody>
        </p:sp>
        <p:sp>
          <p:nvSpPr>
            <p:cNvPr id="46" name="Line 11">
              <a:extLst>
                <a:ext uri="{FF2B5EF4-FFF2-40B4-BE49-F238E27FC236}">
                  <a16:creationId xmlns:a16="http://schemas.microsoft.com/office/drawing/2014/main" id="{75460401-ECC5-4F18-8A41-BDF731A159A8}"/>
                </a:ext>
              </a:extLst>
            </p:cNvPr>
            <p:cNvSpPr>
              <a:spLocks noChangeShapeType="1"/>
            </p:cNvSpPr>
            <p:nvPr/>
          </p:nvSpPr>
          <p:spPr bwMode="auto">
            <a:xfrm flipH="1">
              <a:off x="2400" y="3792"/>
              <a:ext cx="192" cy="288"/>
            </a:xfrm>
            <a:prstGeom prst="line">
              <a:avLst/>
            </a:prstGeom>
            <a:noFill/>
            <a:ln w="12700">
              <a:solidFill>
                <a:schemeClr val="tx1"/>
              </a:solidFill>
              <a:round/>
              <a:headEnd/>
              <a:tailEnd type="triangle" w="med" len="med"/>
            </a:ln>
            <a:effectLst/>
          </p:spPr>
          <p:txBody>
            <a:bodyPr/>
            <a:lstStyle/>
            <a:p>
              <a:endParaRPr lang="en-US"/>
            </a:p>
          </p:txBody>
        </p:sp>
        <p:sp>
          <p:nvSpPr>
            <p:cNvPr id="47" name="Line 12">
              <a:extLst>
                <a:ext uri="{FF2B5EF4-FFF2-40B4-BE49-F238E27FC236}">
                  <a16:creationId xmlns:a16="http://schemas.microsoft.com/office/drawing/2014/main" id="{3931D3DA-2A2E-4962-8F12-3C4543A76DDA}"/>
                </a:ext>
              </a:extLst>
            </p:cNvPr>
            <p:cNvSpPr>
              <a:spLocks noChangeShapeType="1"/>
            </p:cNvSpPr>
            <p:nvPr/>
          </p:nvSpPr>
          <p:spPr bwMode="auto">
            <a:xfrm flipH="1">
              <a:off x="2016" y="4368"/>
              <a:ext cx="240" cy="240"/>
            </a:xfrm>
            <a:prstGeom prst="line">
              <a:avLst/>
            </a:prstGeom>
            <a:noFill/>
            <a:ln w="12700">
              <a:solidFill>
                <a:schemeClr val="tx1"/>
              </a:solidFill>
              <a:round/>
              <a:headEnd/>
              <a:tailEnd type="triangle" w="med" len="med"/>
            </a:ln>
            <a:effectLst/>
          </p:spPr>
          <p:txBody>
            <a:bodyPr/>
            <a:lstStyle/>
            <a:p>
              <a:endParaRPr lang="en-US"/>
            </a:p>
          </p:txBody>
        </p:sp>
        <p:sp>
          <p:nvSpPr>
            <p:cNvPr id="48" name="Line 13">
              <a:extLst>
                <a:ext uri="{FF2B5EF4-FFF2-40B4-BE49-F238E27FC236}">
                  <a16:creationId xmlns:a16="http://schemas.microsoft.com/office/drawing/2014/main" id="{5C64D39F-B6A8-4EDA-829F-BC9E74C90DC1}"/>
                </a:ext>
              </a:extLst>
            </p:cNvPr>
            <p:cNvSpPr>
              <a:spLocks noChangeShapeType="1"/>
            </p:cNvSpPr>
            <p:nvPr/>
          </p:nvSpPr>
          <p:spPr bwMode="auto">
            <a:xfrm>
              <a:off x="2352" y="4368"/>
              <a:ext cx="240" cy="240"/>
            </a:xfrm>
            <a:prstGeom prst="line">
              <a:avLst/>
            </a:prstGeom>
            <a:noFill/>
            <a:ln w="12700">
              <a:solidFill>
                <a:schemeClr val="tx1"/>
              </a:solidFill>
              <a:round/>
              <a:headEnd/>
              <a:tailEnd type="triangle" w="med" len="med"/>
            </a:ln>
            <a:effectLst/>
          </p:spPr>
          <p:txBody>
            <a:bodyPr/>
            <a:lstStyle/>
            <a:p>
              <a:endParaRPr lang="en-US"/>
            </a:p>
          </p:txBody>
        </p:sp>
        <p:sp>
          <p:nvSpPr>
            <p:cNvPr id="49" name="Text Box 14">
              <a:extLst>
                <a:ext uri="{FF2B5EF4-FFF2-40B4-BE49-F238E27FC236}">
                  <a16:creationId xmlns:a16="http://schemas.microsoft.com/office/drawing/2014/main" id="{CB76C0C0-444E-401F-825E-3635E4875B3B}"/>
                </a:ext>
              </a:extLst>
            </p:cNvPr>
            <p:cNvSpPr txBox="1">
              <a:spLocks noChangeArrowheads="1"/>
            </p:cNvSpPr>
            <p:nvPr/>
          </p:nvSpPr>
          <p:spPr bwMode="auto">
            <a:xfrm>
              <a:off x="1392" y="3360"/>
              <a:ext cx="480" cy="192"/>
            </a:xfrm>
            <a:prstGeom prst="rect">
              <a:avLst/>
            </a:prstGeom>
            <a:noFill/>
            <a:ln w="12700">
              <a:noFill/>
              <a:miter lim="800000"/>
              <a:headEnd/>
              <a:tailEnd/>
            </a:ln>
            <a:effectLst/>
          </p:spPr>
          <p:txBody>
            <a:bodyPr>
              <a:spAutoFit/>
            </a:bodyPr>
            <a:lstStyle/>
            <a:p>
              <a:pPr eaLnBrk="0" hangingPunct="0">
                <a:spcBef>
                  <a:spcPct val="50000"/>
                </a:spcBef>
              </a:pPr>
              <a:r>
                <a:rPr lang="en-US" altLang="zh-TW" sz="1400">
                  <a:ea typeface="新細明體" pitchFamily="18" charset="-120"/>
                </a:rPr>
                <a:t>Old DB</a:t>
              </a:r>
            </a:p>
          </p:txBody>
        </p:sp>
        <p:sp>
          <p:nvSpPr>
            <p:cNvPr id="50" name="Text Box 15">
              <a:extLst>
                <a:ext uri="{FF2B5EF4-FFF2-40B4-BE49-F238E27FC236}">
                  <a16:creationId xmlns:a16="http://schemas.microsoft.com/office/drawing/2014/main" id="{2293653F-3387-4BF2-B366-1EC033AC7A1C}"/>
                </a:ext>
              </a:extLst>
            </p:cNvPr>
            <p:cNvSpPr txBox="1">
              <a:spLocks noChangeArrowheads="1"/>
            </p:cNvSpPr>
            <p:nvPr/>
          </p:nvSpPr>
          <p:spPr bwMode="auto">
            <a:xfrm>
              <a:off x="2448" y="3360"/>
              <a:ext cx="480" cy="192"/>
            </a:xfrm>
            <a:prstGeom prst="rect">
              <a:avLst/>
            </a:prstGeom>
            <a:noFill/>
            <a:ln w="12700">
              <a:noFill/>
              <a:miter lim="800000"/>
              <a:headEnd/>
              <a:tailEnd/>
            </a:ln>
            <a:effectLst/>
          </p:spPr>
          <p:txBody>
            <a:bodyPr>
              <a:spAutoFit/>
            </a:bodyPr>
            <a:lstStyle/>
            <a:p>
              <a:pPr eaLnBrk="0" hangingPunct="0">
                <a:spcBef>
                  <a:spcPct val="50000"/>
                </a:spcBef>
              </a:pPr>
              <a:r>
                <a:rPr lang="en-US" altLang="zh-TW" sz="1400">
                  <a:ea typeface="新細明體" pitchFamily="18" charset="-120"/>
                </a:rPr>
                <a:t>log</a:t>
              </a:r>
            </a:p>
          </p:txBody>
        </p:sp>
        <p:sp>
          <p:nvSpPr>
            <p:cNvPr id="51" name="Text Box 16">
              <a:extLst>
                <a:ext uri="{FF2B5EF4-FFF2-40B4-BE49-F238E27FC236}">
                  <a16:creationId xmlns:a16="http://schemas.microsoft.com/office/drawing/2014/main" id="{0904EB38-65D7-48EC-92BE-E9DFC157E108}"/>
                </a:ext>
              </a:extLst>
            </p:cNvPr>
            <p:cNvSpPr txBox="1">
              <a:spLocks noChangeArrowheads="1"/>
            </p:cNvSpPr>
            <p:nvPr/>
          </p:nvSpPr>
          <p:spPr bwMode="auto">
            <a:xfrm>
              <a:off x="1392" y="5040"/>
              <a:ext cx="624" cy="192"/>
            </a:xfrm>
            <a:prstGeom prst="rect">
              <a:avLst/>
            </a:prstGeom>
            <a:noFill/>
            <a:ln w="12700">
              <a:noFill/>
              <a:miter lim="800000"/>
              <a:headEnd/>
              <a:tailEnd/>
            </a:ln>
            <a:effectLst/>
          </p:spPr>
          <p:txBody>
            <a:bodyPr>
              <a:spAutoFit/>
            </a:bodyPr>
            <a:lstStyle/>
            <a:p>
              <a:pPr eaLnBrk="0" hangingPunct="0">
                <a:spcBef>
                  <a:spcPct val="50000"/>
                </a:spcBef>
              </a:pPr>
              <a:r>
                <a:rPr lang="en-US" altLang="zh-TW" sz="1400">
                  <a:ea typeface="新細明體" pitchFamily="18" charset="-120"/>
                </a:rPr>
                <a:t>New DB</a:t>
              </a:r>
            </a:p>
          </p:txBody>
        </p:sp>
        <p:sp>
          <p:nvSpPr>
            <p:cNvPr id="52" name="Text Box 17">
              <a:extLst>
                <a:ext uri="{FF2B5EF4-FFF2-40B4-BE49-F238E27FC236}">
                  <a16:creationId xmlns:a16="http://schemas.microsoft.com/office/drawing/2014/main" id="{0E524981-6EEF-4CFF-AD70-C25EE0E0788B}"/>
                </a:ext>
              </a:extLst>
            </p:cNvPr>
            <p:cNvSpPr txBox="1">
              <a:spLocks noChangeArrowheads="1"/>
            </p:cNvSpPr>
            <p:nvPr/>
          </p:nvSpPr>
          <p:spPr bwMode="auto">
            <a:xfrm>
              <a:off x="2448" y="4992"/>
              <a:ext cx="624" cy="192"/>
            </a:xfrm>
            <a:prstGeom prst="rect">
              <a:avLst/>
            </a:prstGeom>
            <a:noFill/>
            <a:ln w="12700">
              <a:noFill/>
              <a:miter lim="800000"/>
              <a:headEnd/>
              <a:tailEnd/>
            </a:ln>
            <a:effectLst/>
          </p:spPr>
          <p:txBody>
            <a:bodyPr>
              <a:spAutoFit/>
            </a:bodyPr>
            <a:lstStyle/>
            <a:p>
              <a:pPr eaLnBrk="0" hangingPunct="0">
                <a:spcBef>
                  <a:spcPct val="50000"/>
                </a:spcBef>
              </a:pPr>
              <a:r>
                <a:rPr lang="en-US" altLang="zh-TW" sz="1400">
                  <a:ea typeface="新細明體" pitchFamily="18" charset="-120"/>
                </a:rPr>
                <a:t>Report</a:t>
              </a:r>
            </a:p>
          </p:txBody>
        </p:sp>
      </p:grpSp>
      <p:sp>
        <p:nvSpPr>
          <p:cNvPr id="53" name="Text Box 20">
            <a:extLst>
              <a:ext uri="{FF2B5EF4-FFF2-40B4-BE49-F238E27FC236}">
                <a16:creationId xmlns:a16="http://schemas.microsoft.com/office/drawing/2014/main" id="{E3B20618-2AE9-410C-907B-9B2D7BAD7E5B}"/>
              </a:ext>
            </a:extLst>
          </p:cNvPr>
          <p:cNvSpPr txBox="1">
            <a:spLocks noChangeArrowheads="1"/>
          </p:cNvSpPr>
          <p:nvPr/>
        </p:nvSpPr>
        <p:spPr bwMode="auto">
          <a:xfrm>
            <a:off x="9028132" y="5732109"/>
            <a:ext cx="1310102" cy="276999"/>
          </a:xfrm>
          <a:prstGeom prst="rect">
            <a:avLst/>
          </a:prstGeom>
          <a:noFill/>
          <a:ln w="9525">
            <a:noFill/>
            <a:miter lim="800000"/>
            <a:headEnd/>
            <a:tailEnd/>
          </a:ln>
          <a:effectLst/>
        </p:spPr>
        <p:txBody>
          <a:bodyPr wrap="square">
            <a:spAutoFit/>
          </a:bodyPr>
          <a:lstStyle/>
          <a:p>
            <a:r>
              <a:rPr lang="en-US" altLang="zh-TW" sz="1200" b="1" dirty="0">
                <a:solidFill>
                  <a:srgbClr val="0070C0"/>
                </a:solidFill>
                <a:hlinkClick r:id="rId3" action="ppaction://hlinksldjump">
                  <a:extLst>
                    <a:ext uri="{A12FA001-AC4F-418D-AE19-62706E023703}">
                      <ahyp:hlinkClr xmlns:ahyp="http://schemas.microsoft.com/office/drawing/2018/hyperlinkcolor" val="tx"/>
                    </a:ext>
                  </a:extLst>
                </a:hlinkClick>
              </a:rPr>
              <a:t>Back p.8-13</a:t>
            </a:r>
            <a:endParaRPr lang="en-US" altLang="zh-TW" sz="1200" b="1" dirty="0">
              <a:solidFill>
                <a:srgbClr val="0070C0"/>
              </a:solidFill>
            </a:endParaRPr>
          </a:p>
        </p:txBody>
      </p:sp>
    </p:spTree>
    <p:extLst>
      <p:ext uri="{BB962C8B-B14F-4D97-AF65-F5344CB8AC3E}">
        <p14:creationId xmlns:p14="http://schemas.microsoft.com/office/powerpoint/2010/main" val="2618913451"/>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8FD55BD-9013-4904-B60F-22E8C28B8C5C}"/>
              </a:ext>
            </a:extLst>
          </p:cNvPr>
          <p:cNvGrpSpPr/>
          <p:nvPr/>
        </p:nvGrpSpPr>
        <p:grpSpPr>
          <a:xfrm>
            <a:off x="156840" y="405536"/>
            <a:ext cx="11560677" cy="5120865"/>
            <a:chOff x="-643405" y="2826095"/>
            <a:chExt cx="6482586" cy="1716309"/>
          </a:xfrm>
        </p:grpSpPr>
        <p:sp>
          <p:nvSpPr>
            <p:cNvPr id="5" name="Oval 4">
              <a:extLst>
                <a:ext uri="{FF2B5EF4-FFF2-40B4-BE49-F238E27FC236}">
                  <a16:creationId xmlns:a16="http://schemas.microsoft.com/office/drawing/2014/main" id="{9F605BA1-95C8-4F9C-AFEA-FD0DCC302742}"/>
                </a:ext>
              </a:extLst>
            </p:cNvPr>
            <p:cNvSpPr/>
            <p:nvPr/>
          </p:nvSpPr>
          <p:spPr>
            <a:xfrm>
              <a:off x="5033092" y="2826095"/>
              <a:ext cx="806089" cy="4296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6" name="TextBox 5">
              <a:extLst>
                <a:ext uri="{FF2B5EF4-FFF2-40B4-BE49-F238E27FC236}">
                  <a16:creationId xmlns:a16="http://schemas.microsoft.com/office/drawing/2014/main" id="{E07A466B-4E9D-45BE-A876-478DFC6582B7}"/>
                </a:ext>
              </a:extLst>
            </p:cNvPr>
            <p:cNvSpPr txBox="1"/>
            <p:nvPr/>
          </p:nvSpPr>
          <p:spPr>
            <a:xfrm>
              <a:off x="-643405" y="3109590"/>
              <a:ext cx="6117850" cy="1432814"/>
            </a:xfrm>
            <a:prstGeom prst="rect">
              <a:avLst/>
            </a:prstGeom>
            <a:noFill/>
            <a:ln>
              <a:noFill/>
            </a:ln>
          </p:spPr>
          <p:txBody>
            <a:bodyPr wrap="square" rtlCol="0">
              <a:spAutoFit/>
            </a:bodyPr>
            <a:lstStyle/>
            <a:p>
              <a:pPr marL="342900" indent="-342900">
                <a:buClr>
                  <a:schemeClr val="tx1"/>
                </a:buClr>
                <a:buFont typeface="Wingdings" panose="05000000000000000000" pitchFamily="2" charset="2"/>
                <a:buChar char="v"/>
              </a:pPr>
              <a:r>
                <a:rPr lang="en-US" altLang="zh-TW" sz="2000" b="1" dirty="0"/>
                <a:t>System Failures and Recovery</a:t>
              </a:r>
              <a:r>
                <a:rPr lang="en-US" sz="2000" b="1" u="sng" dirty="0"/>
                <a:t>:-</a:t>
              </a:r>
              <a:r>
                <a:rPr lang="en-US" sz="2000" b="1" dirty="0"/>
                <a:t> </a:t>
              </a:r>
              <a:r>
                <a:rPr lang="ar-OM" sz="2000" b="1" dirty="0"/>
                <a:t>  </a:t>
              </a:r>
              <a:endParaRPr lang="en-US" sz="2000" b="1" dirty="0"/>
            </a:p>
            <a:p>
              <a:pPr marL="742950" lvl="1" indent="-285750">
                <a:buClr>
                  <a:schemeClr val="accent1"/>
                </a:buClr>
                <a:buFont typeface="Wingdings" panose="05000000000000000000" pitchFamily="2" charset="2"/>
                <a:buChar char="Ø"/>
              </a:pPr>
              <a:r>
                <a:rPr lang="en-US" altLang="zh-TW" dirty="0"/>
                <a:t>How does the system know:  which transaction to redo and which to undo?</a:t>
              </a:r>
            </a:p>
            <a:p>
              <a:pPr lvl="2">
                <a:lnSpc>
                  <a:spcPct val="80000"/>
                </a:lnSpc>
                <a:buFontTx/>
                <a:buNone/>
              </a:pPr>
              <a:r>
                <a:rPr lang="en-US" altLang="zh-TW" b="1" dirty="0"/>
                <a:t>&lt;1&gt; Taking a </a:t>
              </a:r>
              <a:r>
                <a:rPr lang="en-US" altLang="zh-TW" dirty="0">
                  <a:solidFill>
                    <a:srgbClr val="FF0000"/>
                  </a:solidFill>
                </a:rPr>
                <a:t>Check point:</a:t>
              </a:r>
              <a:endParaRPr lang="ar-OM" altLang="zh-TW" b="1" dirty="0">
                <a:solidFill>
                  <a:srgbClr val="FF0000"/>
                </a:solidFill>
              </a:endParaRPr>
            </a:p>
            <a:p>
              <a:pPr lvl="2">
                <a:lnSpc>
                  <a:spcPct val="80000"/>
                </a:lnSpc>
                <a:buFontTx/>
                <a:buNone/>
              </a:pPr>
              <a:endParaRPr lang="en-US" altLang="zh-TW" b="1" dirty="0"/>
            </a:p>
            <a:p>
              <a:pPr marL="1657350" lvl="3" indent="-285750">
                <a:lnSpc>
                  <a:spcPct val="80000"/>
                </a:lnSpc>
                <a:spcBef>
                  <a:spcPct val="35000"/>
                </a:spcBef>
                <a:buFont typeface="Wingdings" panose="05000000000000000000" pitchFamily="2" charset="2"/>
                <a:buChar char="§"/>
              </a:pPr>
              <a:r>
                <a:rPr lang="en-US" altLang="zh-TW" dirty="0"/>
                <a:t>at certain prescribed intervals </a:t>
              </a:r>
            </a:p>
            <a:p>
              <a:pPr marL="1657350" lvl="3" indent="-285750">
                <a:lnSpc>
                  <a:spcPct val="80000"/>
                </a:lnSpc>
                <a:spcBef>
                  <a:spcPct val="35000"/>
                </a:spcBef>
                <a:buFont typeface="Wingdings" panose="05000000000000000000" pitchFamily="2" charset="2"/>
                <a:buChar char="§"/>
              </a:pPr>
              <a:r>
                <a:rPr lang="en-US" altLang="zh-TW" dirty="0"/>
                <a:t>involves:</a:t>
              </a:r>
            </a:p>
            <a:p>
              <a:pPr marL="2114550" lvl="4" indent="-285750">
                <a:lnSpc>
                  <a:spcPct val="80000"/>
                </a:lnSpc>
                <a:buClr>
                  <a:schemeClr val="accent1"/>
                </a:buClr>
                <a:buFont typeface="Courier New" panose="02070309020205020404" pitchFamily="49" charset="0"/>
                <a:buChar char="o"/>
              </a:pPr>
              <a:r>
                <a:rPr lang="en-US" altLang="zh-TW" dirty="0"/>
                <a:t>writing the contents of the database buffers out to the physical </a:t>
              </a:r>
              <a:br>
                <a:rPr lang="en-US" altLang="zh-TW" dirty="0"/>
              </a:br>
              <a:r>
                <a:rPr lang="en-US" altLang="zh-TW" dirty="0"/>
                <a:t>    database. e.g. disk</a:t>
              </a:r>
            </a:p>
            <a:p>
              <a:pPr marL="2114550" lvl="4" indent="-285750">
                <a:lnSpc>
                  <a:spcPct val="80000"/>
                </a:lnSpc>
                <a:buClr>
                  <a:schemeClr val="accent1"/>
                </a:buClr>
                <a:buFont typeface="Courier New" panose="02070309020205020404" pitchFamily="49" charset="0"/>
                <a:buChar char="o"/>
              </a:pPr>
              <a:r>
                <a:rPr lang="ar-OM" altLang="zh-TW" dirty="0"/>
                <a:t>  </a:t>
              </a:r>
              <a:r>
                <a:rPr lang="en-US" altLang="zh-TW" dirty="0"/>
                <a:t>writing a special checkpoint record (contains a list of transactions     </a:t>
              </a:r>
              <a:br>
                <a:rPr lang="en-US" altLang="zh-TW" dirty="0"/>
              </a:br>
              <a:r>
                <a:rPr lang="en-US" altLang="zh-TW" dirty="0"/>
                <a:t>     which are in progress)  e.g. {T2, T3} in progress</a:t>
              </a:r>
              <a:endParaRPr lang="zh-TW" altLang="en-US" dirty="0"/>
            </a:p>
            <a:p>
              <a:pPr>
                <a:buClr>
                  <a:schemeClr val="accent1"/>
                </a:buClr>
              </a:pPr>
              <a:endParaRPr lang="en-US" dirty="0"/>
            </a:p>
            <a:p>
              <a:pPr>
                <a:buClr>
                  <a:schemeClr val="accent1"/>
                </a:buClr>
              </a:pPr>
              <a:endParaRPr lang="en-US" dirty="0"/>
            </a:p>
            <a:p>
              <a:endParaRPr lang="en-US" altLang="ko-KR" sz="1400" dirty="0">
                <a:solidFill>
                  <a:schemeClr val="tx1">
                    <a:lumMod val="65000"/>
                    <a:lumOff val="35000"/>
                  </a:schemeClr>
                </a:solidFill>
                <a:cs typeface="Arial" pitchFamily="34" charset="0"/>
              </a:endParaRPr>
            </a:p>
            <a:p>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p:txBody>
        </p:sp>
        <p:sp>
          <p:nvSpPr>
            <p:cNvPr id="7" name="TextBox 6">
              <a:extLst>
                <a:ext uri="{FF2B5EF4-FFF2-40B4-BE49-F238E27FC236}">
                  <a16:creationId xmlns:a16="http://schemas.microsoft.com/office/drawing/2014/main" id="{FE8F1D2E-6E9C-42E9-9039-8207D10020CD}"/>
                </a:ext>
              </a:extLst>
            </p:cNvPr>
            <p:cNvSpPr txBox="1"/>
            <p:nvPr/>
          </p:nvSpPr>
          <p:spPr>
            <a:xfrm>
              <a:off x="1110483" y="2928903"/>
              <a:ext cx="3856901" cy="134101"/>
            </a:xfrm>
            <a:prstGeom prst="rect">
              <a:avLst/>
            </a:prstGeom>
            <a:noFill/>
          </p:spPr>
          <p:txBody>
            <a:bodyPr wrap="square" rtlCol="0">
              <a:spAutoFit/>
            </a:bodyPr>
            <a:lstStyle/>
            <a:p>
              <a:pPr algn="r"/>
              <a:r>
                <a:rPr lang="en-US" altLang="ko-KR" sz="2000" b="1" dirty="0">
                  <a:cs typeface="Arial" pitchFamily="34" charset="0"/>
                </a:rPr>
                <a:t>database failure</a:t>
              </a:r>
              <a:endParaRPr lang="ko-KR" altLang="en-US" sz="2000" b="1" dirty="0">
                <a:cs typeface="Arial" pitchFamily="34" charset="0"/>
              </a:endParaRPr>
            </a:p>
          </p:txBody>
        </p:sp>
        <p:cxnSp>
          <p:nvCxnSpPr>
            <p:cNvPr id="8" name="Straight Connector 7">
              <a:extLst>
                <a:ext uri="{FF2B5EF4-FFF2-40B4-BE49-F238E27FC236}">
                  <a16:creationId xmlns:a16="http://schemas.microsoft.com/office/drawing/2014/main" id="{206781A3-7426-4E5A-B51E-8B43C1230E0A}"/>
                </a:ext>
              </a:extLst>
            </p:cNvPr>
            <p:cNvCxnSpPr>
              <a:cxnSpLocks/>
            </p:cNvCxnSpPr>
            <p:nvPr/>
          </p:nvCxnSpPr>
          <p:spPr>
            <a:xfrm>
              <a:off x="-524788" y="3054185"/>
              <a:ext cx="5577624" cy="3491"/>
            </a:xfrm>
            <a:prstGeom prst="line">
              <a:avLst/>
            </a:prstGeom>
            <a:ln>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FD111FFB-3AFB-4B9D-AD9E-C8A24680E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8381" y="712281"/>
            <a:ext cx="702628" cy="702628"/>
          </a:xfrm>
          <a:prstGeom prst="rect">
            <a:avLst/>
          </a:prstGeom>
          <a:ln>
            <a:noFill/>
          </a:ln>
        </p:spPr>
      </p:pic>
      <p:grpSp>
        <p:nvGrpSpPr>
          <p:cNvPr id="11" name="Group 65">
            <a:extLst>
              <a:ext uri="{FF2B5EF4-FFF2-40B4-BE49-F238E27FC236}">
                <a16:creationId xmlns:a16="http://schemas.microsoft.com/office/drawing/2014/main" id="{F3FC50EA-BF2B-494A-8894-504E6B449544}"/>
              </a:ext>
            </a:extLst>
          </p:cNvPr>
          <p:cNvGrpSpPr>
            <a:grpSpLocks/>
          </p:cNvGrpSpPr>
          <p:nvPr/>
        </p:nvGrpSpPr>
        <p:grpSpPr bwMode="auto">
          <a:xfrm>
            <a:off x="1124933" y="3903260"/>
            <a:ext cx="8660512" cy="2418284"/>
            <a:chOff x="1026" y="2304"/>
            <a:chExt cx="5083" cy="1317"/>
          </a:xfrm>
        </p:grpSpPr>
        <p:sp>
          <p:nvSpPr>
            <p:cNvPr id="12" name="Rectangle 39">
              <a:extLst>
                <a:ext uri="{FF2B5EF4-FFF2-40B4-BE49-F238E27FC236}">
                  <a16:creationId xmlns:a16="http://schemas.microsoft.com/office/drawing/2014/main" id="{1985B572-6390-4C67-A398-041F1A75324B}"/>
                </a:ext>
              </a:extLst>
            </p:cNvPr>
            <p:cNvSpPr>
              <a:spLocks noChangeArrowheads="1"/>
            </p:cNvSpPr>
            <p:nvPr/>
          </p:nvSpPr>
          <p:spPr bwMode="auto">
            <a:xfrm>
              <a:off x="2452" y="2304"/>
              <a:ext cx="217" cy="229"/>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i="1">
                  <a:ea typeface="新細明體" pitchFamily="18" charset="-120"/>
                </a:rPr>
                <a:t>tc</a:t>
              </a:r>
            </a:p>
          </p:txBody>
        </p:sp>
        <p:sp>
          <p:nvSpPr>
            <p:cNvPr id="13" name="Rectangle 40">
              <a:extLst>
                <a:ext uri="{FF2B5EF4-FFF2-40B4-BE49-F238E27FC236}">
                  <a16:creationId xmlns:a16="http://schemas.microsoft.com/office/drawing/2014/main" id="{9F21608B-7FA7-4EC9-B801-D3ED1C96F4E2}"/>
                </a:ext>
              </a:extLst>
            </p:cNvPr>
            <p:cNvSpPr>
              <a:spLocks noChangeArrowheads="1"/>
            </p:cNvSpPr>
            <p:nvPr/>
          </p:nvSpPr>
          <p:spPr bwMode="auto">
            <a:xfrm>
              <a:off x="3866" y="2304"/>
              <a:ext cx="195" cy="229"/>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i="1">
                  <a:ea typeface="新細明體" pitchFamily="18" charset="-120"/>
                </a:rPr>
                <a:t>tf</a:t>
              </a:r>
            </a:p>
          </p:txBody>
        </p:sp>
        <p:sp>
          <p:nvSpPr>
            <p:cNvPr id="15" name="Line 41">
              <a:extLst>
                <a:ext uri="{FF2B5EF4-FFF2-40B4-BE49-F238E27FC236}">
                  <a16:creationId xmlns:a16="http://schemas.microsoft.com/office/drawing/2014/main" id="{8DFC4CA2-828D-4F7B-AC07-F0EBA6C6234B}"/>
                </a:ext>
              </a:extLst>
            </p:cNvPr>
            <p:cNvSpPr>
              <a:spLocks noChangeShapeType="1"/>
            </p:cNvSpPr>
            <p:nvPr/>
          </p:nvSpPr>
          <p:spPr bwMode="auto">
            <a:xfrm>
              <a:off x="1547" y="2522"/>
              <a:ext cx="3397"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 name="Line 42">
              <a:extLst>
                <a:ext uri="{FF2B5EF4-FFF2-40B4-BE49-F238E27FC236}">
                  <a16:creationId xmlns:a16="http://schemas.microsoft.com/office/drawing/2014/main" id="{001FC4A8-6264-4C1B-84E6-87288EE2DC3C}"/>
                </a:ext>
              </a:extLst>
            </p:cNvPr>
            <p:cNvSpPr>
              <a:spLocks noChangeShapeType="1"/>
            </p:cNvSpPr>
            <p:nvPr/>
          </p:nvSpPr>
          <p:spPr bwMode="auto">
            <a:xfrm>
              <a:off x="2548" y="2496"/>
              <a:ext cx="0" cy="864"/>
            </a:xfrm>
            <a:prstGeom prst="line">
              <a:avLst/>
            </a:prstGeom>
            <a:noFill/>
            <a:ln w="38100">
              <a:solidFill>
                <a:schemeClr val="tx1"/>
              </a:solidFill>
              <a:round/>
              <a:headEnd/>
              <a:tailEnd/>
            </a:ln>
            <a:effectLst/>
          </p:spPr>
          <p:txBody>
            <a:bodyPr wrap="none" anchor="ctr"/>
            <a:lstStyle/>
            <a:p>
              <a:endParaRPr lang="en-US"/>
            </a:p>
          </p:txBody>
        </p:sp>
        <p:sp>
          <p:nvSpPr>
            <p:cNvPr id="17" name="Line 43">
              <a:extLst>
                <a:ext uri="{FF2B5EF4-FFF2-40B4-BE49-F238E27FC236}">
                  <a16:creationId xmlns:a16="http://schemas.microsoft.com/office/drawing/2014/main" id="{956E909B-131F-4960-9212-A608C7343858}"/>
                </a:ext>
              </a:extLst>
            </p:cNvPr>
            <p:cNvSpPr>
              <a:spLocks noChangeShapeType="1"/>
            </p:cNvSpPr>
            <p:nvPr/>
          </p:nvSpPr>
          <p:spPr bwMode="auto">
            <a:xfrm flipH="1">
              <a:off x="3940" y="2495"/>
              <a:ext cx="15" cy="961"/>
            </a:xfrm>
            <a:prstGeom prst="line">
              <a:avLst/>
            </a:prstGeom>
            <a:noFill/>
            <a:ln w="38100">
              <a:solidFill>
                <a:schemeClr val="tx1"/>
              </a:solidFill>
              <a:prstDash val="dash"/>
              <a:round/>
              <a:headEnd/>
              <a:tailEnd/>
            </a:ln>
            <a:effectLst/>
          </p:spPr>
          <p:txBody>
            <a:bodyPr wrap="none" anchor="ctr"/>
            <a:lstStyle/>
            <a:p>
              <a:endParaRPr lang="en-US"/>
            </a:p>
          </p:txBody>
        </p:sp>
        <p:sp>
          <p:nvSpPr>
            <p:cNvPr id="18" name="Line 44">
              <a:extLst>
                <a:ext uri="{FF2B5EF4-FFF2-40B4-BE49-F238E27FC236}">
                  <a16:creationId xmlns:a16="http://schemas.microsoft.com/office/drawing/2014/main" id="{64E2B7C7-0DD4-40B8-8B48-7D5C7CB35B70}"/>
                </a:ext>
              </a:extLst>
            </p:cNvPr>
            <p:cNvSpPr>
              <a:spLocks noChangeShapeType="1"/>
            </p:cNvSpPr>
            <p:nvPr/>
          </p:nvSpPr>
          <p:spPr bwMode="auto">
            <a:xfrm flipV="1">
              <a:off x="1764" y="2699"/>
              <a:ext cx="494" cy="0"/>
            </a:xfrm>
            <a:prstGeom prst="line">
              <a:avLst/>
            </a:prstGeom>
            <a:noFill/>
            <a:ln w="12700">
              <a:solidFill>
                <a:schemeClr val="tx1"/>
              </a:solidFill>
              <a:round/>
              <a:headEnd/>
              <a:tailEnd/>
            </a:ln>
            <a:effectLst/>
          </p:spPr>
          <p:txBody>
            <a:bodyPr wrap="none" anchor="ctr"/>
            <a:lstStyle/>
            <a:p>
              <a:endParaRPr lang="en-US"/>
            </a:p>
          </p:txBody>
        </p:sp>
        <p:sp>
          <p:nvSpPr>
            <p:cNvPr id="19" name="Line 45">
              <a:extLst>
                <a:ext uri="{FF2B5EF4-FFF2-40B4-BE49-F238E27FC236}">
                  <a16:creationId xmlns:a16="http://schemas.microsoft.com/office/drawing/2014/main" id="{5ECFB77F-6EA6-4EC3-8ABE-939A8AE481CF}"/>
                </a:ext>
              </a:extLst>
            </p:cNvPr>
            <p:cNvSpPr>
              <a:spLocks noChangeShapeType="1"/>
            </p:cNvSpPr>
            <p:nvPr/>
          </p:nvSpPr>
          <p:spPr bwMode="auto">
            <a:xfrm flipV="1">
              <a:off x="2116" y="2832"/>
              <a:ext cx="768" cy="0"/>
            </a:xfrm>
            <a:prstGeom prst="line">
              <a:avLst/>
            </a:prstGeom>
            <a:noFill/>
            <a:ln w="38100">
              <a:solidFill>
                <a:schemeClr val="tx1"/>
              </a:solidFill>
              <a:round/>
              <a:headEnd/>
              <a:tailEnd/>
            </a:ln>
            <a:effectLst/>
          </p:spPr>
          <p:txBody>
            <a:bodyPr wrap="none" anchor="ctr"/>
            <a:lstStyle/>
            <a:p>
              <a:endParaRPr lang="en-US"/>
            </a:p>
          </p:txBody>
        </p:sp>
        <p:sp>
          <p:nvSpPr>
            <p:cNvPr id="20" name="Line 46">
              <a:extLst>
                <a:ext uri="{FF2B5EF4-FFF2-40B4-BE49-F238E27FC236}">
                  <a16:creationId xmlns:a16="http://schemas.microsoft.com/office/drawing/2014/main" id="{8B11FCB4-CA87-4522-8971-7E6E34067130}"/>
                </a:ext>
              </a:extLst>
            </p:cNvPr>
            <p:cNvSpPr>
              <a:spLocks noChangeShapeType="1"/>
            </p:cNvSpPr>
            <p:nvPr/>
          </p:nvSpPr>
          <p:spPr bwMode="auto">
            <a:xfrm>
              <a:off x="2356" y="2976"/>
              <a:ext cx="1584" cy="0"/>
            </a:xfrm>
            <a:prstGeom prst="line">
              <a:avLst/>
            </a:prstGeom>
            <a:noFill/>
            <a:ln w="38100">
              <a:solidFill>
                <a:srgbClr val="FF0000"/>
              </a:solidFill>
              <a:round/>
              <a:headEnd/>
              <a:tailEnd/>
            </a:ln>
            <a:effectLst/>
          </p:spPr>
          <p:txBody>
            <a:bodyPr wrap="none" anchor="ctr"/>
            <a:lstStyle/>
            <a:p>
              <a:endParaRPr lang="en-US"/>
            </a:p>
          </p:txBody>
        </p:sp>
        <p:sp>
          <p:nvSpPr>
            <p:cNvPr id="21" name="Line 47">
              <a:extLst>
                <a:ext uri="{FF2B5EF4-FFF2-40B4-BE49-F238E27FC236}">
                  <a16:creationId xmlns:a16="http://schemas.microsoft.com/office/drawing/2014/main" id="{9DFC1C50-42D9-4FF8-820A-872291E254B5}"/>
                </a:ext>
              </a:extLst>
            </p:cNvPr>
            <p:cNvSpPr>
              <a:spLocks noChangeShapeType="1"/>
            </p:cNvSpPr>
            <p:nvPr/>
          </p:nvSpPr>
          <p:spPr bwMode="auto">
            <a:xfrm>
              <a:off x="2788" y="3120"/>
              <a:ext cx="720" cy="0"/>
            </a:xfrm>
            <a:prstGeom prst="line">
              <a:avLst/>
            </a:prstGeom>
            <a:noFill/>
            <a:ln w="38100">
              <a:solidFill>
                <a:schemeClr val="tx1"/>
              </a:solidFill>
              <a:round/>
              <a:headEnd/>
              <a:tailEnd/>
            </a:ln>
            <a:effectLst/>
          </p:spPr>
          <p:txBody>
            <a:bodyPr wrap="none" anchor="ctr"/>
            <a:lstStyle/>
            <a:p>
              <a:endParaRPr lang="en-US"/>
            </a:p>
          </p:txBody>
        </p:sp>
        <p:sp>
          <p:nvSpPr>
            <p:cNvPr id="22" name="Line 48">
              <a:extLst>
                <a:ext uri="{FF2B5EF4-FFF2-40B4-BE49-F238E27FC236}">
                  <a16:creationId xmlns:a16="http://schemas.microsoft.com/office/drawing/2014/main" id="{535AC44E-75EA-4A65-B1E3-0111951D7F82}"/>
                </a:ext>
              </a:extLst>
            </p:cNvPr>
            <p:cNvSpPr>
              <a:spLocks noChangeShapeType="1"/>
            </p:cNvSpPr>
            <p:nvPr/>
          </p:nvSpPr>
          <p:spPr bwMode="auto">
            <a:xfrm>
              <a:off x="2260" y="2640"/>
              <a:ext cx="0" cy="92"/>
            </a:xfrm>
            <a:prstGeom prst="line">
              <a:avLst/>
            </a:prstGeom>
            <a:noFill/>
            <a:ln w="12700">
              <a:solidFill>
                <a:schemeClr val="tx1"/>
              </a:solidFill>
              <a:round/>
              <a:headEnd/>
              <a:tailEnd/>
            </a:ln>
            <a:effectLst/>
          </p:spPr>
          <p:txBody>
            <a:bodyPr wrap="none" anchor="ctr"/>
            <a:lstStyle/>
            <a:p>
              <a:endParaRPr lang="en-US"/>
            </a:p>
          </p:txBody>
        </p:sp>
        <p:sp>
          <p:nvSpPr>
            <p:cNvPr id="23" name="Line 49">
              <a:extLst>
                <a:ext uri="{FF2B5EF4-FFF2-40B4-BE49-F238E27FC236}">
                  <a16:creationId xmlns:a16="http://schemas.microsoft.com/office/drawing/2014/main" id="{96278AEA-DDFA-471C-9B27-96DBBEB051FC}"/>
                </a:ext>
              </a:extLst>
            </p:cNvPr>
            <p:cNvSpPr>
              <a:spLocks noChangeShapeType="1"/>
            </p:cNvSpPr>
            <p:nvPr/>
          </p:nvSpPr>
          <p:spPr bwMode="auto">
            <a:xfrm>
              <a:off x="2116" y="2784"/>
              <a:ext cx="0" cy="91"/>
            </a:xfrm>
            <a:prstGeom prst="line">
              <a:avLst/>
            </a:prstGeom>
            <a:noFill/>
            <a:ln w="12700">
              <a:solidFill>
                <a:schemeClr val="tx1"/>
              </a:solidFill>
              <a:round/>
              <a:headEnd/>
              <a:tailEnd/>
            </a:ln>
            <a:effectLst/>
          </p:spPr>
          <p:txBody>
            <a:bodyPr wrap="none" anchor="ctr"/>
            <a:lstStyle/>
            <a:p>
              <a:endParaRPr lang="en-US"/>
            </a:p>
          </p:txBody>
        </p:sp>
        <p:sp>
          <p:nvSpPr>
            <p:cNvPr id="24" name="Line 50">
              <a:extLst>
                <a:ext uri="{FF2B5EF4-FFF2-40B4-BE49-F238E27FC236}">
                  <a16:creationId xmlns:a16="http://schemas.microsoft.com/office/drawing/2014/main" id="{6A8D0B65-8B69-40B6-BD96-E945F36B0F82}"/>
                </a:ext>
              </a:extLst>
            </p:cNvPr>
            <p:cNvSpPr>
              <a:spLocks noChangeShapeType="1"/>
            </p:cNvSpPr>
            <p:nvPr/>
          </p:nvSpPr>
          <p:spPr bwMode="auto">
            <a:xfrm>
              <a:off x="2884" y="2784"/>
              <a:ext cx="0" cy="91"/>
            </a:xfrm>
            <a:prstGeom prst="line">
              <a:avLst/>
            </a:prstGeom>
            <a:noFill/>
            <a:ln w="12700">
              <a:solidFill>
                <a:schemeClr val="tx1"/>
              </a:solidFill>
              <a:round/>
              <a:headEnd/>
              <a:tailEnd/>
            </a:ln>
            <a:effectLst/>
          </p:spPr>
          <p:txBody>
            <a:bodyPr wrap="none" anchor="ctr"/>
            <a:lstStyle/>
            <a:p>
              <a:endParaRPr lang="en-US"/>
            </a:p>
          </p:txBody>
        </p:sp>
        <p:sp>
          <p:nvSpPr>
            <p:cNvPr id="25" name="Line 51">
              <a:extLst>
                <a:ext uri="{FF2B5EF4-FFF2-40B4-BE49-F238E27FC236}">
                  <a16:creationId xmlns:a16="http://schemas.microsoft.com/office/drawing/2014/main" id="{CC8D054C-B0CE-4A0E-9F89-1E8053F25864}"/>
                </a:ext>
              </a:extLst>
            </p:cNvPr>
            <p:cNvSpPr>
              <a:spLocks noChangeShapeType="1"/>
            </p:cNvSpPr>
            <p:nvPr/>
          </p:nvSpPr>
          <p:spPr bwMode="auto">
            <a:xfrm>
              <a:off x="2356" y="2928"/>
              <a:ext cx="0" cy="91"/>
            </a:xfrm>
            <a:prstGeom prst="line">
              <a:avLst/>
            </a:prstGeom>
            <a:noFill/>
            <a:ln w="12700">
              <a:solidFill>
                <a:schemeClr val="tx1"/>
              </a:solidFill>
              <a:round/>
              <a:headEnd/>
              <a:tailEnd/>
            </a:ln>
            <a:effectLst/>
          </p:spPr>
          <p:txBody>
            <a:bodyPr wrap="none" anchor="ctr"/>
            <a:lstStyle/>
            <a:p>
              <a:endParaRPr lang="en-US"/>
            </a:p>
          </p:txBody>
        </p:sp>
        <p:sp>
          <p:nvSpPr>
            <p:cNvPr id="26" name="Line 52">
              <a:extLst>
                <a:ext uri="{FF2B5EF4-FFF2-40B4-BE49-F238E27FC236}">
                  <a16:creationId xmlns:a16="http://schemas.microsoft.com/office/drawing/2014/main" id="{181BD1E2-6719-47AD-8FCC-FC156ABC0939}"/>
                </a:ext>
              </a:extLst>
            </p:cNvPr>
            <p:cNvSpPr>
              <a:spLocks noChangeShapeType="1"/>
            </p:cNvSpPr>
            <p:nvPr/>
          </p:nvSpPr>
          <p:spPr bwMode="auto">
            <a:xfrm>
              <a:off x="2788" y="3072"/>
              <a:ext cx="0" cy="92"/>
            </a:xfrm>
            <a:prstGeom prst="line">
              <a:avLst/>
            </a:prstGeom>
            <a:noFill/>
            <a:ln w="12700">
              <a:solidFill>
                <a:schemeClr val="tx1"/>
              </a:solidFill>
              <a:round/>
              <a:headEnd/>
              <a:tailEnd/>
            </a:ln>
            <a:effectLst/>
          </p:spPr>
          <p:txBody>
            <a:bodyPr wrap="none" anchor="ctr"/>
            <a:lstStyle/>
            <a:p>
              <a:endParaRPr lang="en-US"/>
            </a:p>
          </p:txBody>
        </p:sp>
        <p:sp>
          <p:nvSpPr>
            <p:cNvPr id="27" name="Line 53">
              <a:extLst>
                <a:ext uri="{FF2B5EF4-FFF2-40B4-BE49-F238E27FC236}">
                  <a16:creationId xmlns:a16="http://schemas.microsoft.com/office/drawing/2014/main" id="{6CD6E91E-4866-42F6-A9B6-14C1013CF6DB}"/>
                </a:ext>
              </a:extLst>
            </p:cNvPr>
            <p:cNvSpPr>
              <a:spLocks noChangeShapeType="1"/>
            </p:cNvSpPr>
            <p:nvPr/>
          </p:nvSpPr>
          <p:spPr bwMode="auto">
            <a:xfrm>
              <a:off x="3172" y="3264"/>
              <a:ext cx="0" cy="89"/>
            </a:xfrm>
            <a:prstGeom prst="line">
              <a:avLst/>
            </a:prstGeom>
            <a:noFill/>
            <a:ln w="12700">
              <a:solidFill>
                <a:schemeClr val="tx1"/>
              </a:solidFill>
              <a:round/>
              <a:headEnd/>
              <a:tailEnd/>
            </a:ln>
            <a:effectLst/>
          </p:spPr>
          <p:txBody>
            <a:bodyPr wrap="none" anchor="ctr"/>
            <a:lstStyle/>
            <a:p>
              <a:endParaRPr lang="en-US"/>
            </a:p>
          </p:txBody>
        </p:sp>
        <p:sp>
          <p:nvSpPr>
            <p:cNvPr id="28" name="Rectangle 54">
              <a:extLst>
                <a:ext uri="{FF2B5EF4-FFF2-40B4-BE49-F238E27FC236}">
                  <a16:creationId xmlns:a16="http://schemas.microsoft.com/office/drawing/2014/main" id="{3ADB35F7-42DD-4A67-A5D0-37EA78FB046A}"/>
                </a:ext>
              </a:extLst>
            </p:cNvPr>
            <p:cNvSpPr>
              <a:spLocks noChangeArrowheads="1"/>
            </p:cNvSpPr>
            <p:nvPr/>
          </p:nvSpPr>
          <p:spPr bwMode="auto">
            <a:xfrm>
              <a:off x="1026" y="2440"/>
              <a:ext cx="418" cy="229"/>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a:ea typeface="新細明體" pitchFamily="18" charset="-120"/>
                </a:rPr>
                <a:t>Time</a:t>
              </a:r>
            </a:p>
          </p:txBody>
        </p:sp>
        <p:sp>
          <p:nvSpPr>
            <p:cNvPr id="29" name="Rectangle 55">
              <a:extLst>
                <a:ext uri="{FF2B5EF4-FFF2-40B4-BE49-F238E27FC236}">
                  <a16:creationId xmlns:a16="http://schemas.microsoft.com/office/drawing/2014/main" id="{556A2E3D-60E8-4E3E-BEE6-0231EE8128C3}"/>
                </a:ext>
              </a:extLst>
            </p:cNvPr>
            <p:cNvSpPr>
              <a:spLocks noChangeArrowheads="1"/>
            </p:cNvSpPr>
            <p:nvPr/>
          </p:nvSpPr>
          <p:spPr bwMode="auto">
            <a:xfrm>
              <a:off x="1438" y="2565"/>
              <a:ext cx="274" cy="869"/>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a:ea typeface="新細明體" pitchFamily="18" charset="-120"/>
                </a:rPr>
                <a:t>T1</a:t>
              </a:r>
            </a:p>
            <a:p>
              <a:pPr eaLnBrk="0" hangingPunct="0"/>
              <a:r>
                <a:rPr lang="en-US" altLang="zh-TW">
                  <a:ea typeface="新細明體" pitchFamily="18" charset="-120"/>
                </a:rPr>
                <a:t>T2</a:t>
              </a:r>
            </a:p>
            <a:p>
              <a:pPr eaLnBrk="0" hangingPunct="0">
                <a:lnSpc>
                  <a:spcPct val="80000"/>
                </a:lnSpc>
              </a:pPr>
              <a:r>
                <a:rPr lang="en-US" altLang="zh-TW">
                  <a:ea typeface="新細明體" pitchFamily="18" charset="-120"/>
                </a:rPr>
                <a:t>T3</a:t>
              </a:r>
            </a:p>
            <a:p>
              <a:pPr eaLnBrk="0" hangingPunct="0">
                <a:lnSpc>
                  <a:spcPct val="90000"/>
                </a:lnSpc>
              </a:pPr>
              <a:r>
                <a:rPr lang="en-US" altLang="zh-TW">
                  <a:ea typeface="新細明體" pitchFamily="18" charset="-120"/>
                </a:rPr>
                <a:t>T4</a:t>
              </a:r>
            </a:p>
            <a:p>
              <a:pPr eaLnBrk="0" hangingPunct="0"/>
              <a:r>
                <a:rPr lang="en-US" altLang="zh-TW">
                  <a:ea typeface="新細明體" pitchFamily="18" charset="-120"/>
                </a:rPr>
                <a:t>T5</a:t>
              </a:r>
            </a:p>
          </p:txBody>
        </p:sp>
        <p:sp>
          <p:nvSpPr>
            <p:cNvPr id="30" name="Rectangle 56">
              <a:extLst>
                <a:ext uri="{FF2B5EF4-FFF2-40B4-BE49-F238E27FC236}">
                  <a16:creationId xmlns:a16="http://schemas.microsoft.com/office/drawing/2014/main" id="{09939B4A-CFD3-4D2B-B750-D7F444E6DBB7}"/>
                </a:ext>
              </a:extLst>
            </p:cNvPr>
            <p:cNvSpPr>
              <a:spLocks noChangeArrowheads="1"/>
            </p:cNvSpPr>
            <p:nvPr/>
          </p:nvSpPr>
          <p:spPr bwMode="auto">
            <a:xfrm>
              <a:off x="2159" y="3336"/>
              <a:ext cx="782" cy="229"/>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a:ea typeface="新細明體" pitchFamily="18" charset="-120"/>
                </a:rPr>
                <a:t>check point</a:t>
              </a:r>
            </a:p>
          </p:txBody>
        </p:sp>
        <p:sp>
          <p:nvSpPr>
            <p:cNvPr id="31" name="Rectangle 57">
              <a:extLst>
                <a:ext uri="{FF2B5EF4-FFF2-40B4-BE49-F238E27FC236}">
                  <a16:creationId xmlns:a16="http://schemas.microsoft.com/office/drawing/2014/main" id="{BA45FAF9-8ADB-4FE6-952E-ACCFC3FBCFE8}"/>
                </a:ext>
              </a:extLst>
            </p:cNvPr>
            <p:cNvSpPr>
              <a:spLocks noChangeArrowheads="1"/>
            </p:cNvSpPr>
            <p:nvPr/>
          </p:nvSpPr>
          <p:spPr bwMode="auto">
            <a:xfrm>
              <a:off x="3503" y="3392"/>
              <a:ext cx="927" cy="229"/>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a:ea typeface="新細明體" pitchFamily="18" charset="-120"/>
                </a:rPr>
                <a:t>system failure</a:t>
              </a:r>
            </a:p>
          </p:txBody>
        </p:sp>
        <p:sp>
          <p:nvSpPr>
            <p:cNvPr id="32" name="Rectangle 58">
              <a:extLst>
                <a:ext uri="{FF2B5EF4-FFF2-40B4-BE49-F238E27FC236}">
                  <a16:creationId xmlns:a16="http://schemas.microsoft.com/office/drawing/2014/main" id="{41698AE6-C843-4D50-A504-9E1DD7C5EC75}"/>
                </a:ext>
              </a:extLst>
            </p:cNvPr>
            <p:cNvSpPr>
              <a:spLocks noChangeArrowheads="1"/>
            </p:cNvSpPr>
            <p:nvPr/>
          </p:nvSpPr>
          <p:spPr bwMode="auto">
            <a:xfrm>
              <a:off x="4372" y="2640"/>
              <a:ext cx="1737" cy="210"/>
            </a:xfrm>
            <a:prstGeom prst="rect">
              <a:avLst/>
            </a:prstGeom>
            <a:noFill/>
            <a:ln w="12700">
              <a:noFill/>
              <a:miter lim="800000"/>
              <a:headEnd/>
              <a:tailEnd/>
            </a:ln>
            <a:effectLst/>
          </p:spPr>
          <p:txBody>
            <a:bodyPr wrap="none" lIns="90488" tIns="44450" rIns="90488" bIns="44450">
              <a:spAutoFit/>
            </a:bodyPr>
            <a:lstStyle/>
            <a:p>
              <a:pPr eaLnBrk="0" hangingPunct="0"/>
              <a:r>
                <a:rPr lang="en-US" altLang="zh-TW" sz="1600">
                  <a:ea typeface="新細明體" pitchFamily="18" charset="-120"/>
                </a:rPr>
                <a:t>T1: </a:t>
              </a:r>
              <a:r>
                <a:rPr lang="en-US" altLang="zh-TW" sz="1400">
                  <a:ea typeface="新細明體" pitchFamily="18" charset="-120"/>
                </a:rPr>
                <a:t>no need to be undone or redone</a:t>
              </a:r>
            </a:p>
          </p:txBody>
        </p:sp>
        <p:sp>
          <p:nvSpPr>
            <p:cNvPr id="33" name="Rectangle 59">
              <a:extLst>
                <a:ext uri="{FF2B5EF4-FFF2-40B4-BE49-F238E27FC236}">
                  <a16:creationId xmlns:a16="http://schemas.microsoft.com/office/drawing/2014/main" id="{A020C0F0-A1A4-4338-9E4C-8D169F7F0198}"/>
                </a:ext>
              </a:extLst>
            </p:cNvPr>
            <p:cNvSpPr>
              <a:spLocks noChangeArrowheads="1"/>
            </p:cNvSpPr>
            <p:nvPr/>
          </p:nvSpPr>
          <p:spPr bwMode="auto">
            <a:xfrm>
              <a:off x="4228" y="2880"/>
              <a:ext cx="1481" cy="408"/>
            </a:xfrm>
            <a:prstGeom prst="rect">
              <a:avLst/>
            </a:prstGeom>
            <a:noFill/>
            <a:ln w="12700">
              <a:noFill/>
              <a:miter lim="800000"/>
              <a:headEnd/>
              <a:tailEnd/>
            </a:ln>
            <a:effectLst/>
          </p:spPr>
          <p:txBody>
            <a:bodyPr wrap="none" lIns="90488" tIns="44450" rIns="90488" bIns="44450">
              <a:spAutoFit/>
            </a:bodyPr>
            <a:lstStyle/>
            <a:p>
              <a:pPr algn="l" eaLnBrk="0" hangingPunct="0"/>
              <a:r>
                <a:rPr lang="en-US" altLang="zh-TW" dirty="0">
                  <a:ea typeface="新細明體" pitchFamily="18" charset="-120"/>
                </a:rPr>
                <a:t>    </a:t>
              </a:r>
              <a:r>
                <a:rPr lang="en-US" altLang="zh-TW" sz="1600" dirty="0">
                  <a:ea typeface="新細明體" pitchFamily="18" charset="-120"/>
                </a:rPr>
                <a:t>T2, T4: </a:t>
              </a:r>
              <a:r>
                <a:rPr lang="en-US" altLang="zh-TW" sz="1400" dirty="0">
                  <a:ea typeface="新細明體" pitchFamily="18" charset="-120"/>
                </a:rPr>
                <a:t>must be redone</a:t>
              </a:r>
            </a:p>
            <a:p>
              <a:pPr algn="l" eaLnBrk="0" hangingPunct="0"/>
              <a:r>
                <a:rPr lang="en-US" altLang="zh-TW" sz="1600" dirty="0">
                  <a:ea typeface="新細明體" pitchFamily="18" charset="-120"/>
                </a:rPr>
                <a:t>    </a:t>
              </a:r>
              <a:r>
                <a:rPr lang="en-US" altLang="zh-TW" sz="600" dirty="0">
                  <a:ea typeface="新細明體" pitchFamily="18" charset="-120"/>
                </a:rPr>
                <a:t> </a:t>
              </a:r>
            </a:p>
            <a:p>
              <a:pPr algn="l" eaLnBrk="0" hangingPunct="0">
                <a:lnSpc>
                  <a:spcPct val="50000"/>
                </a:lnSpc>
              </a:pPr>
              <a:r>
                <a:rPr lang="en-US" altLang="zh-TW" sz="1600" dirty="0">
                  <a:ea typeface="新細明體" pitchFamily="18" charset="-120"/>
                </a:rPr>
                <a:t>     </a:t>
              </a:r>
              <a:r>
                <a:rPr lang="en-US" altLang="zh-TW" sz="1600" dirty="0">
                  <a:solidFill>
                    <a:srgbClr val="FF0000"/>
                  </a:solidFill>
                  <a:ea typeface="新細明體" pitchFamily="18" charset="-120"/>
                </a:rPr>
                <a:t>T3, T5: </a:t>
              </a:r>
              <a:r>
                <a:rPr lang="en-US" altLang="zh-TW" sz="1400" dirty="0">
                  <a:solidFill>
                    <a:srgbClr val="FF0000"/>
                  </a:solidFill>
                  <a:ea typeface="新細明體" pitchFamily="18" charset="-120"/>
                </a:rPr>
                <a:t>must be undone</a:t>
              </a:r>
            </a:p>
          </p:txBody>
        </p:sp>
        <p:sp>
          <p:nvSpPr>
            <p:cNvPr id="34" name="Rectangle 60">
              <a:extLst>
                <a:ext uri="{FF2B5EF4-FFF2-40B4-BE49-F238E27FC236}">
                  <a16:creationId xmlns:a16="http://schemas.microsoft.com/office/drawing/2014/main" id="{38EB97C0-D50B-42B4-86C6-C35E235FA65F}"/>
                </a:ext>
              </a:extLst>
            </p:cNvPr>
            <p:cNvSpPr>
              <a:spLocks noChangeArrowheads="1"/>
            </p:cNvSpPr>
            <p:nvPr/>
          </p:nvSpPr>
          <p:spPr bwMode="auto">
            <a:xfrm>
              <a:off x="4008" y="2780"/>
              <a:ext cx="199" cy="286"/>
            </a:xfrm>
            <a:prstGeom prst="rect">
              <a:avLst/>
            </a:prstGeom>
            <a:noFill/>
            <a:ln w="12700">
              <a:noFill/>
              <a:miter lim="800000"/>
              <a:headEnd/>
              <a:tailEnd/>
            </a:ln>
            <a:effectLst/>
          </p:spPr>
          <p:txBody>
            <a:bodyPr wrap="none" lIns="90488" tIns="44450" rIns="90488" bIns="44450">
              <a:spAutoFit/>
            </a:bodyPr>
            <a:lstStyle/>
            <a:p>
              <a:pPr eaLnBrk="0" hangingPunct="0"/>
              <a:r>
                <a:rPr lang="zh-TW" altLang="en-US" sz="2400">
                  <a:ea typeface="新細明體" pitchFamily="18" charset="-120"/>
                </a:rPr>
                <a:t>?</a:t>
              </a:r>
              <a:endParaRPr lang="zh-TW" altLang="en-US" sz="3200">
                <a:ea typeface="新細明體" pitchFamily="18" charset="-120"/>
              </a:endParaRPr>
            </a:p>
          </p:txBody>
        </p:sp>
        <p:sp>
          <p:nvSpPr>
            <p:cNvPr id="35" name="Rectangle 61">
              <a:extLst>
                <a:ext uri="{FF2B5EF4-FFF2-40B4-BE49-F238E27FC236}">
                  <a16:creationId xmlns:a16="http://schemas.microsoft.com/office/drawing/2014/main" id="{9713026C-341F-4543-9E8F-5688CAB68A46}"/>
                </a:ext>
              </a:extLst>
            </p:cNvPr>
            <p:cNvSpPr>
              <a:spLocks noChangeArrowheads="1"/>
            </p:cNvSpPr>
            <p:nvPr/>
          </p:nvSpPr>
          <p:spPr bwMode="auto">
            <a:xfrm>
              <a:off x="4008" y="3120"/>
              <a:ext cx="199" cy="286"/>
            </a:xfrm>
            <a:prstGeom prst="rect">
              <a:avLst/>
            </a:prstGeom>
            <a:noFill/>
            <a:ln w="12700">
              <a:noFill/>
              <a:miter lim="800000"/>
              <a:headEnd/>
              <a:tailEnd/>
            </a:ln>
            <a:effectLst/>
          </p:spPr>
          <p:txBody>
            <a:bodyPr wrap="none" lIns="90488" tIns="44450" rIns="90488" bIns="44450">
              <a:spAutoFit/>
            </a:bodyPr>
            <a:lstStyle/>
            <a:p>
              <a:pPr eaLnBrk="0" hangingPunct="0"/>
              <a:r>
                <a:rPr lang="zh-TW" altLang="en-US" sz="2400">
                  <a:ea typeface="新細明體" pitchFamily="18" charset="-120"/>
                </a:rPr>
                <a:t>?</a:t>
              </a:r>
            </a:p>
          </p:txBody>
        </p:sp>
        <p:sp>
          <p:nvSpPr>
            <p:cNvPr id="36" name="Line 62">
              <a:extLst>
                <a:ext uri="{FF2B5EF4-FFF2-40B4-BE49-F238E27FC236}">
                  <a16:creationId xmlns:a16="http://schemas.microsoft.com/office/drawing/2014/main" id="{77A6FCD2-7D21-417C-90B5-D9FEC36DA8DA}"/>
                </a:ext>
              </a:extLst>
            </p:cNvPr>
            <p:cNvSpPr>
              <a:spLocks noChangeShapeType="1"/>
            </p:cNvSpPr>
            <p:nvPr/>
          </p:nvSpPr>
          <p:spPr bwMode="auto">
            <a:xfrm flipH="1">
              <a:off x="1540" y="2448"/>
              <a:ext cx="0" cy="96"/>
            </a:xfrm>
            <a:prstGeom prst="line">
              <a:avLst/>
            </a:prstGeom>
            <a:noFill/>
            <a:ln w="12700">
              <a:solidFill>
                <a:schemeClr val="tx1"/>
              </a:solidFill>
              <a:round/>
              <a:headEnd/>
              <a:tailEnd/>
            </a:ln>
            <a:effectLst/>
          </p:spPr>
          <p:txBody>
            <a:bodyPr wrap="none" anchor="ctr"/>
            <a:lstStyle/>
            <a:p>
              <a:endParaRPr lang="en-US"/>
            </a:p>
          </p:txBody>
        </p:sp>
        <p:sp>
          <p:nvSpPr>
            <p:cNvPr id="37" name="Line 63">
              <a:extLst>
                <a:ext uri="{FF2B5EF4-FFF2-40B4-BE49-F238E27FC236}">
                  <a16:creationId xmlns:a16="http://schemas.microsoft.com/office/drawing/2014/main" id="{E8D3CAA2-C278-4B9E-B66C-09A67296445F}"/>
                </a:ext>
              </a:extLst>
            </p:cNvPr>
            <p:cNvSpPr>
              <a:spLocks noChangeShapeType="1"/>
            </p:cNvSpPr>
            <p:nvPr/>
          </p:nvSpPr>
          <p:spPr bwMode="auto">
            <a:xfrm>
              <a:off x="3172" y="3312"/>
              <a:ext cx="778" cy="0"/>
            </a:xfrm>
            <a:prstGeom prst="line">
              <a:avLst/>
            </a:prstGeom>
            <a:noFill/>
            <a:ln w="38100">
              <a:solidFill>
                <a:srgbClr val="FF0000"/>
              </a:solidFill>
              <a:round/>
              <a:headEnd/>
              <a:tailEnd/>
            </a:ln>
            <a:effectLst/>
          </p:spPr>
          <p:txBody>
            <a:bodyPr wrap="none" anchor="ctr"/>
            <a:lstStyle/>
            <a:p>
              <a:endParaRPr lang="en-US" dirty="0"/>
            </a:p>
          </p:txBody>
        </p:sp>
        <p:sp>
          <p:nvSpPr>
            <p:cNvPr id="38" name="Line 64">
              <a:extLst>
                <a:ext uri="{FF2B5EF4-FFF2-40B4-BE49-F238E27FC236}">
                  <a16:creationId xmlns:a16="http://schemas.microsoft.com/office/drawing/2014/main" id="{487EDB65-FD97-4CFE-AE7D-EB793940C185}"/>
                </a:ext>
              </a:extLst>
            </p:cNvPr>
            <p:cNvSpPr>
              <a:spLocks noChangeShapeType="1"/>
            </p:cNvSpPr>
            <p:nvPr/>
          </p:nvSpPr>
          <p:spPr bwMode="auto">
            <a:xfrm>
              <a:off x="3508" y="3072"/>
              <a:ext cx="0" cy="92"/>
            </a:xfrm>
            <a:prstGeom prst="line">
              <a:avLst/>
            </a:prstGeom>
            <a:noFill/>
            <a:ln w="12700">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862553532"/>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8FD55BD-9013-4904-B60F-22E8C28B8C5C}"/>
              </a:ext>
            </a:extLst>
          </p:cNvPr>
          <p:cNvGrpSpPr/>
          <p:nvPr/>
        </p:nvGrpSpPr>
        <p:grpSpPr>
          <a:xfrm>
            <a:off x="156840" y="405536"/>
            <a:ext cx="11560677" cy="7961643"/>
            <a:chOff x="-643405" y="2826095"/>
            <a:chExt cx="6482586" cy="2668424"/>
          </a:xfrm>
        </p:grpSpPr>
        <p:sp>
          <p:nvSpPr>
            <p:cNvPr id="5" name="Oval 4">
              <a:extLst>
                <a:ext uri="{FF2B5EF4-FFF2-40B4-BE49-F238E27FC236}">
                  <a16:creationId xmlns:a16="http://schemas.microsoft.com/office/drawing/2014/main" id="{9F605BA1-95C8-4F9C-AFEA-FD0DCC302742}"/>
                </a:ext>
              </a:extLst>
            </p:cNvPr>
            <p:cNvSpPr/>
            <p:nvPr/>
          </p:nvSpPr>
          <p:spPr>
            <a:xfrm>
              <a:off x="5033092" y="2826095"/>
              <a:ext cx="806089" cy="4296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6" name="TextBox 5">
              <a:extLst>
                <a:ext uri="{FF2B5EF4-FFF2-40B4-BE49-F238E27FC236}">
                  <a16:creationId xmlns:a16="http://schemas.microsoft.com/office/drawing/2014/main" id="{E07A466B-4E9D-45BE-A876-478DFC6582B7}"/>
                </a:ext>
              </a:extLst>
            </p:cNvPr>
            <p:cNvSpPr txBox="1"/>
            <p:nvPr/>
          </p:nvSpPr>
          <p:spPr>
            <a:xfrm>
              <a:off x="-643405" y="3109590"/>
              <a:ext cx="6117850" cy="2384929"/>
            </a:xfrm>
            <a:prstGeom prst="rect">
              <a:avLst/>
            </a:prstGeom>
            <a:noFill/>
            <a:ln>
              <a:noFill/>
            </a:ln>
          </p:spPr>
          <p:txBody>
            <a:bodyPr wrap="square" rtlCol="0">
              <a:spAutoFit/>
            </a:bodyPr>
            <a:lstStyle/>
            <a:p>
              <a:pPr marL="342900" indent="-342900">
                <a:buClr>
                  <a:schemeClr val="tx1"/>
                </a:buClr>
                <a:buFont typeface="Wingdings" panose="05000000000000000000" pitchFamily="2" charset="2"/>
                <a:buChar char="v"/>
              </a:pPr>
              <a:r>
                <a:rPr lang="en-US" altLang="zh-TW" sz="2000" b="1" dirty="0"/>
                <a:t>System Failures and Recovery</a:t>
              </a:r>
              <a:r>
                <a:rPr lang="en-US" sz="2000" b="1" u="sng" dirty="0"/>
                <a:t>:-</a:t>
              </a:r>
              <a:r>
                <a:rPr lang="en-US" sz="2000" b="1" dirty="0"/>
                <a:t> </a:t>
              </a:r>
              <a:r>
                <a:rPr lang="ar-OM" sz="2000" b="1" dirty="0"/>
                <a:t>  </a:t>
              </a:r>
              <a:endParaRPr lang="en-US" sz="2000" b="1" dirty="0"/>
            </a:p>
            <a:p>
              <a:pPr marL="742950" lvl="1" indent="-285750">
                <a:lnSpc>
                  <a:spcPct val="90000"/>
                </a:lnSpc>
                <a:buClr>
                  <a:schemeClr val="accent1"/>
                </a:buClr>
                <a:buFont typeface="Wingdings" panose="05000000000000000000" pitchFamily="2" charset="2"/>
                <a:buChar char="Ø"/>
              </a:pPr>
              <a:r>
                <a:rPr lang="en-US" altLang="zh-TW" dirty="0"/>
                <a:t>Decide undo and redo list</a:t>
              </a:r>
              <a:endParaRPr lang="ar-OM" altLang="zh-TW" dirty="0"/>
            </a:p>
            <a:p>
              <a:pPr lvl="1">
                <a:lnSpc>
                  <a:spcPct val="90000"/>
                </a:lnSpc>
                <a:buClr>
                  <a:schemeClr val="accent1"/>
                </a:buClr>
              </a:pPr>
              <a:r>
                <a:rPr lang="ar-OM" altLang="zh-TW" dirty="0"/>
                <a:t>    </a:t>
              </a:r>
              <a:r>
                <a:rPr lang="en-US" altLang="zh-TW" dirty="0"/>
                <a:t>Decide the </a:t>
              </a:r>
              <a:r>
                <a:rPr lang="en-US" altLang="zh-TW" u="sng" dirty="0"/>
                <a:t>undo list</a:t>
              </a:r>
              <a:r>
                <a:rPr lang="en-US" altLang="zh-TW" dirty="0"/>
                <a:t> and </a:t>
              </a:r>
              <a:r>
                <a:rPr lang="en-US" altLang="zh-TW" u="sng" dirty="0"/>
                <a:t>redo list</a:t>
              </a:r>
              <a:r>
                <a:rPr lang="en-US" altLang="zh-TW" dirty="0"/>
                <a:t> by the following procedure :</a:t>
              </a:r>
              <a:endParaRPr lang="ar-OM" altLang="zh-TW" dirty="0"/>
            </a:p>
            <a:p>
              <a:pPr lvl="1">
                <a:lnSpc>
                  <a:spcPct val="40000"/>
                </a:lnSpc>
                <a:buFont typeface="Wingdings" pitchFamily="2" charset="2"/>
                <a:buNone/>
              </a:pPr>
              <a:endParaRPr lang="en-US" altLang="zh-TW" sz="1600" dirty="0"/>
            </a:p>
            <a:p>
              <a:pPr lvl="2">
                <a:lnSpc>
                  <a:spcPct val="90000"/>
                </a:lnSpc>
                <a:buFontTx/>
                <a:buNone/>
              </a:pPr>
              <a:r>
                <a:rPr lang="en-US" altLang="zh-TW" b="1" u="sng" dirty="0"/>
                <a:t>STEP1</a:t>
              </a:r>
              <a:r>
                <a:rPr lang="en-US" altLang="zh-TW" b="1" dirty="0"/>
                <a:t>:</a:t>
              </a:r>
              <a:endParaRPr lang="ar-OM" altLang="zh-TW" b="1" dirty="0"/>
            </a:p>
            <a:p>
              <a:pPr lvl="2">
                <a:lnSpc>
                  <a:spcPct val="90000"/>
                </a:lnSpc>
                <a:buFontTx/>
                <a:buNone/>
              </a:pPr>
              <a:endParaRPr lang="en-US" altLang="zh-TW" b="1" dirty="0"/>
            </a:p>
            <a:p>
              <a:pPr lvl="2">
                <a:lnSpc>
                  <a:spcPct val="90000"/>
                </a:lnSpc>
                <a:buFontTx/>
                <a:buNone/>
              </a:pPr>
              <a:r>
                <a:rPr lang="en-US" altLang="zh-TW" dirty="0"/>
                <a:t>	UNDO-list = list of transactions given in the checkpoint record = {T2, T3}</a:t>
              </a:r>
            </a:p>
            <a:p>
              <a:pPr lvl="2">
                <a:lnSpc>
                  <a:spcPct val="90000"/>
                </a:lnSpc>
                <a:buFontTx/>
                <a:buNone/>
              </a:pPr>
              <a:r>
                <a:rPr lang="en-US" altLang="zh-TW" dirty="0"/>
                <a:t>  </a:t>
              </a:r>
              <a:r>
                <a:rPr lang="ar-OM" altLang="zh-TW" dirty="0"/>
                <a:t>   </a:t>
              </a:r>
              <a:r>
                <a:rPr lang="en-US" altLang="zh-TW" dirty="0"/>
                <a:t>  REDO-list = { }</a:t>
              </a:r>
            </a:p>
            <a:p>
              <a:pPr lvl="2">
                <a:lnSpc>
                  <a:spcPct val="90000"/>
                </a:lnSpc>
                <a:buFontTx/>
                <a:buNone/>
              </a:pPr>
              <a:endParaRPr lang="en-US" altLang="zh-TW" b="1" dirty="0"/>
            </a:p>
            <a:p>
              <a:pPr lvl="2">
                <a:lnSpc>
                  <a:spcPct val="90000"/>
                </a:lnSpc>
                <a:buFontTx/>
                <a:buNone/>
              </a:pPr>
              <a:r>
                <a:rPr lang="en-US" altLang="zh-TW" b="1" u="sng" dirty="0"/>
                <a:t>STEP2</a:t>
              </a:r>
              <a:r>
                <a:rPr lang="en-US" altLang="zh-TW" b="1" dirty="0"/>
                <a:t>:</a:t>
              </a:r>
              <a:r>
                <a:rPr lang="en-US" altLang="zh-TW" dirty="0"/>
                <a:t> </a:t>
              </a:r>
              <a:endParaRPr lang="ar-OM" altLang="zh-TW" dirty="0"/>
            </a:p>
            <a:p>
              <a:pPr lvl="2">
                <a:lnSpc>
                  <a:spcPct val="90000"/>
                </a:lnSpc>
                <a:buFontTx/>
                <a:buNone/>
              </a:pPr>
              <a:endParaRPr lang="en-US" altLang="zh-TW" dirty="0"/>
            </a:p>
            <a:p>
              <a:pPr lvl="2">
                <a:lnSpc>
                  <a:spcPct val="90000"/>
                </a:lnSpc>
                <a:buFontTx/>
                <a:buNone/>
              </a:pPr>
              <a:r>
                <a:rPr lang="en-US" altLang="zh-TW" dirty="0"/>
                <a:t>    Search </a:t>
              </a:r>
              <a:r>
                <a:rPr lang="en-US" altLang="zh-TW" b="1" u="sng" dirty="0"/>
                <a:t>forward</a:t>
              </a:r>
              <a:r>
                <a:rPr lang="en-US" altLang="zh-TW" dirty="0"/>
                <a:t> through the log, starting from the checkpoint, to the end of log:</a:t>
              </a:r>
              <a:endParaRPr lang="ar-OM" altLang="zh-TW" dirty="0"/>
            </a:p>
            <a:p>
              <a:pPr lvl="2">
                <a:lnSpc>
                  <a:spcPct val="90000"/>
                </a:lnSpc>
                <a:buFontTx/>
                <a:buNone/>
              </a:pPr>
              <a:endParaRPr lang="en-US" altLang="zh-TW" dirty="0"/>
            </a:p>
            <a:p>
              <a:pPr marL="1657350" lvl="3" indent="-285750">
                <a:lnSpc>
                  <a:spcPct val="90000"/>
                </a:lnSpc>
                <a:buFont typeface="Wingdings" panose="05000000000000000000" pitchFamily="2" charset="2"/>
                <a:buChar char="§"/>
              </a:pPr>
              <a:r>
                <a:rPr lang="en-US" altLang="zh-TW" dirty="0"/>
                <a:t>if a 'BEGIN TRANSACTION' is found =&gt; add to UNDO-list  {T2, T3, </a:t>
              </a:r>
              <a:r>
                <a:rPr lang="en-US" altLang="zh-TW" dirty="0">
                  <a:solidFill>
                    <a:srgbClr val="FF0000"/>
                  </a:solidFill>
                </a:rPr>
                <a:t>T4</a:t>
              </a:r>
              <a:r>
                <a:rPr lang="en-US" altLang="zh-TW" dirty="0"/>
                <a:t>,</a:t>
              </a:r>
              <a:r>
                <a:rPr lang="en-US" altLang="zh-TW" dirty="0">
                  <a:solidFill>
                    <a:srgbClr val="FF0000"/>
                  </a:solidFill>
                </a:rPr>
                <a:t>T5</a:t>
              </a:r>
              <a:r>
                <a:rPr lang="en-US" altLang="zh-TW" dirty="0"/>
                <a:t>}</a:t>
              </a:r>
            </a:p>
            <a:p>
              <a:pPr marL="1657350" lvl="3" indent="-285750">
                <a:lnSpc>
                  <a:spcPct val="90000"/>
                </a:lnSpc>
                <a:buFont typeface="Wingdings" panose="05000000000000000000" pitchFamily="2" charset="2"/>
                <a:buChar char="§"/>
              </a:pPr>
              <a:r>
                <a:rPr lang="en-US" altLang="zh-TW" dirty="0"/>
                <a:t>if a 'COMMIT' is found =&gt; remove from UNDO-list to REDO-list</a:t>
              </a:r>
              <a:endParaRPr lang="ar-OM" altLang="zh-TW" dirty="0"/>
            </a:p>
            <a:p>
              <a:pPr lvl="3">
                <a:lnSpc>
                  <a:spcPct val="90000"/>
                </a:lnSpc>
              </a:pPr>
              <a:endParaRPr lang="en-US" altLang="zh-TW" dirty="0"/>
            </a:p>
            <a:p>
              <a:pPr lvl="3">
                <a:lnSpc>
                  <a:spcPct val="90000"/>
                </a:lnSpc>
                <a:buFontTx/>
                <a:buNone/>
              </a:pPr>
              <a:r>
                <a:rPr lang="en-US" altLang="zh-TW" dirty="0"/>
                <a:t>     UNDO-list = {T3, T5}</a:t>
              </a:r>
            </a:p>
            <a:p>
              <a:pPr lvl="3">
                <a:lnSpc>
                  <a:spcPct val="90000"/>
                </a:lnSpc>
                <a:buFontTx/>
                <a:buNone/>
              </a:pPr>
              <a:r>
                <a:rPr lang="en-US" altLang="zh-TW" dirty="0"/>
                <a:t>     REDO-list =  {T2, T4}</a:t>
              </a:r>
            </a:p>
            <a:p>
              <a:pPr marL="742950" lvl="1" indent="-285750">
                <a:lnSpc>
                  <a:spcPct val="90000"/>
                </a:lnSpc>
                <a:buClr>
                  <a:schemeClr val="accent1"/>
                </a:buClr>
                <a:buFont typeface="Wingdings" panose="05000000000000000000" pitchFamily="2" charset="2"/>
                <a:buChar char="Ø"/>
              </a:pPr>
              <a:r>
                <a:rPr lang="en-US" altLang="zh-TW" dirty="0"/>
                <a:t>Undo</a:t>
              </a:r>
              <a:br>
                <a:rPr lang="en-US" altLang="zh-TW" dirty="0"/>
              </a:br>
              <a:r>
                <a:rPr lang="en-US" altLang="zh-TW" dirty="0"/>
                <a:t>   System works </a:t>
              </a:r>
              <a:r>
                <a:rPr lang="en-US" altLang="zh-TW" u="sng" dirty="0"/>
                <a:t>backward</a:t>
              </a:r>
              <a:r>
                <a:rPr lang="en-US" altLang="zh-TW" dirty="0"/>
                <a:t> through the log, </a:t>
              </a:r>
              <a:r>
                <a:rPr lang="en-US" altLang="zh-TW" u="sng" dirty="0"/>
                <a:t>undoing</a:t>
              </a:r>
              <a:r>
                <a:rPr lang="en-US" altLang="zh-TW" dirty="0"/>
                <a:t>  the UNDO-List.</a:t>
              </a:r>
            </a:p>
            <a:p>
              <a:pPr marL="742950" lvl="1" indent="-285750">
                <a:lnSpc>
                  <a:spcPct val="90000"/>
                </a:lnSpc>
                <a:buClr>
                  <a:schemeClr val="accent1"/>
                </a:buClr>
                <a:buFont typeface="Wingdings" panose="05000000000000000000" pitchFamily="2" charset="2"/>
                <a:buChar char="Ø"/>
              </a:pPr>
              <a:r>
                <a:rPr lang="en-US" altLang="zh-TW" dirty="0"/>
                <a:t>Redo</a:t>
              </a:r>
              <a:br>
                <a:rPr lang="en-US" altLang="zh-TW" dirty="0"/>
              </a:br>
              <a:r>
                <a:rPr lang="en-US" altLang="zh-TW" dirty="0"/>
                <a:t>   System then works </a:t>
              </a:r>
              <a:r>
                <a:rPr lang="en-US" altLang="zh-TW" u="sng" dirty="0"/>
                <a:t>forward</a:t>
              </a:r>
              <a:r>
                <a:rPr lang="en-US" altLang="zh-TW" dirty="0"/>
                <a:t> through the log, </a:t>
              </a:r>
              <a:r>
                <a:rPr lang="en-US" altLang="zh-TW" u="sng" dirty="0"/>
                <a:t>redoing</a:t>
              </a:r>
              <a:r>
                <a:rPr lang="en-US" altLang="zh-TW" dirty="0"/>
                <a:t> the REDO-List</a:t>
              </a:r>
            </a:p>
            <a:p>
              <a:pPr>
                <a:buClr>
                  <a:schemeClr val="accent1"/>
                </a:buClr>
              </a:pPr>
              <a:endParaRPr lang="en-US" dirty="0"/>
            </a:p>
            <a:p>
              <a:pPr>
                <a:buClr>
                  <a:schemeClr val="accent1"/>
                </a:buClr>
              </a:pPr>
              <a:endParaRPr lang="en-US" dirty="0"/>
            </a:p>
            <a:p>
              <a:endParaRPr lang="en-US" altLang="ko-KR" sz="1400" dirty="0">
                <a:solidFill>
                  <a:schemeClr val="tx1">
                    <a:lumMod val="65000"/>
                    <a:lumOff val="35000"/>
                  </a:schemeClr>
                </a:solidFill>
                <a:cs typeface="Arial" pitchFamily="34" charset="0"/>
              </a:endParaRPr>
            </a:p>
            <a:p>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p:txBody>
        </p:sp>
        <p:sp>
          <p:nvSpPr>
            <p:cNvPr id="7" name="TextBox 6">
              <a:extLst>
                <a:ext uri="{FF2B5EF4-FFF2-40B4-BE49-F238E27FC236}">
                  <a16:creationId xmlns:a16="http://schemas.microsoft.com/office/drawing/2014/main" id="{FE8F1D2E-6E9C-42E9-9039-8207D10020CD}"/>
                </a:ext>
              </a:extLst>
            </p:cNvPr>
            <p:cNvSpPr txBox="1"/>
            <p:nvPr/>
          </p:nvSpPr>
          <p:spPr>
            <a:xfrm>
              <a:off x="1110483" y="2928903"/>
              <a:ext cx="3856901" cy="134101"/>
            </a:xfrm>
            <a:prstGeom prst="rect">
              <a:avLst/>
            </a:prstGeom>
            <a:noFill/>
          </p:spPr>
          <p:txBody>
            <a:bodyPr wrap="square" rtlCol="0">
              <a:spAutoFit/>
            </a:bodyPr>
            <a:lstStyle/>
            <a:p>
              <a:pPr algn="r"/>
              <a:r>
                <a:rPr lang="en-US" altLang="ko-KR" sz="2000" b="1" dirty="0">
                  <a:cs typeface="Arial" pitchFamily="34" charset="0"/>
                </a:rPr>
                <a:t>database failure</a:t>
              </a:r>
              <a:endParaRPr lang="ko-KR" altLang="en-US" sz="2000" b="1" dirty="0">
                <a:cs typeface="Arial" pitchFamily="34" charset="0"/>
              </a:endParaRPr>
            </a:p>
          </p:txBody>
        </p:sp>
        <p:cxnSp>
          <p:nvCxnSpPr>
            <p:cNvPr id="8" name="Straight Connector 7">
              <a:extLst>
                <a:ext uri="{FF2B5EF4-FFF2-40B4-BE49-F238E27FC236}">
                  <a16:creationId xmlns:a16="http://schemas.microsoft.com/office/drawing/2014/main" id="{206781A3-7426-4E5A-B51E-8B43C1230E0A}"/>
                </a:ext>
              </a:extLst>
            </p:cNvPr>
            <p:cNvCxnSpPr>
              <a:cxnSpLocks/>
            </p:cNvCxnSpPr>
            <p:nvPr/>
          </p:nvCxnSpPr>
          <p:spPr>
            <a:xfrm>
              <a:off x="-524788" y="3054185"/>
              <a:ext cx="5577624" cy="3491"/>
            </a:xfrm>
            <a:prstGeom prst="line">
              <a:avLst/>
            </a:prstGeom>
            <a:ln>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FD111FFB-3AFB-4B9D-AD9E-C8A24680E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8381" y="712281"/>
            <a:ext cx="702628" cy="702628"/>
          </a:xfrm>
          <a:prstGeom prst="rect">
            <a:avLst/>
          </a:prstGeom>
          <a:ln>
            <a:noFill/>
          </a:ln>
        </p:spPr>
      </p:pic>
      <p:sp>
        <p:nvSpPr>
          <p:cNvPr id="39" name="Text Box 6">
            <a:extLst>
              <a:ext uri="{FF2B5EF4-FFF2-40B4-BE49-F238E27FC236}">
                <a16:creationId xmlns:a16="http://schemas.microsoft.com/office/drawing/2014/main" id="{84B80870-54BD-444A-B7A5-87DFBC150B9E}"/>
              </a:ext>
            </a:extLst>
          </p:cNvPr>
          <p:cNvSpPr txBox="1">
            <a:spLocks noChangeArrowheads="1"/>
          </p:cNvSpPr>
          <p:nvPr/>
        </p:nvSpPr>
        <p:spPr bwMode="auto">
          <a:xfrm>
            <a:off x="4011753" y="5080788"/>
            <a:ext cx="3200400" cy="374013"/>
          </a:xfrm>
          <a:prstGeom prst="rect">
            <a:avLst/>
          </a:prstGeom>
          <a:noFill/>
          <a:ln w="12700">
            <a:noFill/>
            <a:miter lim="800000"/>
            <a:headEnd/>
            <a:tailEnd/>
          </a:ln>
          <a:effectLst/>
        </p:spPr>
        <p:txBody>
          <a:bodyPr>
            <a:spAutoFit/>
          </a:bodyPr>
          <a:lstStyle/>
          <a:p>
            <a:pPr algn="l" eaLnBrk="0" hangingPunct="0">
              <a:lnSpc>
                <a:spcPct val="150000"/>
              </a:lnSpc>
              <a:spcBef>
                <a:spcPct val="50000"/>
              </a:spcBef>
            </a:pPr>
            <a:r>
              <a:rPr lang="en-US" altLang="zh-TW" sz="1400" b="1" dirty="0">
                <a:solidFill>
                  <a:srgbClr val="FF0000"/>
                </a:solidFill>
                <a:ea typeface="新細明體" pitchFamily="18" charset="-120"/>
              </a:rPr>
              <a:t>	</a:t>
            </a:r>
            <a:r>
              <a:rPr lang="zh-TW" altLang="en-US" sz="1400" b="1" dirty="0">
                <a:solidFill>
                  <a:srgbClr val="FF0000"/>
                </a:solidFill>
                <a:ea typeface="新細明體" pitchFamily="18" charset="-120"/>
              </a:rPr>
              <a:t> </a:t>
            </a:r>
            <a:r>
              <a:rPr lang="en-US" altLang="zh-TW" sz="1400" b="1" dirty="0">
                <a:solidFill>
                  <a:srgbClr val="FF0000"/>
                </a:solidFill>
                <a:ea typeface="新細明體" pitchFamily="18" charset="-120"/>
              </a:rPr>
              <a:t>write to disk</a:t>
            </a:r>
          </a:p>
        </p:txBody>
      </p:sp>
      <p:sp>
        <p:nvSpPr>
          <p:cNvPr id="40" name="Text Box 5">
            <a:extLst>
              <a:ext uri="{FF2B5EF4-FFF2-40B4-BE49-F238E27FC236}">
                <a16:creationId xmlns:a16="http://schemas.microsoft.com/office/drawing/2014/main" id="{FA384D82-53C2-45B0-9244-1F9B92655342}"/>
              </a:ext>
            </a:extLst>
          </p:cNvPr>
          <p:cNvSpPr txBox="1">
            <a:spLocks noChangeArrowheads="1"/>
          </p:cNvSpPr>
          <p:nvPr/>
        </p:nvSpPr>
        <p:spPr bwMode="auto">
          <a:xfrm>
            <a:off x="4389284" y="4751964"/>
            <a:ext cx="1905000" cy="376834"/>
          </a:xfrm>
          <a:prstGeom prst="rect">
            <a:avLst/>
          </a:prstGeom>
          <a:noFill/>
          <a:ln w="12700">
            <a:noFill/>
            <a:miter lim="800000"/>
            <a:headEnd/>
            <a:tailEnd/>
          </a:ln>
          <a:effectLst/>
        </p:spPr>
        <p:txBody>
          <a:bodyPr>
            <a:spAutoFit/>
          </a:bodyPr>
          <a:lstStyle/>
          <a:p>
            <a:pPr algn="l" eaLnBrk="0" hangingPunct="0">
              <a:lnSpc>
                <a:spcPct val="150000"/>
              </a:lnSpc>
              <a:spcBef>
                <a:spcPct val="50000"/>
              </a:spcBef>
            </a:pPr>
            <a:r>
              <a:rPr lang="en-US" altLang="zh-TW" sz="1400" b="1" dirty="0">
                <a:solidFill>
                  <a:schemeClr val="folHlink"/>
                </a:solidFill>
                <a:ea typeface="新細明體" pitchFamily="18" charset="-120"/>
              </a:rPr>
              <a:t>	</a:t>
            </a:r>
            <a:r>
              <a:rPr lang="en-US" altLang="zh-TW" sz="1400" b="1" dirty="0">
                <a:solidFill>
                  <a:srgbClr val="FF0000"/>
                </a:solidFill>
                <a:ea typeface="新細明體" pitchFamily="18" charset="-120"/>
              </a:rPr>
              <a:t>undo</a:t>
            </a:r>
          </a:p>
        </p:txBody>
      </p:sp>
    </p:spTree>
    <p:extLst>
      <p:ext uri="{BB962C8B-B14F-4D97-AF65-F5344CB8AC3E}">
        <p14:creationId xmlns:p14="http://schemas.microsoft.com/office/powerpoint/2010/main" val="836397861"/>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8FD55BD-9013-4904-B60F-22E8C28B8C5C}"/>
              </a:ext>
            </a:extLst>
          </p:cNvPr>
          <p:cNvGrpSpPr/>
          <p:nvPr/>
        </p:nvGrpSpPr>
        <p:grpSpPr>
          <a:xfrm>
            <a:off x="156840" y="405534"/>
            <a:ext cx="11560677" cy="3985171"/>
            <a:chOff x="-643405" y="2826095"/>
            <a:chExt cx="6482586" cy="1335670"/>
          </a:xfrm>
        </p:grpSpPr>
        <p:sp>
          <p:nvSpPr>
            <p:cNvPr id="5" name="Oval 4">
              <a:extLst>
                <a:ext uri="{FF2B5EF4-FFF2-40B4-BE49-F238E27FC236}">
                  <a16:creationId xmlns:a16="http://schemas.microsoft.com/office/drawing/2014/main" id="{9F605BA1-95C8-4F9C-AFEA-FD0DCC302742}"/>
                </a:ext>
              </a:extLst>
            </p:cNvPr>
            <p:cNvSpPr/>
            <p:nvPr/>
          </p:nvSpPr>
          <p:spPr>
            <a:xfrm>
              <a:off x="5033092" y="2826095"/>
              <a:ext cx="806089" cy="4296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6" name="TextBox 5">
              <a:extLst>
                <a:ext uri="{FF2B5EF4-FFF2-40B4-BE49-F238E27FC236}">
                  <a16:creationId xmlns:a16="http://schemas.microsoft.com/office/drawing/2014/main" id="{E07A466B-4E9D-45BE-A876-478DFC6582B7}"/>
                </a:ext>
              </a:extLst>
            </p:cNvPr>
            <p:cNvSpPr txBox="1"/>
            <p:nvPr/>
          </p:nvSpPr>
          <p:spPr>
            <a:xfrm>
              <a:off x="-643405" y="3109590"/>
              <a:ext cx="6117850" cy="1052175"/>
            </a:xfrm>
            <a:prstGeom prst="rect">
              <a:avLst/>
            </a:prstGeom>
            <a:noFill/>
          </p:spPr>
          <p:txBody>
            <a:bodyPr wrap="square" rtlCol="0">
              <a:spAutoFit/>
            </a:bodyPr>
            <a:lstStyle/>
            <a:p>
              <a:pPr marL="342900" indent="-342900">
                <a:buClr>
                  <a:schemeClr val="accent1">
                    <a:lumMod val="75000"/>
                  </a:schemeClr>
                </a:buClr>
                <a:buFont typeface="Wingdings" panose="05000000000000000000" pitchFamily="2" charset="2"/>
                <a:buChar char="v"/>
              </a:pPr>
              <a:r>
                <a:rPr lang="en-US" sz="2000" b="1" u="sng" dirty="0"/>
                <a:t>Database Failure :-</a:t>
              </a:r>
              <a:r>
                <a:rPr lang="en-US" sz="2000" b="1" dirty="0"/>
                <a:t> </a:t>
              </a:r>
            </a:p>
            <a:p>
              <a:pPr marL="342900" indent="-342900">
                <a:buClr>
                  <a:schemeClr val="accent1"/>
                </a:buClr>
                <a:buFont typeface="Wingdings" panose="05000000000000000000" pitchFamily="2" charset="2"/>
                <a:buChar char="Ø"/>
              </a:pPr>
              <a:r>
                <a:rPr lang="en-US" dirty="0"/>
                <a:t>it occurs due to hardware malfunction or a bug in the database software or the operating system itself.</a:t>
              </a:r>
            </a:p>
            <a:p>
              <a:pPr marL="285750" indent="-285750">
                <a:buClr>
                  <a:schemeClr val="accent1"/>
                </a:buClr>
                <a:buFont typeface="Wingdings" panose="05000000000000000000" pitchFamily="2" charset="2"/>
                <a:buChar char="Ø"/>
              </a:pPr>
              <a:r>
                <a:rPr lang="en-US" dirty="0"/>
                <a:t> It causes the loss of the content of volatile storage and brings transaction processing </a:t>
              </a:r>
            </a:p>
            <a:p>
              <a:pPr>
                <a:buClr>
                  <a:schemeClr val="accent1"/>
                </a:buClr>
              </a:pPr>
              <a:r>
                <a:rPr lang="en-US" dirty="0"/>
                <a:t>      to a halt. Where it could affect nonvolatile content depending on its failure type.</a:t>
              </a:r>
            </a:p>
            <a:p>
              <a:pPr>
                <a:buClr>
                  <a:schemeClr val="accent1"/>
                </a:buClr>
              </a:pPr>
              <a:endParaRPr lang="en-US" dirty="0"/>
            </a:p>
            <a:p>
              <a:pPr>
                <a:buClr>
                  <a:schemeClr val="accent1"/>
                </a:buClr>
              </a:pPr>
              <a:endParaRPr lang="en-US" dirty="0"/>
            </a:p>
            <a:p>
              <a:endParaRPr lang="en-US" altLang="ko-KR" sz="1400" dirty="0">
                <a:solidFill>
                  <a:schemeClr val="tx1">
                    <a:lumMod val="65000"/>
                    <a:lumOff val="35000"/>
                  </a:schemeClr>
                </a:solidFill>
                <a:cs typeface="Arial" pitchFamily="34" charset="0"/>
              </a:endParaRPr>
            </a:p>
            <a:p>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p:txBody>
        </p:sp>
        <p:sp>
          <p:nvSpPr>
            <p:cNvPr id="7" name="TextBox 6">
              <a:extLst>
                <a:ext uri="{FF2B5EF4-FFF2-40B4-BE49-F238E27FC236}">
                  <a16:creationId xmlns:a16="http://schemas.microsoft.com/office/drawing/2014/main" id="{FE8F1D2E-6E9C-42E9-9039-8207D10020CD}"/>
                </a:ext>
              </a:extLst>
            </p:cNvPr>
            <p:cNvSpPr txBox="1"/>
            <p:nvPr/>
          </p:nvSpPr>
          <p:spPr>
            <a:xfrm>
              <a:off x="1110483" y="2928903"/>
              <a:ext cx="3856901" cy="103153"/>
            </a:xfrm>
            <a:prstGeom prst="rect">
              <a:avLst/>
            </a:prstGeom>
            <a:noFill/>
          </p:spPr>
          <p:txBody>
            <a:bodyPr wrap="square" rtlCol="0">
              <a:spAutoFit/>
            </a:bodyPr>
            <a:lstStyle/>
            <a:p>
              <a:pPr algn="r"/>
              <a:r>
                <a:rPr lang="en-US" altLang="ko-KR" b="1" dirty="0">
                  <a:cs typeface="Arial" pitchFamily="34" charset="0"/>
                </a:rPr>
                <a:t>database failure definition and types of  failures </a:t>
              </a:r>
              <a:endParaRPr lang="ko-KR" altLang="en-US" b="1" dirty="0">
                <a:cs typeface="Arial" pitchFamily="34" charset="0"/>
              </a:endParaRPr>
            </a:p>
          </p:txBody>
        </p:sp>
        <p:cxnSp>
          <p:nvCxnSpPr>
            <p:cNvPr id="8" name="Straight Connector 7">
              <a:extLst>
                <a:ext uri="{FF2B5EF4-FFF2-40B4-BE49-F238E27FC236}">
                  <a16:creationId xmlns:a16="http://schemas.microsoft.com/office/drawing/2014/main" id="{206781A3-7426-4E5A-B51E-8B43C1230E0A}"/>
                </a:ext>
              </a:extLst>
            </p:cNvPr>
            <p:cNvCxnSpPr>
              <a:cxnSpLocks/>
            </p:cNvCxnSpPr>
            <p:nvPr/>
          </p:nvCxnSpPr>
          <p:spPr>
            <a:xfrm>
              <a:off x="-524788" y="3054185"/>
              <a:ext cx="5577624" cy="3491"/>
            </a:xfrm>
            <a:prstGeom prst="line">
              <a:avLst/>
            </a:prstGeom>
            <a:ln>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FD111FFB-3AFB-4B9D-AD9E-C8A24680E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8381" y="712281"/>
            <a:ext cx="702628" cy="702628"/>
          </a:xfrm>
          <a:prstGeom prst="rect">
            <a:avLst/>
          </a:prstGeom>
          <a:ln>
            <a:noFill/>
          </a:ln>
        </p:spPr>
      </p:pic>
      <p:pic>
        <p:nvPicPr>
          <p:cNvPr id="9" name="Picture 4">
            <a:extLst>
              <a:ext uri="{FF2B5EF4-FFF2-40B4-BE49-F238E27FC236}">
                <a16:creationId xmlns:a16="http://schemas.microsoft.com/office/drawing/2014/main" id="{897B54B7-A723-4B85-BBD1-D91AE799B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127" y="2821044"/>
            <a:ext cx="7233313" cy="3824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1606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782C9B-E28C-41B0-A255-2B8C15A1CE73}"/>
              </a:ext>
            </a:extLst>
          </p:cNvPr>
          <p:cNvSpPr/>
          <p:nvPr/>
        </p:nvSpPr>
        <p:spPr>
          <a:xfrm>
            <a:off x="1190103" y="793449"/>
            <a:ext cx="6096000" cy="6013954"/>
          </a:xfrm>
          <a:prstGeom prst="rect">
            <a:avLst/>
          </a:prstGeom>
        </p:spPr>
        <p:txBody>
          <a:bodyPr>
            <a:spAutoFit/>
          </a:bodyPr>
          <a:lstStyle/>
          <a:p>
            <a:pPr marL="342900" indent="-342900">
              <a:buFont typeface="Wingdings" panose="05000000000000000000" pitchFamily="2" charset="2"/>
              <a:buChar char="v"/>
            </a:pPr>
            <a:r>
              <a:rPr lang="en-US" sz="2800" b="1" u="sng" dirty="0">
                <a:latin typeface="Garamond" panose="02020404030301010803" pitchFamily="18" charset="0"/>
              </a:rPr>
              <a:t>Examples of </a:t>
            </a:r>
            <a:r>
              <a:rPr lang="en-US" sz="2800" b="1" u="sng" dirty="0">
                <a:solidFill>
                  <a:srgbClr val="00B0F0"/>
                </a:solidFill>
                <a:latin typeface="Garamond" panose="02020404030301010803" pitchFamily="18" charset="0"/>
              </a:rPr>
              <a:t>Transactions</a:t>
            </a:r>
            <a:r>
              <a:rPr lang="en-US" sz="2800" b="1" u="sng" dirty="0">
                <a:latin typeface="Garamond" panose="02020404030301010803" pitchFamily="18" charset="0"/>
              </a:rPr>
              <a:t> :</a:t>
            </a:r>
          </a:p>
          <a:p>
            <a:pPr marL="342900" indent="-342900">
              <a:buFont typeface="Wingdings" panose="05000000000000000000" pitchFamily="2" charset="2"/>
              <a:buChar char="Ø"/>
            </a:pPr>
            <a:r>
              <a:rPr lang="en-US" sz="2400" b="1" dirty="0">
                <a:latin typeface="Garamond" panose="02020404030301010803" pitchFamily="18" charset="0"/>
              </a:rPr>
              <a:t>Banks</a:t>
            </a:r>
          </a:p>
          <a:p>
            <a:pPr marL="742950" lvl="1" indent="-285750">
              <a:buFont typeface="Wingdings" panose="05000000000000000000" pitchFamily="2" charset="2"/>
              <a:buChar char="§"/>
            </a:pPr>
            <a:r>
              <a:rPr lang="en-US" sz="2000" dirty="0">
                <a:latin typeface="Calibri" panose="020F0502020204030204" pitchFamily="34" charset="0"/>
                <a:cs typeface="Calibri" panose="020F0502020204030204" pitchFamily="34" charset="0"/>
              </a:rPr>
              <a:t>Withdraw $100 to account A.</a:t>
            </a:r>
          </a:p>
          <a:p>
            <a:pPr marL="742950" lvl="1" indent="-285750">
              <a:buFont typeface="Wingdings" panose="05000000000000000000" pitchFamily="2" charset="2"/>
              <a:buChar char="§"/>
            </a:pPr>
            <a:r>
              <a:rPr lang="en-US" sz="2000" dirty="0">
                <a:latin typeface="Calibri" panose="020F0502020204030204" pitchFamily="34" charset="0"/>
                <a:cs typeface="Calibri" panose="020F0502020204030204" pitchFamily="34" charset="0"/>
              </a:rPr>
              <a:t>Transfer $50 from account A to B.</a:t>
            </a:r>
          </a:p>
          <a:p>
            <a:pPr marL="1257300" lvl="2" indent="-342900">
              <a:buFont typeface="Courier New" panose="02070309020205020404" pitchFamily="49" charset="0"/>
              <a:buChar char="o"/>
            </a:pPr>
            <a:r>
              <a:rPr lang="en-US" b="1" dirty="0">
                <a:solidFill>
                  <a:schemeClr val="accent1"/>
                </a:solidFill>
                <a:latin typeface="Calibri" panose="020F0502020204030204" pitchFamily="34" charset="0"/>
                <a:cs typeface="Calibri" panose="020F0502020204030204" pitchFamily="34" charset="0"/>
              </a:rPr>
              <a:t>Begin</a:t>
            </a:r>
            <a:r>
              <a:rPr lang="en-US" dirty="0">
                <a:solidFill>
                  <a:schemeClr val="accent1"/>
                </a:solidFill>
                <a:latin typeface="Calibri" panose="020F0502020204030204" pitchFamily="34" charset="0"/>
                <a:cs typeface="Calibri" panose="020F0502020204030204" pitchFamily="34" charset="0"/>
              </a:rPr>
              <a:t> </a:t>
            </a:r>
            <a:r>
              <a:rPr lang="en-US" dirty="0">
                <a:latin typeface="Arial" pitchFamily="34" charset="0"/>
                <a:cs typeface="Arial" pitchFamily="34" charset="0"/>
              </a:rPr>
              <a:t>transaction </a:t>
            </a:r>
          </a:p>
          <a:p>
            <a:pPr marL="1257300" lvl="2" indent="-342900">
              <a:lnSpc>
                <a:spcPct val="90000"/>
              </a:lnSpc>
              <a:buFont typeface="Courier New" panose="02070309020205020404" pitchFamily="49" charset="0"/>
              <a:buChar char="o"/>
            </a:pPr>
            <a:r>
              <a:rPr lang="en-US" dirty="0">
                <a:solidFill>
                  <a:schemeClr val="accent1"/>
                </a:solidFill>
                <a:latin typeface="Arial" pitchFamily="34" charset="0"/>
                <a:cs typeface="Arial" pitchFamily="34" charset="0"/>
              </a:rPr>
              <a:t>read</a:t>
            </a:r>
            <a:r>
              <a:rPr lang="en-US" dirty="0">
                <a:latin typeface="Arial" pitchFamily="34" charset="0"/>
                <a:cs typeface="Arial" pitchFamily="34" charset="0"/>
              </a:rPr>
              <a:t> balance from A</a:t>
            </a:r>
          </a:p>
          <a:p>
            <a:pPr marL="1257300" lvl="2" indent="-342900">
              <a:lnSpc>
                <a:spcPct val="90000"/>
              </a:lnSpc>
              <a:buFont typeface="Courier New" panose="02070309020205020404" pitchFamily="49" charset="0"/>
              <a:buChar char="o"/>
            </a:pPr>
            <a:r>
              <a:rPr lang="en-US" dirty="0">
                <a:solidFill>
                  <a:schemeClr val="accent1"/>
                </a:solidFill>
                <a:latin typeface="Arial" pitchFamily="34" charset="0"/>
                <a:cs typeface="Arial" pitchFamily="34" charset="0"/>
              </a:rPr>
              <a:t>add</a:t>
            </a:r>
            <a:r>
              <a:rPr lang="en-US" dirty="0">
                <a:latin typeface="Arial" pitchFamily="34" charset="0"/>
                <a:cs typeface="Arial" pitchFamily="34" charset="0"/>
              </a:rPr>
              <a:t> $100 to A balance</a:t>
            </a:r>
          </a:p>
          <a:p>
            <a:pPr marL="1257300" lvl="2" indent="-342900">
              <a:lnSpc>
                <a:spcPct val="90000"/>
              </a:lnSpc>
              <a:buFont typeface="Courier New" panose="02070309020205020404" pitchFamily="49" charset="0"/>
              <a:buChar char="o"/>
            </a:pPr>
            <a:r>
              <a:rPr lang="en-US" dirty="0">
                <a:solidFill>
                  <a:schemeClr val="accent1"/>
                </a:solidFill>
                <a:latin typeface="Arial" pitchFamily="34" charset="0"/>
                <a:cs typeface="Arial" pitchFamily="34" charset="0"/>
              </a:rPr>
              <a:t>write</a:t>
            </a:r>
            <a:r>
              <a:rPr lang="en-US" dirty="0">
                <a:latin typeface="Arial" pitchFamily="34" charset="0"/>
                <a:cs typeface="Arial" pitchFamily="34" charset="0"/>
              </a:rPr>
              <a:t> balance to A</a:t>
            </a:r>
          </a:p>
          <a:p>
            <a:pPr marL="1257300" lvl="2" indent="-342900">
              <a:lnSpc>
                <a:spcPct val="90000"/>
              </a:lnSpc>
              <a:buFont typeface="Courier New" panose="02070309020205020404" pitchFamily="49" charset="0"/>
              <a:buChar char="o"/>
            </a:pPr>
            <a:r>
              <a:rPr lang="en-US" dirty="0">
                <a:solidFill>
                  <a:schemeClr val="accent1"/>
                </a:solidFill>
                <a:latin typeface="Arial" pitchFamily="34" charset="0"/>
                <a:cs typeface="Arial" pitchFamily="34" charset="0"/>
              </a:rPr>
              <a:t>read</a:t>
            </a:r>
            <a:r>
              <a:rPr lang="en-US" dirty="0">
                <a:latin typeface="Arial" pitchFamily="34" charset="0"/>
                <a:cs typeface="Arial" pitchFamily="34" charset="0"/>
              </a:rPr>
              <a:t> balance from B</a:t>
            </a:r>
          </a:p>
          <a:p>
            <a:pPr lvl="2">
              <a:lnSpc>
                <a:spcPct val="90000"/>
              </a:lnSpc>
            </a:pPr>
            <a:endParaRPr lang="en-US" sz="2000" dirty="0">
              <a:latin typeface="Garamond" panose="02020404030301010803" pitchFamily="18" charset="0"/>
            </a:endParaRPr>
          </a:p>
          <a:p>
            <a:pPr marL="342900" indent="-342900">
              <a:buFont typeface="Wingdings" panose="05000000000000000000" pitchFamily="2" charset="2"/>
              <a:buChar char="Ø"/>
            </a:pPr>
            <a:r>
              <a:rPr lang="en-US" sz="2400" b="1" dirty="0">
                <a:latin typeface="Garamond" panose="02020404030301010803" pitchFamily="18" charset="0"/>
              </a:rPr>
              <a:t>Schools</a:t>
            </a:r>
          </a:p>
          <a:p>
            <a:pPr marL="742950" lvl="1" indent="-285750">
              <a:buFont typeface="Wingdings" panose="05000000000000000000" pitchFamily="2" charset="2"/>
              <a:buChar char="§"/>
            </a:pPr>
            <a:r>
              <a:rPr lang="en-US" sz="2000" dirty="0">
                <a:latin typeface="Calibri" panose="020F0502020204030204" pitchFamily="34" charset="0"/>
                <a:cs typeface="Calibri" panose="020F0502020204030204" pitchFamily="34" charset="0"/>
              </a:rPr>
              <a:t>Register course #409.433 for student #4321.</a:t>
            </a:r>
          </a:p>
          <a:p>
            <a:pPr lvl="1"/>
            <a:endParaRPr lang="en-US" sz="2000" dirty="0">
              <a:latin typeface="Garamond" panose="02020404030301010803" pitchFamily="18" charset="0"/>
            </a:endParaRPr>
          </a:p>
          <a:p>
            <a:pPr marL="342900" indent="-342900">
              <a:buFont typeface="Wingdings" panose="05000000000000000000" pitchFamily="2" charset="2"/>
              <a:buChar char="Ø"/>
            </a:pPr>
            <a:r>
              <a:rPr lang="en-US" sz="2400" b="1" dirty="0">
                <a:latin typeface="Garamond" panose="02020404030301010803" pitchFamily="18" charset="0"/>
              </a:rPr>
              <a:t>Airlines</a:t>
            </a:r>
          </a:p>
          <a:p>
            <a:pPr marL="742950" lvl="1" indent="-285750">
              <a:buFont typeface="Wingdings" panose="05000000000000000000" pitchFamily="2" charset="2"/>
              <a:buChar char="§"/>
            </a:pPr>
            <a:r>
              <a:rPr lang="en-US" sz="2000" dirty="0">
                <a:latin typeface="Calibri" panose="020F0502020204030204" pitchFamily="34" charset="0"/>
                <a:cs typeface="Calibri" panose="020F0502020204030204" pitchFamily="34" charset="0"/>
              </a:rPr>
              <a:t>Check if two seats are available on flight #453.</a:t>
            </a:r>
          </a:p>
          <a:p>
            <a:pPr marL="742950" lvl="1" indent="-285750">
              <a:buFont typeface="Wingdings" panose="05000000000000000000" pitchFamily="2" charset="2"/>
              <a:buChar char="§"/>
            </a:pPr>
            <a:r>
              <a:rPr lang="en-US" sz="2000" dirty="0">
                <a:latin typeface="Calibri" panose="020F0502020204030204" pitchFamily="34" charset="0"/>
                <a:cs typeface="Calibri" panose="020F0502020204030204" pitchFamily="34" charset="0"/>
              </a:rPr>
              <a:t>Reserve the two seats on flight #453.</a:t>
            </a:r>
          </a:p>
          <a:p>
            <a:pPr lvl="1"/>
            <a:endParaRPr lang="en-US" sz="2000" dirty="0">
              <a:latin typeface="Garamond" panose="02020404030301010803" pitchFamily="18" charset="0"/>
            </a:endParaRPr>
          </a:p>
          <a:p>
            <a:pPr marL="342900" indent="-342900">
              <a:buFont typeface="Wingdings" panose="05000000000000000000" pitchFamily="2" charset="2"/>
              <a:buChar char="Ø"/>
            </a:pPr>
            <a:r>
              <a:rPr lang="en-US" sz="2400" b="1" dirty="0">
                <a:latin typeface="Garamond" panose="02020404030301010803" pitchFamily="18" charset="0"/>
              </a:rPr>
              <a:t>Companies</a:t>
            </a:r>
          </a:p>
          <a:p>
            <a:pPr marL="742950" lvl="1" indent="-285750">
              <a:buFont typeface="Wingdings" panose="05000000000000000000" pitchFamily="2" charset="2"/>
              <a:buChar char="§"/>
            </a:pPr>
            <a:r>
              <a:rPr lang="en-US" sz="2000" dirty="0">
                <a:latin typeface="Calibri" panose="020F0502020204030204" pitchFamily="34" charset="0"/>
                <a:cs typeface="Calibri" panose="020F0502020204030204" pitchFamily="34" charset="0"/>
              </a:rPr>
              <a:t>Increase every employee’s salary by 5%.</a:t>
            </a:r>
          </a:p>
        </p:txBody>
      </p:sp>
      <p:grpSp>
        <p:nvGrpSpPr>
          <p:cNvPr id="10" name="Group 9">
            <a:extLst>
              <a:ext uri="{FF2B5EF4-FFF2-40B4-BE49-F238E27FC236}">
                <a16:creationId xmlns:a16="http://schemas.microsoft.com/office/drawing/2014/main" id="{0783D932-57EA-473E-AA07-2BFEB4A0A6A8}"/>
              </a:ext>
            </a:extLst>
          </p:cNvPr>
          <p:cNvGrpSpPr/>
          <p:nvPr/>
        </p:nvGrpSpPr>
        <p:grpSpPr>
          <a:xfrm>
            <a:off x="2186880" y="165215"/>
            <a:ext cx="9459177" cy="1427351"/>
            <a:chOff x="4136124" y="1752197"/>
            <a:chExt cx="7815351" cy="547019"/>
          </a:xfrm>
        </p:grpSpPr>
        <p:grpSp>
          <p:nvGrpSpPr>
            <p:cNvPr id="11" name="Group 10">
              <a:extLst>
                <a:ext uri="{FF2B5EF4-FFF2-40B4-BE49-F238E27FC236}">
                  <a16:creationId xmlns:a16="http://schemas.microsoft.com/office/drawing/2014/main" id="{035E8F29-0E60-4C28-8626-B47606CF34AB}"/>
                </a:ext>
              </a:extLst>
            </p:cNvPr>
            <p:cNvGrpSpPr/>
            <p:nvPr/>
          </p:nvGrpSpPr>
          <p:grpSpPr>
            <a:xfrm>
              <a:off x="4136124" y="1752197"/>
              <a:ext cx="7815351" cy="547019"/>
              <a:chOff x="-1536483" y="2826095"/>
              <a:chExt cx="7815351" cy="547019"/>
            </a:xfrm>
          </p:grpSpPr>
          <p:sp>
            <p:nvSpPr>
              <p:cNvPr id="14" name="Oval 13">
                <a:extLst>
                  <a:ext uri="{FF2B5EF4-FFF2-40B4-BE49-F238E27FC236}">
                    <a16:creationId xmlns:a16="http://schemas.microsoft.com/office/drawing/2014/main" id="{2C8C9D69-27AC-47F4-9A12-CE8FD2CF856A}"/>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15" name="TextBox 14">
                <a:extLst>
                  <a:ext uri="{FF2B5EF4-FFF2-40B4-BE49-F238E27FC236}">
                    <a16:creationId xmlns:a16="http://schemas.microsoft.com/office/drawing/2014/main" id="{F745F490-0232-4039-A212-7AE56721CE86}"/>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16" name="Straight Connector 15">
                <a:hlinkClick r:id="" action="ppaction://hlinkshowjump?jump=previousslide"/>
                <a:extLst>
                  <a:ext uri="{FF2B5EF4-FFF2-40B4-BE49-F238E27FC236}">
                    <a16:creationId xmlns:a16="http://schemas.microsoft.com/office/drawing/2014/main" id="{620FBDAB-5362-4C50-B6FC-E6E1B2CCD221}"/>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3" name="Parallelogram 30">
              <a:extLst>
                <a:ext uri="{FF2B5EF4-FFF2-40B4-BE49-F238E27FC236}">
                  <a16:creationId xmlns:a16="http://schemas.microsoft.com/office/drawing/2014/main" id="{C0A82106-B645-4660-9E5F-C5C6983A97C7}"/>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spTree>
    <p:extLst>
      <p:ext uri="{BB962C8B-B14F-4D97-AF65-F5344CB8AC3E}">
        <p14:creationId xmlns:p14="http://schemas.microsoft.com/office/powerpoint/2010/main" val="26931785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8FD55BD-9013-4904-B60F-22E8C28B8C5C}"/>
              </a:ext>
            </a:extLst>
          </p:cNvPr>
          <p:cNvGrpSpPr/>
          <p:nvPr/>
        </p:nvGrpSpPr>
        <p:grpSpPr>
          <a:xfrm>
            <a:off x="307463" y="405535"/>
            <a:ext cx="11410054" cy="5184494"/>
            <a:chOff x="-558944" y="2826095"/>
            <a:chExt cx="6398125" cy="1737635"/>
          </a:xfrm>
        </p:grpSpPr>
        <p:sp>
          <p:nvSpPr>
            <p:cNvPr id="5" name="Oval 4">
              <a:extLst>
                <a:ext uri="{FF2B5EF4-FFF2-40B4-BE49-F238E27FC236}">
                  <a16:creationId xmlns:a16="http://schemas.microsoft.com/office/drawing/2014/main" id="{9F605BA1-95C8-4F9C-AFEA-FD0DCC302742}"/>
                </a:ext>
              </a:extLst>
            </p:cNvPr>
            <p:cNvSpPr/>
            <p:nvPr/>
          </p:nvSpPr>
          <p:spPr>
            <a:xfrm>
              <a:off x="5033092" y="2826095"/>
              <a:ext cx="806089" cy="4296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6" name="TextBox 5">
              <a:extLst>
                <a:ext uri="{FF2B5EF4-FFF2-40B4-BE49-F238E27FC236}">
                  <a16:creationId xmlns:a16="http://schemas.microsoft.com/office/drawing/2014/main" id="{E07A466B-4E9D-45BE-A876-478DFC6582B7}"/>
                </a:ext>
              </a:extLst>
            </p:cNvPr>
            <p:cNvSpPr txBox="1"/>
            <p:nvPr/>
          </p:nvSpPr>
          <p:spPr>
            <a:xfrm>
              <a:off x="-558944" y="3057676"/>
              <a:ext cx="6117850" cy="1506054"/>
            </a:xfrm>
            <a:prstGeom prst="rect">
              <a:avLst/>
            </a:prstGeom>
            <a:noFill/>
          </p:spPr>
          <p:txBody>
            <a:bodyPr wrap="square" rtlCol="0">
              <a:spAutoFit/>
            </a:bodyPr>
            <a:lstStyle/>
            <a:p>
              <a:pPr>
                <a:buClr>
                  <a:schemeClr val="accent1"/>
                </a:buClr>
              </a:pPr>
              <a:endParaRPr lang="en-US" dirty="0"/>
            </a:p>
            <a:p>
              <a:pPr marL="285750" indent="-285750">
                <a:buClr>
                  <a:schemeClr val="accent1"/>
                </a:buClr>
                <a:buFont typeface="Wingdings" panose="05000000000000000000" pitchFamily="2" charset="2"/>
                <a:buChar char="v"/>
              </a:pPr>
              <a:r>
                <a:rPr lang="en-US" b="1" u="sng" dirty="0"/>
                <a:t>Types of Failures :-</a:t>
              </a:r>
              <a:endParaRPr lang="en-US" u="sng" dirty="0"/>
            </a:p>
            <a:p>
              <a:pPr marL="342900" indent="-342900">
                <a:buClr>
                  <a:srgbClr val="0070C0"/>
                </a:buClr>
                <a:buFont typeface="+mj-lt"/>
                <a:buAutoNum type="arabicParenR"/>
              </a:pPr>
              <a:r>
                <a:rPr lang="en-US" b="1" u="sng" dirty="0"/>
                <a:t>Transaction failure :-</a:t>
              </a:r>
            </a:p>
            <a:p>
              <a:pPr marL="285750" indent="-285750">
                <a:buClr>
                  <a:srgbClr val="0070C0"/>
                </a:buClr>
                <a:buFont typeface="Courier New" panose="02070309020205020404" pitchFamily="49" charset="0"/>
                <a:buChar char="o"/>
              </a:pPr>
              <a:r>
                <a:rPr lang="en-US" dirty="0"/>
                <a:t>The transaction failure occurs when it fails to execute. If a few transaction or process is hurt, then this is called as transaction failure. </a:t>
              </a:r>
            </a:p>
            <a:p>
              <a:pPr marL="285750" indent="-285750">
                <a:buFont typeface="Arial" panose="020B0604020202020204" pitchFamily="34" charset="0"/>
                <a:buChar char="•"/>
              </a:pPr>
              <a:endParaRPr lang="en-US" dirty="0"/>
            </a:p>
            <a:p>
              <a:pPr marL="285750" indent="-285750">
                <a:buClr>
                  <a:srgbClr val="0070C0"/>
                </a:buClr>
                <a:buFont typeface="Wingdings" panose="05000000000000000000" pitchFamily="2" charset="2"/>
                <a:buChar char="q"/>
              </a:pPr>
              <a:r>
                <a:rPr lang="en-US" u="sng" dirty="0"/>
                <a:t>Reasons for a transaction failure could be :-</a:t>
              </a:r>
            </a:p>
            <a:p>
              <a:pPr marL="342900" indent="-342900">
                <a:buClr>
                  <a:srgbClr val="0070C0"/>
                </a:buClr>
                <a:buFont typeface="Wingdings" panose="05000000000000000000" pitchFamily="2" charset="2"/>
                <a:buChar char="Ø"/>
              </a:pPr>
              <a:r>
                <a:rPr lang="en-US" b="1" dirty="0"/>
                <a:t>Logical errors:</a:t>
              </a:r>
              <a:r>
                <a:rPr lang="en-US" dirty="0"/>
                <a:t> If a transaction cannot complete due to some code error or an internal error condition, then the logical error occurs.</a:t>
              </a:r>
            </a:p>
            <a:p>
              <a:endParaRPr lang="en-US" dirty="0"/>
            </a:p>
            <a:p>
              <a:pPr marL="342900" indent="-342900">
                <a:buClr>
                  <a:srgbClr val="0070C0"/>
                </a:buClr>
                <a:buFont typeface="Wingdings" panose="05000000000000000000" pitchFamily="2" charset="2"/>
                <a:buChar char="Ø"/>
              </a:pPr>
              <a:r>
                <a:rPr lang="en-US" b="1" dirty="0"/>
                <a:t>Syntax error:</a:t>
              </a:r>
              <a:r>
                <a:rPr lang="en-US" dirty="0"/>
                <a:t> It occurs where the DBMS itself terminates an active transaction because the database system is not able to execute it.</a:t>
              </a:r>
            </a:p>
            <a:p>
              <a:endParaRPr lang="en-US" altLang="ko-KR" sz="1400" dirty="0">
                <a:solidFill>
                  <a:schemeClr val="tx1">
                    <a:lumMod val="65000"/>
                    <a:lumOff val="35000"/>
                  </a:schemeClr>
                </a:solidFill>
                <a:cs typeface="Arial" pitchFamily="34" charset="0"/>
              </a:endParaRPr>
            </a:p>
            <a:p>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a:p>
              <a:pPr algn="r"/>
              <a:endParaRPr lang="en-US" altLang="ko-KR" sz="1400" dirty="0">
                <a:solidFill>
                  <a:schemeClr val="tx1">
                    <a:lumMod val="65000"/>
                    <a:lumOff val="35000"/>
                  </a:schemeClr>
                </a:solidFill>
                <a:cs typeface="Arial" pitchFamily="34" charset="0"/>
              </a:endParaRPr>
            </a:p>
          </p:txBody>
        </p:sp>
        <p:sp>
          <p:nvSpPr>
            <p:cNvPr id="7" name="TextBox 6">
              <a:extLst>
                <a:ext uri="{FF2B5EF4-FFF2-40B4-BE49-F238E27FC236}">
                  <a16:creationId xmlns:a16="http://schemas.microsoft.com/office/drawing/2014/main" id="{FE8F1D2E-6E9C-42E9-9039-8207D10020CD}"/>
                </a:ext>
              </a:extLst>
            </p:cNvPr>
            <p:cNvSpPr txBox="1"/>
            <p:nvPr/>
          </p:nvSpPr>
          <p:spPr>
            <a:xfrm>
              <a:off x="1110483" y="2928903"/>
              <a:ext cx="3856901" cy="103153"/>
            </a:xfrm>
            <a:prstGeom prst="rect">
              <a:avLst/>
            </a:prstGeom>
            <a:noFill/>
          </p:spPr>
          <p:txBody>
            <a:bodyPr wrap="square" rtlCol="0">
              <a:spAutoFit/>
            </a:bodyPr>
            <a:lstStyle/>
            <a:p>
              <a:pPr algn="r"/>
              <a:r>
                <a:rPr lang="en-US" altLang="ko-KR" b="1" dirty="0">
                  <a:cs typeface="Arial" pitchFamily="34" charset="0"/>
                </a:rPr>
                <a:t>database failure definition and types of  failures </a:t>
              </a:r>
              <a:endParaRPr lang="ko-KR" altLang="en-US" b="1" dirty="0">
                <a:cs typeface="Arial" pitchFamily="34" charset="0"/>
              </a:endParaRPr>
            </a:p>
          </p:txBody>
        </p:sp>
        <p:cxnSp>
          <p:nvCxnSpPr>
            <p:cNvPr id="8" name="Straight Connector 7">
              <a:extLst>
                <a:ext uri="{FF2B5EF4-FFF2-40B4-BE49-F238E27FC236}">
                  <a16:creationId xmlns:a16="http://schemas.microsoft.com/office/drawing/2014/main" id="{206781A3-7426-4E5A-B51E-8B43C1230E0A}"/>
                </a:ext>
              </a:extLst>
            </p:cNvPr>
            <p:cNvCxnSpPr>
              <a:cxnSpLocks/>
            </p:cNvCxnSpPr>
            <p:nvPr/>
          </p:nvCxnSpPr>
          <p:spPr>
            <a:xfrm>
              <a:off x="-524788" y="3054185"/>
              <a:ext cx="5577624" cy="3491"/>
            </a:xfrm>
            <a:prstGeom prst="line">
              <a:avLst/>
            </a:prstGeom>
            <a:ln>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FD111FFB-3AFB-4B9D-AD9E-C8A24680E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8381" y="712281"/>
            <a:ext cx="702628" cy="702628"/>
          </a:xfrm>
          <a:prstGeom prst="rect">
            <a:avLst/>
          </a:prstGeom>
          <a:ln>
            <a:noFill/>
          </a:ln>
        </p:spPr>
      </p:pic>
    </p:spTree>
    <p:extLst>
      <p:ext uri="{BB962C8B-B14F-4D97-AF65-F5344CB8AC3E}">
        <p14:creationId xmlns:p14="http://schemas.microsoft.com/office/powerpoint/2010/main" val="26039192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8FD55BD-9013-4904-B60F-22E8C28B8C5C}"/>
              </a:ext>
            </a:extLst>
          </p:cNvPr>
          <p:cNvGrpSpPr/>
          <p:nvPr/>
        </p:nvGrpSpPr>
        <p:grpSpPr>
          <a:xfrm>
            <a:off x="342375" y="405531"/>
            <a:ext cx="11375142" cy="5875073"/>
            <a:chOff x="-539367" y="2826095"/>
            <a:chExt cx="6378548" cy="1969090"/>
          </a:xfrm>
        </p:grpSpPr>
        <p:sp>
          <p:nvSpPr>
            <p:cNvPr id="5" name="Oval 4">
              <a:extLst>
                <a:ext uri="{FF2B5EF4-FFF2-40B4-BE49-F238E27FC236}">
                  <a16:creationId xmlns:a16="http://schemas.microsoft.com/office/drawing/2014/main" id="{9F605BA1-95C8-4F9C-AFEA-FD0DCC302742}"/>
                </a:ext>
              </a:extLst>
            </p:cNvPr>
            <p:cNvSpPr/>
            <p:nvPr/>
          </p:nvSpPr>
          <p:spPr>
            <a:xfrm>
              <a:off x="5033092" y="2826095"/>
              <a:ext cx="806089" cy="4296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6" name="TextBox 5">
              <a:extLst>
                <a:ext uri="{FF2B5EF4-FFF2-40B4-BE49-F238E27FC236}">
                  <a16:creationId xmlns:a16="http://schemas.microsoft.com/office/drawing/2014/main" id="{E07A466B-4E9D-45BE-A876-478DFC6582B7}"/>
                </a:ext>
              </a:extLst>
            </p:cNvPr>
            <p:cNvSpPr txBox="1"/>
            <p:nvPr/>
          </p:nvSpPr>
          <p:spPr>
            <a:xfrm>
              <a:off x="-539367" y="3134399"/>
              <a:ext cx="6078697" cy="1660786"/>
            </a:xfrm>
            <a:prstGeom prst="rect">
              <a:avLst/>
            </a:prstGeom>
            <a:noFill/>
          </p:spPr>
          <p:txBody>
            <a:bodyPr wrap="square" rtlCol="0">
              <a:spAutoFit/>
            </a:bodyPr>
            <a:lstStyle/>
            <a:p>
              <a:pPr marL="342900" indent="-342900">
                <a:buClr>
                  <a:srgbClr val="0070C0"/>
                </a:buClr>
                <a:buFont typeface="+mj-lt"/>
                <a:buAutoNum type="arabicParenR" startAt="2"/>
              </a:pPr>
              <a:r>
                <a:rPr lang="en-US" b="1" u="sng" dirty="0"/>
                <a:t>Hardware Failure :-</a:t>
              </a:r>
              <a:r>
                <a:rPr lang="en-US" dirty="0"/>
                <a:t> (hardware such as: RAM, CPU, physical Disk)</a:t>
              </a:r>
              <a:endParaRPr lang="en-US" b="1" u="sng" dirty="0"/>
            </a:p>
            <a:p>
              <a:r>
                <a:rPr lang="en-US" dirty="0"/>
                <a:t>Hardware failures may include memory errors, disk crashes, bad disk sectors, and disk full of errors among others. Hardware failures can also be attributed to overloading (use of under-capacity components) and wear out of mechanical parts.</a:t>
              </a:r>
            </a:p>
            <a:p>
              <a:endParaRPr lang="en-US" altLang="ko-KR" dirty="0">
                <a:solidFill>
                  <a:schemeClr val="tx1">
                    <a:lumMod val="65000"/>
                    <a:lumOff val="35000"/>
                  </a:schemeClr>
                </a:solidFill>
                <a:cs typeface="Arial" pitchFamily="34" charset="0"/>
              </a:endParaRPr>
            </a:p>
            <a:p>
              <a:pPr marL="742950" lvl="1" indent="-285750">
                <a:buClr>
                  <a:srgbClr val="0070C0"/>
                </a:buClr>
                <a:buFont typeface="Wingdings" panose="05000000000000000000" pitchFamily="2" charset="2"/>
                <a:buChar char="Ø"/>
              </a:pPr>
              <a:r>
                <a:rPr lang="en-US" b="1" u="sng" dirty="0"/>
                <a:t>Disk Failure :-</a:t>
              </a:r>
            </a:p>
            <a:p>
              <a:r>
                <a:rPr lang="en-US" dirty="0"/>
                <a:t>            It occurs where hard-disk drives or storage drives used to fail frequently. </a:t>
              </a:r>
            </a:p>
            <a:p>
              <a:r>
                <a:rPr lang="en-US" dirty="0"/>
                <a:t>            Disk failure occurs due to the formation of bad sectors, disk head crash, and unreachability to the</a:t>
              </a:r>
            </a:p>
            <a:p>
              <a:r>
                <a:rPr lang="en-US" dirty="0"/>
                <a:t>           disk or any other failure, which destroy all or part of disk storage.</a:t>
              </a:r>
            </a:p>
            <a:p>
              <a:endParaRPr lang="en-US" altLang="ko-KR" dirty="0">
                <a:solidFill>
                  <a:schemeClr val="tx1">
                    <a:lumMod val="65000"/>
                    <a:lumOff val="35000"/>
                  </a:schemeClr>
                </a:solidFill>
                <a:cs typeface="Arial" pitchFamily="34" charset="0"/>
              </a:endParaRPr>
            </a:p>
            <a:p>
              <a:pPr marL="342900" indent="-342900">
                <a:buClr>
                  <a:srgbClr val="0070C0"/>
                </a:buClr>
                <a:buFont typeface="+mj-lt"/>
                <a:buAutoNum type="arabicParenR" startAt="3"/>
              </a:pPr>
              <a:r>
                <a:rPr lang="en-US" b="1" u="sng" dirty="0"/>
                <a:t>Software Failure :-</a:t>
              </a:r>
              <a:r>
                <a:rPr lang="en-US" dirty="0"/>
                <a:t> (software such as: operating system, management programs)</a:t>
              </a:r>
              <a:endParaRPr lang="en-US" b="1" u="sng" dirty="0"/>
            </a:p>
            <a:p>
              <a:r>
                <a:rPr lang="en-US" dirty="0"/>
                <a:t>software failures may include failures related to software such as operating system, DBMS software and application programs.</a:t>
              </a:r>
            </a:p>
            <a:p>
              <a:endParaRPr lang="en-US" dirty="0"/>
            </a:p>
            <a:p>
              <a:r>
                <a:rPr lang="en-US" u="sng" dirty="0">
                  <a:solidFill>
                    <a:srgbClr val="0070C0"/>
                  </a:solidFill>
                </a:rPr>
                <a:t>Both Software and hardware failure can contribute toward system failure/crash.</a:t>
              </a:r>
            </a:p>
            <a:p>
              <a:endParaRPr lang="en-US" sz="1400" dirty="0"/>
            </a:p>
            <a:p>
              <a:pPr algn="r"/>
              <a:endParaRPr lang="en-US" altLang="ko-KR" sz="1400" dirty="0">
                <a:solidFill>
                  <a:schemeClr val="tx1">
                    <a:lumMod val="65000"/>
                    <a:lumOff val="35000"/>
                  </a:schemeClr>
                </a:solidFill>
                <a:cs typeface="Arial" pitchFamily="34" charset="0"/>
              </a:endParaRPr>
            </a:p>
          </p:txBody>
        </p:sp>
        <p:sp>
          <p:nvSpPr>
            <p:cNvPr id="7" name="TextBox 6">
              <a:extLst>
                <a:ext uri="{FF2B5EF4-FFF2-40B4-BE49-F238E27FC236}">
                  <a16:creationId xmlns:a16="http://schemas.microsoft.com/office/drawing/2014/main" id="{FE8F1D2E-6E9C-42E9-9039-8207D10020CD}"/>
                </a:ext>
              </a:extLst>
            </p:cNvPr>
            <p:cNvSpPr txBox="1"/>
            <p:nvPr/>
          </p:nvSpPr>
          <p:spPr>
            <a:xfrm>
              <a:off x="1110483" y="2928903"/>
              <a:ext cx="3856901" cy="103153"/>
            </a:xfrm>
            <a:prstGeom prst="rect">
              <a:avLst/>
            </a:prstGeom>
            <a:noFill/>
          </p:spPr>
          <p:txBody>
            <a:bodyPr wrap="square" rtlCol="0">
              <a:spAutoFit/>
            </a:bodyPr>
            <a:lstStyle/>
            <a:p>
              <a:pPr algn="r"/>
              <a:r>
                <a:rPr lang="en-US" altLang="ko-KR" b="1" dirty="0">
                  <a:cs typeface="Arial" pitchFamily="34" charset="0"/>
                </a:rPr>
                <a:t>database failure definition and types of  failures </a:t>
              </a:r>
              <a:endParaRPr lang="ko-KR" altLang="en-US" b="1" dirty="0">
                <a:cs typeface="Arial" pitchFamily="34" charset="0"/>
              </a:endParaRPr>
            </a:p>
          </p:txBody>
        </p:sp>
        <p:cxnSp>
          <p:nvCxnSpPr>
            <p:cNvPr id="8" name="Straight Connector 7">
              <a:extLst>
                <a:ext uri="{FF2B5EF4-FFF2-40B4-BE49-F238E27FC236}">
                  <a16:creationId xmlns:a16="http://schemas.microsoft.com/office/drawing/2014/main" id="{206781A3-7426-4E5A-B51E-8B43C1230E0A}"/>
                </a:ext>
              </a:extLst>
            </p:cNvPr>
            <p:cNvCxnSpPr>
              <a:cxnSpLocks/>
            </p:cNvCxnSpPr>
            <p:nvPr/>
          </p:nvCxnSpPr>
          <p:spPr>
            <a:xfrm>
              <a:off x="-524788" y="3054185"/>
              <a:ext cx="5577624" cy="3491"/>
            </a:xfrm>
            <a:prstGeom prst="line">
              <a:avLst/>
            </a:prstGeom>
            <a:ln>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FD111FFB-3AFB-4B9D-AD9E-C8A24680E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8381" y="712281"/>
            <a:ext cx="702628" cy="702628"/>
          </a:xfrm>
          <a:prstGeom prst="rect">
            <a:avLst/>
          </a:prstGeom>
          <a:ln>
            <a:noFill/>
          </a:ln>
        </p:spPr>
      </p:pic>
    </p:spTree>
    <p:extLst>
      <p:ext uri="{BB962C8B-B14F-4D97-AF65-F5344CB8AC3E}">
        <p14:creationId xmlns:p14="http://schemas.microsoft.com/office/powerpoint/2010/main" val="402057403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888660"/>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782C9B-E28C-41B0-A255-2B8C15A1CE73}"/>
              </a:ext>
            </a:extLst>
          </p:cNvPr>
          <p:cNvSpPr/>
          <p:nvPr/>
        </p:nvSpPr>
        <p:spPr>
          <a:xfrm>
            <a:off x="1190102" y="793449"/>
            <a:ext cx="8584797" cy="4893647"/>
          </a:xfrm>
          <a:prstGeom prst="rect">
            <a:avLst/>
          </a:prstGeom>
        </p:spPr>
        <p:txBody>
          <a:bodyPr wrap="square">
            <a:spAutoFit/>
          </a:bodyPr>
          <a:lstStyle/>
          <a:p>
            <a:pPr marL="342900" indent="-342900">
              <a:buFont typeface="Wingdings" panose="05000000000000000000" pitchFamily="2" charset="2"/>
              <a:buChar char="v"/>
            </a:pPr>
            <a:r>
              <a:rPr lang="en-US" sz="2800" b="1" u="sng" dirty="0">
                <a:latin typeface="Garamond" panose="02020404030301010803" pitchFamily="18" charset="0"/>
              </a:rPr>
              <a:t>Example </a:t>
            </a:r>
            <a:r>
              <a:rPr lang="en-US" sz="2800" u="sng" dirty="0">
                <a:solidFill>
                  <a:schemeClr val="accent1"/>
                </a:solidFill>
              </a:rPr>
              <a:t>An Informal </a:t>
            </a:r>
            <a:r>
              <a:rPr lang="en-US" sz="2800" b="1" u="sng" dirty="0">
                <a:latin typeface="Garamond" panose="02020404030301010803" pitchFamily="18" charset="0"/>
              </a:rPr>
              <a:t>:</a:t>
            </a:r>
          </a:p>
          <a:p>
            <a:pPr marL="800100" lvl="1" indent="-342900">
              <a:buFont typeface="Wingdings" panose="05000000000000000000" pitchFamily="2" charset="2"/>
              <a:buChar char="Ø"/>
            </a:pPr>
            <a:r>
              <a:rPr lang="en-US" sz="2200" dirty="0"/>
              <a:t>Transfer 800$ from checking account to savings account</a:t>
            </a:r>
          </a:p>
          <a:p>
            <a:pPr lvl="1"/>
            <a:endParaRPr lang="en-US" sz="2200" dirty="0"/>
          </a:p>
          <a:p>
            <a:pPr marL="800100" lvl="1" indent="-342900">
              <a:buFont typeface="Wingdings" panose="05000000000000000000" pitchFamily="2" charset="2"/>
              <a:buChar char="Ø"/>
            </a:pPr>
            <a:r>
              <a:rPr lang="en-US" sz="2200" dirty="0"/>
              <a:t>For a  user it is one activity</a:t>
            </a:r>
          </a:p>
          <a:p>
            <a:pPr lvl="1"/>
            <a:endParaRPr lang="en-US" sz="2200" dirty="0"/>
          </a:p>
          <a:p>
            <a:pPr marL="800100" lvl="1" indent="-342900">
              <a:buFont typeface="Wingdings" panose="05000000000000000000" pitchFamily="2" charset="2"/>
              <a:buChar char="Ø"/>
            </a:pPr>
            <a:r>
              <a:rPr lang="en-US" sz="2200" dirty="0"/>
              <a:t>To database:</a:t>
            </a:r>
          </a:p>
          <a:p>
            <a:pPr marL="1257300" lvl="2" indent="-342900">
              <a:buClr>
                <a:schemeClr val="accent1"/>
              </a:buClr>
              <a:buFont typeface="Courier New" panose="02070309020205020404" pitchFamily="49" charset="0"/>
              <a:buChar char="o"/>
            </a:pPr>
            <a:r>
              <a:rPr lang="en-US" sz="2200" dirty="0"/>
              <a:t>Read balance of checking account: read( A)</a:t>
            </a:r>
          </a:p>
          <a:p>
            <a:pPr marL="1257300" lvl="2" indent="-342900">
              <a:buClr>
                <a:schemeClr val="accent1"/>
              </a:buClr>
              <a:buFont typeface="Courier New" panose="02070309020205020404" pitchFamily="49" charset="0"/>
              <a:buChar char="o"/>
            </a:pPr>
            <a:r>
              <a:rPr lang="en-US" sz="2200" dirty="0"/>
              <a:t>Read balance of savings account: read (B)</a:t>
            </a:r>
          </a:p>
          <a:p>
            <a:pPr marL="1257300" lvl="2" indent="-342900">
              <a:buClr>
                <a:schemeClr val="accent1"/>
              </a:buClr>
              <a:buFont typeface="Courier New" panose="02070309020205020404" pitchFamily="49" charset="0"/>
              <a:buChar char="o"/>
            </a:pPr>
            <a:r>
              <a:rPr lang="en-US" sz="2200" dirty="0"/>
              <a:t>Subtract 800$ from A</a:t>
            </a:r>
          </a:p>
          <a:p>
            <a:pPr marL="1257300" lvl="2" indent="-342900">
              <a:buClr>
                <a:schemeClr val="accent1"/>
              </a:buClr>
              <a:buFont typeface="Courier New" panose="02070309020205020404" pitchFamily="49" charset="0"/>
              <a:buChar char="o"/>
            </a:pPr>
            <a:r>
              <a:rPr lang="en-US" sz="2200" dirty="0"/>
              <a:t>Add 800 $to B</a:t>
            </a:r>
          </a:p>
          <a:p>
            <a:pPr marL="1257300" lvl="2" indent="-342900">
              <a:buClr>
                <a:schemeClr val="accent1"/>
              </a:buClr>
              <a:buFont typeface="Courier New" panose="02070309020205020404" pitchFamily="49" charset="0"/>
              <a:buChar char="o"/>
            </a:pPr>
            <a:r>
              <a:rPr lang="en-US" sz="2200" dirty="0"/>
              <a:t>Write new value of A back to disk</a:t>
            </a:r>
          </a:p>
          <a:p>
            <a:pPr marL="1257300" lvl="2" indent="-342900">
              <a:buClr>
                <a:schemeClr val="accent1"/>
              </a:buClr>
              <a:buFont typeface="Courier New" panose="02070309020205020404" pitchFamily="49" charset="0"/>
              <a:buChar char="o"/>
            </a:pPr>
            <a:r>
              <a:rPr lang="en-US" sz="2200" dirty="0"/>
              <a:t>Write new value of B back to disk</a:t>
            </a:r>
          </a:p>
          <a:p>
            <a:pPr lvl="1"/>
            <a:endParaRPr lang="en-US" sz="2200" b="1" u="sng" dirty="0">
              <a:latin typeface="Garamond" panose="02020404030301010803" pitchFamily="18" charset="0"/>
            </a:endParaRPr>
          </a:p>
          <a:p>
            <a:pPr marL="342900" indent="-3429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0783D932-57EA-473E-AA07-2BFEB4A0A6A8}"/>
              </a:ext>
            </a:extLst>
          </p:cNvPr>
          <p:cNvGrpSpPr/>
          <p:nvPr/>
        </p:nvGrpSpPr>
        <p:grpSpPr>
          <a:xfrm>
            <a:off x="2186880" y="165215"/>
            <a:ext cx="9459177" cy="1427351"/>
            <a:chOff x="4136124" y="1752197"/>
            <a:chExt cx="7815351" cy="547019"/>
          </a:xfrm>
        </p:grpSpPr>
        <p:grpSp>
          <p:nvGrpSpPr>
            <p:cNvPr id="11" name="Group 10">
              <a:extLst>
                <a:ext uri="{FF2B5EF4-FFF2-40B4-BE49-F238E27FC236}">
                  <a16:creationId xmlns:a16="http://schemas.microsoft.com/office/drawing/2014/main" id="{035E8F29-0E60-4C28-8626-B47606CF34AB}"/>
                </a:ext>
              </a:extLst>
            </p:cNvPr>
            <p:cNvGrpSpPr/>
            <p:nvPr/>
          </p:nvGrpSpPr>
          <p:grpSpPr>
            <a:xfrm>
              <a:off x="4136124" y="1752197"/>
              <a:ext cx="7815351" cy="547019"/>
              <a:chOff x="-1536483" y="2826095"/>
              <a:chExt cx="7815351" cy="547019"/>
            </a:xfrm>
          </p:grpSpPr>
          <p:sp>
            <p:nvSpPr>
              <p:cNvPr id="14" name="Oval 13">
                <a:extLst>
                  <a:ext uri="{FF2B5EF4-FFF2-40B4-BE49-F238E27FC236}">
                    <a16:creationId xmlns:a16="http://schemas.microsoft.com/office/drawing/2014/main" id="{2C8C9D69-27AC-47F4-9A12-CE8FD2CF856A}"/>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15" name="TextBox 14">
                <a:extLst>
                  <a:ext uri="{FF2B5EF4-FFF2-40B4-BE49-F238E27FC236}">
                    <a16:creationId xmlns:a16="http://schemas.microsoft.com/office/drawing/2014/main" id="{F745F490-0232-4039-A212-7AE56721CE86}"/>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16" name="Straight Connector 15">
                <a:hlinkClick r:id="" action="ppaction://hlinkshowjump?jump=previousslide"/>
                <a:extLst>
                  <a:ext uri="{FF2B5EF4-FFF2-40B4-BE49-F238E27FC236}">
                    <a16:creationId xmlns:a16="http://schemas.microsoft.com/office/drawing/2014/main" id="{620FBDAB-5362-4C50-B6FC-E6E1B2CCD221}"/>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3" name="Parallelogram 30">
              <a:extLst>
                <a:ext uri="{FF2B5EF4-FFF2-40B4-BE49-F238E27FC236}">
                  <a16:creationId xmlns:a16="http://schemas.microsoft.com/office/drawing/2014/main" id="{C0A82106-B645-4660-9E5F-C5C6983A97C7}"/>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spTree>
    <p:extLst>
      <p:ext uri="{BB962C8B-B14F-4D97-AF65-F5344CB8AC3E}">
        <p14:creationId xmlns:p14="http://schemas.microsoft.com/office/powerpoint/2010/main" val="14869623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782C9B-E28C-41B0-A255-2B8C15A1CE73}"/>
              </a:ext>
            </a:extLst>
          </p:cNvPr>
          <p:cNvSpPr/>
          <p:nvPr/>
        </p:nvSpPr>
        <p:spPr>
          <a:xfrm>
            <a:off x="1190102" y="793449"/>
            <a:ext cx="8584797" cy="5641544"/>
          </a:xfrm>
          <a:prstGeom prst="rect">
            <a:avLst/>
          </a:prstGeom>
        </p:spPr>
        <p:txBody>
          <a:bodyPr wrap="square">
            <a:spAutoFit/>
          </a:bodyPr>
          <a:lstStyle/>
          <a:p>
            <a:pPr marL="342900" indent="-342900">
              <a:buFont typeface="Wingdings" panose="05000000000000000000" pitchFamily="2" charset="2"/>
              <a:buChar char="v"/>
            </a:pPr>
            <a:r>
              <a:rPr lang="en-US" sz="2800" dirty="0">
                <a:latin typeface="Times New Roman" pitchFamily="18" charset="0"/>
                <a:cs typeface="Times New Roman" pitchFamily="18" charset="0"/>
              </a:rPr>
              <a:t>Read and Write Operations</a:t>
            </a:r>
            <a:r>
              <a:rPr lang="ar-OM" sz="2800" dirty="0">
                <a:latin typeface="Times New Roman" pitchFamily="18" charset="0"/>
                <a:cs typeface="Times New Roman" pitchFamily="18" charset="0"/>
              </a:rPr>
              <a:t> </a:t>
            </a:r>
            <a:r>
              <a:rPr lang="en-US" sz="2800" dirty="0">
                <a:latin typeface="Times New Roman" pitchFamily="18" charset="0"/>
                <a:cs typeface="Times New Roman" pitchFamily="18" charset="0"/>
              </a:rPr>
              <a:t>in </a:t>
            </a:r>
            <a:r>
              <a:rPr lang="ar-OM" sz="2800" dirty="0">
                <a:latin typeface="Times New Roman" pitchFamily="18" charset="0"/>
                <a:cs typeface="Times New Roman" pitchFamily="18" charset="0"/>
              </a:rPr>
              <a:t> </a:t>
            </a:r>
            <a:r>
              <a:rPr lang="en-US" sz="2800" dirty="0">
                <a:latin typeface="Times New Roman" pitchFamily="18" charset="0"/>
                <a:cs typeface="Times New Roman" pitchFamily="18" charset="0"/>
              </a:rPr>
              <a:t>Database </a:t>
            </a:r>
            <a:r>
              <a:rPr lang="ar-OM" sz="2800" dirty="0">
                <a:latin typeface="Times New Roman" pitchFamily="18" charset="0"/>
                <a:cs typeface="Times New Roman" pitchFamily="18" charset="0"/>
              </a:rPr>
              <a:t> </a:t>
            </a:r>
            <a:r>
              <a:rPr lang="en-US" sz="2800" b="1" u="sng" dirty="0">
                <a:latin typeface="Garamond" panose="02020404030301010803" pitchFamily="18" charset="0"/>
              </a:rPr>
              <a:t>:</a:t>
            </a:r>
          </a:p>
          <a:p>
            <a:pPr marL="342900" indent="-342900">
              <a:buFont typeface="Wingdings" panose="05000000000000000000" pitchFamily="2" charset="2"/>
              <a:buChar char="v"/>
            </a:pPr>
            <a:endParaRPr lang="en-US" sz="2800" b="1" u="sng" dirty="0">
              <a:latin typeface="Garamond" panose="02020404030301010803" pitchFamily="18" charset="0"/>
            </a:endParaRPr>
          </a:p>
          <a:p>
            <a:pPr marL="457200" indent="-457200">
              <a:lnSpc>
                <a:spcPct val="90000"/>
              </a:lnSpc>
              <a:buFont typeface="Wingdings" panose="05000000000000000000" pitchFamily="2" charset="2"/>
              <a:buChar char="Ø"/>
            </a:pPr>
            <a:r>
              <a:rPr lang="en-US" sz="2400" dirty="0"/>
              <a:t>A database is represented as a collection of named data items</a:t>
            </a:r>
          </a:p>
          <a:p>
            <a:pPr marL="457200" indent="-457200">
              <a:lnSpc>
                <a:spcPct val="90000"/>
              </a:lnSpc>
              <a:buFont typeface="Wingdings" panose="05000000000000000000" pitchFamily="2" charset="2"/>
              <a:buChar char="Ø"/>
            </a:pPr>
            <a:r>
              <a:rPr lang="en-US" sz="2400" dirty="0"/>
              <a:t>Read-item (</a:t>
            </a:r>
            <a:r>
              <a:rPr lang="en-US" sz="2400" dirty="0">
                <a:solidFill>
                  <a:schemeClr val="accent6"/>
                </a:solidFill>
              </a:rPr>
              <a:t>A</a:t>
            </a:r>
            <a:r>
              <a:rPr lang="en-US" sz="2400" dirty="0"/>
              <a:t>)</a:t>
            </a:r>
          </a:p>
          <a:p>
            <a:pPr marL="838200" lvl="1" indent="-381000">
              <a:lnSpc>
                <a:spcPct val="90000"/>
              </a:lnSpc>
              <a:buClr>
                <a:schemeClr val="accent1"/>
              </a:buClr>
              <a:buFont typeface="Wingdings" panose="05000000000000000000" pitchFamily="2" charset="2"/>
              <a:buChar char="§"/>
            </a:pPr>
            <a:r>
              <a:rPr lang="en-US" dirty="0"/>
              <a:t>Find the address of the disk block that contains item </a:t>
            </a:r>
            <a:r>
              <a:rPr lang="en-US" i="1" dirty="0">
                <a:solidFill>
                  <a:schemeClr val="accent6"/>
                </a:solidFill>
              </a:rPr>
              <a:t>A</a:t>
            </a:r>
            <a:endParaRPr lang="en-US" dirty="0">
              <a:solidFill>
                <a:schemeClr val="accent6"/>
              </a:solidFill>
            </a:endParaRPr>
          </a:p>
          <a:p>
            <a:pPr marL="838200" lvl="1" indent="-381000">
              <a:lnSpc>
                <a:spcPct val="90000"/>
              </a:lnSpc>
              <a:buClr>
                <a:schemeClr val="accent1"/>
              </a:buClr>
              <a:buFont typeface="Wingdings" panose="05000000000000000000" pitchFamily="2" charset="2"/>
              <a:buChar char="§"/>
            </a:pPr>
            <a:r>
              <a:rPr lang="en-US" dirty="0"/>
              <a:t>Copy the disk block into a buffer in main memory</a:t>
            </a:r>
          </a:p>
          <a:p>
            <a:pPr marL="838200" lvl="1" indent="-381000">
              <a:lnSpc>
                <a:spcPct val="90000"/>
              </a:lnSpc>
              <a:buClr>
                <a:schemeClr val="accent1"/>
              </a:buClr>
              <a:buFont typeface="Wingdings" panose="05000000000000000000" pitchFamily="2" charset="2"/>
              <a:buChar char="§"/>
            </a:pPr>
            <a:r>
              <a:rPr lang="en-US" dirty="0"/>
              <a:t>Copy the item </a:t>
            </a:r>
            <a:r>
              <a:rPr lang="en-US" dirty="0">
                <a:solidFill>
                  <a:schemeClr val="accent6"/>
                </a:solidFill>
              </a:rPr>
              <a:t>A</a:t>
            </a:r>
            <a:r>
              <a:rPr lang="en-US" dirty="0"/>
              <a:t> from the buffer to the program variable named </a:t>
            </a:r>
            <a:r>
              <a:rPr lang="en-US" dirty="0">
                <a:solidFill>
                  <a:schemeClr val="accent6"/>
                </a:solidFill>
              </a:rPr>
              <a:t>A</a:t>
            </a:r>
          </a:p>
          <a:p>
            <a:pPr lvl="1">
              <a:lnSpc>
                <a:spcPct val="90000"/>
              </a:lnSpc>
            </a:pPr>
            <a:endParaRPr lang="en-US" dirty="0"/>
          </a:p>
          <a:p>
            <a:pPr lvl="1">
              <a:lnSpc>
                <a:spcPct val="90000"/>
              </a:lnSpc>
            </a:pPr>
            <a:endParaRPr lang="en-US" dirty="0"/>
          </a:p>
          <a:p>
            <a:pPr marL="457200" indent="-457200">
              <a:lnSpc>
                <a:spcPct val="90000"/>
              </a:lnSpc>
              <a:buFont typeface="Wingdings" panose="05000000000000000000" pitchFamily="2" charset="2"/>
              <a:buChar char="Ø"/>
            </a:pPr>
            <a:r>
              <a:rPr lang="en-US" sz="2400" dirty="0"/>
              <a:t>Write-item (</a:t>
            </a:r>
            <a:r>
              <a:rPr lang="en-US" sz="2400" dirty="0">
                <a:solidFill>
                  <a:schemeClr val="accent6"/>
                </a:solidFill>
              </a:rPr>
              <a:t>A</a:t>
            </a:r>
            <a:r>
              <a:rPr lang="en-US" sz="2400" dirty="0"/>
              <a:t>)</a:t>
            </a:r>
          </a:p>
          <a:p>
            <a:pPr marL="838200" lvl="1" indent="-381000">
              <a:lnSpc>
                <a:spcPct val="90000"/>
              </a:lnSpc>
              <a:buClr>
                <a:schemeClr val="accent1"/>
              </a:buClr>
              <a:buFont typeface="Wingdings" panose="05000000000000000000" pitchFamily="2" charset="2"/>
              <a:buChar char="§"/>
            </a:pPr>
            <a:r>
              <a:rPr lang="en-US" dirty="0"/>
              <a:t>Find the address of the disk block that contains item </a:t>
            </a:r>
            <a:r>
              <a:rPr lang="en-US" i="1" dirty="0">
                <a:solidFill>
                  <a:schemeClr val="accent6"/>
                </a:solidFill>
              </a:rPr>
              <a:t>A</a:t>
            </a:r>
            <a:r>
              <a:rPr lang="en-US" i="1" dirty="0"/>
              <a:t>.</a:t>
            </a:r>
            <a:r>
              <a:rPr lang="en-US" dirty="0"/>
              <a:t> </a:t>
            </a:r>
          </a:p>
          <a:p>
            <a:pPr marL="838200" lvl="1" indent="-381000">
              <a:lnSpc>
                <a:spcPct val="90000"/>
              </a:lnSpc>
              <a:buClr>
                <a:schemeClr val="accent1"/>
              </a:buClr>
              <a:buFont typeface="Wingdings" panose="05000000000000000000" pitchFamily="2" charset="2"/>
              <a:buChar char="§"/>
            </a:pPr>
            <a:r>
              <a:rPr lang="en-US" dirty="0"/>
              <a:t>Copy that disk block into a buffer in main memory</a:t>
            </a:r>
          </a:p>
          <a:p>
            <a:pPr marL="838200" lvl="1" indent="-381000">
              <a:lnSpc>
                <a:spcPct val="90000"/>
              </a:lnSpc>
              <a:buClr>
                <a:schemeClr val="accent1"/>
              </a:buClr>
              <a:buFont typeface="Wingdings" panose="05000000000000000000" pitchFamily="2" charset="2"/>
              <a:buChar char="§"/>
            </a:pPr>
            <a:r>
              <a:rPr lang="en-US" dirty="0"/>
              <a:t>Copy item </a:t>
            </a:r>
            <a:r>
              <a:rPr lang="en-US" dirty="0">
                <a:solidFill>
                  <a:schemeClr val="accent6"/>
                </a:solidFill>
              </a:rPr>
              <a:t>A</a:t>
            </a:r>
            <a:r>
              <a:rPr lang="en-US" dirty="0"/>
              <a:t> from the program variable named </a:t>
            </a:r>
            <a:r>
              <a:rPr lang="en-US" dirty="0">
                <a:solidFill>
                  <a:schemeClr val="accent6"/>
                </a:solidFill>
              </a:rPr>
              <a:t>A</a:t>
            </a:r>
            <a:r>
              <a:rPr lang="en-US" dirty="0"/>
              <a:t> into its correct location in the buffer. </a:t>
            </a:r>
          </a:p>
          <a:p>
            <a:pPr marL="838200" lvl="1" indent="-381000">
              <a:lnSpc>
                <a:spcPct val="90000"/>
              </a:lnSpc>
              <a:buClr>
                <a:schemeClr val="accent1"/>
              </a:buClr>
              <a:buFont typeface="Wingdings" panose="05000000000000000000" pitchFamily="2" charset="2"/>
              <a:buChar char="§"/>
            </a:pPr>
            <a:r>
              <a:rPr lang="en-US" dirty="0"/>
              <a:t>Store the updated block from the buffer back to disk (either immediately or at some later point in time). </a:t>
            </a:r>
          </a:p>
          <a:p>
            <a:pPr marL="800100" lvl="1" indent="-342900">
              <a:buClr>
                <a:schemeClr val="accent1"/>
              </a:buClr>
              <a:buFont typeface="Wingdings" panose="05000000000000000000" pitchFamily="2" charset="2"/>
              <a:buChar char="§"/>
            </a:pPr>
            <a:endParaRPr lang="en-US" sz="2000" b="1" u="sng" dirty="0">
              <a:latin typeface="Garamond" panose="02020404030301010803" pitchFamily="18" charset="0"/>
            </a:endParaRPr>
          </a:p>
          <a:p>
            <a:pPr marL="342900" indent="-3429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0783D932-57EA-473E-AA07-2BFEB4A0A6A8}"/>
              </a:ext>
            </a:extLst>
          </p:cNvPr>
          <p:cNvGrpSpPr/>
          <p:nvPr/>
        </p:nvGrpSpPr>
        <p:grpSpPr>
          <a:xfrm>
            <a:off x="2186880" y="165215"/>
            <a:ext cx="9459177" cy="1427351"/>
            <a:chOff x="4136124" y="1752197"/>
            <a:chExt cx="7815351" cy="547019"/>
          </a:xfrm>
        </p:grpSpPr>
        <p:grpSp>
          <p:nvGrpSpPr>
            <p:cNvPr id="11" name="Group 10">
              <a:extLst>
                <a:ext uri="{FF2B5EF4-FFF2-40B4-BE49-F238E27FC236}">
                  <a16:creationId xmlns:a16="http://schemas.microsoft.com/office/drawing/2014/main" id="{035E8F29-0E60-4C28-8626-B47606CF34AB}"/>
                </a:ext>
              </a:extLst>
            </p:cNvPr>
            <p:cNvGrpSpPr/>
            <p:nvPr/>
          </p:nvGrpSpPr>
          <p:grpSpPr>
            <a:xfrm>
              <a:off x="4136124" y="1752197"/>
              <a:ext cx="7815351" cy="547019"/>
              <a:chOff x="-1536483" y="2826095"/>
              <a:chExt cx="7815351" cy="547019"/>
            </a:xfrm>
          </p:grpSpPr>
          <p:sp>
            <p:nvSpPr>
              <p:cNvPr id="14" name="Oval 13">
                <a:extLst>
                  <a:ext uri="{FF2B5EF4-FFF2-40B4-BE49-F238E27FC236}">
                    <a16:creationId xmlns:a16="http://schemas.microsoft.com/office/drawing/2014/main" id="{2C8C9D69-27AC-47F4-9A12-CE8FD2CF856A}"/>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15" name="TextBox 14">
                <a:extLst>
                  <a:ext uri="{FF2B5EF4-FFF2-40B4-BE49-F238E27FC236}">
                    <a16:creationId xmlns:a16="http://schemas.microsoft.com/office/drawing/2014/main" id="{F745F490-0232-4039-A212-7AE56721CE86}"/>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16" name="Straight Connector 15">
                <a:hlinkClick r:id="" action="ppaction://hlinkshowjump?jump=previousslide"/>
                <a:extLst>
                  <a:ext uri="{FF2B5EF4-FFF2-40B4-BE49-F238E27FC236}">
                    <a16:creationId xmlns:a16="http://schemas.microsoft.com/office/drawing/2014/main" id="{620FBDAB-5362-4C50-B6FC-E6E1B2CCD221}"/>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3" name="Parallelogram 30">
              <a:extLst>
                <a:ext uri="{FF2B5EF4-FFF2-40B4-BE49-F238E27FC236}">
                  <a16:creationId xmlns:a16="http://schemas.microsoft.com/office/drawing/2014/main" id="{C0A82106-B645-4660-9E5F-C5C6983A97C7}"/>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spTree>
    <p:extLst>
      <p:ext uri="{BB962C8B-B14F-4D97-AF65-F5344CB8AC3E}">
        <p14:creationId xmlns:p14="http://schemas.microsoft.com/office/powerpoint/2010/main" val="20718278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782C9B-E28C-41B0-A255-2B8C15A1CE73}"/>
              </a:ext>
            </a:extLst>
          </p:cNvPr>
          <p:cNvSpPr/>
          <p:nvPr/>
        </p:nvSpPr>
        <p:spPr>
          <a:xfrm>
            <a:off x="1190102" y="793449"/>
            <a:ext cx="8584797" cy="4031873"/>
          </a:xfrm>
          <a:prstGeom prst="rect">
            <a:avLst/>
          </a:prstGeom>
        </p:spPr>
        <p:txBody>
          <a:bodyPr wrap="square">
            <a:spAutoFit/>
          </a:bodyPr>
          <a:lstStyle/>
          <a:p>
            <a:pPr marL="342900" indent="-342900">
              <a:buFont typeface="Wingdings" panose="05000000000000000000" pitchFamily="2" charset="2"/>
              <a:buChar char="v"/>
            </a:pPr>
            <a:r>
              <a:rPr lang="en-US" sz="2800" dirty="0"/>
              <a:t>Transaction Processing </a:t>
            </a:r>
            <a:r>
              <a:rPr lang="en-US" sz="2800" b="1" u="sng" dirty="0">
                <a:latin typeface="Garamond" panose="02020404030301010803" pitchFamily="18" charset="0"/>
              </a:rPr>
              <a:t>:</a:t>
            </a:r>
          </a:p>
          <a:p>
            <a:pPr marL="342900" indent="-342900">
              <a:buFont typeface="Wingdings" panose="05000000000000000000" pitchFamily="2" charset="2"/>
              <a:buChar char="v"/>
            </a:pPr>
            <a:endParaRPr lang="en-US" sz="2800" b="1" u="sng" dirty="0">
              <a:latin typeface="Garamond" panose="02020404030301010803" pitchFamily="18" charset="0"/>
            </a:endParaRPr>
          </a:p>
          <a:p>
            <a:pPr marL="285750" indent="-285750">
              <a:buFont typeface="Wingdings" panose="05000000000000000000" pitchFamily="2" charset="2"/>
              <a:buChar char="Ø"/>
            </a:pPr>
            <a:r>
              <a:rPr lang="en-US" sz="2000" dirty="0"/>
              <a:t>a transaction may involve</a:t>
            </a:r>
          </a:p>
          <a:p>
            <a:pPr marL="742950" lvl="1" indent="-285750">
              <a:buClr>
                <a:schemeClr val="accent1"/>
              </a:buClr>
              <a:buFont typeface="Courier New" panose="02070309020205020404" pitchFamily="49" charset="0"/>
              <a:buChar char="o"/>
            </a:pPr>
            <a:r>
              <a:rPr lang="en-US" sz="2000" dirty="0"/>
              <a:t>The creation of a new invoice</a:t>
            </a:r>
          </a:p>
          <a:p>
            <a:pPr marL="742950" lvl="1" indent="-285750">
              <a:buClr>
                <a:schemeClr val="accent1"/>
              </a:buClr>
              <a:buFont typeface="Courier New" panose="02070309020205020404" pitchFamily="49" charset="0"/>
              <a:buChar char="o"/>
            </a:pPr>
            <a:r>
              <a:rPr lang="en-US" sz="2000" dirty="0"/>
              <a:t>Insertion of an row in the LINE table</a:t>
            </a:r>
          </a:p>
          <a:p>
            <a:pPr marL="742950" lvl="1" indent="-285750">
              <a:buClr>
                <a:schemeClr val="accent1"/>
              </a:buClr>
              <a:buFont typeface="Courier New" panose="02070309020205020404" pitchFamily="49" charset="0"/>
              <a:buChar char="o"/>
            </a:pPr>
            <a:r>
              <a:rPr lang="en-US" sz="2000" dirty="0"/>
              <a:t>Decreasing the quantity on hand by 1</a:t>
            </a:r>
          </a:p>
          <a:p>
            <a:pPr marL="742950" lvl="1" indent="-285750">
              <a:buClr>
                <a:schemeClr val="accent1"/>
              </a:buClr>
              <a:buFont typeface="Courier New" panose="02070309020205020404" pitchFamily="49" charset="0"/>
              <a:buChar char="o"/>
            </a:pPr>
            <a:r>
              <a:rPr lang="en-US" sz="2000" dirty="0"/>
              <a:t>Updating the customer balance</a:t>
            </a:r>
          </a:p>
          <a:p>
            <a:pPr marL="742950" lvl="1" indent="-285750">
              <a:buClr>
                <a:schemeClr val="accent1"/>
              </a:buClr>
              <a:buFont typeface="Courier New" panose="02070309020205020404" pitchFamily="49" charset="0"/>
              <a:buChar char="o"/>
            </a:pPr>
            <a:r>
              <a:rPr lang="en-US" sz="2000" dirty="0"/>
              <a:t>Creating a new account transaction row</a:t>
            </a:r>
          </a:p>
          <a:p>
            <a:pPr lvl="1">
              <a:buClr>
                <a:schemeClr val="accent1"/>
              </a:buClr>
            </a:pPr>
            <a:endParaRPr lang="en-US" sz="2000" dirty="0"/>
          </a:p>
          <a:p>
            <a:pPr marL="285750" indent="-285750">
              <a:buFont typeface="Wingdings" panose="05000000000000000000" pitchFamily="2" charset="2"/>
              <a:buChar char="Ø"/>
            </a:pPr>
            <a:r>
              <a:rPr lang="en-US" sz="2000" dirty="0"/>
              <a:t>If the system fails between the first and last step, the database will no longer be in a consistent state</a:t>
            </a:r>
          </a:p>
          <a:p>
            <a:endParaRPr lang="en-US" sz="2000" dirty="0">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0783D932-57EA-473E-AA07-2BFEB4A0A6A8}"/>
              </a:ext>
            </a:extLst>
          </p:cNvPr>
          <p:cNvGrpSpPr/>
          <p:nvPr/>
        </p:nvGrpSpPr>
        <p:grpSpPr>
          <a:xfrm>
            <a:off x="2186880" y="165215"/>
            <a:ext cx="9459177" cy="1427351"/>
            <a:chOff x="4136124" y="1752197"/>
            <a:chExt cx="7815351" cy="547019"/>
          </a:xfrm>
        </p:grpSpPr>
        <p:grpSp>
          <p:nvGrpSpPr>
            <p:cNvPr id="11" name="Group 10">
              <a:extLst>
                <a:ext uri="{FF2B5EF4-FFF2-40B4-BE49-F238E27FC236}">
                  <a16:creationId xmlns:a16="http://schemas.microsoft.com/office/drawing/2014/main" id="{035E8F29-0E60-4C28-8626-B47606CF34AB}"/>
                </a:ext>
              </a:extLst>
            </p:cNvPr>
            <p:cNvGrpSpPr/>
            <p:nvPr/>
          </p:nvGrpSpPr>
          <p:grpSpPr>
            <a:xfrm>
              <a:off x="4136124" y="1752197"/>
              <a:ext cx="7815351" cy="547019"/>
              <a:chOff x="-1536483" y="2826095"/>
              <a:chExt cx="7815351" cy="547019"/>
            </a:xfrm>
          </p:grpSpPr>
          <p:sp>
            <p:nvSpPr>
              <p:cNvPr id="14" name="Oval 13">
                <a:extLst>
                  <a:ext uri="{FF2B5EF4-FFF2-40B4-BE49-F238E27FC236}">
                    <a16:creationId xmlns:a16="http://schemas.microsoft.com/office/drawing/2014/main" id="{2C8C9D69-27AC-47F4-9A12-CE8FD2CF856A}"/>
                  </a:ext>
                </a:extLst>
              </p:cNvPr>
              <p:cNvSpPr/>
              <p:nvPr/>
            </p:nvSpPr>
            <p:spPr>
              <a:xfrm>
                <a:off x="5033093" y="2826095"/>
                <a:ext cx="1245775"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500" dirty="0">
                  <a:solidFill>
                    <a:schemeClr val="tx1">
                      <a:lumMod val="75000"/>
                      <a:lumOff val="25000"/>
                    </a:schemeClr>
                  </a:solidFill>
                </a:endParaRPr>
              </a:p>
            </p:txBody>
          </p:sp>
          <p:sp>
            <p:nvSpPr>
              <p:cNvPr id="15" name="TextBox 14">
                <a:extLst>
                  <a:ext uri="{FF2B5EF4-FFF2-40B4-BE49-F238E27FC236}">
                    <a16:creationId xmlns:a16="http://schemas.microsoft.com/office/drawing/2014/main" id="{F745F490-0232-4039-A212-7AE56721CE86}"/>
                  </a:ext>
                </a:extLst>
              </p:cNvPr>
              <p:cNvSpPr txBox="1"/>
              <p:nvPr/>
            </p:nvSpPr>
            <p:spPr>
              <a:xfrm>
                <a:off x="-1259693" y="2864421"/>
                <a:ext cx="6316205" cy="176929"/>
              </a:xfrm>
              <a:prstGeom prst="rect">
                <a:avLst/>
              </a:prstGeom>
              <a:noFill/>
            </p:spPr>
            <p:txBody>
              <a:bodyPr wrap="square" rtlCol="0">
                <a:spAutoFit/>
              </a:bodyPr>
              <a:lstStyle/>
              <a:p>
                <a:pPr algn="r"/>
                <a:r>
                  <a:rPr lang="en-US" sz="2400" b="1" dirty="0"/>
                  <a:t>Transaction  management</a:t>
                </a:r>
                <a:endParaRPr lang="ko-KR" altLang="en-US" sz="2400" dirty="0">
                  <a:cs typeface="Arial" pitchFamily="34" charset="0"/>
                </a:endParaRPr>
              </a:p>
            </p:txBody>
          </p:sp>
          <p:cxnSp>
            <p:nvCxnSpPr>
              <p:cNvPr id="16" name="Straight Connector 15">
                <a:hlinkClick r:id="" action="ppaction://hlinkshowjump?jump=previousslide"/>
                <a:extLst>
                  <a:ext uri="{FF2B5EF4-FFF2-40B4-BE49-F238E27FC236}">
                    <a16:creationId xmlns:a16="http://schemas.microsoft.com/office/drawing/2014/main" id="{620FBDAB-5362-4C50-B6FC-E6E1B2CCD221}"/>
                  </a:ext>
                </a:extLst>
              </p:cNvPr>
              <p:cNvCxnSpPr>
                <a:cxnSpLocks/>
              </p:cNvCxnSpPr>
              <p:nvPr/>
            </p:nvCxnSpPr>
            <p:spPr>
              <a:xfrm>
                <a:off x="-1536483" y="3046789"/>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3" name="Parallelogram 30">
              <a:extLst>
                <a:ext uri="{FF2B5EF4-FFF2-40B4-BE49-F238E27FC236}">
                  <a16:creationId xmlns:a16="http://schemas.microsoft.com/office/drawing/2014/main" id="{C0A82106-B645-4660-9E5F-C5C6983A97C7}"/>
                </a:ext>
              </a:extLst>
            </p:cNvPr>
            <p:cNvSpPr/>
            <p:nvPr/>
          </p:nvSpPr>
          <p:spPr>
            <a:xfrm flipH="1">
              <a:off x="11005909" y="1842910"/>
              <a:ext cx="645356" cy="3655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500" dirty="0">
                <a:solidFill>
                  <a:schemeClr val="accent4">
                    <a:lumMod val="75000"/>
                  </a:schemeClr>
                </a:solidFill>
              </a:endParaRPr>
            </a:p>
          </p:txBody>
        </p:sp>
      </p:grpSp>
    </p:spTree>
    <p:extLst>
      <p:ext uri="{BB962C8B-B14F-4D97-AF65-F5344CB8AC3E}">
        <p14:creationId xmlns:p14="http://schemas.microsoft.com/office/powerpoint/2010/main" val="4681955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View">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1772</TotalTime>
  <Words>5493</Words>
  <Application>Microsoft Office PowerPoint</Application>
  <PresentationFormat>Widescreen</PresentationFormat>
  <Paragraphs>793</Paragraphs>
  <Slides>62</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62</vt:i4>
      </vt:variant>
    </vt:vector>
  </HeadingPairs>
  <TitlesOfParts>
    <vt:vector size="79" baseType="lpstr">
      <vt:lpstr>Arial</vt:lpstr>
      <vt:lpstr>Arial Rounded MT Bold</vt:lpstr>
      <vt:lpstr>Calibri</vt:lpstr>
      <vt:lpstr>Century Schoolbook</vt:lpstr>
      <vt:lpstr>Century Schoolbook (Body)</vt:lpstr>
      <vt:lpstr>Courier New</vt:lpstr>
      <vt:lpstr>Garamond</vt:lpstr>
      <vt:lpstr>Helvetica</vt:lpstr>
      <vt:lpstr>Mongolian Baiti</vt:lpstr>
      <vt:lpstr>Monotype Corsiva</vt:lpstr>
      <vt:lpstr>Monotype Sorts</vt:lpstr>
      <vt:lpstr>Symbol</vt:lpstr>
      <vt:lpstr>Times New Roman</vt:lpstr>
      <vt:lpstr>Verdana</vt:lpstr>
      <vt:lpstr>Wingdings</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Atomicity   - Either all operations of the transaction are properly reflected in the database or none are. “all or nothing”.          “Transfer $50 from account A to account B”                Begin transaction                       read(A,a)                           a = a-50                           write(A,a)                           read(B,b)                           b = b+50                          write(B,b)                                             End Transaction  Atomicity :If the program fails after phase 4 and before phase 7, and thus the transaction, the DBMS must guarantee that either the changes to A are not mirrored in the database, or that the transaction is done when the machine comes back online.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mahmoud1 brkat</dc:creator>
  <cp:lastModifiedBy>Fallkyrie Lynner</cp:lastModifiedBy>
  <cp:revision>217</cp:revision>
  <dcterms:created xsi:type="dcterms:W3CDTF">2020-02-18T15:23:52Z</dcterms:created>
  <dcterms:modified xsi:type="dcterms:W3CDTF">2020-04-28T18:46:49Z</dcterms:modified>
</cp:coreProperties>
</file>