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8" r:id="rId10"/>
    <p:sldId id="264" r:id="rId11"/>
    <p:sldId id="266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5B2F6-A58D-4DA1-9822-F22C7EFA8B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8038E729-D44D-4EE9-BAD8-E84077D36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of IoT in Health Monitoring;</a:t>
          </a:r>
        </a:p>
      </dgm:t>
    </dgm:pt>
    <dgm:pt modelId="{E018894E-B9A5-4137-94CE-9CB98273D21C}" type="parTrans" cxnId="{C038F9D4-C7A9-4240-A4AC-ADC0390EB71A}">
      <dgm:prSet/>
      <dgm:spPr/>
      <dgm:t>
        <a:bodyPr/>
        <a:lstStyle/>
        <a:p>
          <a:endParaRPr lang="en-US"/>
        </a:p>
      </dgm:t>
    </dgm:pt>
    <dgm:pt modelId="{95BC42E3-FAF1-4124-84F0-8705857D0312}" type="sibTrans" cxnId="{C038F9D4-C7A9-4240-A4AC-ADC0390EB71A}">
      <dgm:prSet/>
      <dgm:spPr/>
      <dgm:t>
        <a:bodyPr/>
        <a:lstStyle/>
        <a:p>
          <a:endParaRPr lang="en-US"/>
        </a:p>
      </dgm:t>
    </dgm:pt>
    <dgm:pt modelId="{DA2BBCF6-AA17-4DF9-B754-E86D17634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Tracks Heart Rate, Temperature and Air Quality</a:t>
          </a:r>
        </a:p>
      </dgm:t>
    </dgm:pt>
    <dgm:pt modelId="{609B4664-C62A-4CEF-BA5E-788F4ADDEBCC}" type="parTrans" cxnId="{C8098D3C-B3AF-4A46-B81B-15B7204683E4}">
      <dgm:prSet/>
      <dgm:spPr/>
      <dgm:t>
        <a:bodyPr/>
        <a:lstStyle/>
        <a:p>
          <a:endParaRPr lang="en-US"/>
        </a:p>
      </dgm:t>
    </dgm:pt>
    <dgm:pt modelId="{BD8D0419-C71B-4874-A890-080F7CF0D161}" type="sibTrans" cxnId="{C8098D3C-B3AF-4A46-B81B-15B7204683E4}">
      <dgm:prSet/>
      <dgm:spPr/>
      <dgm:t>
        <a:bodyPr/>
        <a:lstStyle/>
        <a:p>
          <a:endParaRPr lang="en-US"/>
        </a:p>
      </dgm:t>
    </dgm:pt>
    <dgm:pt modelId="{26C08251-564F-4EB0-82A2-7D0ECCEB10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ESP32 and AWS IoT Core</a:t>
          </a:r>
        </a:p>
      </dgm:t>
    </dgm:pt>
    <dgm:pt modelId="{995B5E03-8FA8-478C-BC91-0B123C0E394C}" type="parTrans" cxnId="{D56CE4E8-1352-42D3-BCC0-EC5C59770E97}">
      <dgm:prSet/>
      <dgm:spPr/>
      <dgm:t>
        <a:bodyPr/>
        <a:lstStyle/>
        <a:p>
          <a:endParaRPr lang="en-US"/>
        </a:p>
      </dgm:t>
    </dgm:pt>
    <dgm:pt modelId="{FABCE64B-942B-4DB0-B247-10069FCEACD5}" type="sibTrans" cxnId="{D56CE4E8-1352-42D3-BCC0-EC5C59770E97}">
      <dgm:prSet/>
      <dgm:spPr/>
      <dgm:t>
        <a:bodyPr/>
        <a:lstStyle/>
        <a:p>
          <a:endParaRPr lang="en-US"/>
        </a:p>
      </dgm:t>
    </dgm:pt>
    <dgm:pt modelId="{5D5FDC0D-67EA-49AE-9E7B-429774F8E8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Objectives:</a:t>
          </a:r>
        </a:p>
      </dgm:t>
    </dgm:pt>
    <dgm:pt modelId="{094B5533-E608-48B4-B70E-F1CFCEF3CEF3}" type="parTrans" cxnId="{E74AD29C-1ABF-4B69-8176-24AD37DD3310}">
      <dgm:prSet/>
      <dgm:spPr/>
      <dgm:t>
        <a:bodyPr/>
        <a:lstStyle/>
        <a:p>
          <a:endParaRPr lang="en-US"/>
        </a:p>
      </dgm:t>
    </dgm:pt>
    <dgm:pt modelId="{7C3D44C9-8C71-4556-AC4B-641D1BC81895}" type="sibTrans" cxnId="{E74AD29C-1ABF-4B69-8176-24AD37DD3310}">
      <dgm:prSet/>
      <dgm:spPr/>
      <dgm:t>
        <a:bodyPr/>
        <a:lstStyle/>
        <a:p>
          <a:endParaRPr lang="en-US"/>
        </a:p>
      </dgm:t>
    </dgm:pt>
    <dgm:pt modelId="{D7B6253D-4B96-4687-B796-2371CB2EB5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Health Monitoring;</a:t>
          </a:r>
        </a:p>
      </dgm:t>
    </dgm:pt>
    <dgm:pt modelId="{D2461A99-785C-4712-802E-09D52A57D8A6}" type="parTrans" cxnId="{3DC54BED-3DF6-4B2D-B497-4455584B64E2}">
      <dgm:prSet/>
      <dgm:spPr/>
      <dgm:t>
        <a:bodyPr/>
        <a:lstStyle/>
        <a:p>
          <a:endParaRPr lang="en-US"/>
        </a:p>
      </dgm:t>
    </dgm:pt>
    <dgm:pt modelId="{E656E2B6-6E6A-475F-B9B6-B493997E97E1}" type="sibTrans" cxnId="{3DC54BED-3DF6-4B2D-B497-4455584B64E2}">
      <dgm:prSet/>
      <dgm:spPr/>
      <dgm:t>
        <a:bodyPr/>
        <a:lstStyle/>
        <a:p>
          <a:endParaRPr lang="en-US"/>
        </a:p>
      </dgm:t>
    </dgm:pt>
    <dgm:pt modelId="{E31F95C8-A130-4E62-9AB9-9E85C9067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Storage;</a:t>
          </a:r>
        </a:p>
      </dgm:t>
    </dgm:pt>
    <dgm:pt modelId="{3F6AE5E3-C0D7-4E61-B4D8-6D2339225D66}" type="parTrans" cxnId="{E90B28B3-DC6F-4B74-B44D-4C918FDA808D}">
      <dgm:prSet/>
      <dgm:spPr/>
      <dgm:t>
        <a:bodyPr/>
        <a:lstStyle/>
        <a:p>
          <a:endParaRPr lang="en-US"/>
        </a:p>
      </dgm:t>
    </dgm:pt>
    <dgm:pt modelId="{D2EDED68-55F0-4378-8BA5-4B2130C2E529}" type="sibTrans" cxnId="{E90B28B3-DC6F-4B74-B44D-4C918FDA808D}">
      <dgm:prSet/>
      <dgm:spPr/>
      <dgm:t>
        <a:bodyPr/>
        <a:lstStyle/>
        <a:p>
          <a:endParaRPr lang="en-US"/>
        </a:p>
      </dgm:t>
    </dgm:pt>
    <dgm:pt modelId="{DF17BB3A-402C-44B9-A354-72A89E06BC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Threshold Alerts;</a:t>
          </a:r>
          <a:endParaRPr lang="en-US"/>
        </a:p>
      </dgm:t>
    </dgm:pt>
    <dgm:pt modelId="{94940658-14A9-441C-9ADB-4210C29493BF}" type="parTrans" cxnId="{16FA7B04-A85D-4082-B245-89044A69E5F4}">
      <dgm:prSet/>
      <dgm:spPr/>
      <dgm:t>
        <a:bodyPr/>
        <a:lstStyle/>
        <a:p>
          <a:endParaRPr lang="en-US"/>
        </a:p>
      </dgm:t>
    </dgm:pt>
    <dgm:pt modelId="{46593A82-50B5-4568-88DB-C8E30B334DD2}" type="sibTrans" cxnId="{16FA7B04-A85D-4082-B245-89044A69E5F4}">
      <dgm:prSet/>
      <dgm:spPr/>
      <dgm:t>
        <a:bodyPr/>
        <a:lstStyle/>
        <a:p>
          <a:endParaRPr lang="en-US"/>
        </a:p>
      </dgm:t>
    </dgm:pt>
    <dgm:pt modelId="{721A41DC-C0ED-465D-A2B7-51DD59DAE7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Real-Time Monitoring</a:t>
          </a:r>
          <a:endParaRPr lang="en-US"/>
        </a:p>
      </dgm:t>
    </dgm:pt>
    <dgm:pt modelId="{816AB9BA-C6CF-4D25-BE5A-EDD12D22924F}" type="parTrans" cxnId="{3E465226-4CD2-4FBE-8E65-EE70954E7964}">
      <dgm:prSet/>
      <dgm:spPr/>
      <dgm:t>
        <a:bodyPr/>
        <a:lstStyle/>
        <a:p>
          <a:endParaRPr lang="en-US"/>
        </a:p>
      </dgm:t>
    </dgm:pt>
    <dgm:pt modelId="{17F48994-53C3-4BA0-B6DB-679B19CF26CD}" type="sibTrans" cxnId="{3E465226-4CD2-4FBE-8E65-EE70954E7964}">
      <dgm:prSet/>
      <dgm:spPr/>
      <dgm:t>
        <a:bodyPr/>
        <a:lstStyle/>
        <a:p>
          <a:endParaRPr lang="en-US"/>
        </a:p>
      </dgm:t>
    </dgm:pt>
    <dgm:pt modelId="{06EA237E-55FC-47EC-8B08-BCCE5B33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Reporting</a:t>
          </a:r>
          <a:endParaRPr lang="en-US"/>
        </a:p>
      </dgm:t>
    </dgm:pt>
    <dgm:pt modelId="{C8A1C07D-514F-43F8-9E43-EFB9C37309B0}" type="parTrans" cxnId="{8D782D6F-E67A-4830-BA7D-79F1888A821D}">
      <dgm:prSet/>
      <dgm:spPr/>
      <dgm:t>
        <a:bodyPr/>
        <a:lstStyle/>
        <a:p>
          <a:endParaRPr lang="en-US"/>
        </a:p>
      </dgm:t>
    </dgm:pt>
    <dgm:pt modelId="{3D03D316-3E84-4785-BFC5-2230D36B37CB}" type="sibTrans" cxnId="{8D782D6F-E67A-4830-BA7D-79F1888A821D}">
      <dgm:prSet/>
      <dgm:spPr/>
      <dgm:t>
        <a:bodyPr/>
        <a:lstStyle/>
        <a:p>
          <a:endParaRPr lang="en-US"/>
        </a:p>
      </dgm:t>
    </dgm:pt>
    <dgm:pt modelId="{08E24392-3423-4BDA-8E19-ABBC9BC8548C}" type="pres">
      <dgm:prSet presAssocID="{2645B2F6-A58D-4DA1-9822-F22C7EFA8BAC}" presName="root" presStyleCnt="0">
        <dgm:presLayoutVars>
          <dgm:dir/>
          <dgm:resizeHandles val="exact"/>
        </dgm:presLayoutVars>
      </dgm:prSet>
      <dgm:spPr/>
    </dgm:pt>
    <dgm:pt modelId="{654A37D3-0110-4E24-94CA-7F452E968485}" type="pres">
      <dgm:prSet presAssocID="{8038E729-D44D-4EE9-BAD8-E84077D363BE}" presName="compNode" presStyleCnt="0"/>
      <dgm:spPr/>
    </dgm:pt>
    <dgm:pt modelId="{93DD0F76-90AF-421F-A290-C42ECA638BBE}" type="pres">
      <dgm:prSet presAssocID="{8038E729-D44D-4EE9-BAD8-E84077D363BE}" presName="bgRect" presStyleLbl="bgShp" presStyleIdx="0" presStyleCnt="4"/>
      <dgm:spPr/>
    </dgm:pt>
    <dgm:pt modelId="{1B524687-A417-49EA-B07D-AAAB725800D5}" type="pres">
      <dgm:prSet presAssocID="{8038E729-D44D-4EE9-BAD8-E84077D363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99D47AA-85F6-42D8-8464-513770AEACD3}" type="pres">
      <dgm:prSet presAssocID="{8038E729-D44D-4EE9-BAD8-E84077D363BE}" presName="spaceRect" presStyleCnt="0"/>
      <dgm:spPr/>
    </dgm:pt>
    <dgm:pt modelId="{ACB64CB8-488A-496E-B6DD-78827BB5EFD6}" type="pres">
      <dgm:prSet presAssocID="{8038E729-D44D-4EE9-BAD8-E84077D363BE}" presName="parTx" presStyleLbl="revTx" presStyleIdx="0" presStyleCnt="5">
        <dgm:presLayoutVars>
          <dgm:chMax val="0"/>
          <dgm:chPref val="0"/>
        </dgm:presLayoutVars>
      </dgm:prSet>
      <dgm:spPr/>
    </dgm:pt>
    <dgm:pt modelId="{C0629C1F-EF53-44B5-AD8E-423534EDF1E1}" type="pres">
      <dgm:prSet presAssocID="{95BC42E3-FAF1-4124-84F0-8705857D0312}" presName="sibTrans" presStyleCnt="0"/>
      <dgm:spPr/>
    </dgm:pt>
    <dgm:pt modelId="{739063AA-4B1A-428E-88F8-C97064854120}" type="pres">
      <dgm:prSet presAssocID="{DA2BBCF6-AA17-4DF9-B754-E86D176340DB}" presName="compNode" presStyleCnt="0"/>
      <dgm:spPr/>
    </dgm:pt>
    <dgm:pt modelId="{7D84DB38-BD3C-41BA-B988-B794E8550BE5}" type="pres">
      <dgm:prSet presAssocID="{DA2BBCF6-AA17-4DF9-B754-E86D176340DB}" presName="bgRect" presStyleLbl="bgShp" presStyleIdx="1" presStyleCnt="4"/>
      <dgm:spPr/>
    </dgm:pt>
    <dgm:pt modelId="{135847EC-377D-4C4F-A274-30992EB6F145}" type="pres">
      <dgm:prSet presAssocID="{DA2BBCF6-AA17-4DF9-B754-E86D176340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29A96B72-3B6E-45FD-9380-37FDD431D0EB}" type="pres">
      <dgm:prSet presAssocID="{DA2BBCF6-AA17-4DF9-B754-E86D176340DB}" presName="spaceRect" presStyleCnt="0"/>
      <dgm:spPr/>
    </dgm:pt>
    <dgm:pt modelId="{93B9C0BE-8A11-4FBB-AAB5-A84053F44D5E}" type="pres">
      <dgm:prSet presAssocID="{DA2BBCF6-AA17-4DF9-B754-E86D176340DB}" presName="parTx" presStyleLbl="revTx" presStyleIdx="1" presStyleCnt="5">
        <dgm:presLayoutVars>
          <dgm:chMax val="0"/>
          <dgm:chPref val="0"/>
        </dgm:presLayoutVars>
      </dgm:prSet>
      <dgm:spPr/>
    </dgm:pt>
    <dgm:pt modelId="{4775C66C-A0A4-4025-BABD-A148E188CAB2}" type="pres">
      <dgm:prSet presAssocID="{BD8D0419-C71B-4874-A890-080F7CF0D161}" presName="sibTrans" presStyleCnt="0"/>
      <dgm:spPr/>
    </dgm:pt>
    <dgm:pt modelId="{AA5E406A-864F-4C3B-BC17-BA14D7891026}" type="pres">
      <dgm:prSet presAssocID="{26C08251-564F-4EB0-82A2-7D0ECCEB10DC}" presName="compNode" presStyleCnt="0"/>
      <dgm:spPr/>
    </dgm:pt>
    <dgm:pt modelId="{D7970BFC-D195-4583-B9A9-37C2C6FCD2AA}" type="pres">
      <dgm:prSet presAssocID="{26C08251-564F-4EB0-82A2-7D0ECCEB10DC}" presName="bgRect" presStyleLbl="bgShp" presStyleIdx="2" presStyleCnt="4"/>
      <dgm:spPr/>
    </dgm:pt>
    <dgm:pt modelId="{0F9DE91B-B6CD-4C4C-88D4-5E4A3F2240CB}" type="pres">
      <dgm:prSet presAssocID="{26C08251-564F-4EB0-82A2-7D0ECCEB10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1494CF4-A4D1-4A37-9626-2297A6A9AAC1}" type="pres">
      <dgm:prSet presAssocID="{26C08251-564F-4EB0-82A2-7D0ECCEB10DC}" presName="spaceRect" presStyleCnt="0"/>
      <dgm:spPr/>
    </dgm:pt>
    <dgm:pt modelId="{F3DC0274-FF1A-4A2F-B969-E1FA8D3DE216}" type="pres">
      <dgm:prSet presAssocID="{26C08251-564F-4EB0-82A2-7D0ECCEB10DC}" presName="parTx" presStyleLbl="revTx" presStyleIdx="2" presStyleCnt="5">
        <dgm:presLayoutVars>
          <dgm:chMax val="0"/>
          <dgm:chPref val="0"/>
        </dgm:presLayoutVars>
      </dgm:prSet>
      <dgm:spPr/>
    </dgm:pt>
    <dgm:pt modelId="{3AC982E2-7591-4B02-B6DD-B2C882AC609B}" type="pres">
      <dgm:prSet presAssocID="{FABCE64B-942B-4DB0-B247-10069FCEACD5}" presName="sibTrans" presStyleCnt="0"/>
      <dgm:spPr/>
    </dgm:pt>
    <dgm:pt modelId="{F15D5A64-0B40-48CA-9671-BE162D1BB7BB}" type="pres">
      <dgm:prSet presAssocID="{5D5FDC0D-67EA-49AE-9E7B-429774F8E8D6}" presName="compNode" presStyleCnt="0"/>
      <dgm:spPr/>
    </dgm:pt>
    <dgm:pt modelId="{85980E53-CAD4-4802-AB91-64FB8C56702D}" type="pres">
      <dgm:prSet presAssocID="{5D5FDC0D-67EA-49AE-9E7B-429774F8E8D6}" presName="bgRect" presStyleLbl="bgShp" presStyleIdx="3" presStyleCnt="4" custScaleY="124733"/>
      <dgm:spPr/>
    </dgm:pt>
    <dgm:pt modelId="{AA0002FD-64B8-488F-B5FF-B2EC91BE6D8F}" type="pres">
      <dgm:prSet presAssocID="{5D5FDC0D-67EA-49AE-9E7B-429774F8E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99D3FF9B-34D4-46CD-8B40-2402C1E54D11}" type="pres">
      <dgm:prSet presAssocID="{5D5FDC0D-67EA-49AE-9E7B-429774F8E8D6}" presName="spaceRect" presStyleCnt="0"/>
      <dgm:spPr/>
    </dgm:pt>
    <dgm:pt modelId="{310CD3DF-9ABD-45AC-8489-55E903CA7527}" type="pres">
      <dgm:prSet presAssocID="{5D5FDC0D-67EA-49AE-9E7B-429774F8E8D6}" presName="parTx" presStyleLbl="revTx" presStyleIdx="3" presStyleCnt="5">
        <dgm:presLayoutVars>
          <dgm:chMax val="0"/>
          <dgm:chPref val="0"/>
        </dgm:presLayoutVars>
      </dgm:prSet>
      <dgm:spPr/>
    </dgm:pt>
    <dgm:pt modelId="{527DFE66-F909-41ED-A023-84AEB39F09EE}" type="pres">
      <dgm:prSet presAssocID="{5D5FDC0D-67EA-49AE-9E7B-429774F8E8D6}" presName="desTx" presStyleLbl="revTx" presStyleIdx="4" presStyleCnt="5">
        <dgm:presLayoutVars/>
      </dgm:prSet>
      <dgm:spPr/>
    </dgm:pt>
  </dgm:ptLst>
  <dgm:cxnLst>
    <dgm:cxn modelId="{16FA7B04-A85D-4082-B245-89044A69E5F4}" srcId="{5D5FDC0D-67EA-49AE-9E7B-429774F8E8D6}" destId="{DF17BB3A-402C-44B9-A354-72A89E06BC0A}" srcOrd="2" destOrd="0" parTransId="{94940658-14A9-441C-9ADB-4210C29493BF}" sibTransId="{46593A82-50B5-4568-88DB-C8E30B334DD2}"/>
    <dgm:cxn modelId="{AA5BBB19-7C28-49EE-A2E5-11D5F7244D51}" type="presOf" srcId="{DA2BBCF6-AA17-4DF9-B754-E86D176340DB}" destId="{93B9C0BE-8A11-4FBB-AAB5-A84053F44D5E}" srcOrd="0" destOrd="0" presId="urn:microsoft.com/office/officeart/2018/2/layout/IconVerticalSolidList"/>
    <dgm:cxn modelId="{3E465226-4CD2-4FBE-8E65-EE70954E7964}" srcId="{5D5FDC0D-67EA-49AE-9E7B-429774F8E8D6}" destId="{721A41DC-C0ED-465D-A2B7-51DD59DAE7A2}" srcOrd="3" destOrd="0" parTransId="{816AB9BA-C6CF-4D25-BE5A-EDD12D22924F}" sibTransId="{17F48994-53C3-4BA0-B6DB-679B19CF26CD}"/>
    <dgm:cxn modelId="{92329930-C558-4CD9-B4DB-FB84F43A1E34}" type="presOf" srcId="{8038E729-D44D-4EE9-BAD8-E84077D363BE}" destId="{ACB64CB8-488A-496E-B6DD-78827BB5EFD6}" srcOrd="0" destOrd="0" presId="urn:microsoft.com/office/officeart/2018/2/layout/IconVerticalSolidList"/>
    <dgm:cxn modelId="{63BE2434-A1CA-4D0D-9287-EF7454D3F971}" type="presOf" srcId="{06EA237E-55FC-47EC-8B08-BCCE5B33E802}" destId="{527DFE66-F909-41ED-A023-84AEB39F09EE}" srcOrd="0" destOrd="4" presId="urn:microsoft.com/office/officeart/2018/2/layout/IconVerticalSolidList"/>
    <dgm:cxn modelId="{C8098D3C-B3AF-4A46-B81B-15B7204683E4}" srcId="{2645B2F6-A58D-4DA1-9822-F22C7EFA8BAC}" destId="{DA2BBCF6-AA17-4DF9-B754-E86D176340DB}" srcOrd="1" destOrd="0" parTransId="{609B4664-C62A-4CEF-BA5E-788F4ADDEBCC}" sibTransId="{BD8D0419-C71B-4874-A890-080F7CF0D161}"/>
    <dgm:cxn modelId="{E63C476D-B30C-4EF3-9F4C-C7006F1CEFB9}" type="presOf" srcId="{5D5FDC0D-67EA-49AE-9E7B-429774F8E8D6}" destId="{310CD3DF-9ABD-45AC-8489-55E903CA7527}" srcOrd="0" destOrd="0" presId="urn:microsoft.com/office/officeart/2018/2/layout/IconVerticalSolidList"/>
    <dgm:cxn modelId="{8D782D6F-E67A-4830-BA7D-79F1888A821D}" srcId="{5D5FDC0D-67EA-49AE-9E7B-429774F8E8D6}" destId="{06EA237E-55FC-47EC-8B08-BCCE5B33E802}" srcOrd="4" destOrd="0" parTransId="{C8A1C07D-514F-43F8-9E43-EFB9C37309B0}" sibTransId="{3D03D316-3E84-4785-BFC5-2230D36B37CB}"/>
    <dgm:cxn modelId="{74B69781-E86E-47AD-8687-2D8395C471DA}" type="presOf" srcId="{2645B2F6-A58D-4DA1-9822-F22C7EFA8BAC}" destId="{08E24392-3423-4BDA-8E19-ABBC9BC8548C}" srcOrd="0" destOrd="0" presId="urn:microsoft.com/office/officeart/2018/2/layout/IconVerticalSolidList"/>
    <dgm:cxn modelId="{7065D684-0E7F-48B7-82DE-D38F660650CE}" type="presOf" srcId="{E31F95C8-A130-4E62-9AB9-9E85C906708B}" destId="{527DFE66-F909-41ED-A023-84AEB39F09EE}" srcOrd="0" destOrd="1" presId="urn:microsoft.com/office/officeart/2018/2/layout/IconVerticalSolidList"/>
    <dgm:cxn modelId="{0F92EE9A-E74F-4EF9-B3B9-63F4AF4D8E39}" type="presOf" srcId="{DF17BB3A-402C-44B9-A354-72A89E06BC0A}" destId="{527DFE66-F909-41ED-A023-84AEB39F09EE}" srcOrd="0" destOrd="2" presId="urn:microsoft.com/office/officeart/2018/2/layout/IconVerticalSolidList"/>
    <dgm:cxn modelId="{E74AD29C-1ABF-4B69-8176-24AD37DD3310}" srcId="{2645B2F6-A58D-4DA1-9822-F22C7EFA8BAC}" destId="{5D5FDC0D-67EA-49AE-9E7B-429774F8E8D6}" srcOrd="3" destOrd="0" parTransId="{094B5533-E608-48B4-B70E-F1CFCEF3CEF3}" sibTransId="{7C3D44C9-8C71-4556-AC4B-641D1BC81895}"/>
    <dgm:cxn modelId="{E90B28B3-DC6F-4B74-B44D-4C918FDA808D}" srcId="{5D5FDC0D-67EA-49AE-9E7B-429774F8E8D6}" destId="{E31F95C8-A130-4E62-9AB9-9E85C906708B}" srcOrd="1" destOrd="0" parTransId="{3F6AE5E3-C0D7-4E61-B4D8-6D2339225D66}" sibTransId="{D2EDED68-55F0-4378-8BA5-4B2130C2E529}"/>
    <dgm:cxn modelId="{11F9B0C8-F97A-4F07-B472-D4E9F7F0EE51}" type="presOf" srcId="{721A41DC-C0ED-465D-A2B7-51DD59DAE7A2}" destId="{527DFE66-F909-41ED-A023-84AEB39F09EE}" srcOrd="0" destOrd="3" presId="urn:microsoft.com/office/officeart/2018/2/layout/IconVerticalSolidList"/>
    <dgm:cxn modelId="{19FCB5CE-CCCE-43EB-BE68-7589393B7E5F}" type="presOf" srcId="{D7B6253D-4B96-4687-B796-2371CB2EB569}" destId="{527DFE66-F909-41ED-A023-84AEB39F09EE}" srcOrd="0" destOrd="0" presId="urn:microsoft.com/office/officeart/2018/2/layout/IconVerticalSolidList"/>
    <dgm:cxn modelId="{C038F9D4-C7A9-4240-A4AC-ADC0390EB71A}" srcId="{2645B2F6-A58D-4DA1-9822-F22C7EFA8BAC}" destId="{8038E729-D44D-4EE9-BAD8-E84077D363BE}" srcOrd="0" destOrd="0" parTransId="{E018894E-B9A5-4137-94CE-9CB98273D21C}" sibTransId="{95BC42E3-FAF1-4124-84F0-8705857D0312}"/>
    <dgm:cxn modelId="{8C22CEDC-2D91-4969-A927-F54B44409870}" type="presOf" srcId="{26C08251-564F-4EB0-82A2-7D0ECCEB10DC}" destId="{F3DC0274-FF1A-4A2F-B969-E1FA8D3DE216}" srcOrd="0" destOrd="0" presId="urn:microsoft.com/office/officeart/2018/2/layout/IconVerticalSolidList"/>
    <dgm:cxn modelId="{D56CE4E8-1352-42D3-BCC0-EC5C59770E97}" srcId="{2645B2F6-A58D-4DA1-9822-F22C7EFA8BAC}" destId="{26C08251-564F-4EB0-82A2-7D0ECCEB10DC}" srcOrd="2" destOrd="0" parTransId="{995B5E03-8FA8-478C-BC91-0B123C0E394C}" sibTransId="{FABCE64B-942B-4DB0-B247-10069FCEACD5}"/>
    <dgm:cxn modelId="{3DC54BED-3DF6-4B2D-B497-4455584B64E2}" srcId="{5D5FDC0D-67EA-49AE-9E7B-429774F8E8D6}" destId="{D7B6253D-4B96-4687-B796-2371CB2EB569}" srcOrd="0" destOrd="0" parTransId="{D2461A99-785C-4712-802E-09D52A57D8A6}" sibTransId="{E656E2B6-6E6A-475F-B9B6-B493997E97E1}"/>
    <dgm:cxn modelId="{D6BE2A7D-5EE6-4770-8EA4-EEF57AD0A6F1}" type="presParOf" srcId="{08E24392-3423-4BDA-8E19-ABBC9BC8548C}" destId="{654A37D3-0110-4E24-94CA-7F452E968485}" srcOrd="0" destOrd="0" presId="urn:microsoft.com/office/officeart/2018/2/layout/IconVerticalSolidList"/>
    <dgm:cxn modelId="{531FADE2-350A-4CBC-8933-729BF701F238}" type="presParOf" srcId="{654A37D3-0110-4E24-94CA-7F452E968485}" destId="{93DD0F76-90AF-421F-A290-C42ECA638BBE}" srcOrd="0" destOrd="0" presId="urn:microsoft.com/office/officeart/2018/2/layout/IconVerticalSolidList"/>
    <dgm:cxn modelId="{817395F9-E52B-4331-85EE-EB2591308EC8}" type="presParOf" srcId="{654A37D3-0110-4E24-94CA-7F452E968485}" destId="{1B524687-A417-49EA-B07D-AAAB725800D5}" srcOrd="1" destOrd="0" presId="urn:microsoft.com/office/officeart/2018/2/layout/IconVerticalSolidList"/>
    <dgm:cxn modelId="{7A187F1F-BE54-4AE5-A499-76C13EA3C2FC}" type="presParOf" srcId="{654A37D3-0110-4E24-94CA-7F452E968485}" destId="{799D47AA-85F6-42D8-8464-513770AEACD3}" srcOrd="2" destOrd="0" presId="urn:microsoft.com/office/officeart/2018/2/layout/IconVerticalSolidList"/>
    <dgm:cxn modelId="{2F967915-121F-4A3F-AEDA-07836FDD030A}" type="presParOf" srcId="{654A37D3-0110-4E24-94CA-7F452E968485}" destId="{ACB64CB8-488A-496E-B6DD-78827BB5EFD6}" srcOrd="3" destOrd="0" presId="urn:microsoft.com/office/officeart/2018/2/layout/IconVerticalSolidList"/>
    <dgm:cxn modelId="{92770D48-AF34-40E0-99DD-5170D69489DD}" type="presParOf" srcId="{08E24392-3423-4BDA-8E19-ABBC9BC8548C}" destId="{C0629C1F-EF53-44B5-AD8E-423534EDF1E1}" srcOrd="1" destOrd="0" presId="urn:microsoft.com/office/officeart/2018/2/layout/IconVerticalSolidList"/>
    <dgm:cxn modelId="{41472F91-E316-4153-B5EB-78D15D4B039C}" type="presParOf" srcId="{08E24392-3423-4BDA-8E19-ABBC9BC8548C}" destId="{739063AA-4B1A-428E-88F8-C97064854120}" srcOrd="2" destOrd="0" presId="urn:microsoft.com/office/officeart/2018/2/layout/IconVerticalSolidList"/>
    <dgm:cxn modelId="{32677FDB-EA02-4972-9A55-BBFAAC96F0D8}" type="presParOf" srcId="{739063AA-4B1A-428E-88F8-C97064854120}" destId="{7D84DB38-BD3C-41BA-B988-B794E8550BE5}" srcOrd="0" destOrd="0" presId="urn:microsoft.com/office/officeart/2018/2/layout/IconVerticalSolidList"/>
    <dgm:cxn modelId="{C9779FB2-1A05-41C6-A61B-5150DF77866F}" type="presParOf" srcId="{739063AA-4B1A-428E-88F8-C97064854120}" destId="{135847EC-377D-4C4F-A274-30992EB6F145}" srcOrd="1" destOrd="0" presId="urn:microsoft.com/office/officeart/2018/2/layout/IconVerticalSolidList"/>
    <dgm:cxn modelId="{81B16FC0-0F8D-458C-8442-453F68D5A726}" type="presParOf" srcId="{739063AA-4B1A-428E-88F8-C97064854120}" destId="{29A96B72-3B6E-45FD-9380-37FDD431D0EB}" srcOrd="2" destOrd="0" presId="urn:microsoft.com/office/officeart/2018/2/layout/IconVerticalSolidList"/>
    <dgm:cxn modelId="{D7EEA152-96A4-4BD7-929E-569EFE83A3A9}" type="presParOf" srcId="{739063AA-4B1A-428E-88F8-C97064854120}" destId="{93B9C0BE-8A11-4FBB-AAB5-A84053F44D5E}" srcOrd="3" destOrd="0" presId="urn:microsoft.com/office/officeart/2018/2/layout/IconVerticalSolidList"/>
    <dgm:cxn modelId="{EBA079FC-2274-4E02-8F0F-E8A90D2A83A2}" type="presParOf" srcId="{08E24392-3423-4BDA-8E19-ABBC9BC8548C}" destId="{4775C66C-A0A4-4025-BABD-A148E188CAB2}" srcOrd="3" destOrd="0" presId="urn:microsoft.com/office/officeart/2018/2/layout/IconVerticalSolidList"/>
    <dgm:cxn modelId="{2112CE98-39B3-4926-8A9E-E5E30BADD890}" type="presParOf" srcId="{08E24392-3423-4BDA-8E19-ABBC9BC8548C}" destId="{AA5E406A-864F-4C3B-BC17-BA14D7891026}" srcOrd="4" destOrd="0" presId="urn:microsoft.com/office/officeart/2018/2/layout/IconVerticalSolidList"/>
    <dgm:cxn modelId="{94F50EF6-3E13-4B2B-90D6-472A2F645E0C}" type="presParOf" srcId="{AA5E406A-864F-4C3B-BC17-BA14D7891026}" destId="{D7970BFC-D195-4583-B9A9-37C2C6FCD2AA}" srcOrd="0" destOrd="0" presId="urn:microsoft.com/office/officeart/2018/2/layout/IconVerticalSolidList"/>
    <dgm:cxn modelId="{840F2F06-A95F-4986-AF54-F0279EDA3199}" type="presParOf" srcId="{AA5E406A-864F-4C3B-BC17-BA14D7891026}" destId="{0F9DE91B-B6CD-4C4C-88D4-5E4A3F2240CB}" srcOrd="1" destOrd="0" presId="urn:microsoft.com/office/officeart/2018/2/layout/IconVerticalSolidList"/>
    <dgm:cxn modelId="{F17D9F55-CA28-47C4-9943-A4A97D86961A}" type="presParOf" srcId="{AA5E406A-864F-4C3B-BC17-BA14D7891026}" destId="{41494CF4-A4D1-4A37-9626-2297A6A9AAC1}" srcOrd="2" destOrd="0" presId="urn:microsoft.com/office/officeart/2018/2/layout/IconVerticalSolidList"/>
    <dgm:cxn modelId="{E2353D35-6CEE-4239-9013-8D161D5DCD0B}" type="presParOf" srcId="{AA5E406A-864F-4C3B-BC17-BA14D7891026}" destId="{F3DC0274-FF1A-4A2F-B969-E1FA8D3DE216}" srcOrd="3" destOrd="0" presId="urn:microsoft.com/office/officeart/2018/2/layout/IconVerticalSolidList"/>
    <dgm:cxn modelId="{319092D1-58A0-4A1B-A00B-4A84D45A9C95}" type="presParOf" srcId="{08E24392-3423-4BDA-8E19-ABBC9BC8548C}" destId="{3AC982E2-7591-4B02-B6DD-B2C882AC609B}" srcOrd="5" destOrd="0" presId="urn:microsoft.com/office/officeart/2018/2/layout/IconVerticalSolidList"/>
    <dgm:cxn modelId="{0BCD0D21-D517-4D58-B57D-7B6A396824E6}" type="presParOf" srcId="{08E24392-3423-4BDA-8E19-ABBC9BC8548C}" destId="{F15D5A64-0B40-48CA-9671-BE162D1BB7BB}" srcOrd="6" destOrd="0" presId="urn:microsoft.com/office/officeart/2018/2/layout/IconVerticalSolidList"/>
    <dgm:cxn modelId="{C7D3A36B-7E95-4F3A-8DFC-ACB2A16DFF6A}" type="presParOf" srcId="{F15D5A64-0B40-48CA-9671-BE162D1BB7BB}" destId="{85980E53-CAD4-4802-AB91-64FB8C56702D}" srcOrd="0" destOrd="0" presId="urn:microsoft.com/office/officeart/2018/2/layout/IconVerticalSolidList"/>
    <dgm:cxn modelId="{B54A5817-068A-40F9-92F8-73B3DB33AC61}" type="presParOf" srcId="{F15D5A64-0B40-48CA-9671-BE162D1BB7BB}" destId="{AA0002FD-64B8-488F-B5FF-B2EC91BE6D8F}" srcOrd="1" destOrd="0" presId="urn:microsoft.com/office/officeart/2018/2/layout/IconVerticalSolidList"/>
    <dgm:cxn modelId="{388CAF00-FB35-43A1-9D6D-1EAF7CF21651}" type="presParOf" srcId="{F15D5A64-0B40-48CA-9671-BE162D1BB7BB}" destId="{99D3FF9B-34D4-46CD-8B40-2402C1E54D11}" srcOrd="2" destOrd="0" presId="urn:microsoft.com/office/officeart/2018/2/layout/IconVerticalSolidList"/>
    <dgm:cxn modelId="{32F4B104-4FCA-4D9C-B7FB-D11B6D624716}" type="presParOf" srcId="{F15D5A64-0B40-48CA-9671-BE162D1BB7BB}" destId="{310CD3DF-9ABD-45AC-8489-55E903CA7527}" srcOrd="3" destOrd="0" presId="urn:microsoft.com/office/officeart/2018/2/layout/IconVerticalSolidList"/>
    <dgm:cxn modelId="{5A5C5D25-4A8F-41FD-A38F-6C81B09D7754}" type="presParOf" srcId="{F15D5A64-0B40-48CA-9671-BE162D1BB7BB}" destId="{527DFE66-F909-41ED-A023-84AEB39F09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D0F76-90AF-421F-A290-C42ECA638BBE}">
      <dsp:nvSpPr>
        <dsp:cNvPr id="0" name=""/>
        <dsp:cNvSpPr/>
      </dsp:nvSpPr>
      <dsp:spPr>
        <a:xfrm>
          <a:off x="0" y="2579"/>
          <a:ext cx="6762434" cy="1008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24687-A417-49EA-B07D-AAAB725800D5}">
      <dsp:nvSpPr>
        <dsp:cNvPr id="0" name=""/>
        <dsp:cNvSpPr/>
      </dsp:nvSpPr>
      <dsp:spPr>
        <a:xfrm>
          <a:off x="305047" y="229473"/>
          <a:ext cx="554631" cy="554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64CB8-488A-496E-B6DD-78827BB5EFD6}">
      <dsp:nvSpPr>
        <dsp:cNvPr id="0" name=""/>
        <dsp:cNvSpPr/>
      </dsp:nvSpPr>
      <dsp:spPr>
        <a:xfrm>
          <a:off x="1164725" y="2579"/>
          <a:ext cx="5596569" cy="100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5" tIns="106725" rIns="106725" bIns="10672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Integration of IoT in Health Monitoring;</a:t>
          </a:r>
        </a:p>
      </dsp:txBody>
      <dsp:txXfrm>
        <a:off x="1164725" y="2579"/>
        <a:ext cx="5596569" cy="1008420"/>
      </dsp:txXfrm>
    </dsp:sp>
    <dsp:sp modelId="{7D84DB38-BD3C-41BA-B988-B794E8550BE5}">
      <dsp:nvSpPr>
        <dsp:cNvPr id="0" name=""/>
        <dsp:cNvSpPr/>
      </dsp:nvSpPr>
      <dsp:spPr>
        <a:xfrm>
          <a:off x="0" y="1263104"/>
          <a:ext cx="6762434" cy="1008420"/>
        </a:xfrm>
        <a:prstGeom prst="roundRect">
          <a:avLst>
            <a:gd name="adj" fmla="val 10000"/>
          </a:avLst>
        </a:prstGeom>
        <a:solidFill>
          <a:schemeClr val="accent2">
            <a:hueOff val="-501202"/>
            <a:satOff val="-3423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847EC-377D-4C4F-A274-30992EB6F145}">
      <dsp:nvSpPr>
        <dsp:cNvPr id="0" name=""/>
        <dsp:cNvSpPr/>
      </dsp:nvSpPr>
      <dsp:spPr>
        <a:xfrm>
          <a:off x="305047" y="1489999"/>
          <a:ext cx="554631" cy="554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9C0BE-8A11-4FBB-AAB5-A84053F44D5E}">
      <dsp:nvSpPr>
        <dsp:cNvPr id="0" name=""/>
        <dsp:cNvSpPr/>
      </dsp:nvSpPr>
      <dsp:spPr>
        <a:xfrm>
          <a:off x="1164725" y="1263104"/>
          <a:ext cx="5596569" cy="100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5" tIns="106725" rIns="106725" bIns="10672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System Tracks Heart Rate, Temperature and Air Quality</a:t>
          </a:r>
        </a:p>
      </dsp:txBody>
      <dsp:txXfrm>
        <a:off x="1164725" y="1263104"/>
        <a:ext cx="5596569" cy="1008420"/>
      </dsp:txXfrm>
    </dsp:sp>
    <dsp:sp modelId="{D7970BFC-D195-4583-B9A9-37C2C6FCD2AA}">
      <dsp:nvSpPr>
        <dsp:cNvPr id="0" name=""/>
        <dsp:cNvSpPr/>
      </dsp:nvSpPr>
      <dsp:spPr>
        <a:xfrm>
          <a:off x="0" y="2523630"/>
          <a:ext cx="6762434" cy="1008420"/>
        </a:xfrm>
        <a:prstGeom prst="roundRect">
          <a:avLst>
            <a:gd name="adj" fmla="val 10000"/>
          </a:avLst>
        </a:prstGeom>
        <a:solidFill>
          <a:schemeClr val="accent2">
            <a:hueOff val="-1002404"/>
            <a:satOff val="-6846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DE91B-B6CD-4C4C-88D4-5E4A3F2240CB}">
      <dsp:nvSpPr>
        <dsp:cNvPr id="0" name=""/>
        <dsp:cNvSpPr/>
      </dsp:nvSpPr>
      <dsp:spPr>
        <a:xfrm>
          <a:off x="305047" y="2750524"/>
          <a:ext cx="554631" cy="5546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C0274-FF1A-4A2F-B969-E1FA8D3DE216}">
      <dsp:nvSpPr>
        <dsp:cNvPr id="0" name=""/>
        <dsp:cNvSpPr/>
      </dsp:nvSpPr>
      <dsp:spPr>
        <a:xfrm>
          <a:off x="1164725" y="2523630"/>
          <a:ext cx="5596569" cy="100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5" tIns="106725" rIns="106725" bIns="10672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ESP32 and AWS IoT Core</a:t>
          </a:r>
        </a:p>
      </dsp:txBody>
      <dsp:txXfrm>
        <a:off x="1164725" y="2523630"/>
        <a:ext cx="5596569" cy="1008420"/>
      </dsp:txXfrm>
    </dsp:sp>
    <dsp:sp modelId="{85980E53-CAD4-4802-AB91-64FB8C56702D}">
      <dsp:nvSpPr>
        <dsp:cNvPr id="0" name=""/>
        <dsp:cNvSpPr/>
      </dsp:nvSpPr>
      <dsp:spPr>
        <a:xfrm>
          <a:off x="0" y="3784155"/>
          <a:ext cx="6762434" cy="1257833"/>
        </a:xfrm>
        <a:prstGeom prst="roundRect">
          <a:avLst>
            <a:gd name="adj" fmla="val 10000"/>
          </a:avLst>
        </a:prstGeom>
        <a:solidFill>
          <a:schemeClr val="accent2">
            <a:hueOff val="-1503605"/>
            <a:satOff val="-10269"/>
            <a:lumOff val="-41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002FD-64B8-488F-B5FF-B2EC91BE6D8F}">
      <dsp:nvSpPr>
        <dsp:cNvPr id="0" name=""/>
        <dsp:cNvSpPr/>
      </dsp:nvSpPr>
      <dsp:spPr>
        <a:xfrm>
          <a:off x="305047" y="4135756"/>
          <a:ext cx="554631" cy="5546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CD3DF-9ABD-45AC-8489-55E903CA7527}">
      <dsp:nvSpPr>
        <dsp:cNvPr id="0" name=""/>
        <dsp:cNvSpPr/>
      </dsp:nvSpPr>
      <dsp:spPr>
        <a:xfrm>
          <a:off x="1164725" y="3908862"/>
          <a:ext cx="3043095" cy="100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5" tIns="106725" rIns="106725" bIns="10672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Objectives:</a:t>
          </a:r>
        </a:p>
      </dsp:txBody>
      <dsp:txXfrm>
        <a:off x="1164725" y="3908862"/>
        <a:ext cx="3043095" cy="1008420"/>
      </dsp:txXfrm>
    </dsp:sp>
    <dsp:sp modelId="{527DFE66-F909-41ED-A023-84AEB39F09EE}">
      <dsp:nvSpPr>
        <dsp:cNvPr id="0" name=""/>
        <dsp:cNvSpPr/>
      </dsp:nvSpPr>
      <dsp:spPr>
        <a:xfrm>
          <a:off x="4207820" y="3908862"/>
          <a:ext cx="2553474" cy="100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25" tIns="106725" rIns="106725" bIns="10672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Health Monitoring;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Storage;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Threshold Alerts;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Real-Time Monitoring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Reporting</a:t>
          </a:r>
          <a:endParaRPr lang="en-US" sz="1100" kern="1200"/>
        </a:p>
      </dsp:txBody>
      <dsp:txXfrm>
        <a:off x="4207820" y="3908862"/>
        <a:ext cx="2553474" cy="1008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3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7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3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3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0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0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1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5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4-239-117-79.compute-1.amazonaws.com:1880/#flow/1bd1e80598ff14aa" TargetMode="External"/><Relationship Id="rId2" Type="http://schemas.openxmlformats.org/officeDocument/2006/relationships/hyperlink" Target="http://ec2-34-239-117-79.compute-1.amazonaws.com:1880/u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1DE8-2FAB-3B96-FC40-F8FE8D6B9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Implementation of Health Monitoring System using ESP32 &amp;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1F67E-E76B-2DD1-ED10-CD949589B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2741" y="4754961"/>
            <a:ext cx="3171242" cy="138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dirty="0"/>
              <a:t>Students:</a:t>
            </a:r>
          </a:p>
          <a:p>
            <a:pPr>
              <a:lnSpc>
                <a:spcPct val="120000"/>
              </a:lnSpc>
            </a:pPr>
            <a:r>
              <a:rPr lang="en-US" sz="1300" dirty="0"/>
              <a:t>Mahmoud Mohamed &amp; Mahmoud Helal</a:t>
            </a:r>
          </a:p>
          <a:p>
            <a:pPr>
              <a:lnSpc>
                <a:spcPct val="120000"/>
              </a:lnSpc>
            </a:pPr>
            <a:r>
              <a:rPr lang="en-US" sz="1300" dirty="0"/>
              <a:t>Date : 05/07/2024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5329E-7A2C-1455-6AAD-743AE80722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1" b="52759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BBBF877-6009-AB59-4847-8C97D4646F89}"/>
              </a:ext>
            </a:extLst>
          </p:cNvPr>
          <p:cNvSpPr txBox="1">
            <a:spLocks/>
          </p:cNvSpPr>
          <p:nvPr/>
        </p:nvSpPr>
        <p:spPr>
          <a:xfrm>
            <a:off x="-87086" y="117196"/>
            <a:ext cx="12279086" cy="1903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5900" dirty="0" err="1"/>
              <a:t>Distribuited</a:t>
            </a:r>
            <a:r>
              <a:rPr lang="en-GB" sz="5900" dirty="0"/>
              <a:t> Systems &amp; Cloud/Edge Computing</a:t>
            </a:r>
            <a:endParaRPr lang="en-US" sz="5900" dirty="0"/>
          </a:p>
        </p:txBody>
      </p:sp>
    </p:spTree>
    <p:extLst>
      <p:ext uri="{BB962C8B-B14F-4D97-AF65-F5344CB8AC3E}">
        <p14:creationId xmlns:p14="http://schemas.microsoft.com/office/powerpoint/2010/main" val="246817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02D4-5FEB-047C-50F6-4C04C56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Implementation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9897-5C8C-8BC7-0638-D137EE8B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 Report:</a:t>
            </a:r>
          </a:p>
          <a:p>
            <a:pPr lvl="1"/>
            <a:r>
              <a:rPr lang="en-US" dirty="0"/>
              <a:t>Lambda Function for periodic CSV Report Generation</a:t>
            </a:r>
          </a:p>
          <a:p>
            <a:pPr lvl="1"/>
            <a:r>
              <a:rPr lang="en-US" dirty="0"/>
              <a:t>Scheduling </a:t>
            </a:r>
            <a:r>
              <a:rPr lang="en-GB" dirty="0"/>
              <a:t>Periodicity with </a:t>
            </a:r>
            <a:r>
              <a:rPr lang="en-GB" dirty="0" err="1"/>
              <a:t>EventBridge</a:t>
            </a:r>
            <a:endParaRPr lang="en-GB" dirty="0"/>
          </a:p>
          <a:p>
            <a:pPr lvl="1"/>
            <a:r>
              <a:rPr lang="en-GB" dirty="0"/>
              <a:t>Emailing via SES</a:t>
            </a:r>
            <a:endParaRPr lang="en-US" dirty="0"/>
          </a:p>
          <a:p>
            <a:r>
              <a:rPr lang="en-US" dirty="0"/>
              <a:t>On-Demand Report:</a:t>
            </a:r>
          </a:p>
          <a:p>
            <a:pPr lvl="1"/>
            <a:r>
              <a:rPr lang="en-US" dirty="0"/>
              <a:t>Custom report based on specified date range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CD3F8-02AB-2053-B38B-CA8BB855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93" y="4534841"/>
            <a:ext cx="3897522" cy="1633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CEC23-CC90-6614-748A-897EC97A8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01" y="2187141"/>
            <a:ext cx="5515745" cy="214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0E7DD-0DCA-3740-D52C-49243CA76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49" y="4568549"/>
            <a:ext cx="11905003" cy="15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805D-1686-A2FF-59D0-0C80F3CE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pic>
        <p:nvPicPr>
          <p:cNvPr id="5" name="Content Placeholder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7B223EF5-6AE7-817D-D9A1-583F7EB89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56"/>
          <a:stretch/>
        </p:blipFill>
        <p:spPr>
          <a:xfrm>
            <a:off x="959744" y="2042582"/>
            <a:ext cx="1410924" cy="3910013"/>
          </a:xfrm>
        </p:spPr>
      </p:pic>
      <p:pic>
        <p:nvPicPr>
          <p:cNvPr id="6" name="Content Placeholder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FB2D6F5D-BA1F-58AE-B918-DDF9FDD1D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2" r="10109"/>
          <a:stretch/>
        </p:blipFill>
        <p:spPr>
          <a:xfrm>
            <a:off x="2370668" y="2042583"/>
            <a:ext cx="7603066" cy="3910013"/>
          </a:xfrm>
          <a:prstGeom prst="rect">
            <a:avLst/>
          </a:prstGeom>
        </p:spPr>
      </p:pic>
      <p:pic>
        <p:nvPicPr>
          <p:cNvPr id="7" name="Content Placeholder 4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AA362E5-D33C-659C-527E-C9139A809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6"/>
          <a:stretch/>
        </p:blipFill>
        <p:spPr>
          <a:xfrm>
            <a:off x="9973734" y="2042583"/>
            <a:ext cx="1024104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6000-A554-40A5-1089-44DEACD7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C8AF-446B-A547-1CEA-362B648A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Access AWS Console.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in different tabs the different services involved.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Putty and load Node-Red.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 the device.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Monitor the behavior on the different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the received notifications.</a:t>
            </a:r>
          </a:p>
          <a:p>
            <a:r>
              <a:rPr lang="en-US" dirty="0"/>
              <a:t>Dashboard: </a:t>
            </a:r>
            <a:r>
              <a:rPr lang="en-US" dirty="0">
                <a:hlinkClick r:id="rId2"/>
              </a:rPr>
              <a:t>http://ec2-34-239-117-79.compute-1.amazonaws.com:1880/ui</a:t>
            </a:r>
            <a:endParaRPr lang="en-US" dirty="0"/>
          </a:p>
          <a:p>
            <a:r>
              <a:rPr lang="en-US" dirty="0"/>
              <a:t>Node-Red Flows: </a:t>
            </a:r>
            <a:r>
              <a:rPr lang="en-US" dirty="0">
                <a:hlinkClick r:id="rId3"/>
              </a:rPr>
              <a:t>http://ec2-34-239-117-79.compute-1.amazonaws.com:1880/#flow/1bd1e80598ff14aa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2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5F74-68DD-4A19-5ACF-A23CE5A2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BDF4-47D7-3EB3-7AAE-11AA4452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GPS Module.</a:t>
            </a:r>
          </a:p>
          <a:p>
            <a:r>
              <a:rPr lang="en-US" dirty="0"/>
              <a:t>Applying </a:t>
            </a:r>
            <a:r>
              <a:rPr lang="en-GB" dirty="0"/>
              <a:t>Machine Learning to predict possible future diseases.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42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91604-76BC-E770-3784-F58254EA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Thanks for your attention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B337F642-3939-33E3-C0DE-7C193F99E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72" b="-1"/>
          <a:stretch/>
        </p:blipFill>
        <p:spPr>
          <a:xfrm>
            <a:off x="4699947" y="852351"/>
            <a:ext cx="6920549" cy="514836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7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93B728-EF8E-4747-9825-F8D7FEEE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881B1-5C11-9A12-AB5B-4DEBB2F8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3863"/>
            <a:ext cx="3448812" cy="5048339"/>
          </a:xfrm>
        </p:spPr>
        <p:txBody>
          <a:bodyPr anchor="t"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38B8C1-129C-418D-BEA5-984B1F6A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E0F901-22C5-405D-919A-D48167CE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7C62E1-2E42-4DD6-9ECF-39FB001D5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4AD11C8-0100-96A1-46A8-3BFD82FA9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91368"/>
              </p:ext>
            </p:extLst>
          </p:nvPr>
        </p:nvGraphicFramePr>
        <p:xfrm>
          <a:off x="4869180" y="899033"/>
          <a:ext cx="6762434" cy="5044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1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58FB3-7E88-675D-078E-19009E5E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5"/>
            <a:ext cx="3509192" cy="59219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Analysis: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314C-56D0-66A0-17D4-E1373A19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1741714"/>
            <a:ext cx="3276598" cy="418165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600" dirty="0"/>
              <a:t>Functional Requirements: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Health Monitoring;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Data Transmission and Storage ;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Threshold Alerts;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Reporting.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Non-Functional Requirements: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Low Latency;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Availability and accessibility;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High Accuracy.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Overview of the Meta-Model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F92A484-0C23-CDEC-A519-32363F82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123" y="850792"/>
            <a:ext cx="6657360" cy="520384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5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8BEF-69A2-9A0B-7C44-5CA5AF54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5DE3-4AC7-E97C-D84C-874E5300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ESP32 Microcontroller</a:t>
            </a:r>
          </a:p>
          <a:p>
            <a:pPr lvl="1"/>
            <a:r>
              <a:rPr lang="en-US" dirty="0"/>
              <a:t>Heart Rate Sensor</a:t>
            </a:r>
          </a:p>
          <a:p>
            <a:pPr lvl="1"/>
            <a:r>
              <a:rPr lang="en-US" dirty="0"/>
              <a:t>Temperature Sensor</a:t>
            </a:r>
          </a:p>
          <a:p>
            <a:pPr lvl="1"/>
            <a:r>
              <a:rPr lang="en-US" dirty="0"/>
              <a:t>Gas Sensor</a:t>
            </a:r>
          </a:p>
          <a:p>
            <a:r>
              <a:rPr lang="en-US" dirty="0"/>
              <a:t>Connection between sensors and ESP32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0" descr="ESP-32 Dev Kit C V4">
            <a:extLst>
              <a:ext uri="{FF2B5EF4-FFF2-40B4-BE49-F238E27FC236}">
                <a16:creationId xmlns:a16="http://schemas.microsoft.com/office/drawing/2014/main" id="{CA09271B-5810-F697-64DA-B44AD513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" r="5948" b="-6"/>
          <a:stretch>
            <a:fillRect/>
          </a:stretch>
        </p:blipFill>
        <p:spPr>
          <a:xfrm>
            <a:off x="4872789" y="1971292"/>
            <a:ext cx="1556483" cy="16564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 descr="Modulo pulsesensor sensore pulsazioni frequenza cardiaca fai-da-te per  Arduino : Amazon.it: Sport e tempo libero">
            <a:extLst>
              <a:ext uri="{FF2B5EF4-FFF2-40B4-BE49-F238E27FC236}">
                <a16:creationId xmlns:a16="http://schemas.microsoft.com/office/drawing/2014/main" id="{B6A69A06-78EA-236B-BEEE-65603D90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4570"/>
          <a:stretch>
            <a:fillRect/>
          </a:stretch>
        </p:blipFill>
        <p:spPr>
          <a:xfrm>
            <a:off x="6648314" y="2500980"/>
            <a:ext cx="1556483" cy="165736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12" descr="Scheda con sensore di GAS - MQ-2">
            <a:extLst>
              <a:ext uri="{FF2B5EF4-FFF2-40B4-BE49-F238E27FC236}">
                <a16:creationId xmlns:a16="http://schemas.microsoft.com/office/drawing/2014/main" id="{03D043C2-EAF7-BC1F-276F-8D52E3D8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235" r="11965" b="1"/>
          <a:stretch>
            <a:fillRect/>
          </a:stretch>
        </p:blipFill>
        <p:spPr>
          <a:xfrm>
            <a:off x="10200040" y="2500980"/>
            <a:ext cx="1555661" cy="16573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 descr="DS18B20: un sensore di temperatura per liquidi | Hardware libre">
            <a:extLst>
              <a:ext uri="{FF2B5EF4-FFF2-40B4-BE49-F238E27FC236}">
                <a16:creationId xmlns:a16="http://schemas.microsoft.com/office/drawing/2014/main" id="{4EAE30A0-CFEC-C0E8-146D-A17975BA96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936" r="37941"/>
          <a:stretch>
            <a:fillRect/>
          </a:stretch>
        </p:blipFill>
        <p:spPr>
          <a:xfrm>
            <a:off x="8423839" y="1971292"/>
            <a:ext cx="1556483" cy="1657362"/>
          </a:xfrm>
          <a:prstGeom prst="rect">
            <a:avLst/>
          </a:prstGeom>
          <a:noFill/>
          <a:ln cap="flat">
            <a:noFill/>
          </a:ln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99A6B1F-9153-1E7D-6182-83D56C445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58068"/>
              </p:ext>
            </p:extLst>
          </p:nvPr>
        </p:nvGraphicFramePr>
        <p:xfrm>
          <a:off x="1556658" y="4683907"/>
          <a:ext cx="3433303" cy="1302768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671620">
                  <a:extLst>
                    <a:ext uri="{9D8B030D-6E8A-4147-A177-3AD203B41FA5}">
                      <a16:colId xmlns:a16="http://schemas.microsoft.com/office/drawing/2014/main" val="3655621889"/>
                    </a:ext>
                  </a:extLst>
                </a:gridCol>
                <a:gridCol w="1761683">
                  <a:extLst>
                    <a:ext uri="{9D8B030D-6E8A-4147-A177-3AD203B41FA5}">
                      <a16:colId xmlns:a16="http://schemas.microsoft.com/office/drawing/2014/main" val="109101860"/>
                    </a:ext>
                  </a:extLst>
                </a:gridCol>
              </a:tblGrid>
              <a:tr h="110569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kern="1200">
                          <a:solidFill>
                            <a:srgbClr val="FFFFFF"/>
                          </a:solidFill>
                          <a:latin typeface="Avenir Next LT Pro"/>
                        </a:rPr>
                        <a:t>Model</a:t>
                      </a:r>
                    </a:p>
                  </a:txBody>
                  <a:tcPr marL="68580" marR="68580" marT="0" marB="0">
                    <a:solidFill>
                      <a:srgbClr val="9D70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kern="1200" dirty="0">
                          <a:solidFill>
                            <a:srgbClr val="FFFFFF"/>
                          </a:solidFill>
                          <a:latin typeface="Avenir Next LT Pro"/>
                        </a:rPr>
                        <a:t>GPIO Pins</a:t>
                      </a:r>
                    </a:p>
                  </a:txBody>
                  <a:tcPr marL="68580" marR="68580" marT="0" marB="0">
                    <a:solidFill>
                      <a:srgbClr val="9D7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933729"/>
                  </a:ext>
                </a:extLst>
              </a:tr>
              <a:tr h="315120">
                <a:tc>
                  <a:txBody>
                    <a:bodyPr/>
                    <a:lstStyle/>
                    <a:p>
                      <a:pPr marL="0" lvl="0" algn="ctr" defTabSz="914400" rtl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kern="1200" dirty="0">
                          <a:solidFill>
                            <a:srgbClr val="FFFFFF"/>
                          </a:solidFill>
                          <a:latin typeface="Avenir Next LT Pro"/>
                        </a:rPr>
                        <a:t>ICQUANZX</a:t>
                      </a:r>
                    </a:p>
                  </a:txBody>
                  <a:tcPr marL="68580" marR="68580" marT="0" marB="0">
                    <a:solidFill>
                      <a:srgbClr val="9D70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kern="1200">
                          <a:solidFill>
                            <a:srgbClr val="000000"/>
                          </a:solidFill>
                          <a:latin typeface="Avenir Next LT Pro"/>
                        </a:rPr>
                        <a:t>34</a:t>
                      </a:r>
                    </a:p>
                  </a:txBody>
                  <a:tcPr marL="68580" marR="68580" marT="0" marB="0">
                    <a:solidFill>
                      <a:srgbClr val="9D7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66386"/>
                  </a:ext>
                </a:extLst>
              </a:tr>
              <a:tr h="315120"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kern="1200" dirty="0">
                          <a:solidFill>
                            <a:srgbClr val="FFFFFF"/>
                          </a:solidFill>
                          <a:latin typeface="Avenir Next LT Pro"/>
                          <a:ea typeface="+mn-ea"/>
                          <a:cs typeface="+mn-cs"/>
                        </a:rPr>
                        <a:t>DS18B20</a:t>
                      </a:r>
                    </a:p>
                  </a:txBody>
                  <a:tcPr marL="68580" marR="68580" marT="0" marB="0">
                    <a:solidFill>
                      <a:srgbClr val="9D705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/>
                        <a:t>17</a:t>
                      </a:r>
                      <a:endParaRPr lang="en-GB" sz="3200">
                        <a:latin typeface="Times New Roman" pitchFamily="18"/>
                        <a:ea typeface="Calibri" pitchFamily="34"/>
                        <a:cs typeface="Arial" pitchFamily="34"/>
                      </a:endParaRPr>
                    </a:p>
                  </a:txBody>
                  <a:tcPr marL="68580" marR="68580" marT="0" marB="0">
                    <a:solidFill>
                      <a:srgbClr val="9D7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950469"/>
                  </a:ext>
                </a:extLst>
              </a:tr>
              <a:tr h="315120">
                <a:tc>
                  <a:txBody>
                    <a:bodyPr/>
                    <a:lstStyle/>
                    <a:p>
                      <a:pPr marL="0" lvl="0" algn="ctr" defTabSz="914400" rtl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b="1" kern="1200" dirty="0">
                          <a:solidFill>
                            <a:srgbClr val="FFFFFF"/>
                          </a:solidFill>
                          <a:latin typeface="Avenir Next LT Pro"/>
                        </a:rPr>
                        <a:t>MQ-2</a:t>
                      </a:r>
                    </a:p>
                  </a:txBody>
                  <a:tcPr marL="68580" marR="68580" marT="0" marB="0">
                    <a:solidFill>
                      <a:srgbClr val="9D705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2000" kern="1200" dirty="0">
                          <a:solidFill>
                            <a:srgbClr val="000000"/>
                          </a:solidFill>
                          <a:latin typeface="Avenir Next LT Pro"/>
                        </a:rPr>
                        <a:t>35</a:t>
                      </a:r>
                      <a:endParaRPr lang="en-GB" sz="900" kern="1200" dirty="0">
                        <a:solidFill>
                          <a:srgbClr val="000000"/>
                        </a:solidFill>
                        <a:latin typeface="Avenir Next LT Pro"/>
                      </a:endParaRPr>
                    </a:p>
                  </a:txBody>
                  <a:tcPr marL="68580" marR="68580" marT="0" marB="0">
                    <a:solidFill>
                      <a:srgbClr val="9D70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88067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3463D2C-C755-3474-2A3A-FD488ED71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272" y="4386266"/>
            <a:ext cx="4698365" cy="17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54F3-D3EA-970F-A3E3-12EA99E5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9326-38AD-76C8-0D51-25D42DCD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Pub/Sub;</a:t>
            </a:r>
          </a:p>
          <a:p>
            <a:pPr lvl="1"/>
            <a:r>
              <a:rPr lang="en-US" dirty="0"/>
              <a:t>Data Processing;</a:t>
            </a:r>
          </a:p>
          <a:p>
            <a:pPr lvl="1"/>
            <a:r>
              <a:rPr lang="en-US" dirty="0"/>
              <a:t>Data Base;</a:t>
            </a:r>
          </a:p>
          <a:p>
            <a:pPr lvl="1"/>
            <a:r>
              <a:rPr lang="en-GB" dirty="0"/>
              <a:t>Notifier;</a:t>
            </a:r>
          </a:p>
          <a:p>
            <a:pPr lvl="1"/>
            <a:r>
              <a:rPr lang="en-GB" dirty="0"/>
              <a:t>Event Generator;</a:t>
            </a:r>
          </a:p>
          <a:p>
            <a:pPr lvl="1"/>
            <a:r>
              <a:rPr lang="en-US" dirty="0"/>
              <a:t>Reporting Module;</a:t>
            </a:r>
          </a:p>
          <a:p>
            <a:pPr lvl="1"/>
            <a:r>
              <a:rPr lang="en-US" dirty="0"/>
              <a:t>Computing Module;</a:t>
            </a:r>
          </a:p>
          <a:p>
            <a:pPr lvl="1"/>
            <a:r>
              <a:rPr lang="en-US" dirty="0"/>
              <a:t>Others.</a:t>
            </a:r>
          </a:p>
          <a:p>
            <a:r>
              <a:rPr lang="en-US" dirty="0"/>
              <a:t>User Interface.</a:t>
            </a:r>
          </a:p>
        </p:txBody>
      </p:sp>
      <p:pic>
        <p:nvPicPr>
          <p:cNvPr id="1026" name="Picture 2" descr="Unveiling the Power of AWS: A Primer on Amazon Web Services and Its Key  Offerings">
            <a:extLst>
              <a:ext uri="{FF2B5EF4-FFF2-40B4-BE49-F238E27FC236}">
                <a16:creationId xmlns:a16="http://schemas.microsoft.com/office/drawing/2014/main" id="{D8A44D08-6663-C09C-84CF-8F8089E0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2" y="2450271"/>
            <a:ext cx="1919288" cy="143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 Icons | AWS IoT Core">
            <a:extLst>
              <a:ext uri="{FF2B5EF4-FFF2-40B4-BE49-F238E27FC236}">
                <a16:creationId xmlns:a16="http://schemas.microsoft.com/office/drawing/2014/main" id="{35B2F8B9-7B71-6307-3144-BAA74767F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15" y="1969059"/>
            <a:ext cx="1077685" cy="10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73D6EFD-4EC2-7F56-79F2-D8724C7C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16" y="1969058"/>
            <a:ext cx="1077685" cy="10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 DynamoDB | Sumo Logic Docs">
            <a:extLst>
              <a:ext uri="{FF2B5EF4-FFF2-40B4-BE49-F238E27FC236}">
                <a16:creationId xmlns:a16="http://schemas.microsoft.com/office/drawing/2014/main" id="{5B6EF7E1-110C-A95D-EE74-8537FED5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117" y="1969057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SNS | AWS Messaging">
            <a:extLst>
              <a:ext uri="{FF2B5EF4-FFF2-40B4-BE49-F238E27FC236}">
                <a16:creationId xmlns:a16="http://schemas.microsoft.com/office/drawing/2014/main" id="{7D6C0FEA-4B08-64F9-EE04-193E350DE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718" y="1969057"/>
            <a:ext cx="1077685" cy="108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WS Eventbridge - Coralogix">
            <a:extLst>
              <a:ext uri="{FF2B5EF4-FFF2-40B4-BE49-F238E27FC236}">
                <a16:creationId xmlns:a16="http://schemas.microsoft.com/office/drawing/2014/main" id="{1754E1B0-CA53-4EB4-5063-9AA9A0A0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915" y="3349042"/>
            <a:ext cx="1077685" cy="10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azon SES | AWS Messaging">
            <a:extLst>
              <a:ext uri="{FF2B5EF4-FFF2-40B4-BE49-F238E27FC236}">
                <a16:creationId xmlns:a16="http://schemas.microsoft.com/office/drawing/2014/main" id="{483F947C-179D-BD2F-5CA4-C1E93818D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16" y="3349042"/>
            <a:ext cx="1077685" cy="10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w to Change or Upgrade an EC2 Instance Type | Logicata">
            <a:extLst>
              <a:ext uri="{FF2B5EF4-FFF2-40B4-BE49-F238E27FC236}">
                <a16:creationId xmlns:a16="http://schemas.microsoft.com/office/drawing/2014/main" id="{4CDA58C8-F7F6-15C5-8C3D-D598C56F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117" y="335516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WS CloudWatch Logo PNG vector in SVG, PDF, AI, CDR format">
            <a:extLst>
              <a:ext uri="{FF2B5EF4-FFF2-40B4-BE49-F238E27FC236}">
                <a16:creationId xmlns:a16="http://schemas.microsoft.com/office/drawing/2014/main" id="{27E9180F-004A-9A79-77CB-FB6530EF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596" y="335516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Node Red">
            <a:extLst>
              <a:ext uri="{FF2B5EF4-FFF2-40B4-BE49-F238E27FC236}">
                <a16:creationId xmlns:a16="http://schemas.microsoft.com/office/drawing/2014/main" id="{DFAF0907-D1BE-9302-6971-75064AB8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29" y="4504631"/>
            <a:ext cx="1716371" cy="171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35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6C99-BF71-9D8B-E2FC-B9580460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3EC3-F749-FCFB-8F1E-4DF58302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 Setup:</a:t>
            </a:r>
          </a:p>
          <a:p>
            <a:pPr lvl="1"/>
            <a:r>
              <a:rPr lang="en-US" dirty="0"/>
              <a:t>Wi-fi Setup;</a:t>
            </a:r>
          </a:p>
          <a:p>
            <a:pPr lvl="1"/>
            <a:r>
              <a:rPr lang="en-US" dirty="0"/>
              <a:t>Message creating.</a:t>
            </a:r>
          </a:p>
          <a:p>
            <a:r>
              <a:rPr lang="en-US" dirty="0"/>
              <a:t>MQTT Communication:</a:t>
            </a:r>
          </a:p>
          <a:p>
            <a:pPr lvl="1"/>
            <a:r>
              <a:rPr lang="en-US" dirty="0"/>
              <a:t>Broker configuration;</a:t>
            </a:r>
          </a:p>
          <a:p>
            <a:pPr lvl="1"/>
            <a:r>
              <a:rPr lang="en-US" dirty="0"/>
              <a:t>Secure data </a:t>
            </a:r>
            <a:r>
              <a:rPr lang="en-GB" dirty="0"/>
              <a:t>transmission.</a:t>
            </a:r>
            <a:endParaRPr lang="en-US" dirty="0"/>
          </a:p>
          <a:p>
            <a:r>
              <a:rPr lang="en-US" dirty="0"/>
              <a:t>Sensors Configuration:</a:t>
            </a:r>
          </a:p>
          <a:p>
            <a:pPr lvl="1"/>
            <a:r>
              <a:rPr lang="en-US" dirty="0"/>
              <a:t>Functionality check;</a:t>
            </a:r>
          </a:p>
          <a:p>
            <a:pPr lvl="1"/>
            <a:r>
              <a:rPr lang="en-GB" dirty="0"/>
              <a:t>Adjustments of sensors output signal.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26F1-23F0-594E-9FA5-655F6533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40" y="2075688"/>
            <a:ext cx="5379403" cy="3701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6D1A12-B142-CC7C-7E32-42E6F495C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98" y="3082098"/>
            <a:ext cx="7878274" cy="140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6D8D9-C3CB-4A37-E20C-745F21EF5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798" y="2824887"/>
            <a:ext cx="802523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96F8-C958-6E83-F8FB-56CF6E57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Implementation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DA42-7DEE-C039-9968-DBDB315E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IoT Core: </a:t>
            </a:r>
          </a:p>
          <a:p>
            <a:pPr lvl="1"/>
            <a:r>
              <a:rPr lang="en-US" dirty="0"/>
              <a:t>Managing ESP as a Thing;</a:t>
            </a:r>
          </a:p>
          <a:p>
            <a:pPr lvl="1"/>
            <a:r>
              <a:rPr lang="en-GB" dirty="0"/>
              <a:t>Topic Subscription.</a:t>
            </a:r>
            <a:endParaRPr lang="en-US" dirty="0"/>
          </a:p>
          <a:p>
            <a:r>
              <a:rPr lang="en-US" dirty="0"/>
              <a:t>AWS Lambda:</a:t>
            </a:r>
          </a:p>
          <a:p>
            <a:pPr lvl="1"/>
            <a:r>
              <a:rPr lang="en-US" dirty="0"/>
              <a:t>Data processing and Storage.</a:t>
            </a:r>
          </a:p>
          <a:p>
            <a:pPr lvl="1"/>
            <a:r>
              <a:rPr lang="en-US" dirty="0"/>
              <a:t>Threshold checks and SNS alerts.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896A2-84BE-14BE-0E64-F924C5D45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433" y="2029510"/>
            <a:ext cx="6112245" cy="200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05AF09-7A91-95AF-2A4A-34F9D8F8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743" y="1948544"/>
            <a:ext cx="6459251" cy="4220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ECABC-35A5-3D6D-3660-4B5CDB87D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9" y="4663613"/>
            <a:ext cx="4244089" cy="13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02D4-5FEB-047C-50F6-4C04C56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Implementation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9897-5C8C-8BC7-0638-D137EE8B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Node-Red:</a:t>
            </a:r>
          </a:p>
          <a:p>
            <a:pPr lvl="1"/>
            <a:r>
              <a:rPr lang="en-US" dirty="0"/>
              <a:t>Installation and Flow Creation on EC2</a:t>
            </a:r>
          </a:p>
          <a:p>
            <a:pPr lvl="1"/>
            <a:r>
              <a:rPr lang="en-US" dirty="0"/>
              <a:t>Real-Time Dashboard.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A4162-EFA1-A8FC-14B2-C1DAF125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90" y="4340004"/>
            <a:ext cx="11049000" cy="1891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6DE7B-F725-49BB-6EE0-8D75A83C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81" y="1863985"/>
            <a:ext cx="3781676" cy="3225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A622B-597D-876A-113A-85BF7DAD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53" y="5281727"/>
            <a:ext cx="842127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02D4-5FEB-047C-50F6-4C04C56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Implementation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9897-5C8C-8BC7-0638-D137EE8B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Node-Red:</a:t>
            </a:r>
          </a:p>
          <a:p>
            <a:pPr lvl="1"/>
            <a:r>
              <a:rPr lang="en-US" dirty="0"/>
              <a:t>Installation and Flow Creation on EC2</a:t>
            </a:r>
          </a:p>
          <a:p>
            <a:pPr lvl="1"/>
            <a:r>
              <a:rPr lang="en-US" dirty="0"/>
              <a:t>Real-Time Dashboard.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C5ECA-228E-DDFC-CA8D-3E16A446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99" y="3488288"/>
            <a:ext cx="4620987" cy="2447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66B45A-475F-8FED-2F78-ED8DD0EF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6" y="3588944"/>
            <a:ext cx="3516085" cy="2245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3AB9D3-1240-8C09-47A5-87D17F6A2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6" y="2075688"/>
            <a:ext cx="10836728" cy="40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3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7E2"/>
      </a:lt2>
      <a:accent1>
        <a:srgbClr val="2959E7"/>
      </a:accent1>
      <a:accent2>
        <a:srgbClr val="1796D5"/>
      </a:accent2>
      <a:accent3>
        <a:srgbClr val="20B7AA"/>
      </a:accent3>
      <a:accent4>
        <a:srgbClr val="14BA67"/>
      </a:accent4>
      <a:accent5>
        <a:srgbClr val="21BC2E"/>
      </a:accent5>
      <a:accent6>
        <a:srgbClr val="4BB914"/>
      </a:accent6>
      <a:hlink>
        <a:srgbClr val="31944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Batang</vt:lpstr>
      <vt:lpstr>Arial</vt:lpstr>
      <vt:lpstr>Avenir Next LT Pro</vt:lpstr>
      <vt:lpstr>Avenir Next LT Pro Light</vt:lpstr>
      <vt:lpstr>Times New Roman</vt:lpstr>
      <vt:lpstr>AlignmentVTI</vt:lpstr>
      <vt:lpstr>Implementation of Health Monitoring System using ESP32 &amp; AWS</vt:lpstr>
      <vt:lpstr>Introduction</vt:lpstr>
      <vt:lpstr>Analysis:</vt:lpstr>
      <vt:lpstr>Hardware Design:</vt:lpstr>
      <vt:lpstr>Software Design</vt:lpstr>
      <vt:lpstr>Hardware Implementation</vt:lpstr>
      <vt:lpstr>Software Implementation (1/4)</vt:lpstr>
      <vt:lpstr>Software Implementation (2/4)</vt:lpstr>
      <vt:lpstr>Software Implementation (3/4)</vt:lpstr>
      <vt:lpstr>Software Implementation (4/4)</vt:lpstr>
      <vt:lpstr>System Overview</vt:lpstr>
      <vt:lpstr>Testing Process</vt:lpstr>
      <vt:lpstr>Future Enhancements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EZZAT ABDELNABY ISMAIL HELAL</dc:creator>
  <cp:lastModifiedBy>MAHMOUD EZZAT ABDELNABY ISMAIL HELAL</cp:lastModifiedBy>
  <cp:revision>2</cp:revision>
  <dcterms:created xsi:type="dcterms:W3CDTF">2024-07-03T16:10:32Z</dcterms:created>
  <dcterms:modified xsi:type="dcterms:W3CDTF">2024-07-03T20:29:05Z</dcterms:modified>
</cp:coreProperties>
</file>