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50110"/>
            <a:ext cx="8229600" cy="18255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90704"/>
            <a:ext cx="8229600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76237"/>
            <a:ext cx="67107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671078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281175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81175"/>
            <a:ext cx="4275740" cy="1825597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Measurement Project:</a:t>
            </a:r>
            <a:br>
              <a:rPr lang="en-US" dirty="0"/>
            </a:br>
            <a:r>
              <a:rPr lang="en-US" dirty="0"/>
              <a:t>Oscilloscope in LabView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190704"/>
            <a:ext cx="8543245" cy="65474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Mohamed Mahmoud 252048</a:t>
            </a:r>
          </a:p>
          <a:p>
            <a:r>
              <a:rPr lang="en-US" dirty="0"/>
              <a:t>Vacca Andrea 252416</a:t>
            </a:r>
          </a:p>
          <a:p>
            <a:r>
              <a:rPr lang="en-US" dirty="0"/>
              <a:t>Thiam Papa 252113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(Volt/Div)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22EEAE-BBCA-B07E-9A39-2C8FDC802EC2}"/>
              </a:ext>
            </a:extLst>
          </p:cNvPr>
          <p:cNvSpPr txBox="1"/>
          <p:nvPr/>
        </p:nvSpPr>
        <p:spPr>
          <a:xfrm>
            <a:off x="143555" y="1350110"/>
            <a:ext cx="4581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change the value of volts on division a knob has been created, where an array of independently chosen values is connected, using a “Concatenate String” block we concatenate the SCPI string that allows us to change the value of volts/div with the value imposed by the knob, all of which is sent to the oscilloscope.</a:t>
            </a:r>
            <a:endParaRPr lang="en-US" sz="1400" dirty="0"/>
          </a:p>
        </p:txBody>
      </p:sp>
      <p:pic>
        <p:nvPicPr>
          <p:cNvPr id="3" name="Immagine 2" descr="Immagine che contiene testo, diagramma, Piano, Rettangolo&#10;&#10;Descrizione generata automaticamente">
            <a:extLst>
              <a:ext uri="{FF2B5EF4-FFF2-40B4-BE49-F238E27FC236}">
                <a16:creationId xmlns:a16="http://schemas.microsoft.com/office/drawing/2014/main" id="{64F1F305-83C5-12BC-FD57-C1EA39C5D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2815"/>
            <a:ext cx="4572001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(</a:t>
            </a:r>
            <a:r>
              <a:rPr lang="en-US" dirty="0" err="1"/>
              <a:t>Autoset</a:t>
            </a:r>
            <a:r>
              <a:rPr lang="en-US" dirty="0"/>
              <a:t>)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22EEAE-BBCA-B07E-9A39-2C8FDC802EC2}"/>
              </a:ext>
            </a:extLst>
          </p:cNvPr>
          <p:cNvSpPr txBox="1"/>
          <p:nvPr/>
        </p:nvSpPr>
        <p:spPr>
          <a:xfrm>
            <a:off x="143555" y="1350110"/>
            <a:ext cx="4581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 independent condition was created where, once the </a:t>
            </a:r>
            <a:r>
              <a:rPr lang="en-US" sz="1600" dirty="0" err="1"/>
              <a:t>Autoset</a:t>
            </a:r>
            <a:r>
              <a:rPr lang="en-US" sz="1600" dirty="0"/>
              <a:t> button on the front panel is pressed, the “</a:t>
            </a:r>
            <a:r>
              <a:rPr lang="en-US" sz="1600" dirty="0" err="1"/>
              <a:t>Autoset</a:t>
            </a:r>
            <a:r>
              <a:rPr lang="en-US" sz="1600" dirty="0"/>
              <a:t> execute” command is sent directly to the oscilloscope, which sets the ideal parameters to best display the signal.</a:t>
            </a:r>
            <a:endParaRPr lang="en-US" sz="1400" dirty="0"/>
          </a:p>
        </p:txBody>
      </p:sp>
      <p:pic>
        <p:nvPicPr>
          <p:cNvPr id="6" name="Immagine 5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FE5FF660-85AD-242B-3AD8-9FC6FFFC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350110"/>
            <a:ext cx="441929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panel </a:t>
            </a:r>
          </a:p>
        </p:txBody>
      </p:sp>
      <p:pic>
        <p:nvPicPr>
          <p:cNvPr id="3" name="Immagine 2" descr="Immagine che contiene elettrodomestico, Elettrodomestico, elettronica, schermata&#10;&#10;Descrizione generata automaticamente">
            <a:extLst>
              <a:ext uri="{FF2B5EF4-FFF2-40B4-BE49-F238E27FC236}">
                <a16:creationId xmlns:a16="http://schemas.microsoft.com/office/drawing/2014/main" id="{A5A11AE3-880F-FE10-8F72-2FB63A878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09" y="1318327"/>
            <a:ext cx="6370091" cy="37933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5DA8BCC-603F-74FF-610E-01CE2C73FC8B}"/>
              </a:ext>
            </a:extLst>
          </p:cNvPr>
          <p:cNvSpPr txBox="1"/>
          <p:nvPr/>
        </p:nvSpPr>
        <p:spPr>
          <a:xfrm>
            <a:off x="0" y="1350110"/>
            <a:ext cx="27395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user's point of view this is the usage screen.</a:t>
            </a:r>
          </a:p>
          <a:p>
            <a:r>
              <a:rPr lang="en-US" sz="1600" dirty="0"/>
              <a:t>the same design as in the physical oscilloscope has been reproduced where you can see the buttons that allow you to change the signal display parameters.</a:t>
            </a:r>
          </a:p>
          <a:p>
            <a:r>
              <a:rPr lang="en-US" sz="1600" dirty="0"/>
              <a:t>In addition, a stop button has been included to stop signal acquisition.</a:t>
            </a:r>
          </a:p>
        </p:txBody>
      </p:sp>
    </p:spTree>
    <p:extLst>
      <p:ext uri="{BB962C8B-B14F-4D97-AF65-F5344CB8AC3E}">
        <p14:creationId xmlns:p14="http://schemas.microsoft.com/office/powerpoint/2010/main" val="264614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22EEAE-BBCA-B07E-9A39-2C8FDC802EC2}"/>
              </a:ext>
            </a:extLst>
          </p:cNvPr>
          <p:cNvSpPr txBox="1"/>
          <p:nvPr/>
        </p:nvSpPr>
        <p:spPr>
          <a:xfrm>
            <a:off x="143555" y="1350110"/>
            <a:ext cx="8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oscilloscope was </a:t>
            </a:r>
            <a:r>
              <a:rPr lang="en-US" sz="1600" u="sng" dirty="0"/>
              <a:t>tested</a:t>
            </a:r>
            <a:r>
              <a:rPr lang="en-US" sz="1600" dirty="0"/>
              <a:t> in the laboratory with good results, no errors were found during the signal acquisition phase.</a:t>
            </a:r>
          </a:p>
          <a:p>
            <a:r>
              <a:rPr lang="en-US" sz="1600" dirty="0"/>
              <a:t>In this laboratory experience, it was intended to simulate only one channel, using this application to communicate with the instrument.</a:t>
            </a:r>
          </a:p>
          <a:p>
            <a:r>
              <a:rPr lang="en-US" sz="1600" dirty="0"/>
              <a:t>Future improvements could address remote communication and increase the number of available channels.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13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3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EDEF8B-2F21-0EF3-E5FD-6F278ED997EE}"/>
              </a:ext>
            </a:extLst>
          </p:cNvPr>
          <p:cNvSpPr txBox="1"/>
          <p:nvPr/>
        </p:nvSpPr>
        <p:spPr>
          <a:xfrm>
            <a:off x="4942996" y="3200874"/>
            <a:ext cx="3604497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6" name="Graphic 5" descr="Angel Face with Solid Fill">
            <a:extLst>
              <a:ext uri="{FF2B5EF4-FFF2-40B4-BE49-F238E27FC236}">
                <a16:creationId xmlns:a16="http://schemas.microsoft.com/office/drawing/2014/main" id="{5216F745-6201-7F5E-CE9F-F949647AF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13614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4482"/>
            <a:ext cx="4679005" cy="5147982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Oscilloscope</a:t>
            </a:r>
          </a:p>
          <a:p>
            <a:r>
              <a:rPr lang="en-US" dirty="0"/>
              <a:t>SCPI Language</a:t>
            </a:r>
          </a:p>
          <a:p>
            <a:r>
              <a:rPr lang="en-US" dirty="0"/>
              <a:t>Block Diagram </a:t>
            </a:r>
          </a:p>
          <a:p>
            <a:r>
              <a:rPr lang="en-US" dirty="0"/>
              <a:t>Front Panel</a:t>
            </a:r>
          </a:p>
          <a:p>
            <a:r>
              <a:rPr lang="en-US" dirty="0"/>
              <a:t>Results and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685D6B-3C39-BA59-07F8-D82E3BEA9198}"/>
              </a:ext>
            </a:extLst>
          </p:cNvPr>
          <p:cNvSpPr txBox="1"/>
          <p:nvPr/>
        </p:nvSpPr>
        <p:spPr>
          <a:xfrm>
            <a:off x="296260" y="1176468"/>
            <a:ext cx="5650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 this experiment we simulated this instrument, using the </a:t>
            </a:r>
            <a:r>
              <a:rPr lang="en-US" sz="1400" dirty="0" err="1">
                <a:solidFill>
                  <a:schemeClr val="bg1"/>
                </a:solidFill>
              </a:rPr>
              <a:t>labview</a:t>
            </a:r>
            <a:r>
              <a:rPr lang="en-US" sz="1400" dirty="0">
                <a:solidFill>
                  <a:schemeClr val="bg1"/>
                </a:solidFill>
              </a:rPr>
              <a:t> application by simulating a single channel.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Communication between the computer and the instrument is via a GPIB cable.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language used in the communication is SCPI.</a:t>
            </a:r>
          </a:p>
        </p:txBody>
      </p:sp>
      <p:pic>
        <p:nvPicPr>
          <p:cNvPr id="8" name="Immagine 7" descr="Immagine che contiene strumento&#10;&#10;Descrizione generata automaticamente">
            <a:extLst>
              <a:ext uri="{FF2B5EF4-FFF2-40B4-BE49-F238E27FC236}">
                <a16:creationId xmlns:a16="http://schemas.microsoft.com/office/drawing/2014/main" id="{A40DB5BD-4534-E3A3-CEEE-4B1657FCD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" y="3334579"/>
            <a:ext cx="6683319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Oscilloscope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8167843-8803-CB72-4786-DF73328878EF}"/>
              </a:ext>
            </a:extLst>
          </p:cNvPr>
          <p:cNvSpPr txBox="1"/>
          <p:nvPr/>
        </p:nvSpPr>
        <p:spPr>
          <a:xfrm>
            <a:off x="143555" y="1502816"/>
            <a:ext cx="4275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An oscilloscope is an electronic measuring instrument used to observe and analyze various electrical signals. </a:t>
            </a:r>
          </a:p>
          <a:p>
            <a:pPr marL="0" indent="0">
              <a:buNone/>
            </a:pPr>
            <a:r>
              <a:rPr lang="en-US" sz="1400" dirty="0"/>
              <a:t>It is especially useful for visualizing the variation of a signal over time.</a:t>
            </a:r>
          </a:p>
          <a:p>
            <a:pPr marL="0" indent="0">
              <a:buNone/>
            </a:pPr>
            <a:r>
              <a:rPr lang="en-US" sz="1400" dirty="0"/>
              <a:t>The oscilloscope used in this lab experience is manufactured by </a:t>
            </a:r>
            <a:r>
              <a:rPr lang="en-US" sz="1400" dirty="0" err="1"/>
              <a:t>tektronix</a:t>
            </a:r>
            <a:r>
              <a:rPr lang="en-US" sz="1400" dirty="0"/>
              <a:t> model tds220.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Modern oscilloscopes offer automatic measurements of various signal parameters such as frequency, period, amplitude, rise and fall time, duty cycle, etc. These measurements can be displayed directly on the screen.</a:t>
            </a:r>
          </a:p>
          <a:p>
            <a:endParaRPr lang="en-US" sz="1400" dirty="0"/>
          </a:p>
          <a:p>
            <a:r>
              <a:rPr lang="en-US" sz="1400" dirty="0"/>
              <a:t>The oscilloscope is an essential tool in electronics, providing a detailed view of electrical signals and allowing in-depth analysis of their temporal and amplitude characteristics.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D98667E-D533-F493-CC04-E40F0CBE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32" y="1629504"/>
            <a:ext cx="4718436" cy="23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SCPI Language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F3B9A5-9AFD-C14F-93B4-4973440D6B45}"/>
              </a:ext>
            </a:extLst>
          </p:cNvPr>
          <p:cNvSpPr txBox="1"/>
          <p:nvPr/>
        </p:nvSpPr>
        <p:spPr>
          <a:xfrm>
            <a:off x="296260" y="1502815"/>
            <a:ext cx="855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Standard Command for Programmable Instrumentation is a standardized control language used to program and communicate with electronic test and measurement instruments, such as oscilloscopes, multimeters, signal generators, and spectrum analyzers.</a:t>
            </a:r>
          </a:p>
          <a:p>
            <a:r>
              <a:rPr lang="en-US" sz="1600" dirty="0"/>
              <a:t>SCPI is a set of standardized commands and responses that allow users to control measurement instruments via communication interfaces such as GPIB (General Purpose Interface Bus), RS-232, USB, LAN and others. </a:t>
            </a:r>
          </a:p>
          <a:p>
            <a:r>
              <a:rPr lang="en-US" sz="1600" dirty="0"/>
              <a:t>It was developed to facilitate interoperability and programmability of instruments from different manufacturers, making integration and automation of test and measurement easier.</a:t>
            </a:r>
          </a:p>
          <a:p>
            <a:r>
              <a:rPr lang="en-US" sz="1600" dirty="0"/>
              <a:t>The language acts on the instrument through two actions, query or command.</a:t>
            </a:r>
          </a:p>
          <a:p>
            <a:r>
              <a:rPr lang="en-US" sz="1600" dirty="0"/>
              <a:t>Through a query we send an instruction , receiving a response from the instrument, while command is an action that is executed by the instrument without receiving feedback.</a:t>
            </a:r>
          </a:p>
        </p:txBody>
      </p:sp>
    </p:spTree>
    <p:extLst>
      <p:ext uri="{BB962C8B-B14F-4D97-AF65-F5344CB8AC3E}">
        <p14:creationId xmlns:p14="http://schemas.microsoft.com/office/powerpoint/2010/main" val="32513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</a:t>
            </a:r>
          </a:p>
        </p:txBody>
      </p:sp>
      <p:pic>
        <p:nvPicPr>
          <p:cNvPr id="3" name="Immagine 2" descr="Immagine che contiene diagramma, testo, Piano, Rettangolo&#10;&#10;Descrizione generata automaticamente">
            <a:extLst>
              <a:ext uri="{FF2B5EF4-FFF2-40B4-BE49-F238E27FC236}">
                <a16:creationId xmlns:a16="http://schemas.microsoft.com/office/drawing/2014/main" id="{1D4C071D-972C-79D7-C5E6-0BFA5748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7" y="1350110"/>
            <a:ext cx="7255138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Diagram (Data Acquisition)</a:t>
            </a:r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4F89C93F-87B5-BC17-BE6B-51529306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63" y="0"/>
            <a:ext cx="3366537" cy="51435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2B6D29-3B76-74C7-980A-4DB019A5F8EA}"/>
              </a:ext>
            </a:extLst>
          </p:cNvPr>
          <p:cNvSpPr txBox="1"/>
          <p:nvPr/>
        </p:nvSpPr>
        <p:spPr>
          <a:xfrm>
            <a:off x="143555" y="1350110"/>
            <a:ext cx="5497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first two blocks are called “Send” and “Receive.”</a:t>
            </a:r>
          </a:p>
          <a:p>
            <a:r>
              <a:rPr lang="en-US" sz="1600" dirty="0"/>
              <a:t>The Send block, sends data bytes to a single GPIB device.</a:t>
            </a:r>
          </a:p>
          <a:p>
            <a:r>
              <a:rPr lang="en-US" sz="1600" dirty="0"/>
              <a:t>Whereas the receive block, reads data bytes from a GPIB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“Curve?” query is sent, acquires 2500 samples of the signal, of which the first six are information to be discarded.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following block, a query “</a:t>
            </a:r>
            <a:r>
              <a:rPr lang="en-US" sz="1600" dirty="0" err="1"/>
              <a:t>WFMPre:YMult</a:t>
            </a:r>
            <a:r>
              <a:rPr lang="en-US" sz="1600" dirty="0"/>
              <a:t>?” is sent, where the instrument responds to the query with the quantization step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Then a query “</a:t>
            </a:r>
            <a:r>
              <a:rPr lang="en-US" sz="1600" dirty="0" err="1"/>
              <a:t>WFMPre:YOff</a:t>
            </a:r>
            <a:r>
              <a:rPr lang="en-US" sz="1600" dirty="0"/>
              <a:t>?” is sent again, where the instrument gives us the offset on the Y axis in quantization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an additional query “HOR:MAI:SCA?” is sent, with which the oscilloscope gives us the value of seconds for each division on the X-axis. </a:t>
            </a:r>
          </a:p>
        </p:txBody>
      </p:sp>
    </p:spTree>
    <p:extLst>
      <p:ext uri="{BB962C8B-B14F-4D97-AF65-F5344CB8AC3E}">
        <p14:creationId xmlns:p14="http://schemas.microsoft.com/office/powerpoint/2010/main" val="28040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(Plotting Signals)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695065-D33B-1FED-C380-BAA0C836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285426"/>
            <a:ext cx="4419295" cy="385807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22EEAE-BBCA-B07E-9A39-2C8FDC802EC2}"/>
              </a:ext>
            </a:extLst>
          </p:cNvPr>
          <p:cNvSpPr txBox="1"/>
          <p:nvPr/>
        </p:nvSpPr>
        <p:spPr>
          <a:xfrm>
            <a:off x="143555" y="1350110"/>
            <a:ext cx="458115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first block “String Subset” allows us to discard the first six samples, i.e., information that is not useful.</a:t>
            </a:r>
          </a:p>
          <a:p>
            <a:r>
              <a:rPr lang="en-US" sz="1600" dirty="0"/>
              <a:t>The samples, in the form of strings, are converted to integers.</a:t>
            </a:r>
          </a:p>
          <a:p>
            <a:endParaRPr lang="en-US" sz="1600" dirty="0"/>
          </a:p>
          <a:p>
            <a:r>
              <a:rPr lang="en-US" sz="1600" dirty="0"/>
              <a:t>After that, mathematical operations are performed using quantization levels and quantization step to obtain on the Y-axis the amplitude of the signal in volts.</a:t>
            </a:r>
          </a:p>
          <a:p>
            <a:endParaRPr lang="en-US" sz="1600" dirty="0"/>
          </a:p>
          <a:p>
            <a:r>
              <a:rPr lang="en-US" sz="1600" dirty="0"/>
              <a:t>In the second part, the number of samples are used and, through mathematical operations, it is thus possible to obtain on the X axis the temporal values of the signal.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2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(Sec/Div)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22EEAE-BBCA-B07E-9A39-2C8FDC802EC2}"/>
              </a:ext>
            </a:extLst>
          </p:cNvPr>
          <p:cNvSpPr txBox="1"/>
          <p:nvPr/>
        </p:nvSpPr>
        <p:spPr>
          <a:xfrm>
            <a:off x="143555" y="1350110"/>
            <a:ext cx="4581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change the value of seconds on division a knob was created, where an independently chosen array of values is connected, using a “Concatenate String” block we concatenate the SCPI string that allows us to change the value of sec/div with the value imposed by the knob, all of which is sent to the oscilloscope.</a:t>
            </a:r>
            <a:endParaRPr lang="en-US" sz="1400" dirty="0"/>
          </a:p>
        </p:txBody>
      </p:sp>
      <p:pic>
        <p:nvPicPr>
          <p:cNvPr id="6" name="Immagine 5" descr="Immagine che contiene testo, diagramma, Rettangolo, schermata&#10;&#10;Descrizione generata automaticamente">
            <a:extLst>
              <a:ext uri="{FF2B5EF4-FFF2-40B4-BE49-F238E27FC236}">
                <a16:creationId xmlns:a16="http://schemas.microsoft.com/office/drawing/2014/main" id="{2B59B754-C9C2-7778-BC56-D97F62F1F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98" y="1367685"/>
            <a:ext cx="4492302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Presentazione su schermo (16:9)</PresentationFormat>
  <Paragraphs>61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Measurement Project: Oscilloscope in LabView </vt:lpstr>
      <vt:lpstr>Table of Contents</vt:lpstr>
      <vt:lpstr>Introduction</vt:lpstr>
      <vt:lpstr>Oscilloscope</vt:lpstr>
      <vt:lpstr>SCPI Language</vt:lpstr>
      <vt:lpstr>Block Diagram </vt:lpstr>
      <vt:lpstr>Block Diagram (Data Acquisition)</vt:lpstr>
      <vt:lpstr>Block Diagram (Plotting Signals) </vt:lpstr>
      <vt:lpstr>Block Diagram (Sec/Div) </vt:lpstr>
      <vt:lpstr>Block Diagram (Volt/Div) </vt:lpstr>
      <vt:lpstr>Block Diagram (Autoset) </vt:lpstr>
      <vt:lpstr>Front panel </vt:lpstr>
      <vt:lpstr>Results and Conclusions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2024-06-06T15:58:58Z</dcterms:modified>
</cp:coreProperties>
</file>