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56" r:id="rId2"/>
    <p:sldId id="257" r:id="rId3"/>
    <p:sldId id="259" r:id="rId4"/>
    <p:sldId id="258" r:id="rId5"/>
    <p:sldId id="261" r:id="rId6"/>
    <p:sldId id="262" r:id="rId7"/>
    <p:sldId id="263" r:id="rId8"/>
    <p:sldId id="264" r:id="rId9"/>
    <p:sldId id="265" r:id="rId10"/>
    <p:sldId id="266" r:id="rId11"/>
    <p:sldId id="270" r:id="rId12"/>
    <p:sldId id="271" r:id="rId13"/>
    <p:sldId id="272" r:id="rId14"/>
    <p:sldId id="273" r:id="rId15"/>
    <p:sldId id="267" r:id="rId16"/>
    <p:sldId id="268" r:id="rId17"/>
    <p:sldId id="269" r:id="rId18"/>
    <p:sldId id="275" r:id="rId19"/>
    <p:sldId id="277" r:id="rId20"/>
    <p:sldId id="278" r:id="rId21"/>
    <p:sldId id="279" r:id="rId22"/>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4C00"/>
    <a:srgbClr val="003300"/>
    <a:srgbClr val="FFCCCC"/>
    <a:srgbClr val="333300"/>
    <a:srgbClr val="EFAE4F"/>
    <a:srgbClr val="DE8F00"/>
    <a:srgbClr val="FF7D11"/>
    <a:srgbClr val="FF8205"/>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93" y="58"/>
      </p:cViewPr>
      <p:guideLst>
        <p:guide orient="horz" pos="1620"/>
        <p:guide pos="216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28/5/2024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‹N›</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4214235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350B06-B074-48FC-8CFD-53D2CD8FB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5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350B06-B074-48FC-8CFD-53D2CD8FB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0960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350B06-B074-48FC-8CFD-53D2CD8FB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8411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a:p>
        </p:txBody>
      </p:sp>
    </p:spTree>
    <p:extLst>
      <p:ext uri="{BB962C8B-B14F-4D97-AF65-F5344CB8AC3E}">
        <p14:creationId xmlns:p14="http://schemas.microsoft.com/office/powerpoint/2010/main" val="552442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3617844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12</a:t>
            </a:fld>
            <a:endParaRPr lang="en-US"/>
          </a:p>
        </p:txBody>
      </p:sp>
    </p:spTree>
    <p:extLst>
      <p:ext uri="{BB962C8B-B14F-4D97-AF65-F5344CB8AC3E}">
        <p14:creationId xmlns:p14="http://schemas.microsoft.com/office/powerpoint/2010/main" val="730278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13</a:t>
            </a:fld>
            <a:endParaRPr lang="en-US"/>
          </a:p>
        </p:txBody>
      </p:sp>
    </p:spTree>
    <p:extLst>
      <p:ext uri="{BB962C8B-B14F-4D97-AF65-F5344CB8AC3E}">
        <p14:creationId xmlns:p14="http://schemas.microsoft.com/office/powerpoint/2010/main" val="108371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14</a:t>
            </a:fld>
            <a:endParaRPr lang="en-US"/>
          </a:p>
        </p:txBody>
      </p:sp>
    </p:spTree>
    <p:extLst>
      <p:ext uri="{BB962C8B-B14F-4D97-AF65-F5344CB8AC3E}">
        <p14:creationId xmlns:p14="http://schemas.microsoft.com/office/powerpoint/2010/main" val="1477684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15</a:t>
            </a:fld>
            <a:endParaRPr lang="en-US"/>
          </a:p>
        </p:txBody>
      </p:sp>
    </p:spTree>
    <p:extLst>
      <p:ext uri="{BB962C8B-B14F-4D97-AF65-F5344CB8AC3E}">
        <p14:creationId xmlns:p14="http://schemas.microsoft.com/office/powerpoint/2010/main" val="3982587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16</a:t>
            </a:fld>
            <a:endParaRPr lang="en-US"/>
          </a:p>
        </p:txBody>
      </p:sp>
    </p:spTree>
    <p:extLst>
      <p:ext uri="{BB962C8B-B14F-4D97-AF65-F5344CB8AC3E}">
        <p14:creationId xmlns:p14="http://schemas.microsoft.com/office/powerpoint/2010/main" val="4125725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17</a:t>
            </a:fld>
            <a:endParaRPr lang="en-US"/>
          </a:p>
        </p:txBody>
      </p:sp>
    </p:spTree>
    <p:extLst>
      <p:ext uri="{BB962C8B-B14F-4D97-AF65-F5344CB8AC3E}">
        <p14:creationId xmlns:p14="http://schemas.microsoft.com/office/powerpoint/2010/main" val="26293932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0454" y="1960930"/>
            <a:ext cx="5834647" cy="1527050"/>
          </a:xfrm>
          <a:noFill/>
          <a:effectLst>
            <a:outerShdw blurRad="50800" dist="38100" dir="2700000" algn="tl" rotWithShape="0">
              <a:prstClr val="black">
                <a:alpha val="40000"/>
              </a:prstClr>
            </a:outerShdw>
          </a:effectLst>
        </p:spPr>
        <p:txBody>
          <a:bodyPr>
            <a:normAutofit/>
          </a:bodyPr>
          <a:lstStyle>
            <a:lvl1pPr algn="r">
              <a:defRPr sz="27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80453" y="3793390"/>
            <a:ext cx="5841930" cy="691892"/>
          </a:xfrm>
        </p:spPr>
        <p:txBody>
          <a:bodyPr>
            <a:normAutofit/>
          </a:bodyPr>
          <a:lstStyle>
            <a:lvl1pPr marL="0" indent="0" algn="r">
              <a:buNone/>
              <a:defRPr sz="2100" b="0" i="0">
                <a:solidFill>
                  <a:schemeClr val="bg1"/>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28/5/2024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0"/>
            <a:ext cx="41148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344216" y="459581"/>
            <a:ext cx="4114800" cy="30861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a:p>
        </p:txBody>
      </p:sp>
      <p:sp>
        <p:nvSpPr>
          <p:cNvPr id="4" name="Text Placeholder 3"/>
          <p:cNvSpPr>
            <a:spLocks noGrp="1"/>
          </p:cNvSpPr>
          <p:nvPr>
            <p:ph type="body" sz="half" idx="2"/>
          </p:nvPr>
        </p:nvSpPr>
        <p:spPr>
          <a:xfrm>
            <a:off x="1344216" y="4025506"/>
            <a:ext cx="4114800" cy="603647"/>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05979"/>
            <a:ext cx="154305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205979"/>
            <a:ext cx="451485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856356" y="2326216"/>
            <a:ext cx="1097838"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296202"/>
            <a:ext cx="6172200" cy="892651"/>
          </a:xfrm>
        </p:spPr>
        <p:txBody>
          <a:bodyPr>
            <a:normAutofit/>
          </a:bodyPr>
          <a:lstStyle>
            <a:lvl1pPr algn="r">
              <a:defRPr sz="27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342900" y="1502815"/>
            <a:ext cx="6172200" cy="3264445"/>
          </a:xfrm>
        </p:spPr>
        <p:txBody>
          <a:bodyPr/>
          <a:lstStyle>
            <a:lvl1pPr algn="l">
              <a:defRPr sz="21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l="-2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1253" y="317701"/>
            <a:ext cx="4572000" cy="763525"/>
          </a:xfrm>
        </p:spPr>
        <p:txBody>
          <a:bodyPr>
            <a:normAutofit/>
          </a:bodyPr>
          <a:lstStyle>
            <a:lvl1pPr algn="l">
              <a:defRPr sz="27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1253" y="1076897"/>
            <a:ext cx="4572000" cy="3694697"/>
          </a:xfrm>
        </p:spPr>
        <p:txBody>
          <a:bodyPr/>
          <a:lstStyle>
            <a:lvl1pPr algn="l">
              <a:defRPr sz="21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1500">
                <a:solidFill>
                  <a:schemeClr val="tx1">
                    <a:tint val="75000"/>
                  </a:schemeClr>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1200151"/>
            <a:ext cx="302895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200151"/>
            <a:ext cx="302895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7667" y="281176"/>
            <a:ext cx="6062664" cy="891995"/>
          </a:xfrm>
        </p:spPr>
        <p:txBody>
          <a:bodyPr>
            <a:normAutofit/>
          </a:bodyPr>
          <a:lstStyle>
            <a:lvl1pPr algn="r">
              <a:defRPr sz="2700" u="none"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398855" y="1392286"/>
            <a:ext cx="3030141" cy="568644"/>
          </a:xfrm>
        </p:spPr>
        <p:txBody>
          <a:bodyPr anchor="b"/>
          <a:lstStyle>
            <a:lvl1pPr marL="0" indent="0" algn="ctr">
              <a:buNone/>
              <a:defRPr sz="1800" b="1">
                <a:solidFill>
                  <a:schemeClr val="tx1"/>
                </a:solidFill>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397667" y="1995720"/>
            <a:ext cx="3031331" cy="2771541"/>
          </a:xfrm>
        </p:spPr>
        <p:txBody>
          <a:bodyPr/>
          <a:lstStyle>
            <a:lvl1pPr algn="ctr">
              <a:defRPr sz="1800">
                <a:solidFill>
                  <a:schemeClr val="tx1"/>
                </a:solidFill>
              </a:defRPr>
            </a:lvl1pPr>
            <a:lvl2pPr algn="ctr">
              <a:defRPr sz="1500">
                <a:solidFill>
                  <a:schemeClr val="tx1"/>
                </a:solidFill>
              </a:defRPr>
            </a:lvl2pPr>
            <a:lvl3pPr algn="ctr">
              <a:defRPr sz="1350">
                <a:solidFill>
                  <a:schemeClr val="tx1"/>
                </a:solidFill>
              </a:defRPr>
            </a:lvl3pPr>
            <a:lvl4pPr algn="ctr">
              <a:defRPr sz="1200">
                <a:solidFill>
                  <a:schemeClr val="tx1"/>
                </a:solidFill>
              </a:defRPr>
            </a:lvl4pPr>
            <a:lvl5pPr algn="ctr">
              <a:defRPr sz="1200">
                <a:solidFill>
                  <a:schemeClr val="tx1"/>
                </a:solidFill>
              </a:defRPr>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429000" y="1392286"/>
            <a:ext cx="3031331" cy="568644"/>
          </a:xfrm>
        </p:spPr>
        <p:txBody>
          <a:bodyPr anchor="b"/>
          <a:lstStyle>
            <a:lvl1pPr marL="0" indent="0" algn="ctr">
              <a:buNone/>
              <a:defRPr sz="1800" b="1">
                <a:solidFill>
                  <a:schemeClr val="tx1"/>
                </a:solidFill>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3429001" y="1995719"/>
            <a:ext cx="3031331" cy="2771544"/>
          </a:xfrm>
        </p:spPr>
        <p:txBody>
          <a:bodyPr/>
          <a:lstStyle>
            <a:lvl1pPr algn="ctr">
              <a:defRPr sz="1800">
                <a:solidFill>
                  <a:schemeClr val="tx1"/>
                </a:solidFill>
              </a:defRPr>
            </a:lvl1pPr>
            <a:lvl2pPr algn="ctr">
              <a:defRPr sz="1500">
                <a:solidFill>
                  <a:schemeClr val="tx1"/>
                </a:solidFill>
              </a:defRPr>
            </a:lvl2pPr>
            <a:lvl3pPr algn="ctr">
              <a:defRPr sz="1350">
                <a:solidFill>
                  <a:schemeClr val="tx1"/>
                </a:solidFill>
              </a:defRPr>
            </a:lvl3pPr>
            <a:lvl4pPr algn="ctr">
              <a:defRPr sz="1200">
                <a:solidFill>
                  <a:schemeClr val="tx1"/>
                </a:solidFill>
              </a:defRPr>
            </a:lvl4pPr>
            <a:lvl5pPr algn="ctr">
              <a:defRPr sz="1200">
                <a:solidFill>
                  <a:schemeClr val="tx1"/>
                </a:solidFill>
              </a:defRPr>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204787"/>
            <a:ext cx="2256235"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2681288" y="204791"/>
            <a:ext cx="383381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2" y="1076328"/>
            <a:ext cx="2256235" cy="3518297"/>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5000" r="-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pPr/>
              <a:t>28/5/2024</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pPr/>
              <a:t>‹N›</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6862" y="5213747"/>
            <a:ext cx="6292219" cy="415498"/>
          </a:xfrm>
          <a:prstGeom prst="rect">
            <a:avLst/>
          </a:prstGeom>
          <a:noFill/>
        </p:spPr>
        <p:txBody>
          <a:bodyPr wrap="square" rtlCol="0">
            <a:spAutoFit/>
          </a:bodyPr>
          <a:lstStyle/>
          <a:p>
            <a:r>
              <a:rPr lang="en-US" sz="1050" dirty="0">
                <a:solidFill>
                  <a:schemeClr val="bg1">
                    <a:lumMod val="65000"/>
                  </a:schemeClr>
                </a:solidFill>
              </a:rPr>
              <a:t>This presentation uses a free template provided by FPPT.com</a:t>
            </a:r>
          </a:p>
          <a:p>
            <a:r>
              <a:rPr lang="en-US" sz="105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api.openweathermap.org/data/2.5/weather?q=rende&amp;appid=4ba3003394231a9fa9a7995ea8dba94d"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454" y="1960930"/>
            <a:ext cx="5834647" cy="1527050"/>
          </a:xfrm>
        </p:spPr>
        <p:txBody>
          <a:bodyPr/>
          <a:lstStyle/>
          <a:p>
            <a:r>
              <a:rPr lang="en-US" dirty="0"/>
              <a:t>Smart Home Manager </a:t>
            </a:r>
          </a:p>
        </p:txBody>
      </p:sp>
      <p:sp>
        <p:nvSpPr>
          <p:cNvPr id="3" name="Subtitle 2"/>
          <p:cNvSpPr>
            <a:spLocks noGrp="1"/>
          </p:cNvSpPr>
          <p:nvPr>
            <p:ph type="subTitle" idx="1"/>
          </p:nvPr>
        </p:nvSpPr>
        <p:spPr>
          <a:xfrm>
            <a:off x="680453" y="3793390"/>
            <a:ext cx="5841930" cy="691892"/>
          </a:xfrm>
        </p:spPr>
        <p:txBody>
          <a:bodyPr>
            <a:normAutofit fontScale="62500" lnSpcReduction="20000"/>
          </a:bodyPr>
          <a:lstStyle/>
          <a:p>
            <a:r>
              <a:rPr lang="en-US" dirty="0"/>
              <a:t>Mohamed Mahmoud 252048</a:t>
            </a:r>
          </a:p>
          <a:p>
            <a:r>
              <a:rPr lang="en-US" dirty="0"/>
              <a:t>Vacca Andrea 252416</a:t>
            </a:r>
          </a:p>
          <a:p>
            <a:r>
              <a:rPr lang="en-US" dirty="0"/>
              <a:t>Thiam Papa 252113</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6" name="Rectangle 2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69"/>
            <a:ext cx="6857999" cy="1181966"/>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2482" y="26"/>
            <a:ext cx="228551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37833" y="-2837833"/>
            <a:ext cx="1182335" cy="6858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1806" y="739"/>
            <a:ext cx="2420675" cy="1181596"/>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llaDiTesto 5">
            <a:extLst>
              <a:ext uri="{FF2B5EF4-FFF2-40B4-BE49-F238E27FC236}">
                <a16:creationId xmlns:a16="http://schemas.microsoft.com/office/drawing/2014/main" id="{34A93909-C705-B8B1-29ED-2EC7D4B9D201}"/>
              </a:ext>
            </a:extLst>
          </p:cNvPr>
          <p:cNvSpPr txBox="1"/>
          <p:nvPr/>
        </p:nvSpPr>
        <p:spPr>
          <a:xfrm>
            <a:off x="393589" y="264870"/>
            <a:ext cx="3988856" cy="67393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solidFill>
                  <a:srgbClr val="FFFFFF"/>
                </a:solidFill>
                <a:latin typeface="+mj-lt"/>
                <a:ea typeface="+mj-ea"/>
                <a:cs typeface="+mj-cs"/>
              </a:rPr>
              <a:t>Phase 2 - Implementation of the IoT System</a:t>
            </a:r>
          </a:p>
          <a:p>
            <a:pPr>
              <a:lnSpc>
                <a:spcPct val="90000"/>
              </a:lnSpc>
              <a:spcBef>
                <a:spcPct val="0"/>
              </a:spcBef>
              <a:spcAft>
                <a:spcPts val="600"/>
              </a:spcAft>
            </a:pPr>
            <a:endParaRPr lang="en-US">
              <a:solidFill>
                <a:srgbClr val="FFFFFF"/>
              </a:solidFill>
              <a:latin typeface="+mj-lt"/>
              <a:ea typeface="+mj-ea"/>
              <a:cs typeface="+mj-cs"/>
            </a:endParaRPr>
          </a:p>
        </p:txBody>
      </p:sp>
      <p:pic>
        <p:nvPicPr>
          <p:cNvPr id="12" name="Immagine 11" descr="Immagine che contiene testo, Carattere, logo, simbolo&#10;&#10;Descrizione generata automaticamente">
            <a:extLst>
              <a:ext uri="{FF2B5EF4-FFF2-40B4-BE49-F238E27FC236}">
                <a16:creationId xmlns:a16="http://schemas.microsoft.com/office/drawing/2014/main" id="{E7D8D466-F339-AE51-3222-CC7C549A3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608" y="2334252"/>
            <a:ext cx="2886237" cy="1601861"/>
          </a:xfrm>
          <a:prstGeom prst="rect">
            <a:avLst/>
          </a:prstGeom>
        </p:spPr>
      </p:pic>
      <p:pic>
        <p:nvPicPr>
          <p:cNvPr id="14" name="Immagine 13" descr="Immagine che contiene Carattere, logo, simbolo, Elementi grafici&#10;&#10;Descrizione generata automaticamente">
            <a:extLst>
              <a:ext uri="{FF2B5EF4-FFF2-40B4-BE49-F238E27FC236}">
                <a16:creationId xmlns:a16="http://schemas.microsoft.com/office/drawing/2014/main" id="{C20CE70B-1270-AE8A-449A-C05D20A00E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9155" y="1804319"/>
            <a:ext cx="2886236" cy="2716457"/>
          </a:xfrm>
          <a:prstGeom prst="rect">
            <a:avLst/>
          </a:prstGeom>
        </p:spPr>
      </p:pic>
    </p:spTree>
    <p:extLst>
      <p:ext uri="{BB962C8B-B14F-4D97-AF65-F5344CB8AC3E}">
        <p14:creationId xmlns:p14="http://schemas.microsoft.com/office/powerpoint/2010/main" val="108320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92371"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asellaDiTesto 5">
            <a:extLst>
              <a:ext uri="{FF2B5EF4-FFF2-40B4-BE49-F238E27FC236}">
                <a16:creationId xmlns:a16="http://schemas.microsoft.com/office/drawing/2014/main" id="{34A93909-C705-B8B1-29ED-2EC7D4B9D201}"/>
              </a:ext>
            </a:extLst>
          </p:cNvPr>
          <p:cNvSpPr txBox="1"/>
          <p:nvPr/>
        </p:nvSpPr>
        <p:spPr>
          <a:xfrm>
            <a:off x="639581" y="457200"/>
            <a:ext cx="2691448" cy="99813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kern="1200">
                <a:solidFill>
                  <a:schemeClr val="tx1"/>
                </a:solidFill>
                <a:latin typeface="+mj-lt"/>
                <a:ea typeface="+mj-ea"/>
                <a:cs typeface="+mj-cs"/>
              </a:rPr>
              <a:t>Phase 2 - Implementation of the IoT System</a:t>
            </a:r>
          </a:p>
          <a:p>
            <a:pPr>
              <a:lnSpc>
                <a:spcPct val="90000"/>
              </a:lnSpc>
              <a:spcBef>
                <a:spcPct val="0"/>
              </a:spcBef>
              <a:spcAft>
                <a:spcPts val="600"/>
              </a:spcAft>
            </a:pPr>
            <a:endParaRPr lang="en-US" kern="1200">
              <a:solidFill>
                <a:schemeClr val="tx1"/>
              </a:solidFill>
              <a:latin typeface="+mj-lt"/>
              <a:ea typeface="+mj-ea"/>
              <a:cs typeface="+mj-cs"/>
            </a:endParaRPr>
          </a:p>
        </p:txBody>
      </p:sp>
      <p:sp>
        <p:nvSpPr>
          <p:cNvPr id="22" name="CasellaDiTesto 21">
            <a:extLst>
              <a:ext uri="{FF2B5EF4-FFF2-40B4-BE49-F238E27FC236}">
                <a16:creationId xmlns:a16="http://schemas.microsoft.com/office/drawing/2014/main" id="{4F70A7B4-B95F-4364-FC4D-A1134DB44F28}"/>
              </a:ext>
            </a:extLst>
          </p:cNvPr>
          <p:cNvSpPr txBox="1"/>
          <p:nvPr/>
        </p:nvSpPr>
        <p:spPr>
          <a:xfrm>
            <a:off x="639581" y="1645576"/>
            <a:ext cx="2496395" cy="2931439"/>
          </a:xfrm>
          <a:prstGeom prst="rect">
            <a:avLst/>
          </a:prstGeom>
        </p:spPr>
        <p:txBody>
          <a:bodyPr vert="horz" lIns="91440" tIns="45720" rIns="91440" bIns="45720" rtlCol="0">
            <a:normAutofit/>
          </a:bodyPr>
          <a:lstStyle/>
          <a:p>
            <a:pPr indent="-228600">
              <a:lnSpc>
                <a:spcPct val="90000"/>
              </a:lnSpc>
              <a:spcBef>
                <a:spcPts val="1000"/>
              </a:spcBef>
              <a:buFont typeface="Arial" panose="020B0604020202020204" pitchFamily="34" charset="0"/>
              <a:buChar char="•"/>
            </a:pPr>
            <a:r>
              <a:rPr lang="en-US" sz="1300" b="0" i="0" dirty="0">
                <a:effectLst/>
                <a:highlight>
                  <a:srgbClr val="FFFFFF"/>
                </a:highlight>
              </a:rPr>
              <a:t>This code demonstrates how to collect environmental data using an Arduino and a DHT sensor. It’s commonly used in applications like weather stations or smart home systems. </a:t>
            </a:r>
            <a:endParaRPr lang="en-US" sz="1300" dirty="0"/>
          </a:p>
        </p:txBody>
      </p:sp>
      <p:pic>
        <p:nvPicPr>
          <p:cNvPr id="16" name="Immagine 15" descr="Immagine che contiene testo, schermata, software&#10;&#10;Descrizione generata automaticamente">
            <a:extLst>
              <a:ext uri="{FF2B5EF4-FFF2-40B4-BE49-F238E27FC236}">
                <a16:creationId xmlns:a16="http://schemas.microsoft.com/office/drawing/2014/main" id="{595D6564-684A-A551-1E4E-175F048C9B48}"/>
              </a:ext>
            </a:extLst>
          </p:cNvPr>
          <p:cNvPicPr>
            <a:picLocks noChangeAspect="1"/>
          </p:cNvPicPr>
          <p:nvPr/>
        </p:nvPicPr>
        <p:blipFill>
          <a:blip r:embed="rId3" cstate="print">
            <a:extLst>
              <a:ext uri="{28A0092B-C50C-407E-A947-70E740481C1C}">
                <a14:useLocalDpi xmlns:a14="http://schemas.microsoft.com/office/drawing/2010/main" val="0"/>
              </a:ext>
            </a:extLst>
          </a:blip>
          <a:stretch/>
        </p:blipFill>
        <p:spPr>
          <a:xfrm>
            <a:off x="3870343" y="1277597"/>
            <a:ext cx="2664928" cy="2604967"/>
          </a:xfrm>
          <a:prstGeom prst="rect">
            <a:avLst/>
          </a:prstGeom>
        </p:spPr>
      </p:pic>
    </p:spTree>
    <p:extLst>
      <p:ext uri="{BB962C8B-B14F-4D97-AF65-F5344CB8AC3E}">
        <p14:creationId xmlns:p14="http://schemas.microsoft.com/office/powerpoint/2010/main" val="2236426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92371"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asellaDiTesto 5">
            <a:extLst>
              <a:ext uri="{FF2B5EF4-FFF2-40B4-BE49-F238E27FC236}">
                <a16:creationId xmlns:a16="http://schemas.microsoft.com/office/drawing/2014/main" id="{34A93909-C705-B8B1-29ED-2EC7D4B9D201}"/>
              </a:ext>
            </a:extLst>
          </p:cNvPr>
          <p:cNvSpPr txBox="1"/>
          <p:nvPr/>
        </p:nvSpPr>
        <p:spPr>
          <a:xfrm>
            <a:off x="639581" y="457200"/>
            <a:ext cx="2691448" cy="99813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kern="1200">
                <a:solidFill>
                  <a:schemeClr val="tx1"/>
                </a:solidFill>
                <a:latin typeface="+mj-lt"/>
                <a:ea typeface="+mj-ea"/>
                <a:cs typeface="+mj-cs"/>
              </a:rPr>
              <a:t>Phase 2 - Implementation of the IoT System</a:t>
            </a:r>
          </a:p>
          <a:p>
            <a:pPr>
              <a:lnSpc>
                <a:spcPct val="90000"/>
              </a:lnSpc>
              <a:spcBef>
                <a:spcPct val="0"/>
              </a:spcBef>
              <a:spcAft>
                <a:spcPts val="600"/>
              </a:spcAft>
            </a:pPr>
            <a:endParaRPr lang="en-US" kern="1200">
              <a:solidFill>
                <a:schemeClr val="tx1"/>
              </a:solidFill>
              <a:latin typeface="+mj-lt"/>
              <a:ea typeface="+mj-ea"/>
              <a:cs typeface="+mj-cs"/>
            </a:endParaRPr>
          </a:p>
        </p:txBody>
      </p:sp>
      <p:sp>
        <p:nvSpPr>
          <p:cNvPr id="22" name="CasellaDiTesto 21">
            <a:extLst>
              <a:ext uri="{FF2B5EF4-FFF2-40B4-BE49-F238E27FC236}">
                <a16:creationId xmlns:a16="http://schemas.microsoft.com/office/drawing/2014/main" id="{4F70A7B4-B95F-4364-FC4D-A1134DB44F28}"/>
              </a:ext>
            </a:extLst>
          </p:cNvPr>
          <p:cNvSpPr txBox="1"/>
          <p:nvPr/>
        </p:nvSpPr>
        <p:spPr>
          <a:xfrm>
            <a:off x="639581" y="1645576"/>
            <a:ext cx="2496395" cy="2931439"/>
          </a:xfrm>
          <a:prstGeom prst="rect">
            <a:avLst/>
          </a:prstGeom>
        </p:spPr>
        <p:txBody>
          <a:bodyPr vert="horz" lIns="91440" tIns="45720" rIns="91440" bIns="45720" rtlCol="0">
            <a:normAutofit/>
          </a:bodyPr>
          <a:lstStyle/>
          <a:p>
            <a:pPr>
              <a:lnSpc>
                <a:spcPct val="90000"/>
              </a:lnSpc>
              <a:spcBef>
                <a:spcPts val="1000"/>
              </a:spcBef>
            </a:pPr>
            <a:r>
              <a:rPr lang="en-US" sz="1300" b="0" i="0" dirty="0">
                <a:effectLst/>
              </a:rPr>
              <a:t>This snippet demonstrates how to read sensor data using an Arduino and an LDR. </a:t>
            </a:r>
            <a:br>
              <a:rPr lang="en-US" sz="1300" b="0" i="0" dirty="0">
                <a:effectLst/>
              </a:rPr>
            </a:br>
            <a:r>
              <a:rPr lang="en-US" sz="1300" dirty="0"/>
              <a:t>Send data to Node-Red using</a:t>
            </a:r>
            <a:br>
              <a:rPr lang="en-US" sz="1300" dirty="0"/>
            </a:br>
            <a:r>
              <a:rPr lang="en-US" sz="1300" dirty="0"/>
              <a:t>The serial port.</a:t>
            </a:r>
          </a:p>
          <a:p>
            <a:pPr indent="-228600">
              <a:lnSpc>
                <a:spcPct val="90000"/>
              </a:lnSpc>
              <a:spcBef>
                <a:spcPts val="1000"/>
              </a:spcBef>
              <a:buFont typeface="Arial" panose="020B0604020202020204" pitchFamily="34" charset="0"/>
              <a:buChar char="•"/>
            </a:pPr>
            <a:endParaRPr lang="en-US" sz="1300" dirty="0">
              <a:highlight>
                <a:srgbClr val="FFFFFF"/>
              </a:highlight>
            </a:endParaRPr>
          </a:p>
        </p:txBody>
      </p:sp>
      <p:pic>
        <p:nvPicPr>
          <p:cNvPr id="16" name="Immagine 15" descr="Immagine che contiene testo, schermata, software, Software multimediale&#10;&#10;Descrizione generata automaticamente">
            <a:extLst>
              <a:ext uri="{FF2B5EF4-FFF2-40B4-BE49-F238E27FC236}">
                <a16:creationId xmlns:a16="http://schemas.microsoft.com/office/drawing/2014/main" id="{595D6564-684A-A551-1E4E-175F048C9B48}"/>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3870343" y="891996"/>
            <a:ext cx="2765462" cy="3512214"/>
          </a:xfrm>
          <a:prstGeom prst="rect">
            <a:avLst/>
          </a:prstGeom>
        </p:spPr>
      </p:pic>
    </p:spTree>
    <p:extLst>
      <p:ext uri="{BB962C8B-B14F-4D97-AF65-F5344CB8AC3E}">
        <p14:creationId xmlns:p14="http://schemas.microsoft.com/office/powerpoint/2010/main" val="835053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6285"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3354066"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6" name="CasellaDiTesto 5">
            <a:extLst>
              <a:ext uri="{FF2B5EF4-FFF2-40B4-BE49-F238E27FC236}">
                <a16:creationId xmlns:a16="http://schemas.microsoft.com/office/drawing/2014/main" id="{34A93909-C705-B8B1-29ED-2EC7D4B9D201}"/>
              </a:ext>
            </a:extLst>
          </p:cNvPr>
          <p:cNvSpPr txBox="1"/>
          <p:nvPr/>
        </p:nvSpPr>
        <p:spPr>
          <a:xfrm>
            <a:off x="361950" y="482600"/>
            <a:ext cx="2599079" cy="342535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900" kern="1200">
                <a:solidFill>
                  <a:schemeClr val="tx1"/>
                </a:solidFill>
                <a:latin typeface="+mj-lt"/>
                <a:ea typeface="+mj-ea"/>
                <a:cs typeface="+mj-cs"/>
              </a:rPr>
              <a:t>Phase 2 - Implementation of the IoT System</a:t>
            </a:r>
          </a:p>
          <a:p>
            <a:pPr>
              <a:lnSpc>
                <a:spcPct val="90000"/>
              </a:lnSpc>
              <a:spcBef>
                <a:spcPct val="0"/>
              </a:spcBef>
              <a:spcAft>
                <a:spcPts val="600"/>
              </a:spcAft>
            </a:pPr>
            <a:endParaRPr lang="en-US" sz="2900" kern="1200">
              <a:solidFill>
                <a:schemeClr val="tx1"/>
              </a:solidFill>
              <a:latin typeface="+mj-lt"/>
              <a:ea typeface="+mj-ea"/>
              <a:cs typeface="+mj-cs"/>
            </a:endParaRPr>
          </a:p>
        </p:txBody>
      </p:sp>
      <p:sp>
        <p:nvSpPr>
          <p:cNvPr id="22" name="CasellaDiTesto 21">
            <a:extLst>
              <a:ext uri="{FF2B5EF4-FFF2-40B4-BE49-F238E27FC236}">
                <a16:creationId xmlns:a16="http://schemas.microsoft.com/office/drawing/2014/main" id="{4F70A7B4-B95F-4364-FC4D-A1134DB44F28}"/>
              </a:ext>
            </a:extLst>
          </p:cNvPr>
          <p:cNvSpPr txBox="1"/>
          <p:nvPr/>
        </p:nvSpPr>
        <p:spPr>
          <a:xfrm>
            <a:off x="361950" y="3958263"/>
            <a:ext cx="2599078" cy="581620"/>
          </a:xfrm>
          <a:prstGeom prst="rect">
            <a:avLst/>
          </a:prstGeom>
        </p:spPr>
        <p:txBody>
          <a:bodyPr vert="horz" lIns="91440" tIns="45720" rIns="91440" bIns="45720" rtlCol="0">
            <a:normAutofit/>
          </a:bodyPr>
          <a:lstStyle/>
          <a:p>
            <a:pPr>
              <a:lnSpc>
                <a:spcPct val="90000"/>
              </a:lnSpc>
              <a:spcBef>
                <a:spcPts val="1000"/>
              </a:spcBef>
            </a:pPr>
            <a:r>
              <a:rPr lang="en-US" sz="1100" b="0" i="0" kern="1200" dirty="0">
                <a:solidFill>
                  <a:schemeClr val="tx1"/>
                </a:solidFill>
                <a:effectLst/>
                <a:latin typeface="+mn-lt"/>
                <a:ea typeface="+mn-ea"/>
                <a:cs typeface="+mn-cs"/>
              </a:rPr>
              <a:t>This snippet demonstrates </a:t>
            </a:r>
            <a:r>
              <a:rPr lang="en-US" sz="1100" b="0" i="0" dirty="0">
                <a:solidFill>
                  <a:srgbClr val="111111"/>
                </a:solidFill>
                <a:effectLst/>
                <a:latin typeface="-apple-system"/>
              </a:rPr>
              <a:t> It subscribes to topics (“light” and “Fan”) for receiving messages.</a:t>
            </a:r>
            <a:endParaRPr lang="en-US" sz="1100" kern="1200" dirty="0">
              <a:solidFill>
                <a:schemeClr val="tx1"/>
              </a:solidFill>
              <a:latin typeface="+mn-lt"/>
              <a:ea typeface="+mn-ea"/>
              <a:cs typeface="+mn-cs"/>
            </a:endParaRPr>
          </a:p>
        </p:txBody>
      </p:sp>
      <p:pic>
        <p:nvPicPr>
          <p:cNvPr id="16" name="Immagine 15">
            <a:extLst>
              <a:ext uri="{FF2B5EF4-FFF2-40B4-BE49-F238E27FC236}">
                <a16:creationId xmlns:a16="http://schemas.microsoft.com/office/drawing/2014/main" id="{595D6564-684A-A551-1E4E-175F048C9B48}"/>
              </a:ext>
            </a:extLst>
          </p:cNvPr>
          <p:cNvPicPr>
            <a:picLocks noChangeAspect="1"/>
          </p:cNvPicPr>
          <p:nvPr/>
        </p:nvPicPr>
        <p:blipFill>
          <a:blip r:embed="rId3" cstate="print">
            <a:extLst>
              <a:ext uri="{28A0092B-C50C-407E-A947-70E740481C1C}">
                <a14:useLocalDpi xmlns:a14="http://schemas.microsoft.com/office/drawing/2010/main" val="0"/>
              </a:ext>
            </a:extLst>
          </a:blip>
          <a:stretch/>
        </p:blipFill>
        <p:spPr>
          <a:xfrm>
            <a:off x="3716017" y="1258184"/>
            <a:ext cx="2780032" cy="2627130"/>
          </a:xfrm>
          <a:prstGeom prst="rect">
            <a:avLst/>
          </a:prstGeom>
        </p:spPr>
      </p:pic>
    </p:spTree>
    <p:extLst>
      <p:ext uri="{BB962C8B-B14F-4D97-AF65-F5344CB8AC3E}">
        <p14:creationId xmlns:p14="http://schemas.microsoft.com/office/powerpoint/2010/main" val="1729234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6285"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54785" y="0"/>
            <a:ext cx="4203215" cy="51435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6" name="CasellaDiTesto 5">
            <a:extLst>
              <a:ext uri="{FF2B5EF4-FFF2-40B4-BE49-F238E27FC236}">
                <a16:creationId xmlns:a16="http://schemas.microsoft.com/office/drawing/2014/main" id="{34A93909-C705-B8B1-29ED-2EC7D4B9D201}"/>
              </a:ext>
            </a:extLst>
          </p:cNvPr>
          <p:cNvSpPr txBox="1"/>
          <p:nvPr/>
        </p:nvSpPr>
        <p:spPr>
          <a:xfrm>
            <a:off x="471488" y="482600"/>
            <a:ext cx="2187295" cy="135039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100">
                <a:latin typeface="+mj-lt"/>
                <a:ea typeface="+mj-ea"/>
                <a:cs typeface="+mj-cs"/>
              </a:rPr>
              <a:t>Phase 2 - Implementation of the IoT System</a:t>
            </a:r>
          </a:p>
          <a:p>
            <a:pPr>
              <a:lnSpc>
                <a:spcPct val="90000"/>
              </a:lnSpc>
              <a:spcBef>
                <a:spcPct val="0"/>
              </a:spcBef>
              <a:spcAft>
                <a:spcPts val="600"/>
              </a:spcAft>
            </a:pPr>
            <a:endParaRPr lang="en-US" sz="2100">
              <a:latin typeface="+mj-lt"/>
              <a:ea typeface="+mj-ea"/>
              <a:cs typeface="+mj-cs"/>
            </a:endParaRPr>
          </a:p>
        </p:txBody>
      </p:sp>
      <p:sp>
        <p:nvSpPr>
          <p:cNvPr id="22" name="CasellaDiTesto 21">
            <a:extLst>
              <a:ext uri="{FF2B5EF4-FFF2-40B4-BE49-F238E27FC236}">
                <a16:creationId xmlns:a16="http://schemas.microsoft.com/office/drawing/2014/main" id="{4F70A7B4-B95F-4364-FC4D-A1134DB44F28}"/>
              </a:ext>
            </a:extLst>
          </p:cNvPr>
          <p:cNvSpPr txBox="1"/>
          <p:nvPr/>
        </p:nvSpPr>
        <p:spPr>
          <a:xfrm>
            <a:off x="471488" y="1967535"/>
            <a:ext cx="2187297" cy="2665186"/>
          </a:xfrm>
          <a:prstGeom prst="rect">
            <a:avLst/>
          </a:prstGeom>
        </p:spPr>
        <p:txBody>
          <a:bodyPr vert="horz" lIns="91440" tIns="45720" rIns="91440" bIns="45720" rtlCol="0">
            <a:normAutofit/>
          </a:bodyPr>
          <a:lstStyle/>
          <a:p>
            <a:pPr>
              <a:lnSpc>
                <a:spcPct val="90000"/>
              </a:lnSpc>
              <a:spcBef>
                <a:spcPts val="1000"/>
              </a:spcBef>
            </a:pPr>
            <a:r>
              <a:rPr lang="en-US" sz="1400" b="0" i="0" kern="1200">
                <a:solidFill>
                  <a:schemeClr val="tx1"/>
                </a:solidFill>
                <a:effectLst/>
                <a:latin typeface="+mn-lt"/>
                <a:ea typeface="+mn-ea"/>
                <a:cs typeface="+mn-cs"/>
              </a:rPr>
              <a:t>This snippet demonstrates </a:t>
            </a:r>
            <a:r>
              <a:rPr lang="en-US" sz="1400" b="0" i="0">
                <a:solidFill>
                  <a:srgbClr val="111111"/>
                </a:solidFill>
                <a:effectLst/>
                <a:latin typeface="-apple-system"/>
              </a:rPr>
              <a:t> It subscribes to topics (“light” and “Fan”) for receiving messages.</a:t>
            </a:r>
            <a:endParaRPr lang="en-US" sz="1400" kern="1200" dirty="0">
              <a:solidFill>
                <a:schemeClr val="tx1"/>
              </a:solidFill>
              <a:latin typeface="+mn-lt"/>
              <a:ea typeface="+mn-ea"/>
              <a:cs typeface="+mn-cs"/>
            </a:endParaRPr>
          </a:p>
        </p:txBody>
      </p:sp>
      <p:pic>
        <p:nvPicPr>
          <p:cNvPr id="16" name="Immagine 15">
            <a:extLst>
              <a:ext uri="{FF2B5EF4-FFF2-40B4-BE49-F238E27FC236}">
                <a16:creationId xmlns:a16="http://schemas.microsoft.com/office/drawing/2014/main" id="{595D6564-684A-A551-1E4E-175F048C9B48}"/>
              </a:ext>
            </a:extLst>
          </p:cNvPr>
          <p:cNvPicPr>
            <a:picLocks noChangeAspect="1"/>
          </p:cNvPicPr>
          <p:nvPr/>
        </p:nvPicPr>
        <p:blipFill>
          <a:blip r:embed="rId3" cstate="print">
            <a:extLst>
              <a:ext uri="{28A0092B-C50C-407E-A947-70E740481C1C}">
                <a14:useLocalDpi xmlns:a14="http://schemas.microsoft.com/office/drawing/2010/main" val="0"/>
              </a:ext>
            </a:extLst>
          </a:blip>
          <a:stretch/>
        </p:blipFill>
        <p:spPr>
          <a:xfrm>
            <a:off x="4165674" y="482425"/>
            <a:ext cx="2134063" cy="1968674"/>
          </a:xfrm>
          <a:prstGeom prst="rect">
            <a:avLst/>
          </a:prstGeom>
        </p:spPr>
      </p:pic>
      <p:pic>
        <p:nvPicPr>
          <p:cNvPr id="2" name="Immagine 1">
            <a:extLst>
              <a:ext uri="{FF2B5EF4-FFF2-40B4-BE49-F238E27FC236}">
                <a16:creationId xmlns:a16="http://schemas.microsoft.com/office/drawing/2014/main" id="{595D6564-684A-A551-1E4E-175F048C9B48}"/>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3969363" y="2980774"/>
            <a:ext cx="2526686" cy="1363907"/>
          </a:xfrm>
          <a:prstGeom prst="rect">
            <a:avLst/>
          </a:prstGeom>
        </p:spPr>
      </p:pic>
    </p:spTree>
    <p:extLst>
      <p:ext uri="{BB962C8B-B14F-4D97-AF65-F5344CB8AC3E}">
        <p14:creationId xmlns:p14="http://schemas.microsoft.com/office/powerpoint/2010/main" val="1963093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3263673" cy="51435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asellaDiTesto 5">
            <a:extLst>
              <a:ext uri="{FF2B5EF4-FFF2-40B4-BE49-F238E27FC236}">
                <a16:creationId xmlns:a16="http://schemas.microsoft.com/office/drawing/2014/main" id="{34A93909-C705-B8B1-29ED-2EC7D4B9D201}"/>
              </a:ext>
            </a:extLst>
          </p:cNvPr>
          <p:cNvSpPr txBox="1"/>
          <p:nvPr/>
        </p:nvSpPr>
        <p:spPr>
          <a:xfrm>
            <a:off x="435042" y="744070"/>
            <a:ext cx="2034513" cy="114694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kern="1200" dirty="0">
                <a:solidFill>
                  <a:schemeClr val="tx1"/>
                </a:solidFill>
                <a:latin typeface="+mj-lt"/>
                <a:ea typeface="+mj-ea"/>
                <a:cs typeface="+mj-cs"/>
              </a:rPr>
              <a:t>Phase 2 - Implementation of the IoT System</a:t>
            </a:r>
          </a:p>
          <a:p>
            <a:pPr algn="ctr">
              <a:lnSpc>
                <a:spcPct val="90000"/>
              </a:lnSpc>
              <a:spcBef>
                <a:spcPct val="0"/>
              </a:spcBef>
              <a:spcAft>
                <a:spcPts val="600"/>
              </a:spcAft>
            </a:pPr>
            <a:endParaRPr lang="en-US" kern="1200" dirty="0">
              <a:solidFill>
                <a:schemeClr val="tx1"/>
              </a:solidFill>
              <a:latin typeface="+mj-lt"/>
              <a:ea typeface="+mj-ea"/>
              <a:cs typeface="+mj-cs"/>
            </a:endParaRPr>
          </a:p>
        </p:txBody>
      </p:sp>
      <p:sp>
        <p:nvSpPr>
          <p:cNvPr id="22" name="CasellaDiTesto 21">
            <a:extLst>
              <a:ext uri="{FF2B5EF4-FFF2-40B4-BE49-F238E27FC236}">
                <a16:creationId xmlns:a16="http://schemas.microsoft.com/office/drawing/2014/main" id="{4F70A7B4-B95F-4364-FC4D-A1134DB44F28}"/>
              </a:ext>
            </a:extLst>
          </p:cNvPr>
          <p:cNvSpPr txBox="1"/>
          <p:nvPr/>
        </p:nvSpPr>
        <p:spPr>
          <a:xfrm>
            <a:off x="613431" y="1674872"/>
            <a:ext cx="1758002" cy="3034748"/>
          </a:xfrm>
          <a:prstGeom prst="rect">
            <a:avLst/>
          </a:prstGeom>
        </p:spPr>
        <p:txBody>
          <a:bodyPr vert="horz" lIns="91440" tIns="45720" rIns="91440" bIns="45720" rtlCol="0">
            <a:normAutofit/>
          </a:bodyPr>
          <a:lstStyle/>
          <a:p>
            <a:pPr algn="ctr">
              <a:lnSpc>
                <a:spcPct val="90000"/>
              </a:lnSpc>
              <a:spcBef>
                <a:spcPts val="1000"/>
              </a:spcBef>
            </a:pPr>
            <a:endParaRPr lang="en-US" sz="1200" kern="1200" dirty="0">
              <a:solidFill>
                <a:schemeClr val="tx1"/>
              </a:solidFill>
              <a:latin typeface="+mn-lt"/>
              <a:ea typeface="+mn-ea"/>
              <a:cs typeface="+mn-cs"/>
            </a:endParaRPr>
          </a:p>
          <a:p>
            <a:pPr algn="ctr">
              <a:lnSpc>
                <a:spcPct val="90000"/>
              </a:lnSpc>
              <a:spcBef>
                <a:spcPts val="1000"/>
              </a:spcBef>
            </a:pPr>
            <a:r>
              <a:rPr lang="en-US" sz="1200" kern="1200" dirty="0">
                <a:solidFill>
                  <a:schemeClr val="tx1"/>
                </a:solidFill>
                <a:latin typeface="+mn-lt"/>
                <a:ea typeface="+mn-ea"/>
                <a:cs typeface="+mn-cs"/>
              </a:rPr>
              <a:t>This Node-RED flow diagram processes and visualizes environmental data from a connected sensor.</a:t>
            </a:r>
          </a:p>
          <a:p>
            <a:pPr algn="ctr">
              <a:lnSpc>
                <a:spcPct val="90000"/>
              </a:lnSpc>
              <a:spcBef>
                <a:spcPts val="1000"/>
              </a:spcBef>
            </a:pPr>
            <a:r>
              <a:rPr lang="en-US" sz="1200" kern="1200" dirty="0">
                <a:solidFill>
                  <a:schemeClr val="tx1"/>
                </a:solidFill>
                <a:latin typeface="+mn-lt"/>
                <a:ea typeface="+mn-ea"/>
                <a:cs typeface="+mn-cs"/>
              </a:rPr>
              <a:t>In summary, this flow collects data from a sensor, processes it, and visualizes it in real-time using charts and gauges for easy monitoring.</a:t>
            </a:r>
          </a:p>
        </p:txBody>
      </p:sp>
      <p:pic>
        <p:nvPicPr>
          <p:cNvPr id="16" name="Immagine 15">
            <a:extLst>
              <a:ext uri="{FF2B5EF4-FFF2-40B4-BE49-F238E27FC236}">
                <a16:creationId xmlns:a16="http://schemas.microsoft.com/office/drawing/2014/main" id="{595D6564-684A-A551-1E4E-175F048C9B4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316359" y="1630484"/>
            <a:ext cx="3211116" cy="1860048"/>
          </a:xfrm>
          <a:prstGeom prst="rect">
            <a:avLst/>
          </a:prstGeom>
        </p:spPr>
      </p:pic>
    </p:spTree>
    <p:extLst>
      <p:ext uri="{BB962C8B-B14F-4D97-AF65-F5344CB8AC3E}">
        <p14:creationId xmlns:p14="http://schemas.microsoft.com/office/powerpoint/2010/main" val="50357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506315" cy="51435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501172" cy="51435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asellaDiTesto 5">
            <a:extLst>
              <a:ext uri="{FF2B5EF4-FFF2-40B4-BE49-F238E27FC236}">
                <a16:creationId xmlns:a16="http://schemas.microsoft.com/office/drawing/2014/main" id="{34A93909-C705-B8B1-29ED-2EC7D4B9D201}"/>
              </a:ext>
            </a:extLst>
          </p:cNvPr>
          <p:cNvSpPr txBox="1"/>
          <p:nvPr/>
        </p:nvSpPr>
        <p:spPr>
          <a:xfrm>
            <a:off x="208740" y="870966"/>
            <a:ext cx="1933956" cy="92925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kern="1200" dirty="0">
                <a:solidFill>
                  <a:schemeClr val="tx1"/>
                </a:solidFill>
                <a:latin typeface="+mj-lt"/>
                <a:ea typeface="+mj-ea"/>
                <a:cs typeface="+mj-cs"/>
              </a:rPr>
              <a:t>Phase 2 - Implementation of the IoT System</a:t>
            </a:r>
            <a:endParaRPr lang="en-US" kern="1200">
              <a:solidFill>
                <a:schemeClr val="tx1"/>
              </a:solidFill>
              <a:latin typeface="+mj-lt"/>
              <a:ea typeface="+mj-ea"/>
              <a:cs typeface="+mj-cs"/>
            </a:endParaRPr>
          </a:p>
          <a:p>
            <a:pPr>
              <a:lnSpc>
                <a:spcPct val="90000"/>
              </a:lnSpc>
              <a:spcBef>
                <a:spcPct val="0"/>
              </a:spcBef>
              <a:spcAft>
                <a:spcPts val="600"/>
              </a:spcAft>
            </a:pPr>
            <a:endParaRPr lang="en-US" kern="1200">
              <a:solidFill>
                <a:schemeClr val="tx1"/>
              </a:solidFill>
              <a:latin typeface="+mj-lt"/>
              <a:ea typeface="+mj-ea"/>
              <a:cs typeface="+mj-cs"/>
            </a:endParaRPr>
          </a:p>
        </p:txBody>
      </p:sp>
      <p:sp>
        <p:nvSpPr>
          <p:cNvPr id="33" name="Rectangle 3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69909"/>
            <a:ext cx="72009" cy="490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689" y="1832610"/>
            <a:ext cx="1903095"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CasellaDiTesto 21">
            <a:extLst>
              <a:ext uri="{FF2B5EF4-FFF2-40B4-BE49-F238E27FC236}">
                <a16:creationId xmlns:a16="http://schemas.microsoft.com/office/drawing/2014/main" id="{4F70A7B4-B95F-4364-FC4D-A1134DB44F28}"/>
              </a:ext>
            </a:extLst>
          </p:cNvPr>
          <p:cNvSpPr txBox="1"/>
          <p:nvPr/>
        </p:nvSpPr>
        <p:spPr>
          <a:xfrm>
            <a:off x="208740" y="2038540"/>
            <a:ext cx="1934385" cy="2405444"/>
          </a:xfrm>
          <a:prstGeom prst="rect">
            <a:avLst/>
          </a:prstGeom>
        </p:spPr>
        <p:txBody>
          <a:bodyPr vert="horz" lIns="91440" tIns="45720" rIns="91440" bIns="45720" rtlCol="0" anchor="t">
            <a:normAutofit lnSpcReduction="10000"/>
          </a:bodyPr>
          <a:lstStyle/>
          <a:p>
            <a:pPr indent="-228600">
              <a:lnSpc>
                <a:spcPct val="90000"/>
              </a:lnSpc>
              <a:spcBef>
                <a:spcPts val="1000"/>
              </a:spcBef>
              <a:buFont typeface="Arial" panose="020B0604020202020204" pitchFamily="34" charset="0"/>
              <a:buChar char="•"/>
            </a:pPr>
            <a:endParaRPr lang="en-US" sz="1100" dirty="0"/>
          </a:p>
          <a:p>
            <a:pPr>
              <a:lnSpc>
                <a:spcPct val="90000"/>
              </a:lnSpc>
              <a:spcBef>
                <a:spcPts val="1000"/>
              </a:spcBef>
            </a:pPr>
            <a:r>
              <a:rPr lang="en-US" sz="1100" dirty="0"/>
              <a:t>This Node-RED flow diagram processes and visualizes environmental data obtained via an HTTP request and monitors the status of a connected microcontroller unit (MCU).</a:t>
            </a:r>
          </a:p>
          <a:p>
            <a:pPr>
              <a:lnSpc>
                <a:spcPct val="90000"/>
              </a:lnSpc>
              <a:spcBef>
                <a:spcPts val="1000"/>
              </a:spcBef>
            </a:pPr>
            <a:r>
              <a:rPr lang="en-US" sz="1100" dirty="0"/>
              <a:t>The data for outdoor weather are taken by the following URL:</a:t>
            </a:r>
            <a:br>
              <a:rPr lang="en-US" sz="1100" dirty="0"/>
            </a:br>
            <a:r>
              <a:rPr lang="en-US" sz="1100" dirty="0">
                <a:hlinkClick r:id="rId3"/>
              </a:rPr>
              <a:t>https://api.openweathermap.org/data/2.5/weather?q=rende&amp;appid=4ba3003394231a9fa9a7995ea8dba94d</a:t>
            </a:r>
            <a:endParaRPr lang="en-US" sz="1100" dirty="0"/>
          </a:p>
        </p:txBody>
      </p:sp>
      <p:pic>
        <p:nvPicPr>
          <p:cNvPr id="16" name="Immagine 15">
            <a:extLst>
              <a:ext uri="{FF2B5EF4-FFF2-40B4-BE49-F238E27FC236}">
                <a16:creationId xmlns:a16="http://schemas.microsoft.com/office/drawing/2014/main" id="{595D6564-684A-A551-1E4E-175F048C9B48}"/>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2756916" y="954676"/>
            <a:ext cx="3893629" cy="3309585"/>
          </a:xfrm>
          <a:prstGeom prst="rect">
            <a:avLst/>
          </a:prstGeom>
        </p:spPr>
      </p:pic>
    </p:spTree>
    <p:extLst>
      <p:ext uri="{BB962C8B-B14F-4D97-AF65-F5344CB8AC3E}">
        <p14:creationId xmlns:p14="http://schemas.microsoft.com/office/powerpoint/2010/main" val="1710314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3EFA6C3-82DC-4131-9929-2523E6FD0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llaDiTesto 5">
            <a:extLst>
              <a:ext uri="{FF2B5EF4-FFF2-40B4-BE49-F238E27FC236}">
                <a16:creationId xmlns:a16="http://schemas.microsoft.com/office/drawing/2014/main" id="{34A93909-C705-B8B1-29ED-2EC7D4B9D201}"/>
              </a:ext>
            </a:extLst>
          </p:cNvPr>
          <p:cNvSpPr txBox="1"/>
          <p:nvPr/>
        </p:nvSpPr>
        <p:spPr>
          <a:xfrm>
            <a:off x="3027164" y="457200"/>
            <a:ext cx="3271703" cy="9981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100" kern="1200">
                <a:solidFill>
                  <a:schemeClr val="tx1"/>
                </a:solidFill>
                <a:latin typeface="+mj-lt"/>
                <a:ea typeface="+mj-ea"/>
                <a:cs typeface="+mj-cs"/>
              </a:rPr>
              <a:t>Phase 2 - Implementation of the IoT System</a:t>
            </a:r>
          </a:p>
          <a:p>
            <a:pPr>
              <a:lnSpc>
                <a:spcPct val="90000"/>
              </a:lnSpc>
              <a:spcBef>
                <a:spcPct val="0"/>
              </a:spcBef>
              <a:spcAft>
                <a:spcPts val="600"/>
              </a:spcAft>
            </a:pPr>
            <a:endParaRPr lang="en-US" sz="2100" kern="1200">
              <a:solidFill>
                <a:schemeClr val="tx1"/>
              </a:solidFill>
              <a:latin typeface="+mj-lt"/>
              <a:ea typeface="+mj-ea"/>
              <a:cs typeface="+mj-cs"/>
            </a:endParaRPr>
          </a:p>
        </p:txBody>
      </p:sp>
      <p:sp>
        <p:nvSpPr>
          <p:cNvPr id="29" name="Freeform: Shape 28">
            <a:extLst>
              <a:ext uri="{FF2B5EF4-FFF2-40B4-BE49-F238E27FC236}">
                <a16:creationId xmlns:a16="http://schemas.microsoft.com/office/drawing/2014/main" id="{AEC9469E-14CA-4358-BABC-CBF836A61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89195" cy="575983"/>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0736" y="4520743"/>
            <a:ext cx="4447264" cy="622757"/>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Immagine 15" descr="Immagine che contiene schermata, testo&#10;&#10;Descrizione generata automaticamente">
            <a:extLst>
              <a:ext uri="{FF2B5EF4-FFF2-40B4-BE49-F238E27FC236}">
                <a16:creationId xmlns:a16="http://schemas.microsoft.com/office/drawing/2014/main" id="{595D6564-684A-A551-1E4E-175F048C9B48}"/>
              </a:ext>
            </a:extLst>
          </p:cNvPr>
          <p:cNvPicPr>
            <a:picLocks noChangeAspect="1"/>
          </p:cNvPicPr>
          <p:nvPr/>
        </p:nvPicPr>
        <p:blipFill>
          <a:blip r:embed="rId3" cstate="print">
            <a:extLst>
              <a:ext uri="{28A0092B-C50C-407E-A947-70E740481C1C}">
                <a14:useLocalDpi xmlns:a14="http://schemas.microsoft.com/office/drawing/2010/main" val="0"/>
              </a:ext>
            </a:extLst>
          </a:blip>
          <a:stretch/>
        </p:blipFill>
        <p:spPr>
          <a:xfrm>
            <a:off x="407193" y="2232608"/>
            <a:ext cx="2266354" cy="997195"/>
          </a:xfrm>
          <a:prstGeom prst="rect">
            <a:avLst/>
          </a:prstGeom>
        </p:spPr>
      </p:pic>
      <p:sp>
        <p:nvSpPr>
          <p:cNvPr id="22" name="CasellaDiTesto 21">
            <a:extLst>
              <a:ext uri="{FF2B5EF4-FFF2-40B4-BE49-F238E27FC236}">
                <a16:creationId xmlns:a16="http://schemas.microsoft.com/office/drawing/2014/main" id="{4F70A7B4-B95F-4364-FC4D-A1134DB44F28}"/>
              </a:ext>
            </a:extLst>
          </p:cNvPr>
          <p:cNvSpPr txBox="1"/>
          <p:nvPr/>
        </p:nvSpPr>
        <p:spPr>
          <a:xfrm>
            <a:off x="3027164" y="1645575"/>
            <a:ext cx="3271703" cy="2931441"/>
          </a:xfrm>
          <a:prstGeom prst="rect">
            <a:avLst/>
          </a:prstGeom>
        </p:spPr>
        <p:txBody>
          <a:bodyPr vert="horz" lIns="91440" tIns="45720" rIns="91440" bIns="45720" rtlCol="0">
            <a:normAutofit/>
          </a:bodyPr>
          <a:lstStyle/>
          <a:p>
            <a:pPr indent="-228600">
              <a:lnSpc>
                <a:spcPct val="90000"/>
              </a:lnSpc>
              <a:spcBef>
                <a:spcPts val="1000"/>
              </a:spcBef>
              <a:buFont typeface="Arial" panose="020B0604020202020204" pitchFamily="34" charset="0"/>
              <a:buChar char="•"/>
            </a:pPr>
            <a:endParaRPr lang="en-US" sz="1300" dirty="0"/>
          </a:p>
          <a:p>
            <a:pPr indent="-228600">
              <a:lnSpc>
                <a:spcPct val="90000"/>
              </a:lnSpc>
              <a:spcBef>
                <a:spcPts val="1000"/>
              </a:spcBef>
              <a:buFont typeface="Arial" panose="020B0604020202020204" pitchFamily="34" charset="0"/>
              <a:buChar char="•"/>
            </a:pPr>
            <a:r>
              <a:rPr lang="en-US" sz="1300" dirty="0"/>
              <a:t>This Node-RED flow diagram </a:t>
            </a:r>
            <a:r>
              <a:rPr lang="en-US" sz="1300" b="0" i="0" dirty="0">
                <a:effectLst/>
                <a:highlight>
                  <a:srgbClr val="FFFFFF"/>
                </a:highlight>
              </a:rPr>
              <a:t>is used to monitor and manage smart home devices, showing their connectivity and operational status through a user interface. It’s a visual representation of home automation technology, where devices like fans and lights can be controlled remotely and their statuses can be monitored in real-time.</a:t>
            </a:r>
            <a:endParaRPr lang="en-US" sz="1300" dirty="0"/>
          </a:p>
        </p:txBody>
      </p:sp>
    </p:spTree>
    <p:extLst>
      <p:ext uri="{BB962C8B-B14F-4D97-AF65-F5344CB8AC3E}">
        <p14:creationId xmlns:p14="http://schemas.microsoft.com/office/powerpoint/2010/main" val="7381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6285"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llaDiTesto 5">
            <a:extLst>
              <a:ext uri="{FF2B5EF4-FFF2-40B4-BE49-F238E27FC236}">
                <a16:creationId xmlns:a16="http://schemas.microsoft.com/office/drawing/2014/main" id="{34A93909-C705-B8B1-29ED-2EC7D4B9D201}"/>
              </a:ext>
            </a:extLst>
          </p:cNvPr>
          <p:cNvSpPr txBox="1"/>
          <p:nvPr/>
        </p:nvSpPr>
        <p:spPr>
          <a:xfrm>
            <a:off x="2979991" y="246888"/>
            <a:ext cx="3516249" cy="1337310"/>
          </a:xfrm>
          <a:prstGeom prst="rect">
            <a:avLst/>
          </a:prstGeom>
        </p:spPr>
        <p:txBody>
          <a:bodyPr vert="horz" lIns="91440" tIns="45720" rIns="91440" bIns="45720" rtlCol="0" anchor="b">
            <a:normAutofit/>
          </a:bodyPr>
          <a:lstStyle/>
          <a:p>
            <a:pPr marL="0" marR="0" lvl="0" indent="0" fontAlgn="auto">
              <a:lnSpc>
                <a:spcPct val="90000"/>
              </a:lnSpc>
              <a:spcBef>
                <a:spcPct val="0"/>
              </a:spcBef>
              <a:spcAft>
                <a:spcPts val="600"/>
              </a:spcAft>
              <a:buClrTx/>
              <a:buSzTx/>
              <a:tabLst/>
              <a:defRPr/>
            </a:pPr>
            <a:r>
              <a:rPr kumimoji="0" lang="en-US" sz="3000" b="0" i="0" u="none" strike="noStrike" cap="none" spc="0" normalizeH="0" baseline="0" noProof="0">
                <a:ln>
                  <a:noFill/>
                </a:ln>
                <a:effectLst/>
                <a:uLnTx/>
                <a:uFillTx/>
                <a:latin typeface="+mj-lt"/>
                <a:ea typeface="+mj-ea"/>
                <a:cs typeface="+mj-cs"/>
              </a:rPr>
              <a:t>Phase 3 - Development of the Mobile App</a:t>
            </a:r>
          </a:p>
        </p:txBody>
      </p:sp>
      <p:pic>
        <p:nvPicPr>
          <p:cNvPr id="16" name="Immagine 15" descr="Immagine che contiene testo, schermata, interno, design&#10;&#10;Descrizione generata automaticamente">
            <a:extLst>
              <a:ext uri="{FF2B5EF4-FFF2-40B4-BE49-F238E27FC236}">
                <a16:creationId xmlns:a16="http://schemas.microsoft.com/office/drawing/2014/main" id="{595D6564-684A-A551-1E4E-175F048C9B4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194" r="2" b="2"/>
          <a:stretch/>
        </p:blipFill>
        <p:spPr>
          <a:xfrm>
            <a:off x="20" y="10"/>
            <a:ext cx="2619736" cy="51434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79991" y="1781210"/>
            <a:ext cx="2387018" cy="13716"/>
          </a:xfrm>
          <a:custGeom>
            <a:avLst/>
            <a:gdLst>
              <a:gd name="connsiteX0" fmla="*/ 0 w 2387018"/>
              <a:gd name="connsiteY0" fmla="*/ 0 h 13716"/>
              <a:gd name="connsiteX1" fmla="*/ 525144 w 2387018"/>
              <a:gd name="connsiteY1" fmla="*/ 0 h 13716"/>
              <a:gd name="connsiteX2" fmla="*/ 1098028 w 2387018"/>
              <a:gd name="connsiteY2" fmla="*/ 0 h 13716"/>
              <a:gd name="connsiteX3" fmla="*/ 1647042 w 2387018"/>
              <a:gd name="connsiteY3" fmla="*/ 0 h 13716"/>
              <a:gd name="connsiteX4" fmla="*/ 2387018 w 2387018"/>
              <a:gd name="connsiteY4" fmla="*/ 0 h 13716"/>
              <a:gd name="connsiteX5" fmla="*/ 2387018 w 2387018"/>
              <a:gd name="connsiteY5" fmla="*/ 13716 h 13716"/>
              <a:gd name="connsiteX6" fmla="*/ 1766393 w 2387018"/>
              <a:gd name="connsiteY6" fmla="*/ 13716 h 13716"/>
              <a:gd name="connsiteX7" fmla="*/ 1241249 w 2387018"/>
              <a:gd name="connsiteY7" fmla="*/ 13716 h 13716"/>
              <a:gd name="connsiteX8" fmla="*/ 596755 w 2387018"/>
              <a:gd name="connsiteY8" fmla="*/ 13716 h 13716"/>
              <a:gd name="connsiteX9" fmla="*/ 0 w 2387018"/>
              <a:gd name="connsiteY9" fmla="*/ 13716 h 13716"/>
              <a:gd name="connsiteX10" fmla="*/ 0 w 2387018"/>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7018" h="13716" fill="none" extrusionOk="0">
                <a:moveTo>
                  <a:pt x="0" y="0"/>
                </a:moveTo>
                <a:cubicBezTo>
                  <a:pt x="120732" y="15284"/>
                  <a:pt x="393544" y="-21657"/>
                  <a:pt x="525144" y="0"/>
                </a:cubicBezTo>
                <a:cubicBezTo>
                  <a:pt x="656744" y="21657"/>
                  <a:pt x="923861" y="7638"/>
                  <a:pt x="1098028" y="0"/>
                </a:cubicBezTo>
                <a:cubicBezTo>
                  <a:pt x="1272195" y="-7638"/>
                  <a:pt x="1520645" y="11114"/>
                  <a:pt x="1647042" y="0"/>
                </a:cubicBezTo>
                <a:cubicBezTo>
                  <a:pt x="1773439" y="-11114"/>
                  <a:pt x="2237784" y="-16964"/>
                  <a:pt x="2387018" y="0"/>
                </a:cubicBezTo>
                <a:cubicBezTo>
                  <a:pt x="2386970" y="5139"/>
                  <a:pt x="2386819" y="10733"/>
                  <a:pt x="2387018" y="13716"/>
                </a:cubicBezTo>
                <a:cubicBezTo>
                  <a:pt x="2197207" y="-10958"/>
                  <a:pt x="2009549" y="38975"/>
                  <a:pt x="1766393" y="13716"/>
                </a:cubicBezTo>
                <a:cubicBezTo>
                  <a:pt x="1523237" y="-11543"/>
                  <a:pt x="1414765" y="-4467"/>
                  <a:pt x="1241249" y="13716"/>
                </a:cubicBezTo>
                <a:cubicBezTo>
                  <a:pt x="1067733" y="31899"/>
                  <a:pt x="854070" y="-12043"/>
                  <a:pt x="596755" y="13716"/>
                </a:cubicBezTo>
                <a:cubicBezTo>
                  <a:pt x="339440" y="39475"/>
                  <a:pt x="199420" y="-908"/>
                  <a:pt x="0" y="13716"/>
                </a:cubicBezTo>
                <a:cubicBezTo>
                  <a:pt x="-94" y="8316"/>
                  <a:pt x="-246" y="6077"/>
                  <a:pt x="0" y="0"/>
                </a:cubicBezTo>
                <a:close/>
              </a:path>
              <a:path w="2387018" h="13716" stroke="0" extrusionOk="0">
                <a:moveTo>
                  <a:pt x="0" y="0"/>
                </a:moveTo>
                <a:cubicBezTo>
                  <a:pt x="219975" y="21879"/>
                  <a:pt x="393461" y="-16466"/>
                  <a:pt x="549014" y="0"/>
                </a:cubicBezTo>
                <a:cubicBezTo>
                  <a:pt x="704567" y="16466"/>
                  <a:pt x="910051" y="-4763"/>
                  <a:pt x="1074158" y="0"/>
                </a:cubicBezTo>
                <a:cubicBezTo>
                  <a:pt x="1238265" y="4763"/>
                  <a:pt x="1419588" y="4117"/>
                  <a:pt x="1623172" y="0"/>
                </a:cubicBezTo>
                <a:cubicBezTo>
                  <a:pt x="1826756" y="-4117"/>
                  <a:pt x="2132108" y="-16452"/>
                  <a:pt x="2387018" y="0"/>
                </a:cubicBezTo>
                <a:cubicBezTo>
                  <a:pt x="2386588" y="6310"/>
                  <a:pt x="2387396" y="9216"/>
                  <a:pt x="2387018" y="13716"/>
                </a:cubicBezTo>
                <a:cubicBezTo>
                  <a:pt x="2174901" y="-2816"/>
                  <a:pt x="2087713" y="-9814"/>
                  <a:pt x="1861874" y="13716"/>
                </a:cubicBezTo>
                <a:cubicBezTo>
                  <a:pt x="1636035" y="37246"/>
                  <a:pt x="1525507" y="-8180"/>
                  <a:pt x="1312860" y="13716"/>
                </a:cubicBezTo>
                <a:cubicBezTo>
                  <a:pt x="1100213" y="35612"/>
                  <a:pt x="962772" y="25861"/>
                  <a:pt x="668365" y="13716"/>
                </a:cubicBezTo>
                <a:cubicBezTo>
                  <a:pt x="373958" y="1571"/>
                  <a:pt x="236221" y="-15607"/>
                  <a:pt x="0" y="13716"/>
                </a:cubicBezTo>
                <a:cubicBezTo>
                  <a:pt x="283" y="9219"/>
                  <a:pt x="457" y="4906"/>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asellaDiTesto 21">
            <a:extLst>
              <a:ext uri="{FF2B5EF4-FFF2-40B4-BE49-F238E27FC236}">
                <a16:creationId xmlns:a16="http://schemas.microsoft.com/office/drawing/2014/main" id="{4F70A7B4-B95F-4364-FC4D-A1134DB44F28}"/>
              </a:ext>
            </a:extLst>
          </p:cNvPr>
          <p:cNvSpPr txBox="1"/>
          <p:nvPr/>
        </p:nvSpPr>
        <p:spPr>
          <a:xfrm>
            <a:off x="2818180" y="2121041"/>
            <a:ext cx="3516249" cy="2612898"/>
          </a:xfrm>
          <a:prstGeom prst="rect">
            <a:avLst/>
          </a:prstGeom>
        </p:spPr>
        <p:txBody>
          <a:bodyPr vert="horz" lIns="91440" tIns="45720" rIns="91440" bIns="45720" rtlCol="0">
            <a:normAutofit/>
          </a:bodyPr>
          <a:lstStyle/>
          <a:p>
            <a:pPr marR="0" lvl="0" fontAlgn="auto">
              <a:lnSpc>
                <a:spcPct val="90000"/>
              </a:lnSpc>
              <a:spcBef>
                <a:spcPts val="1000"/>
              </a:spcBef>
              <a:spcAft>
                <a:spcPts val="0"/>
              </a:spcAft>
              <a:buClrTx/>
              <a:buSzTx/>
              <a:tabLst/>
              <a:defRPr/>
            </a:pPr>
            <a:r>
              <a:rPr kumimoji="0" lang="en-US" sz="1400" b="0" i="0" u="none" strike="noStrike" cap="none" spc="0" normalizeH="0" baseline="0" noProof="0" dirty="0">
                <a:ln>
                  <a:noFill/>
                </a:ln>
                <a:effectLst/>
                <a:uLnTx/>
                <a:uFillTx/>
              </a:rPr>
              <a:t>The image shows a Smart Home Manager application interface on a smartphone. It features controls for a smart light and a smart fan, each with an on and off toggle.</a:t>
            </a:r>
            <a:endParaRPr lang="en-US" sz="1400" dirty="0"/>
          </a:p>
          <a:p>
            <a:pPr marR="0" lvl="0" fontAlgn="auto">
              <a:lnSpc>
                <a:spcPct val="90000"/>
              </a:lnSpc>
              <a:spcBef>
                <a:spcPts val="1000"/>
              </a:spcBef>
              <a:spcAft>
                <a:spcPts val="0"/>
              </a:spcAft>
              <a:buClrTx/>
              <a:buSzTx/>
              <a:tabLst/>
              <a:defRPr/>
            </a:pPr>
            <a:r>
              <a:rPr kumimoji="0" lang="en-US" sz="1400" b="0" i="0" u="none" strike="noStrike" cap="none" spc="0" normalizeH="0" baseline="0" noProof="0" dirty="0">
                <a:ln>
                  <a:noFill/>
                </a:ln>
                <a:effectLst/>
                <a:uLnTx/>
                <a:uFillTx/>
              </a:rPr>
              <a:t>The control panel is </a:t>
            </a:r>
            <a:r>
              <a:rPr lang="en-US" sz="1400" dirty="0"/>
              <a:t>used to monitor the data.</a:t>
            </a:r>
            <a:endParaRPr kumimoji="0" lang="en-US" sz="1400" b="0" i="0" u="none" strike="noStrike" cap="none" spc="0" normalizeH="0" baseline="0" noProof="0" dirty="0">
              <a:ln>
                <a:noFill/>
              </a:ln>
              <a:effectLst/>
              <a:uLnTx/>
              <a:uFillTx/>
            </a:endParaRPr>
          </a:p>
        </p:txBody>
      </p:sp>
    </p:spTree>
    <p:extLst>
      <p:ext uri="{BB962C8B-B14F-4D97-AF65-F5344CB8AC3E}">
        <p14:creationId xmlns:p14="http://schemas.microsoft.com/office/powerpoint/2010/main" val="1231369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6C9ECD1F-1B32-4E48-9736-A1BC9A3237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7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llaDiTesto 5">
            <a:extLst>
              <a:ext uri="{FF2B5EF4-FFF2-40B4-BE49-F238E27FC236}">
                <a16:creationId xmlns:a16="http://schemas.microsoft.com/office/drawing/2014/main" id="{34A93909-C705-B8B1-29ED-2EC7D4B9D201}"/>
              </a:ext>
            </a:extLst>
          </p:cNvPr>
          <p:cNvSpPr txBox="1"/>
          <p:nvPr/>
        </p:nvSpPr>
        <p:spPr>
          <a:xfrm>
            <a:off x="94145" y="261461"/>
            <a:ext cx="1689393" cy="2134553"/>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b="0" i="0" u="none" strike="noStrike" kern="1200" cap="none" spc="0" normalizeH="0" baseline="0" noProof="0" dirty="0">
                <a:ln>
                  <a:noFill/>
                </a:ln>
                <a:solidFill>
                  <a:schemeClr val="tx1"/>
                </a:solidFill>
                <a:effectLst/>
                <a:uLnTx/>
                <a:uFillTx/>
                <a:latin typeface="+mj-lt"/>
                <a:ea typeface="+mj-ea"/>
                <a:cs typeface="+mj-cs"/>
              </a:rPr>
              <a:t>Phase 3 - Development of the Mobile App</a:t>
            </a:r>
          </a:p>
        </p:txBody>
      </p:sp>
      <p:sp>
        <p:nvSpPr>
          <p:cNvPr id="22" name="CasellaDiTesto 21">
            <a:extLst>
              <a:ext uri="{FF2B5EF4-FFF2-40B4-BE49-F238E27FC236}">
                <a16:creationId xmlns:a16="http://schemas.microsoft.com/office/drawing/2014/main" id="{4F70A7B4-B95F-4364-FC4D-A1134DB44F28}"/>
              </a:ext>
            </a:extLst>
          </p:cNvPr>
          <p:cNvSpPr txBox="1"/>
          <p:nvPr/>
        </p:nvSpPr>
        <p:spPr>
          <a:xfrm>
            <a:off x="215528" y="3258507"/>
            <a:ext cx="1376136" cy="883724"/>
          </a:xfrm>
          <a:prstGeom prst="rect">
            <a:avLst/>
          </a:prstGeom>
        </p:spPr>
        <p:txBody>
          <a:bodyPr vert="horz" lIns="91440" tIns="45720" rIns="91440" bIns="45720" rtlCol="0">
            <a:normAutofit/>
          </a:bodyPr>
          <a:lstStyle/>
          <a:p>
            <a:pPr marR="0" lvl="0" fontAlgn="auto">
              <a:lnSpc>
                <a:spcPct val="90000"/>
              </a:lnSpc>
              <a:spcBef>
                <a:spcPts val="1000"/>
              </a:spcBef>
              <a:spcAft>
                <a:spcPts val="0"/>
              </a:spcAft>
              <a:buClrTx/>
              <a:buSzTx/>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Some code used to create the application </a:t>
            </a:r>
          </a:p>
        </p:txBody>
      </p:sp>
      <p:sp>
        <p:nvSpPr>
          <p:cNvPr id="59" name="Rectangle 5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732" y="2558359"/>
            <a:ext cx="1289304" cy="857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00608" y="184271"/>
            <a:ext cx="1286609" cy="48281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1596" y="498231"/>
            <a:ext cx="4546481" cy="420025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magine 16" descr="Immagine che contiene testo, schermata, software, Software multimediale&#10;&#10;Descrizione generata automaticamente">
            <a:extLst>
              <a:ext uri="{FF2B5EF4-FFF2-40B4-BE49-F238E27FC236}">
                <a16:creationId xmlns:a16="http://schemas.microsoft.com/office/drawing/2014/main" id="{E02E68C9-E566-855E-D490-3E86C9FAE2E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741" r="32221" b="1"/>
          <a:stretch/>
        </p:blipFill>
        <p:spPr>
          <a:xfrm>
            <a:off x="2280516" y="662597"/>
            <a:ext cx="2093404" cy="1906524"/>
          </a:xfrm>
          <a:prstGeom prst="rect">
            <a:avLst/>
          </a:prstGeom>
        </p:spPr>
      </p:pic>
      <p:pic>
        <p:nvPicPr>
          <p:cNvPr id="12" name="Immagine 11" descr="Immagine che contiene testo, schermata, Software multimediale, software&#10;&#10;Descrizione generata automaticamente">
            <a:extLst>
              <a:ext uri="{FF2B5EF4-FFF2-40B4-BE49-F238E27FC236}">
                <a16:creationId xmlns:a16="http://schemas.microsoft.com/office/drawing/2014/main" id="{E9DEC039-E39C-0D92-F386-E5BF9CEB7B4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0296" r="-6" b="-6"/>
          <a:stretch/>
        </p:blipFill>
        <p:spPr>
          <a:xfrm>
            <a:off x="4449907" y="662597"/>
            <a:ext cx="2092045" cy="1906524"/>
          </a:xfrm>
          <a:prstGeom prst="rect">
            <a:avLst/>
          </a:prstGeom>
        </p:spPr>
      </p:pic>
      <p:pic>
        <p:nvPicPr>
          <p:cNvPr id="14" name="Immagine 13" descr="Immagine che contiene testo, schermata, software, Software multimediale&#10;&#10;Descrizione generata automaticamente">
            <a:extLst>
              <a:ext uri="{FF2B5EF4-FFF2-40B4-BE49-F238E27FC236}">
                <a16:creationId xmlns:a16="http://schemas.microsoft.com/office/drawing/2014/main" id="{316B836F-28E5-F5B2-1821-39D5045F578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11342" b="8"/>
          <a:stretch/>
        </p:blipFill>
        <p:spPr>
          <a:xfrm>
            <a:off x="2280516" y="2661261"/>
            <a:ext cx="2093404" cy="1906524"/>
          </a:xfrm>
          <a:prstGeom prst="rect">
            <a:avLst/>
          </a:prstGeom>
        </p:spPr>
      </p:pic>
      <p:pic>
        <p:nvPicPr>
          <p:cNvPr id="19" name="Immagine 18" descr="Immagine che contiene testo, schermata, schermo, software&#10;&#10;Descrizione generata automaticamente">
            <a:extLst>
              <a:ext uri="{FF2B5EF4-FFF2-40B4-BE49-F238E27FC236}">
                <a16:creationId xmlns:a16="http://schemas.microsoft.com/office/drawing/2014/main" id="{CEF39579-7F8B-7662-76BA-5529A53A54A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11399" b="8"/>
          <a:stretch/>
        </p:blipFill>
        <p:spPr>
          <a:xfrm>
            <a:off x="4452959" y="2661260"/>
            <a:ext cx="2092045" cy="1906524"/>
          </a:xfrm>
          <a:prstGeom prst="rect">
            <a:avLst/>
          </a:prstGeom>
        </p:spPr>
      </p:pic>
    </p:spTree>
    <p:extLst>
      <p:ext uri="{BB962C8B-B14F-4D97-AF65-F5344CB8AC3E}">
        <p14:creationId xmlns:p14="http://schemas.microsoft.com/office/powerpoint/2010/main" val="3912413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96202"/>
            <a:ext cx="6172200" cy="892651"/>
          </a:xfrm>
        </p:spPr>
        <p:txBody>
          <a:bodyPr>
            <a:noAutofit/>
          </a:bodyPr>
          <a:lstStyle/>
          <a:p>
            <a:r>
              <a:rPr lang="en-US" dirty="0"/>
              <a:t>Index</a:t>
            </a:r>
          </a:p>
        </p:txBody>
      </p:sp>
      <p:sp>
        <p:nvSpPr>
          <p:cNvPr id="3" name="Content Placeholder 2"/>
          <p:cNvSpPr>
            <a:spLocks noGrp="1"/>
          </p:cNvSpPr>
          <p:nvPr>
            <p:ph idx="1"/>
          </p:nvPr>
        </p:nvSpPr>
        <p:spPr>
          <a:xfrm>
            <a:off x="342900" y="1502815"/>
            <a:ext cx="6172200" cy="3264445"/>
          </a:xfrm>
        </p:spPr>
        <p:txBody>
          <a:bodyPr/>
          <a:lstStyle/>
          <a:p>
            <a:pPr marL="457200" indent="-457200">
              <a:buFont typeface="+mj-lt"/>
              <a:buAutoNum type="arabicPeriod"/>
            </a:pPr>
            <a:r>
              <a:rPr lang="en-US" dirty="0"/>
              <a:t>Introduction </a:t>
            </a:r>
          </a:p>
          <a:p>
            <a:pPr marL="457200" indent="-457200">
              <a:buFont typeface="+mj-lt"/>
              <a:buAutoNum type="arabicPeriod"/>
            </a:pPr>
            <a:r>
              <a:rPr lang="en-US" dirty="0"/>
              <a:t>Project Objective</a:t>
            </a:r>
          </a:p>
          <a:p>
            <a:pPr marL="457200" indent="-457200">
              <a:buFont typeface="+mj-lt"/>
              <a:buAutoNum type="arabicPeriod"/>
            </a:pPr>
            <a:r>
              <a:rPr lang="en-US" dirty="0"/>
              <a:t>Project Phases – Overview</a:t>
            </a:r>
          </a:p>
          <a:p>
            <a:pPr marL="457200" indent="-457200">
              <a:buFont typeface="+mj-lt"/>
              <a:buAutoNum type="arabicPeriod"/>
            </a:pPr>
            <a:r>
              <a:rPr lang="en-US" dirty="0"/>
              <a:t>Results</a:t>
            </a:r>
          </a:p>
          <a:p>
            <a:pPr marL="0" indent="0">
              <a:buNone/>
            </a:pPr>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67">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6285"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60232" y="1016699"/>
            <a:ext cx="1165860" cy="10287"/>
          </a:xfrm>
          <a:custGeom>
            <a:avLst/>
            <a:gdLst>
              <a:gd name="connsiteX0" fmla="*/ 0 w 1165860"/>
              <a:gd name="connsiteY0" fmla="*/ 0 h 10287"/>
              <a:gd name="connsiteX1" fmla="*/ 606247 w 1165860"/>
              <a:gd name="connsiteY1" fmla="*/ 0 h 10287"/>
              <a:gd name="connsiteX2" fmla="*/ 1165860 w 1165860"/>
              <a:gd name="connsiteY2" fmla="*/ 0 h 10287"/>
              <a:gd name="connsiteX3" fmla="*/ 1165860 w 1165860"/>
              <a:gd name="connsiteY3" fmla="*/ 10287 h 10287"/>
              <a:gd name="connsiteX4" fmla="*/ 594589 w 1165860"/>
              <a:gd name="connsiteY4" fmla="*/ 10287 h 10287"/>
              <a:gd name="connsiteX5" fmla="*/ 0 w 1165860"/>
              <a:gd name="connsiteY5" fmla="*/ 10287 h 10287"/>
              <a:gd name="connsiteX6" fmla="*/ 0 w 1165860"/>
              <a:gd name="connsiteY6" fmla="*/ 0 h 1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0287" fill="none" extrusionOk="0">
                <a:moveTo>
                  <a:pt x="0" y="0"/>
                </a:moveTo>
                <a:cubicBezTo>
                  <a:pt x="164196" y="4475"/>
                  <a:pt x="311417" y="-11483"/>
                  <a:pt x="606247" y="0"/>
                </a:cubicBezTo>
                <a:cubicBezTo>
                  <a:pt x="901077" y="11483"/>
                  <a:pt x="1028750" y="-4041"/>
                  <a:pt x="1165860" y="0"/>
                </a:cubicBezTo>
                <a:cubicBezTo>
                  <a:pt x="1166092" y="4887"/>
                  <a:pt x="1165817" y="6334"/>
                  <a:pt x="1165860" y="10287"/>
                </a:cubicBezTo>
                <a:cubicBezTo>
                  <a:pt x="940964" y="459"/>
                  <a:pt x="745886" y="17464"/>
                  <a:pt x="594589" y="10287"/>
                </a:cubicBezTo>
                <a:cubicBezTo>
                  <a:pt x="443292" y="3110"/>
                  <a:pt x="119306" y="18347"/>
                  <a:pt x="0" y="10287"/>
                </a:cubicBezTo>
                <a:cubicBezTo>
                  <a:pt x="-411" y="8159"/>
                  <a:pt x="-325" y="4242"/>
                  <a:pt x="0" y="0"/>
                </a:cubicBezTo>
                <a:close/>
              </a:path>
              <a:path w="1165860" h="10287" stroke="0" extrusionOk="0">
                <a:moveTo>
                  <a:pt x="0" y="0"/>
                </a:moveTo>
                <a:cubicBezTo>
                  <a:pt x="199755" y="-8614"/>
                  <a:pt x="439971" y="-19466"/>
                  <a:pt x="571271" y="0"/>
                </a:cubicBezTo>
                <a:cubicBezTo>
                  <a:pt x="702571" y="19466"/>
                  <a:pt x="922660" y="-18418"/>
                  <a:pt x="1165860" y="0"/>
                </a:cubicBezTo>
                <a:cubicBezTo>
                  <a:pt x="1165927" y="3619"/>
                  <a:pt x="1165897" y="6668"/>
                  <a:pt x="1165860" y="10287"/>
                </a:cubicBezTo>
                <a:cubicBezTo>
                  <a:pt x="981594" y="13567"/>
                  <a:pt x="788922" y="26883"/>
                  <a:pt x="582930" y="10287"/>
                </a:cubicBezTo>
                <a:cubicBezTo>
                  <a:pt x="376938" y="-6309"/>
                  <a:pt x="227474" y="36817"/>
                  <a:pt x="0" y="10287"/>
                </a:cubicBezTo>
                <a:cubicBezTo>
                  <a:pt x="-388" y="6775"/>
                  <a:pt x="-314" y="413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llaDiTesto 5">
            <a:extLst>
              <a:ext uri="{FF2B5EF4-FFF2-40B4-BE49-F238E27FC236}">
                <a16:creationId xmlns:a16="http://schemas.microsoft.com/office/drawing/2014/main" id="{34A93909-C705-B8B1-29ED-2EC7D4B9D201}"/>
              </a:ext>
            </a:extLst>
          </p:cNvPr>
          <p:cNvSpPr txBox="1"/>
          <p:nvPr/>
        </p:nvSpPr>
        <p:spPr>
          <a:xfrm>
            <a:off x="2584469" y="285750"/>
            <a:ext cx="3918629" cy="1476279"/>
          </a:xfrm>
          <a:prstGeom prst="rect">
            <a:avLst/>
          </a:prstGeom>
        </p:spPr>
        <p:txBody>
          <a:bodyPr vert="horz" lIns="91440" tIns="45720" rIns="91440" bIns="45720" rtlCol="0" anchor="ctr">
            <a:normAutofit/>
          </a:bodyPr>
          <a:lstStyle/>
          <a:p>
            <a:pPr marL="0" marR="0" lvl="0" indent="-228600" fontAlgn="auto">
              <a:lnSpc>
                <a:spcPct val="90000"/>
              </a:lnSpc>
              <a:spcBef>
                <a:spcPct val="0"/>
              </a:spcBef>
              <a:spcAft>
                <a:spcPts val="600"/>
              </a:spcAft>
              <a:buClrTx/>
              <a:buSzTx/>
              <a:buFont typeface="Arial" panose="020B0604020202020204" pitchFamily="34" charset="0"/>
              <a:buChar char="•"/>
              <a:tabLst/>
              <a:defRPr/>
            </a:pPr>
            <a:r>
              <a:rPr kumimoji="0" lang="en-US" sz="1400" b="0" i="0" u="none" strike="noStrike" cap="none" spc="0" normalizeH="0" baseline="0" noProof="0">
                <a:ln>
                  <a:noFill/>
                </a:ln>
                <a:effectLst/>
                <a:uLnTx/>
                <a:uFillTx/>
              </a:rPr>
              <a:t>Results</a:t>
            </a:r>
          </a:p>
        </p:txBody>
      </p:sp>
      <p:pic>
        <p:nvPicPr>
          <p:cNvPr id="8" name="Immagine 7" descr="Immagine che contiene testo, schermata, Carattere, numero&#10;&#10;Descrizione generata automaticamente">
            <a:extLst>
              <a:ext uri="{FF2B5EF4-FFF2-40B4-BE49-F238E27FC236}">
                <a16:creationId xmlns:a16="http://schemas.microsoft.com/office/drawing/2014/main" id="{9FEB2639-32B9-DB46-25AC-37259DC184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312" y="1957908"/>
            <a:ext cx="1150457" cy="2706960"/>
          </a:xfrm>
          <a:prstGeom prst="rect">
            <a:avLst/>
          </a:prstGeom>
        </p:spPr>
      </p:pic>
      <p:pic>
        <p:nvPicPr>
          <p:cNvPr id="3" name="Immagine 2" descr="Immagine che contiene testo, schermata, diagramma, Carattere&#10;&#10;Descrizione generata automaticamente">
            <a:extLst>
              <a:ext uri="{FF2B5EF4-FFF2-40B4-BE49-F238E27FC236}">
                <a16:creationId xmlns:a16="http://schemas.microsoft.com/office/drawing/2014/main" id="{3BAD9988-BB21-87AA-36CF-26F0A37D57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8429" y="1905027"/>
            <a:ext cx="1285805" cy="2706960"/>
          </a:xfrm>
          <a:prstGeom prst="rect">
            <a:avLst/>
          </a:prstGeom>
        </p:spPr>
      </p:pic>
      <p:pic>
        <p:nvPicPr>
          <p:cNvPr id="5" name="Immagine 4" descr="Immagine che contiene testo, schermata, Carattere, numero&#10;&#10;Descrizione generata automaticamente">
            <a:extLst>
              <a:ext uri="{FF2B5EF4-FFF2-40B4-BE49-F238E27FC236}">
                <a16:creationId xmlns:a16="http://schemas.microsoft.com/office/drawing/2014/main" id="{0A218BA0-E1B6-EB47-67A1-0CDEFAC64C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2104" y="1957908"/>
            <a:ext cx="1529432" cy="2706960"/>
          </a:xfrm>
          <a:prstGeom prst="rect">
            <a:avLst/>
          </a:prstGeom>
        </p:spPr>
      </p:pic>
      <p:pic>
        <p:nvPicPr>
          <p:cNvPr id="10" name="Immagine 9" descr="Immagine che contiene testo, schermata, Carattere&#10;&#10;Descrizione generata automaticamente">
            <a:extLst>
              <a:ext uri="{FF2B5EF4-FFF2-40B4-BE49-F238E27FC236}">
                <a16:creationId xmlns:a16="http://schemas.microsoft.com/office/drawing/2014/main" id="{5F58A061-8B6F-676A-C457-BEA60E7BA8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0645" y="2540706"/>
            <a:ext cx="1599628" cy="1541363"/>
          </a:xfrm>
          <a:prstGeom prst="rect">
            <a:avLst/>
          </a:prstGeom>
        </p:spPr>
      </p:pic>
      <p:sp>
        <p:nvSpPr>
          <p:cNvPr id="22" name="CasellaDiTesto 21">
            <a:extLst>
              <a:ext uri="{FF2B5EF4-FFF2-40B4-BE49-F238E27FC236}">
                <a16:creationId xmlns:a16="http://schemas.microsoft.com/office/drawing/2014/main" id="{4F70A7B4-B95F-4364-FC4D-A1134DB44F28}"/>
              </a:ext>
            </a:extLst>
          </p:cNvPr>
          <p:cNvSpPr txBox="1"/>
          <p:nvPr/>
        </p:nvSpPr>
        <p:spPr>
          <a:xfrm>
            <a:off x="215528" y="3258507"/>
            <a:ext cx="1376136" cy="883724"/>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58212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7828" cy="5139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 y="0"/>
            <a:ext cx="6857829"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707247" y="3200874"/>
            <a:ext cx="2703373" cy="972836"/>
          </a:xfrm>
        </p:spPr>
        <p:txBody>
          <a:bodyPr anchor="t">
            <a:normAutofit/>
          </a:bodyPr>
          <a:lstStyle/>
          <a:p>
            <a:pPr algn="l"/>
            <a:r>
              <a:rPr lang="en-US" sz="2600" dirty="0">
                <a:solidFill>
                  <a:schemeClr val="tx2"/>
                </a:solidFill>
              </a:rPr>
              <a:t>THANK YOU!</a:t>
            </a:r>
          </a:p>
        </p:txBody>
      </p:sp>
      <p:sp>
        <p:nvSpPr>
          <p:cNvPr id="3" name="Subtitle 2"/>
          <p:cNvSpPr>
            <a:spLocks noGrp="1"/>
          </p:cNvSpPr>
          <p:nvPr>
            <p:ph type="subTitle" idx="1"/>
          </p:nvPr>
        </p:nvSpPr>
        <p:spPr>
          <a:xfrm>
            <a:off x="3707418" y="2571749"/>
            <a:ext cx="2703201" cy="629123"/>
          </a:xfrm>
        </p:spPr>
        <p:txBody>
          <a:bodyPr anchor="b">
            <a:normAutofit/>
          </a:bodyPr>
          <a:lstStyle/>
          <a:p>
            <a:pPr algn="l">
              <a:lnSpc>
                <a:spcPct val="90000"/>
              </a:lnSpc>
            </a:pPr>
            <a:r>
              <a:rPr lang="en-US" sz="1100">
                <a:solidFill>
                  <a:schemeClr val="tx2"/>
                </a:solidFill>
              </a:rPr>
              <a:t>Mohamed Mahmoud 252048</a:t>
            </a:r>
          </a:p>
          <a:p>
            <a:pPr algn="l">
              <a:lnSpc>
                <a:spcPct val="90000"/>
              </a:lnSpc>
            </a:pPr>
            <a:r>
              <a:rPr lang="en-US" sz="1100">
                <a:solidFill>
                  <a:schemeClr val="tx2"/>
                </a:solidFill>
              </a:rPr>
              <a:t>Vacca Andrea 252416</a:t>
            </a:r>
          </a:p>
          <a:p>
            <a:pPr algn="l">
              <a:lnSpc>
                <a:spcPct val="90000"/>
              </a:lnSpc>
            </a:pPr>
            <a:r>
              <a:rPr lang="en-US" sz="1100">
                <a:solidFill>
                  <a:schemeClr val="tx2"/>
                </a:solidFill>
              </a:rPr>
              <a:t>Thiam Papa 252113</a:t>
            </a:r>
          </a:p>
        </p:txBody>
      </p:sp>
      <p:pic>
        <p:nvPicPr>
          <p:cNvPr id="7" name="Graphic 6" descr="Stretta di mano">
            <a:extLst>
              <a:ext uri="{FF2B5EF4-FFF2-40B4-BE49-F238E27FC236}">
                <a16:creationId xmlns:a16="http://schemas.microsoft.com/office/drawing/2014/main" id="{679F13E6-B5EC-4930-564C-733EF5883B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1514" y="1749779"/>
            <a:ext cx="2329740" cy="232974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92" y="-4482"/>
            <a:ext cx="3509254" cy="5147982"/>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04703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253" y="317701"/>
            <a:ext cx="4572000" cy="763525"/>
          </a:xfrm>
        </p:spPr>
        <p:txBody>
          <a:bodyPr>
            <a:normAutofit/>
          </a:bodyPr>
          <a:lstStyle/>
          <a:p>
            <a:r>
              <a:rPr lang="en-US" dirty="0"/>
              <a:t>Introduction</a:t>
            </a:r>
          </a:p>
        </p:txBody>
      </p:sp>
      <p:sp>
        <p:nvSpPr>
          <p:cNvPr id="6" name="CasellaDiTesto 5">
            <a:extLst>
              <a:ext uri="{FF2B5EF4-FFF2-40B4-BE49-F238E27FC236}">
                <a16:creationId xmlns:a16="http://schemas.microsoft.com/office/drawing/2014/main" id="{C659C4DB-A2A1-61A2-694F-69E0ADFE6E51}"/>
              </a:ext>
            </a:extLst>
          </p:cNvPr>
          <p:cNvSpPr txBox="1"/>
          <p:nvPr/>
        </p:nvSpPr>
        <p:spPr>
          <a:xfrm>
            <a:off x="603653" y="1655215"/>
            <a:ext cx="5115617" cy="2031325"/>
          </a:xfrm>
          <a:prstGeom prst="rect">
            <a:avLst/>
          </a:prstGeom>
          <a:noFill/>
        </p:spPr>
        <p:txBody>
          <a:bodyPr wrap="square" rtlCol="0">
            <a:spAutoFit/>
          </a:bodyPr>
          <a:lstStyle/>
          <a:p>
            <a:r>
              <a:rPr lang="en-US" dirty="0">
                <a:solidFill>
                  <a:schemeClr val="bg1"/>
                </a:solidFill>
              </a:rPr>
              <a:t>The IoT Mobile project focuses on creating an intelligent system for remote monitoring, including temperature, humidity, and brightness and control of fan and light. Through the integration of hardware, software, and mobile apps, we have developed a comprehensive solution for managing environmental information.</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628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Immagine 17" descr="Immagine che contiene tazza di caffè, stoviglie, tazza, tavolo&#10;&#10;Descrizione generata automaticamente">
            <a:extLst>
              <a:ext uri="{FF2B5EF4-FFF2-40B4-BE49-F238E27FC236}">
                <a16:creationId xmlns:a16="http://schemas.microsoft.com/office/drawing/2014/main" id="{3041D5A5-54B1-0633-FFDC-341DA7DEAACB}"/>
              </a:ext>
            </a:extLst>
          </p:cNvPr>
          <p:cNvPicPr>
            <a:picLocks noChangeAspect="1"/>
          </p:cNvPicPr>
          <p:nvPr/>
        </p:nvPicPr>
        <p:blipFill rotWithShape="1">
          <a:blip r:embed="rId2">
            <a:extLst>
              <a:ext uri="{28A0092B-C50C-407E-A947-70E740481C1C}">
                <a14:useLocalDpi xmlns:a14="http://schemas.microsoft.com/office/drawing/2010/main" val="0"/>
              </a:ext>
            </a:extLst>
          </a:blip>
          <a:srcRect t="5436" r="1" b="1"/>
          <a:stretch/>
        </p:blipFill>
        <p:spPr>
          <a:xfrm>
            <a:off x="20" y="10"/>
            <a:ext cx="5439154" cy="5143490"/>
          </a:xfrm>
          <a:prstGeom prst="rect">
            <a:avLst/>
          </a:prstGeom>
        </p:spPr>
      </p:pic>
      <p:sp>
        <p:nvSpPr>
          <p:cNvPr id="46" name="Rectangle 4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882823" y="0"/>
            <a:ext cx="3975175" cy="51435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4236530" y="273843"/>
            <a:ext cx="2149981" cy="1424934"/>
          </a:xfrm>
        </p:spPr>
        <p:txBody>
          <a:bodyPr vert="horz" lIns="91440" tIns="45720" rIns="91440" bIns="45720" rtlCol="0" anchor="ctr">
            <a:normAutofit/>
          </a:bodyPr>
          <a:lstStyle/>
          <a:p>
            <a:pPr algn="l" defTabSz="914400">
              <a:lnSpc>
                <a:spcPct val="90000"/>
              </a:lnSpc>
            </a:pPr>
            <a:r>
              <a:rPr lang="en-US" sz="2600">
                <a:solidFill>
                  <a:schemeClr val="tx1"/>
                </a:solidFill>
              </a:rPr>
              <a:t>Project Objective</a:t>
            </a:r>
          </a:p>
        </p:txBody>
      </p:sp>
      <p:sp>
        <p:nvSpPr>
          <p:cNvPr id="16" name="CasellaDiTesto 15">
            <a:extLst>
              <a:ext uri="{FF2B5EF4-FFF2-40B4-BE49-F238E27FC236}">
                <a16:creationId xmlns:a16="http://schemas.microsoft.com/office/drawing/2014/main" id="{9CA4EE16-DD78-0954-1840-29ACC5D1527A}"/>
              </a:ext>
            </a:extLst>
          </p:cNvPr>
          <p:cNvSpPr txBox="1"/>
          <p:nvPr/>
        </p:nvSpPr>
        <p:spPr>
          <a:xfrm>
            <a:off x="3429000" y="1502815"/>
            <a:ext cx="3359510" cy="3366842"/>
          </a:xfrm>
          <a:prstGeom prst="rect">
            <a:avLst/>
          </a:prstGeom>
        </p:spPr>
        <p:txBody>
          <a:bodyPr vert="horz" lIns="91440" tIns="45720" rIns="91440" bIns="45720" rtlCol="0">
            <a:noAutofit/>
          </a:bodyPr>
          <a:lstStyle/>
          <a:p>
            <a:pPr>
              <a:lnSpc>
                <a:spcPct val="90000"/>
              </a:lnSpc>
              <a:spcAft>
                <a:spcPts val="600"/>
              </a:spcAft>
            </a:pPr>
            <a:r>
              <a:rPr lang="en-US" sz="1200" dirty="0">
                <a:latin typeface="Times New Roman" panose="02020603050405020304" pitchFamily="18" charset="0"/>
                <a:cs typeface="Times New Roman" panose="02020603050405020304" pitchFamily="18" charset="0"/>
              </a:rPr>
              <a:t>The primary goal of this innovative project is to engineer a sophisticated IoT ecosystem that facilitates the remote observation and management of critical environmental parameters, such as temperature, humidity, and luminosity. This system is adeptly designed to interface with a user-friendly mobile application, enabling users to effortlessly control fans and lighting based on real-time data.</a:t>
            </a:r>
          </a:p>
          <a:p>
            <a:pPr>
              <a:lnSpc>
                <a:spcPct val="90000"/>
              </a:lnSpc>
              <a:spcAft>
                <a:spcPts val="600"/>
              </a:spcAft>
            </a:pPr>
            <a:r>
              <a:rPr lang="en-US" sz="1200" dirty="0">
                <a:latin typeface="Times New Roman" panose="02020603050405020304" pitchFamily="18" charset="0"/>
                <a:cs typeface="Times New Roman" panose="02020603050405020304" pitchFamily="18" charset="0"/>
              </a:rPr>
              <a:t>The system’s intelligence is further exemplified by its ability to automatically adjust indoor conditions in response to outdoor environmental readings. This dynamic interaction ensures an optimal living or working space, tailored to the preferences and comfort of the occupants.</a:t>
            </a:r>
          </a:p>
          <a:p>
            <a:pPr>
              <a:lnSpc>
                <a:spcPct val="90000"/>
              </a:lnSpc>
              <a:spcAft>
                <a:spcPts val="600"/>
              </a:spcAft>
            </a:pPr>
            <a:r>
              <a:rPr lang="en-US" sz="1200" dirty="0">
                <a:latin typeface="Times New Roman" panose="02020603050405020304" pitchFamily="18" charset="0"/>
                <a:cs typeface="Times New Roman" panose="02020603050405020304" pitchFamily="18" charset="0"/>
              </a:rPr>
              <a:t>By integrating advanced sensors and smart control mechanisms, the project aims to deliver a seamless and intuitive experience, empowering clients to make informed decisions and take appropriate actions for energy efficiency and environmental comfort.</a:t>
            </a: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6857999" cy="1181966"/>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481" cy="1181595"/>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6858000" cy="1180732"/>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393588" y="186028"/>
            <a:ext cx="3973343" cy="869400"/>
          </a:xfrm>
        </p:spPr>
        <p:txBody>
          <a:bodyPr vert="horz" lIns="91440" tIns="45720" rIns="91440" bIns="45720" rtlCol="0" anchor="ctr">
            <a:normAutofit/>
          </a:bodyPr>
          <a:lstStyle/>
          <a:p>
            <a:pPr algn="l" defTabSz="914400">
              <a:lnSpc>
                <a:spcPct val="90000"/>
              </a:lnSpc>
            </a:pPr>
            <a:r>
              <a:rPr lang="en-US" sz="2600" kern="1200">
                <a:solidFill>
                  <a:srgbClr val="FFFFFF"/>
                </a:solidFill>
                <a:latin typeface="+mj-lt"/>
                <a:ea typeface="+mj-ea"/>
                <a:cs typeface="+mj-cs"/>
              </a:rPr>
              <a:t>Project Objective</a:t>
            </a:r>
          </a:p>
        </p:txBody>
      </p:sp>
      <p:sp>
        <p:nvSpPr>
          <p:cNvPr id="16" name="CasellaDiTesto 15">
            <a:extLst>
              <a:ext uri="{FF2B5EF4-FFF2-40B4-BE49-F238E27FC236}">
                <a16:creationId xmlns:a16="http://schemas.microsoft.com/office/drawing/2014/main" id="{9CA4EE16-DD78-0954-1840-29ACC5D1527A}"/>
              </a:ext>
            </a:extLst>
          </p:cNvPr>
          <p:cNvSpPr txBox="1"/>
          <p:nvPr/>
        </p:nvSpPr>
        <p:spPr>
          <a:xfrm>
            <a:off x="4822030" y="293124"/>
            <a:ext cx="1818892" cy="655209"/>
          </a:xfrm>
          <a:prstGeom prst="rect">
            <a:avLst/>
          </a:prstGeom>
        </p:spPr>
        <p:txBody>
          <a:bodyPr vert="horz" lIns="91440" tIns="45720" rIns="91440" bIns="45720" rtlCol="0" anchor="ctr">
            <a:normAutofit/>
          </a:bodyPr>
          <a:lstStyle/>
          <a:p>
            <a:pPr>
              <a:lnSpc>
                <a:spcPct val="90000"/>
              </a:lnSpc>
              <a:spcBef>
                <a:spcPts val="1000"/>
              </a:spcBef>
            </a:pPr>
            <a:r>
              <a:rPr lang="en-US" sz="1300" b="1" kern="1200">
                <a:solidFill>
                  <a:srgbClr val="FFFFFF"/>
                </a:solidFill>
                <a:latin typeface="+mn-lt"/>
                <a:ea typeface="+mn-ea"/>
                <a:cs typeface="+mn-cs"/>
              </a:rPr>
              <a:t>Meta Model </a:t>
            </a:r>
          </a:p>
        </p:txBody>
      </p:sp>
      <p:pic>
        <p:nvPicPr>
          <p:cNvPr id="3" name="Immagine 2" descr="Immagine che contiene testo, diagramma, linea, schermata&#10;&#10;Descrizione generata automaticamente">
            <a:extLst>
              <a:ext uri="{FF2B5EF4-FFF2-40B4-BE49-F238E27FC236}">
                <a16:creationId xmlns:a16="http://schemas.microsoft.com/office/drawing/2014/main" id="{23CC6D2B-A35C-0E5C-9B4F-73677D910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26" y="1511519"/>
            <a:ext cx="6371746" cy="3265520"/>
          </a:xfrm>
          <a:prstGeom prst="rect">
            <a:avLst/>
          </a:prstGeom>
        </p:spPr>
      </p:pic>
    </p:spTree>
    <p:extLst>
      <p:ext uri="{BB962C8B-B14F-4D97-AF65-F5344CB8AC3E}">
        <p14:creationId xmlns:p14="http://schemas.microsoft.com/office/powerpoint/2010/main" val="56839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6857999" cy="1181966"/>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481" cy="1181595"/>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6858000" cy="1180732"/>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393588" y="186028"/>
            <a:ext cx="3973343" cy="869400"/>
          </a:xfrm>
        </p:spPr>
        <p:txBody>
          <a:bodyPr vert="horz" lIns="91440" tIns="45720" rIns="91440" bIns="45720" rtlCol="0" anchor="ctr">
            <a:normAutofit/>
          </a:bodyPr>
          <a:lstStyle/>
          <a:p>
            <a:pPr algn="l" defTabSz="914400">
              <a:lnSpc>
                <a:spcPct val="90000"/>
              </a:lnSpc>
            </a:pPr>
            <a:r>
              <a:rPr lang="en-US" sz="2600" kern="1200">
                <a:solidFill>
                  <a:srgbClr val="FFFFFF"/>
                </a:solidFill>
                <a:latin typeface="+mj-lt"/>
                <a:ea typeface="+mj-ea"/>
                <a:cs typeface="+mj-cs"/>
              </a:rPr>
              <a:t>Project Objective</a:t>
            </a:r>
          </a:p>
        </p:txBody>
      </p:sp>
      <p:sp>
        <p:nvSpPr>
          <p:cNvPr id="16" name="CasellaDiTesto 15">
            <a:extLst>
              <a:ext uri="{FF2B5EF4-FFF2-40B4-BE49-F238E27FC236}">
                <a16:creationId xmlns:a16="http://schemas.microsoft.com/office/drawing/2014/main" id="{9CA4EE16-DD78-0954-1840-29ACC5D1527A}"/>
              </a:ext>
            </a:extLst>
          </p:cNvPr>
          <p:cNvSpPr txBox="1"/>
          <p:nvPr/>
        </p:nvSpPr>
        <p:spPr>
          <a:xfrm>
            <a:off x="4822030" y="293124"/>
            <a:ext cx="1818892" cy="655209"/>
          </a:xfrm>
          <a:prstGeom prst="rect">
            <a:avLst/>
          </a:prstGeom>
        </p:spPr>
        <p:txBody>
          <a:bodyPr vert="horz" lIns="91440" tIns="45720" rIns="91440" bIns="45720" rtlCol="0" anchor="ctr">
            <a:normAutofit/>
          </a:bodyPr>
          <a:lstStyle/>
          <a:p>
            <a:pPr>
              <a:lnSpc>
                <a:spcPct val="90000"/>
              </a:lnSpc>
              <a:spcBef>
                <a:spcPts val="1000"/>
              </a:spcBef>
            </a:pPr>
            <a:r>
              <a:rPr lang="en-US" sz="1300" b="1" kern="1200" dirty="0">
                <a:solidFill>
                  <a:srgbClr val="FFFFFF"/>
                </a:solidFill>
                <a:latin typeface="+mn-lt"/>
                <a:ea typeface="+mn-ea"/>
                <a:cs typeface="+mn-cs"/>
              </a:rPr>
              <a:t>Use Case</a:t>
            </a:r>
          </a:p>
        </p:txBody>
      </p:sp>
      <p:pic>
        <p:nvPicPr>
          <p:cNvPr id="3" name="Immagine 2">
            <a:extLst>
              <a:ext uri="{FF2B5EF4-FFF2-40B4-BE49-F238E27FC236}">
                <a16:creationId xmlns:a16="http://schemas.microsoft.com/office/drawing/2014/main" id="{23CC6D2B-A35C-0E5C-9B4F-73677D910475}"/>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1057200" y="1474719"/>
            <a:ext cx="4743597" cy="3339120"/>
          </a:xfrm>
          <a:prstGeom prst="rect">
            <a:avLst/>
          </a:prstGeom>
        </p:spPr>
      </p:pic>
    </p:spTree>
    <p:extLst>
      <p:ext uri="{BB962C8B-B14F-4D97-AF65-F5344CB8AC3E}">
        <p14:creationId xmlns:p14="http://schemas.microsoft.com/office/powerpoint/2010/main" val="17304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6857999" cy="1181966"/>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481" cy="1181595"/>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6858000" cy="1180732"/>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393588" y="186028"/>
            <a:ext cx="3973343" cy="869400"/>
          </a:xfrm>
        </p:spPr>
        <p:txBody>
          <a:bodyPr vert="horz" lIns="91440" tIns="45720" rIns="91440" bIns="45720" rtlCol="0" anchor="ctr">
            <a:normAutofit/>
          </a:bodyPr>
          <a:lstStyle/>
          <a:p>
            <a:pPr algn="l" defTabSz="914400">
              <a:lnSpc>
                <a:spcPct val="90000"/>
              </a:lnSpc>
            </a:pPr>
            <a:r>
              <a:rPr lang="en-US" sz="2600" kern="1200">
                <a:solidFill>
                  <a:srgbClr val="FFFFFF"/>
                </a:solidFill>
                <a:latin typeface="+mj-lt"/>
                <a:ea typeface="+mj-ea"/>
                <a:cs typeface="+mj-cs"/>
              </a:rPr>
              <a:t>Project Objective</a:t>
            </a:r>
          </a:p>
        </p:txBody>
      </p:sp>
      <p:sp>
        <p:nvSpPr>
          <p:cNvPr id="16" name="CasellaDiTesto 15">
            <a:extLst>
              <a:ext uri="{FF2B5EF4-FFF2-40B4-BE49-F238E27FC236}">
                <a16:creationId xmlns:a16="http://schemas.microsoft.com/office/drawing/2014/main" id="{9CA4EE16-DD78-0954-1840-29ACC5D1527A}"/>
              </a:ext>
            </a:extLst>
          </p:cNvPr>
          <p:cNvSpPr txBox="1"/>
          <p:nvPr/>
        </p:nvSpPr>
        <p:spPr>
          <a:xfrm>
            <a:off x="4822030" y="293124"/>
            <a:ext cx="1818892" cy="655209"/>
          </a:xfrm>
          <a:prstGeom prst="rect">
            <a:avLst/>
          </a:prstGeom>
        </p:spPr>
        <p:txBody>
          <a:bodyPr vert="horz" lIns="91440" tIns="45720" rIns="91440" bIns="45720" rtlCol="0" anchor="ctr">
            <a:normAutofit/>
          </a:bodyPr>
          <a:lstStyle/>
          <a:p>
            <a:pPr>
              <a:lnSpc>
                <a:spcPct val="90000"/>
              </a:lnSpc>
              <a:spcBef>
                <a:spcPts val="1000"/>
              </a:spcBef>
            </a:pPr>
            <a:r>
              <a:rPr lang="en-US" sz="1300" b="1" kern="1200" dirty="0">
                <a:solidFill>
                  <a:srgbClr val="FFFFFF"/>
                </a:solidFill>
                <a:latin typeface="+mn-lt"/>
                <a:ea typeface="+mn-ea"/>
                <a:cs typeface="+mn-cs"/>
              </a:rPr>
              <a:t>State Machine </a:t>
            </a:r>
          </a:p>
        </p:txBody>
      </p:sp>
      <p:pic>
        <p:nvPicPr>
          <p:cNvPr id="3" name="Immagine 2">
            <a:extLst>
              <a:ext uri="{FF2B5EF4-FFF2-40B4-BE49-F238E27FC236}">
                <a16:creationId xmlns:a16="http://schemas.microsoft.com/office/drawing/2014/main" id="{23CC6D2B-A35C-0E5C-9B4F-73677D910475}"/>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62802" y="1474719"/>
            <a:ext cx="5732394" cy="3339120"/>
          </a:xfrm>
          <a:prstGeom prst="rect">
            <a:avLst/>
          </a:prstGeom>
        </p:spPr>
      </p:pic>
    </p:spTree>
    <p:extLst>
      <p:ext uri="{BB962C8B-B14F-4D97-AF65-F5344CB8AC3E}">
        <p14:creationId xmlns:p14="http://schemas.microsoft.com/office/powerpoint/2010/main" val="52737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628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omputer script on a screen">
            <a:extLst>
              <a:ext uri="{FF2B5EF4-FFF2-40B4-BE49-F238E27FC236}">
                <a16:creationId xmlns:a16="http://schemas.microsoft.com/office/drawing/2014/main" id="{B52D334B-C5E0-04BC-87D6-D43ED86F70B6}"/>
              </a:ext>
            </a:extLst>
          </p:cNvPr>
          <p:cNvPicPr>
            <a:picLocks noChangeAspect="1"/>
          </p:cNvPicPr>
          <p:nvPr/>
        </p:nvPicPr>
        <p:blipFill rotWithShape="1">
          <a:blip r:embed="rId2"/>
          <a:srcRect r="29413"/>
          <a:stretch/>
        </p:blipFill>
        <p:spPr>
          <a:xfrm>
            <a:off x="20" y="10"/>
            <a:ext cx="5439154" cy="51434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882823" y="0"/>
            <a:ext cx="3975175" cy="51435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236530" y="273843"/>
            <a:ext cx="2149981" cy="1424934"/>
          </a:xfrm>
        </p:spPr>
        <p:txBody>
          <a:bodyPr vert="horz" lIns="91440" tIns="45720" rIns="91440" bIns="45720" rtlCol="0" anchor="ctr">
            <a:normAutofit/>
          </a:bodyPr>
          <a:lstStyle/>
          <a:p>
            <a:pPr algn="l" defTabSz="914400">
              <a:lnSpc>
                <a:spcPct val="90000"/>
              </a:lnSpc>
            </a:pPr>
            <a:r>
              <a:rPr lang="en-US" sz="2600">
                <a:solidFill>
                  <a:schemeClr val="tx1"/>
                </a:solidFill>
              </a:rPr>
              <a:t>Project Phases – Overview</a:t>
            </a:r>
            <a:br>
              <a:rPr lang="en-US" sz="2600">
                <a:solidFill>
                  <a:schemeClr val="tx1"/>
                </a:solidFill>
              </a:rPr>
            </a:br>
            <a:endParaRPr lang="en-US" sz="2600">
              <a:solidFill>
                <a:schemeClr val="tx1"/>
              </a:solidFill>
            </a:endParaRPr>
          </a:p>
        </p:txBody>
      </p:sp>
      <p:sp>
        <p:nvSpPr>
          <p:cNvPr id="7" name="CasellaDiTesto 6">
            <a:extLst>
              <a:ext uri="{FF2B5EF4-FFF2-40B4-BE49-F238E27FC236}">
                <a16:creationId xmlns:a16="http://schemas.microsoft.com/office/drawing/2014/main" id="{E44F0862-AED3-EF86-E86B-7F48CB19E2CC}"/>
              </a:ext>
            </a:extLst>
          </p:cNvPr>
          <p:cNvSpPr txBox="1"/>
          <p:nvPr/>
        </p:nvSpPr>
        <p:spPr>
          <a:xfrm>
            <a:off x="4236530" y="1825650"/>
            <a:ext cx="2149981" cy="280707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300" dirty="0"/>
              <a:t>Phase 1: Physical Realization of the Project</a:t>
            </a:r>
          </a:p>
          <a:p>
            <a:pPr indent="-228600">
              <a:lnSpc>
                <a:spcPct val="90000"/>
              </a:lnSpc>
              <a:spcAft>
                <a:spcPts val="600"/>
              </a:spcAft>
              <a:buFont typeface="Arial" panose="020B0604020202020204" pitchFamily="34" charset="0"/>
              <a:buChar char="•"/>
            </a:pPr>
            <a:endParaRPr lang="en-US" sz="1300" dirty="0"/>
          </a:p>
          <a:p>
            <a:pPr indent="-228600">
              <a:lnSpc>
                <a:spcPct val="90000"/>
              </a:lnSpc>
              <a:spcAft>
                <a:spcPts val="600"/>
              </a:spcAft>
              <a:buFont typeface="Arial" panose="020B0604020202020204" pitchFamily="34" charset="0"/>
              <a:buChar char="•"/>
            </a:pPr>
            <a:r>
              <a:rPr lang="en-US" sz="1300" dirty="0"/>
              <a:t>Phase 2: Implementation of the IoT System</a:t>
            </a:r>
          </a:p>
          <a:p>
            <a:pPr indent="-228600">
              <a:lnSpc>
                <a:spcPct val="90000"/>
              </a:lnSpc>
              <a:spcAft>
                <a:spcPts val="600"/>
              </a:spcAft>
              <a:buFont typeface="Arial" panose="020B0604020202020204" pitchFamily="34" charset="0"/>
              <a:buChar char="•"/>
            </a:pPr>
            <a:endParaRPr lang="en-US" sz="1300" dirty="0"/>
          </a:p>
          <a:p>
            <a:pPr indent="-228600">
              <a:lnSpc>
                <a:spcPct val="90000"/>
              </a:lnSpc>
              <a:spcAft>
                <a:spcPts val="600"/>
              </a:spcAft>
              <a:buFont typeface="Arial" panose="020B0604020202020204" pitchFamily="34" charset="0"/>
              <a:buChar char="•"/>
            </a:pPr>
            <a:r>
              <a:rPr lang="en-US" sz="1300" dirty="0"/>
              <a:t>Phase 3: Development of the Mobile App</a:t>
            </a:r>
          </a:p>
        </p:txBody>
      </p:sp>
    </p:spTree>
    <p:extLst>
      <p:ext uri="{BB962C8B-B14F-4D97-AF65-F5344CB8AC3E}">
        <p14:creationId xmlns:p14="http://schemas.microsoft.com/office/powerpoint/2010/main" val="1741219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742EBA1-1216-058B-360C-2950D142CABB}"/>
              </a:ext>
            </a:extLst>
          </p:cNvPr>
          <p:cNvSpPr txBox="1"/>
          <p:nvPr/>
        </p:nvSpPr>
        <p:spPr>
          <a:xfrm>
            <a:off x="493139" y="556043"/>
            <a:ext cx="2449837" cy="121215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100">
                <a:latin typeface="+mj-lt"/>
                <a:ea typeface="+mj-ea"/>
                <a:cs typeface="+mj-cs"/>
              </a:rPr>
              <a:t>Phase 1: Physical Realization of the Project</a:t>
            </a:r>
          </a:p>
        </p:txBody>
      </p:sp>
      <p:sp>
        <p:nvSpPr>
          <p:cNvPr id="6" name="CasellaDiTesto 5">
            <a:extLst>
              <a:ext uri="{FF2B5EF4-FFF2-40B4-BE49-F238E27FC236}">
                <a16:creationId xmlns:a16="http://schemas.microsoft.com/office/drawing/2014/main" id="{12807B8E-D5FF-2EA3-789E-A276F58AA8D8}"/>
              </a:ext>
            </a:extLst>
          </p:cNvPr>
          <p:cNvSpPr txBox="1"/>
          <p:nvPr/>
        </p:nvSpPr>
        <p:spPr>
          <a:xfrm>
            <a:off x="493139" y="1900107"/>
            <a:ext cx="2449836" cy="2585874"/>
          </a:xfrm>
          <a:prstGeom prst="rect">
            <a:avLst/>
          </a:prstGeom>
        </p:spPr>
        <p:txBody>
          <a:bodyPr vert="horz" lIns="91440" tIns="45720" rIns="91440" bIns="45720" rtlCol="0" anchor="t">
            <a:normAutofit/>
          </a:bodyPr>
          <a:lstStyle/>
          <a:p>
            <a:pPr>
              <a:lnSpc>
                <a:spcPct val="90000"/>
              </a:lnSpc>
              <a:spcAft>
                <a:spcPts val="600"/>
              </a:spcAft>
            </a:pPr>
            <a:r>
              <a:rPr lang="en-US" sz="1600" b="1" dirty="0"/>
              <a:t>Components Used:</a:t>
            </a:r>
          </a:p>
          <a:p>
            <a:pPr marL="57150" indent="-285750">
              <a:lnSpc>
                <a:spcPct val="90000"/>
              </a:lnSpc>
              <a:spcAft>
                <a:spcPts val="600"/>
              </a:spcAft>
              <a:buFont typeface="Wingdings" panose="05000000000000000000" pitchFamily="2" charset="2"/>
              <a:buChar char="q"/>
            </a:pPr>
            <a:r>
              <a:rPr lang="en-US" sz="1300" dirty="0"/>
              <a:t>Microcontrollers: Arduino and ESP8266.</a:t>
            </a:r>
          </a:p>
          <a:p>
            <a:pPr marL="57150" indent="-285750">
              <a:lnSpc>
                <a:spcPct val="90000"/>
              </a:lnSpc>
              <a:spcAft>
                <a:spcPts val="600"/>
              </a:spcAft>
              <a:buFont typeface="Wingdings" panose="05000000000000000000" pitchFamily="2" charset="2"/>
              <a:buChar char="q"/>
            </a:pPr>
            <a:r>
              <a:rPr lang="en-US" sz="1300" dirty="0"/>
              <a:t>Sensors: Combined humidity and temperature sensor, brightness sensor.</a:t>
            </a:r>
          </a:p>
          <a:p>
            <a:pPr marL="57150" indent="-285750">
              <a:lnSpc>
                <a:spcPct val="90000"/>
              </a:lnSpc>
              <a:spcAft>
                <a:spcPts val="600"/>
              </a:spcAft>
              <a:buFont typeface="Wingdings" panose="05000000000000000000" pitchFamily="2" charset="2"/>
              <a:buChar char="q"/>
            </a:pPr>
            <a:r>
              <a:rPr lang="en-US" sz="1300" dirty="0"/>
              <a:t>Other components: LEDs for controlling a fan and light, jumper wires.</a:t>
            </a:r>
          </a:p>
        </p:txBody>
      </p:sp>
      <p:pic>
        <p:nvPicPr>
          <p:cNvPr id="8" name="Immagine 7" descr="Immagine che contiene elettronica, cavo, Ingegneria elettronica, Impianto elettrico&#10;&#10;Descrizione generata automaticamente">
            <a:extLst>
              <a:ext uri="{FF2B5EF4-FFF2-40B4-BE49-F238E27FC236}">
                <a16:creationId xmlns:a16="http://schemas.microsoft.com/office/drawing/2014/main" id="{D3023783-A69F-94C5-BFDC-1C5C7747EE9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01" r="4712" b="2"/>
          <a:stretch/>
        </p:blipFill>
        <p:spPr>
          <a:xfrm>
            <a:off x="3429000" y="10"/>
            <a:ext cx="3428999" cy="5143490"/>
          </a:xfrm>
          <a:prstGeom prst="rect">
            <a:avLst/>
          </a:prstGeom>
        </p:spPr>
      </p:pic>
      <p:sp>
        <p:nvSpPr>
          <p:cNvPr id="24" name="Rectangle 12">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61601" y="2844121"/>
            <a:ext cx="1169598" cy="3434801"/>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33685" y="-2820"/>
            <a:ext cx="1224313" cy="51434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429000" y="4126726"/>
            <a:ext cx="3434801" cy="1019592"/>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77626" y="2204720"/>
            <a:ext cx="1779136" cy="2935959"/>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2070116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698</Words>
  <Application>Microsoft Office PowerPoint</Application>
  <PresentationFormat>Personalizzato</PresentationFormat>
  <Paragraphs>74</Paragraphs>
  <Slides>21</Slides>
  <Notes>12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21</vt:i4>
      </vt:variant>
    </vt:vector>
  </HeadingPairs>
  <TitlesOfParts>
    <vt:vector size="27" baseType="lpstr">
      <vt:lpstr>-apple-system</vt:lpstr>
      <vt:lpstr>Arial</vt:lpstr>
      <vt:lpstr>Calibri</vt:lpstr>
      <vt:lpstr>Times New Roman</vt:lpstr>
      <vt:lpstr>Wingdings</vt:lpstr>
      <vt:lpstr>Office Theme</vt:lpstr>
      <vt:lpstr>Smart Home Manager </vt:lpstr>
      <vt:lpstr>Index</vt:lpstr>
      <vt:lpstr>Introduction</vt:lpstr>
      <vt:lpstr>Project Objective</vt:lpstr>
      <vt:lpstr>Project Objective</vt:lpstr>
      <vt:lpstr>Project Objective</vt:lpstr>
      <vt:lpstr>Project Objective</vt:lpstr>
      <vt:lpstr>Project Phases – Overview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2024-05-28T10:59:02Z</dcterms:modified>
</cp:coreProperties>
</file>