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62" r:id="rId3"/>
  </p:sldIdLst>
  <p:sldSz cx="6858000" cy="9906000" type="A4"/>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3438"/>
    <a:srgbClr val="B85210"/>
    <a:srgbClr val="C00000"/>
    <a:srgbClr val="DBCFB9"/>
    <a:srgbClr val="B89D83"/>
    <a:srgbClr val="AEB0B3"/>
    <a:srgbClr val="F8CBAD"/>
    <a:srgbClr val="E8C767"/>
    <a:srgbClr val="A43725"/>
    <a:srgbClr val="928D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p:scale>
          <a:sx n="120" d="100"/>
          <a:sy n="120" d="100"/>
        </p:scale>
        <p:origin x="121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5BCEA031-8575-4EDA-AB62-578E7C352AD6}" type="datetimeFigureOut">
              <a:rPr lang="zh-HK" altLang="en-US" smtClean="0"/>
              <a:t>7/8/2017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45ED4601-72F1-4D24-B44B-122A02B0FF16}" type="slidenum">
              <a:rPr lang="zh-HK" altLang="en-US" smtClean="0"/>
              <a:t>‹#›</a:t>
            </a:fld>
            <a:endParaRPr lang="zh-HK" altLang="en-US"/>
          </a:p>
        </p:txBody>
      </p:sp>
    </p:spTree>
    <p:extLst>
      <p:ext uri="{BB962C8B-B14F-4D97-AF65-F5344CB8AC3E}">
        <p14:creationId xmlns:p14="http://schemas.microsoft.com/office/powerpoint/2010/main" val="71766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BCEA031-8575-4EDA-AB62-578E7C352AD6}" type="datetimeFigureOut">
              <a:rPr lang="zh-HK" altLang="en-US" smtClean="0"/>
              <a:t>7/8/2017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45ED4601-72F1-4D24-B44B-122A02B0FF16}" type="slidenum">
              <a:rPr lang="zh-HK" altLang="en-US" smtClean="0"/>
              <a:t>‹#›</a:t>
            </a:fld>
            <a:endParaRPr lang="zh-HK" altLang="en-US"/>
          </a:p>
        </p:txBody>
      </p:sp>
    </p:spTree>
    <p:extLst>
      <p:ext uri="{BB962C8B-B14F-4D97-AF65-F5344CB8AC3E}">
        <p14:creationId xmlns:p14="http://schemas.microsoft.com/office/powerpoint/2010/main" val="1583206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BCEA031-8575-4EDA-AB62-578E7C352AD6}" type="datetimeFigureOut">
              <a:rPr lang="zh-HK" altLang="en-US" smtClean="0"/>
              <a:t>7/8/2017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45ED4601-72F1-4D24-B44B-122A02B0FF16}" type="slidenum">
              <a:rPr lang="zh-HK" altLang="en-US" smtClean="0"/>
              <a:t>‹#›</a:t>
            </a:fld>
            <a:endParaRPr lang="zh-HK" altLang="en-US"/>
          </a:p>
        </p:txBody>
      </p:sp>
    </p:spTree>
    <p:extLst>
      <p:ext uri="{BB962C8B-B14F-4D97-AF65-F5344CB8AC3E}">
        <p14:creationId xmlns:p14="http://schemas.microsoft.com/office/powerpoint/2010/main" val="2245126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BCEA031-8575-4EDA-AB62-578E7C352AD6}" type="datetimeFigureOut">
              <a:rPr lang="zh-HK" altLang="en-US" smtClean="0"/>
              <a:t>7/8/2017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45ED4601-72F1-4D24-B44B-122A02B0FF16}" type="slidenum">
              <a:rPr lang="zh-HK" altLang="en-US" smtClean="0"/>
              <a:t>‹#›</a:t>
            </a:fld>
            <a:endParaRPr lang="zh-HK" altLang="en-US"/>
          </a:p>
        </p:txBody>
      </p:sp>
    </p:spTree>
    <p:extLst>
      <p:ext uri="{BB962C8B-B14F-4D97-AF65-F5344CB8AC3E}">
        <p14:creationId xmlns:p14="http://schemas.microsoft.com/office/powerpoint/2010/main" val="2526576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zh-TW" altLang="en-US"/>
              <a:t>按一下以編輯母片標題樣式</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5BCEA031-8575-4EDA-AB62-578E7C352AD6}" type="datetimeFigureOut">
              <a:rPr lang="zh-HK" altLang="en-US" smtClean="0"/>
              <a:t>7/8/2017</a:t>
            </a:fld>
            <a:endParaRPr lang="zh-HK" altLang="en-US"/>
          </a:p>
        </p:txBody>
      </p:sp>
      <p:sp>
        <p:nvSpPr>
          <p:cNvPr id="5" name="Footer Placeholder 4"/>
          <p:cNvSpPr>
            <a:spLocks noGrp="1"/>
          </p:cNvSpPr>
          <p:nvPr>
            <p:ph type="ftr" sz="quarter" idx="11"/>
          </p:nvPr>
        </p:nvSpPr>
        <p:spPr/>
        <p:txBody>
          <a:bodyPr/>
          <a:lstStyle/>
          <a:p>
            <a:endParaRPr lang="zh-HK" altLang="en-US"/>
          </a:p>
        </p:txBody>
      </p:sp>
      <p:sp>
        <p:nvSpPr>
          <p:cNvPr id="6" name="Slide Number Placeholder 5"/>
          <p:cNvSpPr>
            <a:spLocks noGrp="1"/>
          </p:cNvSpPr>
          <p:nvPr>
            <p:ph type="sldNum" sz="quarter" idx="12"/>
          </p:nvPr>
        </p:nvSpPr>
        <p:spPr/>
        <p:txBody>
          <a:bodyPr/>
          <a:lstStyle/>
          <a:p>
            <a:fld id="{45ED4601-72F1-4D24-B44B-122A02B0FF16}" type="slidenum">
              <a:rPr lang="zh-HK" altLang="en-US" smtClean="0"/>
              <a:t>‹#›</a:t>
            </a:fld>
            <a:endParaRPr lang="zh-HK" altLang="en-US"/>
          </a:p>
        </p:txBody>
      </p:sp>
    </p:spTree>
    <p:extLst>
      <p:ext uri="{BB962C8B-B14F-4D97-AF65-F5344CB8AC3E}">
        <p14:creationId xmlns:p14="http://schemas.microsoft.com/office/powerpoint/2010/main" val="2550583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5BCEA031-8575-4EDA-AB62-578E7C352AD6}" type="datetimeFigureOut">
              <a:rPr lang="zh-HK" altLang="en-US" smtClean="0"/>
              <a:t>7/8/2017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45ED4601-72F1-4D24-B44B-122A02B0FF16}" type="slidenum">
              <a:rPr lang="zh-HK" altLang="en-US" smtClean="0"/>
              <a:t>‹#›</a:t>
            </a:fld>
            <a:endParaRPr lang="zh-HK" altLang="en-US"/>
          </a:p>
        </p:txBody>
      </p:sp>
    </p:spTree>
    <p:extLst>
      <p:ext uri="{BB962C8B-B14F-4D97-AF65-F5344CB8AC3E}">
        <p14:creationId xmlns:p14="http://schemas.microsoft.com/office/powerpoint/2010/main" val="1829520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Content Placeholder 3"/>
          <p:cNvSpPr>
            <a:spLocks noGrp="1"/>
          </p:cNvSpPr>
          <p:nvPr>
            <p:ph sz="half" idx="2"/>
          </p:nvPr>
        </p:nvSpPr>
        <p:spPr>
          <a:xfrm>
            <a:off x="472381" y="3618442"/>
            <a:ext cx="2901255" cy="532218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Content Placeholder 5"/>
          <p:cNvSpPr>
            <a:spLocks noGrp="1"/>
          </p:cNvSpPr>
          <p:nvPr>
            <p:ph sz="quarter" idx="4"/>
          </p:nvPr>
        </p:nvSpPr>
        <p:spPr>
          <a:xfrm>
            <a:off x="3471863" y="3618442"/>
            <a:ext cx="2915543" cy="532218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5BCEA031-8575-4EDA-AB62-578E7C352AD6}" type="datetimeFigureOut">
              <a:rPr lang="zh-HK" altLang="en-US" smtClean="0"/>
              <a:t>7/8/2017</a:t>
            </a:fld>
            <a:endParaRPr lang="zh-HK" altLang="en-US"/>
          </a:p>
        </p:txBody>
      </p:sp>
      <p:sp>
        <p:nvSpPr>
          <p:cNvPr id="8" name="Footer Placeholder 7"/>
          <p:cNvSpPr>
            <a:spLocks noGrp="1"/>
          </p:cNvSpPr>
          <p:nvPr>
            <p:ph type="ftr" sz="quarter" idx="11"/>
          </p:nvPr>
        </p:nvSpPr>
        <p:spPr/>
        <p:txBody>
          <a:bodyPr/>
          <a:lstStyle/>
          <a:p>
            <a:endParaRPr lang="zh-HK" altLang="en-US"/>
          </a:p>
        </p:txBody>
      </p:sp>
      <p:sp>
        <p:nvSpPr>
          <p:cNvPr id="9" name="Slide Number Placeholder 8"/>
          <p:cNvSpPr>
            <a:spLocks noGrp="1"/>
          </p:cNvSpPr>
          <p:nvPr>
            <p:ph type="sldNum" sz="quarter" idx="12"/>
          </p:nvPr>
        </p:nvSpPr>
        <p:spPr/>
        <p:txBody>
          <a:bodyPr/>
          <a:lstStyle/>
          <a:p>
            <a:fld id="{45ED4601-72F1-4D24-B44B-122A02B0FF16}" type="slidenum">
              <a:rPr lang="zh-HK" altLang="en-US" smtClean="0"/>
              <a:t>‹#›</a:t>
            </a:fld>
            <a:endParaRPr lang="zh-HK" altLang="en-US"/>
          </a:p>
        </p:txBody>
      </p:sp>
    </p:spTree>
    <p:extLst>
      <p:ext uri="{BB962C8B-B14F-4D97-AF65-F5344CB8AC3E}">
        <p14:creationId xmlns:p14="http://schemas.microsoft.com/office/powerpoint/2010/main" val="3482434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5BCEA031-8575-4EDA-AB62-578E7C352AD6}" type="datetimeFigureOut">
              <a:rPr lang="zh-HK" altLang="en-US" smtClean="0"/>
              <a:t>7/8/2017</a:t>
            </a:fld>
            <a:endParaRPr lang="zh-HK" altLang="en-US"/>
          </a:p>
        </p:txBody>
      </p:sp>
      <p:sp>
        <p:nvSpPr>
          <p:cNvPr id="4" name="Footer Placeholder 3"/>
          <p:cNvSpPr>
            <a:spLocks noGrp="1"/>
          </p:cNvSpPr>
          <p:nvPr>
            <p:ph type="ftr" sz="quarter" idx="11"/>
          </p:nvPr>
        </p:nvSpPr>
        <p:spPr/>
        <p:txBody>
          <a:bodyPr/>
          <a:lstStyle/>
          <a:p>
            <a:endParaRPr lang="zh-HK" altLang="en-US"/>
          </a:p>
        </p:txBody>
      </p:sp>
      <p:sp>
        <p:nvSpPr>
          <p:cNvPr id="5" name="Slide Number Placeholder 4"/>
          <p:cNvSpPr>
            <a:spLocks noGrp="1"/>
          </p:cNvSpPr>
          <p:nvPr>
            <p:ph type="sldNum" sz="quarter" idx="12"/>
          </p:nvPr>
        </p:nvSpPr>
        <p:spPr/>
        <p:txBody>
          <a:bodyPr/>
          <a:lstStyle/>
          <a:p>
            <a:fld id="{45ED4601-72F1-4D24-B44B-122A02B0FF16}" type="slidenum">
              <a:rPr lang="zh-HK" altLang="en-US" smtClean="0"/>
              <a:t>‹#›</a:t>
            </a:fld>
            <a:endParaRPr lang="zh-HK" altLang="en-US"/>
          </a:p>
        </p:txBody>
      </p:sp>
    </p:spTree>
    <p:extLst>
      <p:ext uri="{BB962C8B-B14F-4D97-AF65-F5344CB8AC3E}">
        <p14:creationId xmlns:p14="http://schemas.microsoft.com/office/powerpoint/2010/main" val="2120591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EA031-8575-4EDA-AB62-578E7C352AD6}" type="datetimeFigureOut">
              <a:rPr lang="zh-HK" altLang="en-US" smtClean="0"/>
              <a:t>7/8/2017</a:t>
            </a:fld>
            <a:endParaRPr lang="zh-HK" altLang="en-US"/>
          </a:p>
        </p:txBody>
      </p:sp>
      <p:sp>
        <p:nvSpPr>
          <p:cNvPr id="3" name="Footer Placeholder 2"/>
          <p:cNvSpPr>
            <a:spLocks noGrp="1"/>
          </p:cNvSpPr>
          <p:nvPr>
            <p:ph type="ftr" sz="quarter" idx="11"/>
          </p:nvPr>
        </p:nvSpPr>
        <p:spPr/>
        <p:txBody>
          <a:bodyPr/>
          <a:lstStyle/>
          <a:p>
            <a:endParaRPr lang="zh-HK" altLang="en-US"/>
          </a:p>
        </p:txBody>
      </p:sp>
      <p:sp>
        <p:nvSpPr>
          <p:cNvPr id="4" name="Slide Number Placeholder 3"/>
          <p:cNvSpPr>
            <a:spLocks noGrp="1"/>
          </p:cNvSpPr>
          <p:nvPr>
            <p:ph type="sldNum" sz="quarter" idx="12"/>
          </p:nvPr>
        </p:nvSpPr>
        <p:spPr/>
        <p:txBody>
          <a:bodyPr/>
          <a:lstStyle/>
          <a:p>
            <a:fld id="{45ED4601-72F1-4D24-B44B-122A02B0FF16}" type="slidenum">
              <a:rPr lang="zh-HK" altLang="en-US" smtClean="0"/>
              <a:t>‹#›</a:t>
            </a:fld>
            <a:endParaRPr lang="zh-HK" altLang="en-US"/>
          </a:p>
        </p:txBody>
      </p:sp>
    </p:spTree>
    <p:extLst>
      <p:ext uri="{BB962C8B-B14F-4D97-AF65-F5344CB8AC3E}">
        <p14:creationId xmlns:p14="http://schemas.microsoft.com/office/powerpoint/2010/main" val="2888793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TW" altLang="en-US"/>
              <a:t>按一下以編輯母片標題樣式</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5BCEA031-8575-4EDA-AB62-578E7C352AD6}" type="datetimeFigureOut">
              <a:rPr lang="zh-HK" altLang="en-US" smtClean="0"/>
              <a:t>7/8/2017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45ED4601-72F1-4D24-B44B-122A02B0FF16}" type="slidenum">
              <a:rPr lang="zh-HK" altLang="en-US" smtClean="0"/>
              <a:t>‹#›</a:t>
            </a:fld>
            <a:endParaRPr lang="zh-HK" altLang="en-US"/>
          </a:p>
        </p:txBody>
      </p:sp>
    </p:spTree>
    <p:extLst>
      <p:ext uri="{BB962C8B-B14F-4D97-AF65-F5344CB8AC3E}">
        <p14:creationId xmlns:p14="http://schemas.microsoft.com/office/powerpoint/2010/main" val="171280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5BCEA031-8575-4EDA-AB62-578E7C352AD6}" type="datetimeFigureOut">
              <a:rPr lang="zh-HK" altLang="en-US" smtClean="0"/>
              <a:t>7/8/2017</a:t>
            </a:fld>
            <a:endParaRPr lang="zh-HK" altLang="en-US"/>
          </a:p>
        </p:txBody>
      </p:sp>
      <p:sp>
        <p:nvSpPr>
          <p:cNvPr id="6" name="Footer Placeholder 5"/>
          <p:cNvSpPr>
            <a:spLocks noGrp="1"/>
          </p:cNvSpPr>
          <p:nvPr>
            <p:ph type="ftr" sz="quarter" idx="11"/>
          </p:nvPr>
        </p:nvSpPr>
        <p:spPr/>
        <p:txBody>
          <a:bodyPr/>
          <a:lstStyle/>
          <a:p>
            <a:endParaRPr lang="zh-HK" altLang="en-US"/>
          </a:p>
        </p:txBody>
      </p:sp>
      <p:sp>
        <p:nvSpPr>
          <p:cNvPr id="7" name="Slide Number Placeholder 6"/>
          <p:cNvSpPr>
            <a:spLocks noGrp="1"/>
          </p:cNvSpPr>
          <p:nvPr>
            <p:ph type="sldNum" sz="quarter" idx="12"/>
          </p:nvPr>
        </p:nvSpPr>
        <p:spPr/>
        <p:txBody>
          <a:bodyPr/>
          <a:lstStyle/>
          <a:p>
            <a:fld id="{45ED4601-72F1-4D24-B44B-122A02B0FF16}" type="slidenum">
              <a:rPr lang="zh-HK" altLang="en-US" smtClean="0"/>
              <a:t>‹#›</a:t>
            </a:fld>
            <a:endParaRPr lang="zh-HK" altLang="en-US"/>
          </a:p>
        </p:txBody>
      </p:sp>
    </p:spTree>
    <p:extLst>
      <p:ext uri="{BB962C8B-B14F-4D97-AF65-F5344CB8AC3E}">
        <p14:creationId xmlns:p14="http://schemas.microsoft.com/office/powerpoint/2010/main" val="3437900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5BCEA031-8575-4EDA-AB62-578E7C352AD6}" type="datetimeFigureOut">
              <a:rPr lang="zh-HK" altLang="en-US" smtClean="0"/>
              <a:t>7/8/2017</a:t>
            </a:fld>
            <a:endParaRPr lang="zh-HK"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HK"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45ED4601-72F1-4D24-B44B-122A02B0FF16}" type="slidenum">
              <a:rPr lang="zh-HK" altLang="en-US" smtClean="0"/>
              <a:t>‹#›</a:t>
            </a:fld>
            <a:endParaRPr lang="zh-HK" altLang="en-US"/>
          </a:p>
        </p:txBody>
      </p:sp>
    </p:spTree>
    <p:extLst>
      <p:ext uri="{BB962C8B-B14F-4D97-AF65-F5344CB8AC3E}">
        <p14:creationId xmlns:p14="http://schemas.microsoft.com/office/powerpoint/2010/main" val="26098921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3916a523.ngrok.i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621922" y="625747"/>
            <a:ext cx="2000103" cy="8840203"/>
          </a:xfrm>
          <a:prstGeom prst="rect">
            <a:avLst/>
          </a:prstGeom>
          <a:solidFill>
            <a:srgbClr val="C7CB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71" name="矩形 70"/>
          <p:cNvSpPr/>
          <p:nvPr/>
        </p:nvSpPr>
        <p:spPr>
          <a:xfrm>
            <a:off x="4621775" y="7797799"/>
            <a:ext cx="2000250" cy="1666921"/>
          </a:xfrm>
          <a:prstGeom prst="rect">
            <a:avLst/>
          </a:prstGeom>
          <a:solidFill>
            <a:srgbClr val="AC90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aphicFrame>
        <p:nvGraphicFramePr>
          <p:cNvPr id="34" name="表格 33"/>
          <p:cNvGraphicFramePr>
            <a:graphicFrameLocks noGrp="1"/>
          </p:cNvGraphicFramePr>
          <p:nvPr>
            <p:extLst>
              <p:ext uri="{D42A27DB-BD31-4B8C-83A1-F6EECF244321}">
                <p14:modId xmlns:p14="http://schemas.microsoft.com/office/powerpoint/2010/main" val="2747754068"/>
              </p:ext>
            </p:extLst>
          </p:nvPr>
        </p:nvGraphicFramePr>
        <p:xfrm>
          <a:off x="4759313" y="3379860"/>
          <a:ext cx="1725174" cy="1665092"/>
        </p:xfrm>
        <a:graphic>
          <a:graphicData uri="http://schemas.openxmlformats.org/drawingml/2006/table">
            <a:tbl>
              <a:tblPr firstRow="1" bandRow="1">
                <a:tableStyleId>{5C22544A-7EE6-4342-B048-85BDC9FD1C3A}</a:tableStyleId>
              </a:tblPr>
              <a:tblGrid>
                <a:gridCol w="1271405">
                  <a:extLst>
                    <a:ext uri="{9D8B030D-6E8A-4147-A177-3AD203B41FA5}">
                      <a16:colId xmlns:a16="http://schemas.microsoft.com/office/drawing/2014/main" val="20000"/>
                    </a:ext>
                  </a:extLst>
                </a:gridCol>
                <a:gridCol w="453769">
                  <a:extLst>
                    <a:ext uri="{9D8B030D-6E8A-4147-A177-3AD203B41FA5}">
                      <a16:colId xmlns:a16="http://schemas.microsoft.com/office/drawing/2014/main" val="20001"/>
                    </a:ext>
                  </a:extLst>
                </a:gridCol>
              </a:tblGrid>
              <a:tr h="265429">
                <a:tc gridSpan="2">
                  <a:txBody>
                    <a:bodyPr/>
                    <a:lstStyle/>
                    <a:p>
                      <a:pPr algn="ctr"/>
                      <a:r>
                        <a:rPr lang="en-US" altLang="zh-HK" dirty="0" err="1"/>
                        <a:t>HKEx</a:t>
                      </a:r>
                      <a:r>
                        <a:rPr lang="en-US" altLang="zh-HK" dirty="0"/>
                        <a:t> Subscription</a:t>
                      </a:r>
                      <a:endParaRPr lang="zh-HK" altLang="en-US"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D3438"/>
                    </a:solidFill>
                  </a:tcPr>
                </a:tc>
                <a:tc hMerge="1">
                  <a:txBody>
                    <a:bodyPr/>
                    <a:lstStyle/>
                    <a:p>
                      <a:pPr algn="ctr"/>
                      <a:endParaRPr lang="zh-HK" altLang="en-US"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0000"/>
                  </a:ext>
                </a:extLst>
              </a:tr>
              <a:tr h="246374">
                <a:tc gridSpan="2">
                  <a:txBody>
                    <a:bodyPr/>
                    <a:lstStyle/>
                    <a:p>
                      <a:pPr algn="r">
                        <a:lnSpc>
                          <a:spcPts val="800"/>
                        </a:lnSpc>
                      </a:pPr>
                      <a:r>
                        <a:rPr lang="en-US" altLang="zh-HK" sz="1000" b="1" kern="1200">
                          <a:solidFill>
                            <a:srgbClr val="3D3438"/>
                          </a:solidFill>
                          <a:effectLst/>
                          <a:latin typeface="+mn-lt"/>
                          <a:ea typeface="+mn-ea"/>
                          <a:cs typeface="+mn-cs"/>
                        </a:rPr>
                        <a:t>($</a:t>
                      </a:r>
                      <a:r>
                        <a:rPr lang="en-US" altLang="zh-HK" sz="1000" b="1" kern="1200" baseline="0">
                          <a:solidFill>
                            <a:srgbClr val="3D3438"/>
                          </a:solidFill>
                          <a:effectLst/>
                          <a:latin typeface="+mn-lt"/>
                          <a:ea typeface="+mn-ea"/>
                          <a:cs typeface="+mn-cs"/>
                        </a:rPr>
                        <a:t> in </a:t>
                      </a:r>
                      <a:r>
                        <a:rPr lang="en-US" altLang="zh-HK" sz="1000" b="1" kern="1200">
                          <a:solidFill>
                            <a:srgbClr val="3D3438"/>
                          </a:solidFill>
                          <a:effectLst/>
                          <a:latin typeface="+mn-lt"/>
                          <a:ea typeface="+mn-ea"/>
                          <a:cs typeface="+mn-cs"/>
                        </a:rPr>
                        <a:t>HKD</a:t>
                      </a:r>
                      <a:r>
                        <a:rPr lang="en-US" altLang="zh-HK" sz="1000" b="1" kern="1200" dirty="0">
                          <a:solidFill>
                            <a:srgbClr val="3D3438"/>
                          </a:solidFill>
                          <a:effectLst/>
                          <a:latin typeface="+mn-lt"/>
                          <a:ea typeface="+mn-ea"/>
                          <a:cs typeface="+mn-cs"/>
                        </a:rPr>
                        <a:t>)</a:t>
                      </a:r>
                    </a:p>
                  </a:txBody>
                  <a:tcPr anchor="b">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r">
                        <a:lnSpc>
                          <a:spcPts val="800"/>
                        </a:lnSpc>
                      </a:pPr>
                      <a:endParaRPr lang="en-US" altLang="zh-HK" sz="800" b="1" kern="1200" dirty="0">
                        <a:solidFill>
                          <a:srgbClr val="C00000"/>
                        </a:solidFill>
                        <a:effectLst/>
                        <a:latin typeface="+mn-lt"/>
                        <a:ea typeface="+mn-ea"/>
                        <a:cs typeface="+mn-cs"/>
                      </a:endParaRPr>
                    </a:p>
                  </a:txBody>
                  <a:tcPr anchor="b">
                    <a:lnL w="28575"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04166">
                <a:tc>
                  <a:txBody>
                    <a:bodyPr/>
                    <a:lstStyle/>
                    <a:p>
                      <a:pPr>
                        <a:lnSpc>
                          <a:spcPts val="960"/>
                        </a:lnSpc>
                      </a:pPr>
                      <a:r>
                        <a:rPr lang="en-US" altLang="zh-HK" sz="800" b="0" i="0" kern="1200">
                          <a:solidFill>
                            <a:schemeClr val="bg2">
                              <a:lumMod val="25000"/>
                            </a:schemeClr>
                          </a:solidFill>
                          <a:effectLst/>
                          <a:latin typeface="+mn-lt"/>
                          <a:ea typeface="+mn-ea"/>
                          <a:cs typeface="+mn-cs"/>
                        </a:rPr>
                        <a:t>Entry Level Package</a:t>
                      </a:r>
                    </a:p>
                    <a:p>
                      <a:pPr>
                        <a:lnSpc>
                          <a:spcPts val="960"/>
                        </a:lnSpc>
                      </a:pPr>
                      <a:r>
                        <a:rPr lang="en-US" altLang="zh-TW" sz="800" b="0" i="0" kern="1200">
                          <a:solidFill>
                            <a:schemeClr val="bg2">
                              <a:lumMod val="25000"/>
                            </a:schemeClr>
                          </a:solidFill>
                          <a:effectLst/>
                          <a:latin typeface="+mn-lt"/>
                          <a:ea typeface="+mn-ea"/>
                          <a:cs typeface="+mn-cs"/>
                        </a:rPr>
                        <a:t>(Morning &amp; market close) </a:t>
                      </a:r>
                      <a:endParaRPr lang="zh-TW" altLang="zh-HK" sz="800" kern="1200" dirty="0">
                        <a:solidFill>
                          <a:schemeClr val="bg2">
                            <a:lumMod val="25000"/>
                          </a:schemeClr>
                        </a:solidFill>
                        <a:effectLst/>
                        <a:latin typeface="+mn-lt"/>
                        <a:ea typeface="+mn-ea"/>
                        <a:cs typeface="+mn-cs"/>
                      </a:endParaRPr>
                    </a:p>
                  </a:txBody>
                  <a:tcPr>
                    <a:lnL w="12700" cmpd="sng">
                      <a:noFill/>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ts val="960"/>
                        </a:lnSpc>
                      </a:pPr>
                      <a:r>
                        <a:rPr lang="en-US" altLang="zh-HK" sz="1000" b="1" kern="1200" dirty="0">
                          <a:solidFill>
                            <a:srgbClr val="C00000"/>
                          </a:solidFill>
                          <a:effectLst/>
                          <a:latin typeface="+mn-lt"/>
                          <a:ea typeface="+mn-ea"/>
                          <a:cs typeface="+mn-cs"/>
                        </a:rPr>
                        <a:t>500</a:t>
                      </a:r>
                    </a:p>
                  </a:txBody>
                  <a:tcPr anchor="ctr">
                    <a:lnL w="28575" cap="flat" cmpd="sng" algn="ctr">
                      <a:noFill/>
                      <a:prstDash val="solid"/>
                      <a:round/>
                      <a:headEnd type="none" w="med" len="med"/>
                      <a:tailEnd type="none" w="med" len="med"/>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127282">
                <a:tc>
                  <a:txBody>
                    <a:bodyPr/>
                    <a:lstStyle/>
                    <a:p>
                      <a:pPr>
                        <a:lnSpc>
                          <a:spcPts val="960"/>
                        </a:lnSpc>
                      </a:pPr>
                      <a:r>
                        <a:rPr lang="en-US" altLang="zh-HK" sz="800" kern="1200" dirty="0">
                          <a:solidFill>
                            <a:schemeClr val="bg2">
                              <a:lumMod val="25000"/>
                            </a:schemeClr>
                          </a:solidFill>
                          <a:effectLst/>
                          <a:latin typeface="+mn-lt"/>
                          <a:ea typeface="+mn-ea"/>
                          <a:cs typeface="+mn-cs"/>
                        </a:rPr>
                        <a:t>One Cross Connect</a:t>
                      </a:r>
                      <a:endParaRPr lang="zh-TW" altLang="zh-HK" sz="800" kern="1200" dirty="0">
                        <a:solidFill>
                          <a:schemeClr val="bg2">
                            <a:lumMod val="25000"/>
                          </a:schemeClr>
                        </a:solidFill>
                        <a:effectLst/>
                        <a:latin typeface="+mn-lt"/>
                        <a:ea typeface="+mn-ea"/>
                        <a:cs typeface="+mn-cs"/>
                      </a:endParaRPr>
                    </a:p>
                  </a:txBody>
                  <a:tcPr>
                    <a:lnL w="12700" cmpd="sng">
                      <a:noFill/>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ts val="960"/>
                        </a:lnSpc>
                      </a:pPr>
                      <a:r>
                        <a:rPr lang="en-US" altLang="zh-HK" sz="1000" b="1" kern="1200" dirty="0">
                          <a:solidFill>
                            <a:srgbClr val="C00000"/>
                          </a:solidFill>
                          <a:effectLst/>
                          <a:latin typeface="+mn-lt"/>
                          <a:ea typeface="+mn-ea"/>
                          <a:cs typeface="+mn-cs"/>
                        </a:rPr>
                        <a:t>1500</a:t>
                      </a:r>
                    </a:p>
                  </a:txBody>
                  <a:tcPr anchor="ctr">
                    <a:lnL w="28575" cap="flat" cmpd="sng" algn="ctr">
                      <a:noFill/>
                      <a:prstDash val="solid"/>
                      <a:round/>
                      <a:headEnd type="none" w="med" len="med"/>
                      <a:tailEnd type="none" w="med" len="med"/>
                    </a:lnL>
                    <a:lnR w="12700" cmpd="sng">
                      <a:noFill/>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192425">
                <a:tc>
                  <a:txBody>
                    <a:bodyPr/>
                    <a:lstStyle/>
                    <a:p>
                      <a:pPr>
                        <a:lnSpc>
                          <a:spcPts val="960"/>
                        </a:lnSpc>
                      </a:pPr>
                      <a:r>
                        <a:rPr lang="en-US" altLang="zh-HK" sz="800" kern="1200" dirty="0">
                          <a:solidFill>
                            <a:schemeClr val="bg2">
                              <a:lumMod val="25000"/>
                            </a:schemeClr>
                          </a:solidFill>
                          <a:effectLst/>
                          <a:latin typeface="+mn-lt"/>
                          <a:ea typeface="+mn-ea"/>
                          <a:cs typeface="+mn-cs"/>
                        </a:rPr>
                        <a:t>Daily Market Reports </a:t>
                      </a:r>
                      <a:r>
                        <a:rPr lang="en-US" altLang="zh-HK" sz="800" b="1" dirty="0">
                          <a:solidFill>
                            <a:schemeClr val="bg2">
                              <a:lumMod val="25000"/>
                            </a:schemeClr>
                          </a:solidFill>
                        </a:rPr>
                        <a:t>–</a:t>
                      </a:r>
                      <a:r>
                        <a:rPr lang="en-US" altLang="zh-HK" sz="800" kern="1200" dirty="0">
                          <a:solidFill>
                            <a:schemeClr val="bg2">
                              <a:lumMod val="25000"/>
                            </a:schemeClr>
                          </a:solidFill>
                          <a:effectLst/>
                          <a:latin typeface="+mn-lt"/>
                          <a:ea typeface="+mn-ea"/>
                          <a:cs typeface="+mn-cs"/>
                        </a:rPr>
                        <a:t>Futures &amp; Options</a:t>
                      </a:r>
                      <a:endParaRPr lang="zh-TW" altLang="zh-HK" sz="800" kern="1200" dirty="0">
                        <a:solidFill>
                          <a:schemeClr val="bg2">
                            <a:lumMod val="25000"/>
                          </a:schemeClr>
                        </a:solidFill>
                        <a:effectLst/>
                        <a:latin typeface="+mn-lt"/>
                        <a:ea typeface="+mn-ea"/>
                        <a:cs typeface="+mn-cs"/>
                      </a:endParaRPr>
                    </a:p>
                  </a:txBody>
                  <a:tcPr>
                    <a:lnL w="12700" cmpd="sng">
                      <a:noFill/>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ts val="960"/>
                        </a:lnSpc>
                      </a:pPr>
                      <a:r>
                        <a:rPr lang="en-US" altLang="zh-HK" sz="1000" b="1" kern="1200" dirty="0">
                          <a:solidFill>
                            <a:srgbClr val="C00000"/>
                          </a:solidFill>
                          <a:effectLst/>
                          <a:latin typeface="+mn-lt"/>
                          <a:ea typeface="+mn-ea"/>
                          <a:cs typeface="+mn-cs"/>
                        </a:rPr>
                        <a:t>600</a:t>
                      </a:r>
                    </a:p>
                  </a:txBody>
                  <a:tcPr anchor="ctr">
                    <a:lnL w="28575" cap="flat" cmpd="sng" algn="ctr">
                      <a:noFill/>
                      <a:prstDash val="solid"/>
                      <a:round/>
                      <a:headEnd type="none" w="med" len="med"/>
                      <a:tailEnd type="none" w="med" len="med"/>
                    </a:lnL>
                    <a:lnR w="12700" cmpd="sng">
                      <a:noFill/>
                    </a:lnR>
                    <a:lnT w="28575" cap="flat" cmpd="sng" algn="ctr">
                      <a:noFill/>
                      <a:prstDash val="solid"/>
                      <a:round/>
                      <a:headEnd type="none" w="med" len="med"/>
                      <a:tailEnd type="none" w="med" len="med"/>
                    </a:lnT>
                    <a:lnB w="28575"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92425">
                <a:tc>
                  <a:txBody>
                    <a:bodyPr/>
                    <a:lstStyle/>
                    <a:p>
                      <a:pPr algn="l">
                        <a:lnSpc>
                          <a:spcPts val="960"/>
                        </a:lnSpc>
                      </a:pPr>
                      <a:r>
                        <a:rPr lang="en-US" altLang="zh-TW" sz="800" kern="1200">
                          <a:solidFill>
                            <a:schemeClr val="bg2">
                              <a:lumMod val="25000"/>
                            </a:schemeClr>
                          </a:solidFill>
                          <a:effectLst/>
                          <a:latin typeface="+mn-lt"/>
                          <a:ea typeface="+mn-ea"/>
                          <a:cs typeface="+mn-cs"/>
                        </a:rPr>
                        <a:t>Monthly Recurrent Fee ($)</a:t>
                      </a:r>
                      <a:endParaRPr lang="zh-TW" altLang="zh-HK" sz="800" kern="1200" dirty="0">
                        <a:solidFill>
                          <a:schemeClr val="bg2">
                            <a:lumMod val="25000"/>
                          </a:schemeClr>
                        </a:solidFill>
                        <a:effectLst/>
                        <a:latin typeface="+mn-lt"/>
                        <a:ea typeface="+mn-ea"/>
                        <a:cs typeface="+mn-cs"/>
                      </a:endParaRPr>
                    </a:p>
                  </a:txBody>
                  <a:tcPr>
                    <a:lnL w="12700" cmpd="sng">
                      <a:noFill/>
                    </a:lnL>
                    <a:lnR w="12700" cmpd="sng">
                      <a:noFill/>
                    </a:lnR>
                    <a:lnT w="28575" cap="flat" cmpd="sng" algn="ctr">
                      <a:solidFill>
                        <a:schemeClr val="bg2">
                          <a:lumMod val="7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lnSpc>
                          <a:spcPts val="960"/>
                        </a:lnSpc>
                      </a:pPr>
                      <a:r>
                        <a:rPr lang="en-US" altLang="zh-HK" sz="1000" b="1" kern="1200" dirty="0">
                          <a:solidFill>
                            <a:srgbClr val="C00000"/>
                          </a:solidFill>
                          <a:effectLst/>
                          <a:latin typeface="+mn-lt"/>
                          <a:ea typeface="+mn-ea"/>
                          <a:cs typeface="+mn-cs"/>
                        </a:rPr>
                        <a:t>2600</a:t>
                      </a:r>
                    </a:p>
                  </a:txBody>
                  <a:tcPr>
                    <a:lnL w="12700" cmpd="sng">
                      <a:noFill/>
                    </a:lnL>
                    <a:lnR w="12700" cmpd="sng">
                      <a:noFill/>
                    </a:lnR>
                    <a:lnT w="28575" cap="flat" cmpd="sng" algn="ctr">
                      <a:solidFill>
                        <a:schemeClr val="bg2">
                          <a:lumMod val="75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pic>
        <p:nvPicPr>
          <p:cNvPr id="1040" name="Picture 16" descr="abstract polygon white的圖片搜尋結果"/>
          <p:cNvPicPr>
            <a:picLocks noChangeAspect="1" noChangeArrowheads="1"/>
          </p:cNvPicPr>
          <p:nvPr/>
        </p:nvPicPr>
        <p:blipFill rotWithShape="1">
          <a:blip r:embed="rId2">
            <a:extLst>
              <a:ext uri="{28A0092B-C50C-407E-A947-70E740481C1C}">
                <a14:useLocalDpi xmlns:a14="http://schemas.microsoft.com/office/drawing/2010/main" val="0"/>
              </a:ext>
            </a:extLst>
          </a:blip>
          <a:srcRect t="41769" r="11648" b="43466"/>
          <a:stretch/>
        </p:blipFill>
        <p:spPr bwMode="auto">
          <a:xfrm flipH="1">
            <a:off x="-1" y="0"/>
            <a:ext cx="6858001" cy="625747"/>
          </a:xfrm>
          <a:prstGeom prst="rect">
            <a:avLst/>
          </a:prstGeom>
          <a:noFill/>
          <a:extLst>
            <a:ext uri="{909E8E84-426E-40DD-AFC4-6F175D3DCCD1}">
              <a14:hiddenFill xmlns:a14="http://schemas.microsoft.com/office/drawing/2010/main">
                <a:solidFill>
                  <a:srgbClr val="FFFFFF"/>
                </a:solidFill>
              </a14:hiddenFill>
            </a:ext>
          </a:extLst>
        </p:spPr>
      </p:pic>
      <p:sp>
        <p:nvSpPr>
          <p:cNvPr id="18" name="矩形 17"/>
          <p:cNvSpPr/>
          <p:nvPr/>
        </p:nvSpPr>
        <p:spPr>
          <a:xfrm>
            <a:off x="-3" y="0"/>
            <a:ext cx="6858000" cy="6286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pic>
        <p:nvPicPr>
          <p:cNvPr id="1028" name="Picture 4" descr="ubs logo的圖片搜尋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083" y="156651"/>
            <a:ext cx="896666" cy="328778"/>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1157749" y="145319"/>
            <a:ext cx="5464277" cy="323165"/>
          </a:xfrm>
          <a:prstGeom prst="rect">
            <a:avLst/>
          </a:prstGeom>
          <a:noFill/>
        </p:spPr>
        <p:txBody>
          <a:bodyPr wrap="square" rtlCol="0">
            <a:spAutoFit/>
          </a:bodyPr>
          <a:lstStyle/>
          <a:p>
            <a:pPr algn="r"/>
            <a:r>
              <a:rPr lang="en-US" altLang="zh-HK" sz="1500" b="1" dirty="0">
                <a:solidFill>
                  <a:schemeClr val="bg2">
                    <a:lumMod val="50000"/>
                  </a:schemeClr>
                </a:solidFill>
                <a:ea typeface="Arial Unicode MS" panose="020B0604020202020204" pitchFamily="34" charset="-120"/>
                <a:cs typeface="Arial Unicode MS" panose="020B0604020202020204" pitchFamily="34" charset="-120"/>
              </a:rPr>
              <a:t>2017 UBS Group Technology and Operations Case Challenge </a:t>
            </a:r>
            <a:endParaRPr lang="zh-HK" altLang="en-US" sz="1500" b="1" dirty="0">
              <a:solidFill>
                <a:schemeClr val="bg2">
                  <a:lumMod val="50000"/>
                </a:schemeClr>
              </a:solidFill>
              <a:ea typeface="Arial Unicode MS" panose="020B0604020202020204" pitchFamily="34" charset="-120"/>
              <a:cs typeface="Arial Unicode MS" panose="020B0604020202020204" pitchFamily="34" charset="-120"/>
            </a:endParaRPr>
          </a:p>
        </p:txBody>
      </p:sp>
      <p:sp>
        <p:nvSpPr>
          <p:cNvPr id="14" name="矩形 13"/>
          <p:cNvSpPr/>
          <p:nvPr/>
        </p:nvSpPr>
        <p:spPr>
          <a:xfrm>
            <a:off x="4621777" y="625748"/>
            <a:ext cx="2000250" cy="2649080"/>
          </a:xfrm>
          <a:prstGeom prst="rect">
            <a:avLst/>
          </a:prstGeom>
          <a:solidFill>
            <a:srgbClr val="3D34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aphicFrame>
        <p:nvGraphicFramePr>
          <p:cNvPr id="13" name="表格 12"/>
          <p:cNvGraphicFramePr>
            <a:graphicFrameLocks noGrp="1"/>
          </p:cNvGraphicFramePr>
          <p:nvPr>
            <p:extLst>
              <p:ext uri="{D42A27DB-BD31-4B8C-83A1-F6EECF244321}">
                <p14:modId xmlns:p14="http://schemas.microsoft.com/office/powerpoint/2010/main" val="3410818439"/>
              </p:ext>
            </p:extLst>
          </p:nvPr>
        </p:nvGraphicFramePr>
        <p:xfrm>
          <a:off x="4759314" y="724952"/>
          <a:ext cx="1725173" cy="1445260"/>
        </p:xfrm>
        <a:graphic>
          <a:graphicData uri="http://schemas.openxmlformats.org/drawingml/2006/table">
            <a:tbl>
              <a:tblPr firstRow="1" bandRow="1">
                <a:tableStyleId>{5C22544A-7EE6-4342-B048-85BDC9FD1C3A}</a:tableStyleId>
              </a:tblPr>
              <a:tblGrid>
                <a:gridCol w="1725173">
                  <a:extLst>
                    <a:ext uri="{9D8B030D-6E8A-4147-A177-3AD203B41FA5}">
                      <a16:colId xmlns:a16="http://schemas.microsoft.com/office/drawing/2014/main" val="20000"/>
                    </a:ext>
                  </a:extLst>
                </a:gridCol>
              </a:tblGrid>
              <a:tr h="262457">
                <a:tc>
                  <a:txBody>
                    <a:bodyPr/>
                    <a:lstStyle/>
                    <a:p>
                      <a:pPr algn="ctr"/>
                      <a:r>
                        <a:rPr lang="en-US" altLang="zh-HK" dirty="0"/>
                        <a:t>Essentials in Trades</a:t>
                      </a:r>
                      <a:endParaRPr lang="zh-HK" altLang="en-US"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0000"/>
                  </a:ext>
                </a:extLst>
              </a:tr>
              <a:tr h="262457">
                <a:tc>
                  <a:txBody>
                    <a:bodyPr/>
                    <a:lstStyle/>
                    <a:p>
                      <a:pPr>
                        <a:lnSpc>
                          <a:spcPts val="400"/>
                        </a:lnSpc>
                      </a:pPr>
                      <a:endParaRPr lang="en-US" altLang="zh-HK" sz="500" b="1" kern="1200" dirty="0">
                        <a:solidFill>
                          <a:srgbClr val="C00000"/>
                        </a:solidFill>
                        <a:effectLst/>
                        <a:latin typeface="+mn-lt"/>
                        <a:ea typeface="+mn-ea"/>
                        <a:cs typeface="+mn-cs"/>
                      </a:endParaRPr>
                    </a:p>
                    <a:p>
                      <a:r>
                        <a:rPr lang="en-US" altLang="zh-HK" sz="1100" b="1" kern="1200" dirty="0">
                          <a:solidFill>
                            <a:srgbClr val="C00000"/>
                          </a:solidFill>
                          <a:effectLst/>
                          <a:latin typeface="+mn-lt"/>
                          <a:ea typeface="+mn-ea"/>
                          <a:cs typeface="+mn-cs"/>
                        </a:rPr>
                        <a:t>Price</a:t>
                      </a:r>
                      <a:r>
                        <a:rPr lang="en-US" altLang="zh-HK" sz="1100" b="1" kern="1200" baseline="0" dirty="0">
                          <a:solidFill>
                            <a:srgbClr val="C00000"/>
                          </a:solidFill>
                          <a:effectLst/>
                          <a:latin typeface="+mn-lt"/>
                          <a:ea typeface="+mn-ea"/>
                          <a:cs typeface="+mn-cs"/>
                        </a:rPr>
                        <a:t> Discrepancy</a:t>
                      </a:r>
                      <a:r>
                        <a:rPr lang="en-US" altLang="zh-HK" sz="1100" b="1" kern="1200" dirty="0">
                          <a:solidFill>
                            <a:srgbClr val="C00000"/>
                          </a:solidFill>
                          <a:effectLst/>
                          <a:latin typeface="+mn-lt"/>
                          <a:ea typeface="+mn-ea"/>
                          <a:cs typeface="+mn-cs"/>
                        </a:rPr>
                        <a:t> Error </a:t>
                      </a:r>
                      <a:r>
                        <a:rPr lang="en-US" altLang="zh-HK" sz="1100" kern="1200" dirty="0">
                          <a:solidFill>
                            <a:schemeClr val="bg1"/>
                          </a:solidFill>
                          <a:effectLst/>
                          <a:latin typeface="+mn-lt"/>
                          <a:ea typeface="+mn-ea"/>
                          <a:cs typeface="+mn-cs"/>
                        </a:rPr>
                        <a:t>here refers to the </a:t>
                      </a:r>
                      <a:r>
                        <a:rPr lang="en-US" altLang="zh-HK" sz="1100" u="sng" kern="1200" dirty="0">
                          <a:solidFill>
                            <a:schemeClr val="bg1"/>
                          </a:solidFill>
                          <a:effectLst/>
                          <a:latin typeface="+mn-lt"/>
                          <a:ea typeface="+mn-ea"/>
                          <a:cs typeface="+mn-cs"/>
                        </a:rPr>
                        <a:t>inconsistency</a:t>
                      </a:r>
                      <a:r>
                        <a:rPr lang="en-US" altLang="zh-HK" sz="1100" kern="1200" baseline="0" dirty="0">
                          <a:solidFill>
                            <a:schemeClr val="bg1"/>
                          </a:solidFill>
                          <a:effectLst/>
                          <a:latin typeface="+mn-lt"/>
                          <a:ea typeface="+mn-ea"/>
                          <a:cs typeface="+mn-cs"/>
                        </a:rPr>
                        <a:t> </a:t>
                      </a:r>
                      <a:r>
                        <a:rPr lang="en-US" altLang="zh-HK" sz="1100" kern="1200" dirty="0">
                          <a:solidFill>
                            <a:schemeClr val="bg1"/>
                          </a:solidFill>
                          <a:effectLst/>
                          <a:latin typeface="+mn-lt"/>
                          <a:ea typeface="+mn-ea"/>
                          <a:cs typeface="+mn-cs"/>
                        </a:rPr>
                        <a:t>between </a:t>
                      </a:r>
                    </a:p>
                    <a:p>
                      <a:r>
                        <a:rPr lang="en-US" altLang="zh-HK" sz="1100" kern="1200" dirty="0">
                          <a:solidFill>
                            <a:schemeClr val="bg1"/>
                          </a:solidFill>
                          <a:effectLst/>
                          <a:latin typeface="+mn-lt"/>
                          <a:ea typeface="+mn-ea"/>
                          <a:cs typeface="+mn-cs"/>
                        </a:rPr>
                        <a:t>the real market-close </a:t>
                      </a:r>
                    </a:p>
                    <a:p>
                      <a:r>
                        <a:rPr lang="en-US" altLang="zh-HK" sz="1100" kern="1200" dirty="0">
                          <a:solidFill>
                            <a:schemeClr val="bg1"/>
                          </a:solidFill>
                          <a:effectLst/>
                          <a:latin typeface="+mn-lt"/>
                          <a:ea typeface="+mn-ea"/>
                          <a:cs typeface="+mn-cs"/>
                        </a:rPr>
                        <a:t>price and the price shown on Reuters Terminal.</a:t>
                      </a:r>
                      <a:endParaRPr lang="zh-TW" altLang="zh-HK" sz="1100" kern="1200" dirty="0">
                        <a:solidFill>
                          <a:schemeClr val="bg1"/>
                        </a:solidFill>
                        <a:effectLst/>
                        <a:latin typeface="+mn-lt"/>
                        <a:ea typeface="+mn-ea"/>
                        <a:cs typeface="+mn-cs"/>
                      </a:endParaRPr>
                    </a:p>
                  </a:txBody>
                  <a:tcPr>
                    <a:lnL w="12700" cmpd="sng">
                      <a:noFill/>
                    </a:lnL>
                    <a:lnR w="12700" cmpd="sng">
                      <a:noFill/>
                    </a:lnR>
                    <a:lnT w="12700" cap="flat" cmpd="sng" algn="ctr">
                      <a:noFill/>
                      <a:prstDash val="solid"/>
                      <a:round/>
                      <a:headEnd type="none" w="med" len="med"/>
                      <a:tailEnd type="none" w="med" len="med"/>
                    </a:lnT>
                    <a:lnB w="28575" cap="flat" cmpd="sng" algn="ctr">
                      <a:solidFill>
                        <a:srgbClr val="DDCDD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19" name="文字方塊 18"/>
          <p:cNvSpPr txBox="1"/>
          <p:nvPr/>
        </p:nvSpPr>
        <p:spPr>
          <a:xfrm>
            <a:off x="142875" y="733442"/>
            <a:ext cx="4336026" cy="9094797"/>
          </a:xfrm>
          <a:prstGeom prst="rect">
            <a:avLst/>
          </a:prstGeom>
          <a:noFill/>
        </p:spPr>
        <p:txBody>
          <a:bodyPr wrap="square" rtlCol="0">
            <a:spAutoFit/>
          </a:bodyPr>
          <a:lstStyle/>
          <a:p>
            <a:r>
              <a:rPr lang="en-US" altLang="zh-HK" sz="1500" b="1" dirty="0">
                <a:solidFill>
                  <a:srgbClr val="C00000"/>
                </a:solidFill>
              </a:rPr>
              <a:t>REVEALING THE PROMISED LAND</a:t>
            </a:r>
          </a:p>
          <a:p>
            <a:r>
              <a:rPr lang="en-US" altLang="zh-HK" sz="1500" b="1" dirty="0"/>
              <a:t>Synergy for Achieving Financial Excellence</a:t>
            </a:r>
          </a:p>
          <a:p>
            <a:pPr>
              <a:lnSpc>
                <a:spcPct val="150000"/>
              </a:lnSpc>
            </a:pPr>
            <a:r>
              <a:rPr lang="en-US" altLang="zh-TW" sz="1000" dirty="0">
                <a:solidFill>
                  <a:schemeClr val="tx1">
                    <a:lumMod val="65000"/>
                    <a:lumOff val="35000"/>
                  </a:schemeClr>
                </a:solidFill>
                <a:cs typeface="Segoe UI" panose="020B0502040204020203" pitchFamily="34" charset="0"/>
              </a:rPr>
              <a:t>Charles WONG | Ken CHEUNG | Michelle MA</a:t>
            </a:r>
            <a:endParaRPr lang="en-US" altLang="zh-HK" sz="1000" b="1" dirty="0"/>
          </a:p>
          <a:p>
            <a:pPr>
              <a:lnSpc>
                <a:spcPts val="1500"/>
              </a:lnSpc>
            </a:pPr>
            <a:endParaRPr lang="en-US" altLang="zh-HK" sz="1500" b="1" dirty="0"/>
          </a:p>
          <a:p>
            <a:r>
              <a:rPr lang="en-US" altLang="zh-HK" sz="1100" b="1" dirty="0">
                <a:solidFill>
                  <a:srgbClr val="C00000"/>
                </a:solidFill>
              </a:rPr>
              <a:t>[1] Multisource Reference Checking and Alert System</a:t>
            </a:r>
          </a:p>
          <a:p>
            <a:pPr algn="just">
              <a:lnSpc>
                <a:spcPts val="1100"/>
              </a:lnSpc>
            </a:pPr>
            <a:r>
              <a:rPr lang="en-US" altLang="zh-HK" sz="1000" dirty="0"/>
              <a:t>Price discrepancy risk is not mitigated if Elite Bank continues to lean on single data source for compiling daily profit and loss. To capture a more accurate market price, it is advisable to have at least one more market data source for comparison purpose. For instance, Bloomberg is a renowned financial data vendor with the provision of data terminal services. A cross-check between the market data from Reuters and Bloomberg is necessary to confirm the data accuracy, especially during the market-close period. Whenever there is a price discrepancy, the alert system will be triggered and corrective actions must be taken. Below are the two layers of the defense mechanism. </a:t>
            </a:r>
          </a:p>
          <a:p>
            <a:pPr algn="just"/>
            <a:r>
              <a:rPr lang="en-US" altLang="zh-HK" sz="1000" dirty="0"/>
              <a:t> </a:t>
            </a:r>
            <a:endParaRPr lang="en-US" altLang="zh-HK" sz="1100" dirty="0"/>
          </a:p>
          <a:p>
            <a:r>
              <a:rPr lang="en-US" altLang="zh-HK" sz="1100" b="1" dirty="0">
                <a:solidFill>
                  <a:srgbClr val="C00000"/>
                </a:solidFill>
              </a:rPr>
              <a:t>[1.1] EM Algorithm for </a:t>
            </a:r>
            <a:r>
              <a:rPr lang="en-US" altLang="zh-TW" sz="1100" b="1" dirty="0">
                <a:solidFill>
                  <a:srgbClr val="C00000"/>
                </a:solidFill>
              </a:rPr>
              <a:t>Estimation of Missing Entries and Trends </a:t>
            </a:r>
            <a:r>
              <a:rPr lang="en-US" altLang="zh-HK" sz="1000" dirty="0"/>
              <a:t>Expectation-Maximization (EM) algorithm is a general, iterative algorithm for parameter estimation by maximum likelihood when random variables involved in a time series are not served (i.e. missing stock prices in certain time stamps). Missing data points can be estimated through multiple layers of simulations, the </a:t>
            </a:r>
            <a:r>
              <a:rPr lang="en-US" altLang="zh-HK" sz="1000" dirty="0" err="1"/>
              <a:t>trendline</a:t>
            </a:r>
            <a:r>
              <a:rPr lang="en-US" altLang="zh-HK" sz="1000" dirty="0"/>
              <a:t> of a certain stock can therefore be </a:t>
            </a:r>
            <a:r>
              <a:rPr lang="en-US" altLang="zh-HK" sz="1000" dirty="0" err="1"/>
              <a:t>regeneralized</a:t>
            </a:r>
            <a:r>
              <a:rPr lang="en-US" altLang="zh-HK" sz="1000" dirty="0"/>
              <a:t>.</a:t>
            </a:r>
          </a:p>
          <a:p>
            <a:endParaRPr lang="en-US" altLang="zh-HK" sz="1100" b="1" dirty="0">
              <a:solidFill>
                <a:srgbClr val="C00000"/>
              </a:solidFill>
            </a:endParaRPr>
          </a:p>
          <a:p>
            <a:r>
              <a:rPr lang="en-US" altLang="zh-HK" sz="1100" b="1" dirty="0"/>
              <a:t>Simplified Data Log-Likelihood (Rubin 1976):</a:t>
            </a:r>
          </a:p>
          <a:p>
            <a:pPr algn="ctr"/>
            <a:r>
              <a:rPr lang="en-US" altLang="zh-HK" sz="1200" i="1" dirty="0">
                <a:solidFill>
                  <a:schemeClr val="accent4">
                    <a:lumMod val="50000"/>
                  </a:schemeClr>
                </a:solidFill>
              </a:rPr>
              <a:t>F</a:t>
            </a:r>
            <a:r>
              <a:rPr lang="en-US" altLang="zh-HK" sz="1200" dirty="0">
                <a:solidFill>
                  <a:schemeClr val="accent4">
                    <a:lumMod val="50000"/>
                  </a:schemeClr>
                </a:solidFill>
              </a:rPr>
              <a:t>(</a:t>
            </a:r>
            <a:r>
              <a:rPr lang="el-GR" altLang="zh-HK" sz="1200" dirty="0">
                <a:solidFill>
                  <a:schemeClr val="accent4">
                    <a:lumMod val="50000"/>
                  </a:schemeClr>
                </a:solidFill>
              </a:rPr>
              <a:t>θ</a:t>
            </a:r>
            <a:r>
              <a:rPr lang="en-US" altLang="zh-HK" sz="1200" dirty="0">
                <a:solidFill>
                  <a:schemeClr val="accent4">
                    <a:lumMod val="50000"/>
                  </a:schemeClr>
                </a:solidFill>
              </a:rPr>
              <a:t>|</a:t>
            </a:r>
            <a:r>
              <a:rPr lang="en-US" altLang="zh-HK" sz="1200" dirty="0" err="1">
                <a:solidFill>
                  <a:schemeClr val="accent4">
                    <a:lumMod val="50000"/>
                  </a:schemeClr>
                </a:solidFill>
              </a:rPr>
              <a:t>Y</a:t>
            </a:r>
            <a:r>
              <a:rPr lang="en-US" altLang="zh-HK" sz="800" dirty="0" err="1">
                <a:solidFill>
                  <a:schemeClr val="accent4">
                    <a:lumMod val="50000"/>
                  </a:schemeClr>
                </a:solidFill>
              </a:rPr>
              <a:t>observation</a:t>
            </a:r>
            <a:r>
              <a:rPr lang="en-US" altLang="zh-HK" sz="1200" dirty="0">
                <a:solidFill>
                  <a:schemeClr val="accent4">
                    <a:lumMod val="50000"/>
                  </a:schemeClr>
                </a:solidFill>
              </a:rPr>
              <a:t>)</a:t>
            </a:r>
            <a:r>
              <a:rPr lang="en-US" altLang="zh-HK" sz="1200" b="1" dirty="0">
                <a:solidFill>
                  <a:schemeClr val="accent4">
                    <a:lumMod val="50000"/>
                  </a:schemeClr>
                </a:solidFill>
              </a:rPr>
              <a:t> </a:t>
            </a:r>
            <a:r>
              <a:rPr lang="en-US" altLang="zh-HK" sz="1200" dirty="0">
                <a:solidFill>
                  <a:schemeClr val="accent4">
                    <a:lumMod val="50000"/>
                  </a:schemeClr>
                </a:solidFill>
              </a:rPr>
              <a:t>= </a:t>
            </a:r>
            <a:r>
              <a:rPr lang="en-US" altLang="zh-HK" sz="1200" i="1" dirty="0">
                <a:solidFill>
                  <a:schemeClr val="accent4">
                    <a:lumMod val="50000"/>
                  </a:schemeClr>
                </a:solidFill>
              </a:rPr>
              <a:t>f</a:t>
            </a:r>
            <a:r>
              <a:rPr lang="en-US" altLang="zh-HK" sz="800" dirty="0">
                <a:solidFill>
                  <a:schemeClr val="accent4">
                    <a:lumMod val="50000"/>
                  </a:schemeClr>
                </a:solidFill>
              </a:rPr>
              <a:t>1</a:t>
            </a:r>
            <a:r>
              <a:rPr lang="en-US" altLang="zh-HK" sz="1200" dirty="0">
                <a:solidFill>
                  <a:schemeClr val="accent4">
                    <a:lumMod val="50000"/>
                  </a:schemeClr>
                </a:solidFill>
              </a:rPr>
              <a:t>(</a:t>
            </a:r>
            <a:r>
              <a:rPr lang="el-GR" altLang="zh-HK" sz="1200" dirty="0">
                <a:solidFill>
                  <a:schemeClr val="accent4">
                    <a:lumMod val="50000"/>
                  </a:schemeClr>
                </a:solidFill>
              </a:rPr>
              <a:t>θ</a:t>
            </a:r>
            <a:r>
              <a:rPr lang="en-US" altLang="zh-HK" sz="1200" dirty="0">
                <a:solidFill>
                  <a:schemeClr val="accent4">
                    <a:lumMod val="50000"/>
                  </a:schemeClr>
                </a:solidFill>
              </a:rPr>
              <a:t>|Y) – log[ </a:t>
            </a:r>
            <a:r>
              <a:rPr lang="en-US" altLang="zh-HK" sz="1200" i="1" dirty="0">
                <a:solidFill>
                  <a:schemeClr val="accent4">
                    <a:lumMod val="50000"/>
                  </a:schemeClr>
                </a:solidFill>
              </a:rPr>
              <a:t>f</a:t>
            </a:r>
            <a:r>
              <a:rPr lang="en-US" altLang="zh-HK" sz="800" dirty="0">
                <a:solidFill>
                  <a:schemeClr val="accent4">
                    <a:lumMod val="50000"/>
                  </a:schemeClr>
                </a:solidFill>
              </a:rPr>
              <a:t>2</a:t>
            </a:r>
            <a:r>
              <a:rPr lang="en-US" altLang="zh-HK" sz="1200" dirty="0">
                <a:solidFill>
                  <a:schemeClr val="accent4">
                    <a:lumMod val="50000"/>
                  </a:schemeClr>
                </a:solidFill>
              </a:rPr>
              <a:t>(</a:t>
            </a:r>
            <a:r>
              <a:rPr lang="en-US" altLang="zh-HK" sz="1200" dirty="0" err="1">
                <a:solidFill>
                  <a:schemeClr val="accent4">
                    <a:lumMod val="50000"/>
                  </a:schemeClr>
                </a:solidFill>
              </a:rPr>
              <a:t>Y</a:t>
            </a:r>
            <a:r>
              <a:rPr lang="en-US" altLang="zh-HK" sz="800" dirty="0" err="1">
                <a:solidFill>
                  <a:schemeClr val="accent4">
                    <a:lumMod val="50000"/>
                  </a:schemeClr>
                </a:solidFill>
              </a:rPr>
              <a:t>missing</a:t>
            </a:r>
            <a:r>
              <a:rPr lang="en-US" altLang="zh-HK" sz="1200" dirty="0" err="1">
                <a:solidFill>
                  <a:schemeClr val="accent4">
                    <a:lumMod val="50000"/>
                  </a:schemeClr>
                </a:solidFill>
              </a:rPr>
              <a:t>|Y</a:t>
            </a:r>
            <a:r>
              <a:rPr lang="en-US" altLang="zh-HK" sz="800" dirty="0" err="1">
                <a:solidFill>
                  <a:schemeClr val="accent4">
                    <a:lumMod val="50000"/>
                  </a:schemeClr>
                </a:solidFill>
              </a:rPr>
              <a:t>observation</a:t>
            </a:r>
            <a:r>
              <a:rPr lang="en-US" altLang="zh-HK" sz="1200" dirty="0">
                <a:solidFill>
                  <a:schemeClr val="accent4">
                    <a:lumMod val="50000"/>
                  </a:schemeClr>
                </a:solidFill>
              </a:rPr>
              <a:t> ;</a:t>
            </a:r>
            <a:r>
              <a:rPr lang="el-GR" altLang="zh-HK" sz="1200" dirty="0">
                <a:solidFill>
                  <a:schemeClr val="accent4">
                    <a:lumMod val="50000"/>
                  </a:schemeClr>
                </a:solidFill>
              </a:rPr>
              <a:t>θ</a:t>
            </a:r>
            <a:r>
              <a:rPr lang="en-US" altLang="zh-HK" sz="1200" dirty="0">
                <a:solidFill>
                  <a:schemeClr val="accent4">
                    <a:lumMod val="50000"/>
                  </a:schemeClr>
                </a:solidFill>
              </a:rPr>
              <a:t>) ]</a:t>
            </a:r>
            <a:endParaRPr lang="en-US" altLang="zh-HK" sz="1200" b="1" dirty="0">
              <a:solidFill>
                <a:schemeClr val="accent4">
                  <a:lumMod val="50000"/>
                </a:schemeClr>
              </a:solidFill>
            </a:endParaRPr>
          </a:p>
          <a:p>
            <a:endParaRPr lang="en-US" altLang="zh-HK" sz="1100" b="1" dirty="0">
              <a:solidFill>
                <a:srgbClr val="C00000"/>
              </a:solidFill>
            </a:endParaRPr>
          </a:p>
          <a:p>
            <a:pPr algn="just">
              <a:lnSpc>
                <a:spcPts val="1100"/>
              </a:lnSpc>
            </a:pPr>
            <a:r>
              <a:rPr lang="en-US" altLang="zh-HK" sz="1000" dirty="0"/>
              <a:t>Elite bank recognizes the quotes provided by exchanges should be the most reliable data. However, the deployment of EM algorithmic machine learning system can be utilized as preliminary parameters for alert trigger, in accordance with the mean squared errors of deviant data points. </a:t>
            </a:r>
          </a:p>
          <a:p>
            <a:pPr algn="just">
              <a:lnSpc>
                <a:spcPts val="1100"/>
              </a:lnSpc>
            </a:pPr>
            <a:endParaRPr lang="en-US" altLang="zh-TW" sz="1000" dirty="0"/>
          </a:p>
          <a:p>
            <a:pPr algn="just">
              <a:lnSpc>
                <a:spcPts val="1100"/>
              </a:lnSpc>
            </a:pPr>
            <a:r>
              <a:rPr lang="en-US" altLang="zh-HK" sz="1000" dirty="0"/>
              <a:t>Despite accessible information can be provided by exchanges directly, it is still essential to rely on Blomberg and Reuters for real-time market data feeding, especially for financial instruments traded outside the exchange.</a:t>
            </a:r>
          </a:p>
          <a:p>
            <a:pPr algn="just">
              <a:lnSpc>
                <a:spcPts val="1100"/>
              </a:lnSpc>
            </a:pPr>
            <a:endParaRPr lang="en-US" altLang="zh-HK" sz="1000" dirty="0"/>
          </a:p>
          <a:p>
            <a:r>
              <a:rPr lang="en-US" altLang="zh-HK" sz="1100" b="1" dirty="0">
                <a:solidFill>
                  <a:srgbClr val="C00000"/>
                </a:solidFill>
              </a:rPr>
              <a:t>[1.2] System Linkage with Exchange</a:t>
            </a:r>
          </a:p>
          <a:p>
            <a:pPr algn="just"/>
            <a:r>
              <a:rPr lang="en-US" altLang="zh-HK" sz="1000" dirty="0"/>
              <a:t>In case the emergency alert is triggered due to the inconsistency of market data from Bloomberg and Reuters, the data from the exchange determines the closing price of the securities. For securities traded on the exchange, data from the exchange must be reliable. For example, the closing price of HSBC (HKG:0005) can be found on </a:t>
            </a:r>
            <a:r>
              <a:rPr lang="en-US" altLang="zh-HK" sz="1000" dirty="0" err="1"/>
              <a:t>HKEx</a:t>
            </a:r>
            <a:r>
              <a:rPr lang="en-US" altLang="zh-HK" sz="1000" dirty="0"/>
              <a:t> whereas the closing price of The Coca-Cola Co (NYSE: KO) can be identified on New York Stock Exchange. With a sharp focus on the equity desk, Elite Bank can purchase stock price data from </a:t>
            </a:r>
            <a:r>
              <a:rPr lang="en-US" altLang="zh-HK" sz="1000" dirty="0" err="1"/>
              <a:t>HKEx</a:t>
            </a:r>
            <a:r>
              <a:rPr lang="en-US" altLang="zh-HK" sz="1000" dirty="0"/>
              <a:t> and other exchanges directly. All essential stock information, such as high, low, closing price and turnover can be obtained in CSV format. Since a broad range of products such as options and futures are being traded by the equity desk on a daily basis, the marginal costs of price data subscription (e.g. from </a:t>
            </a:r>
            <a:r>
              <a:rPr lang="en-US" altLang="zh-HK" sz="1000" dirty="0" err="1"/>
              <a:t>HKEx</a:t>
            </a:r>
            <a:r>
              <a:rPr lang="en-US" altLang="zh-HK" sz="1000" dirty="0"/>
              <a:t>) are therefore reasonable expenses. </a:t>
            </a:r>
          </a:p>
          <a:p>
            <a:pPr algn="just"/>
            <a:endParaRPr lang="en-US" altLang="zh-HK" sz="1100" dirty="0"/>
          </a:p>
          <a:p>
            <a:r>
              <a:rPr lang="en-US" altLang="zh-HK" sz="1100" b="1" dirty="0">
                <a:solidFill>
                  <a:srgbClr val="C00000"/>
                </a:solidFill>
              </a:rPr>
              <a:t>[2] </a:t>
            </a:r>
            <a:r>
              <a:rPr lang="en-US" altLang="zh-HK" sz="1100" b="1" dirty="0" err="1">
                <a:solidFill>
                  <a:srgbClr val="C00000"/>
                </a:solidFill>
              </a:rPr>
              <a:t>Chatbot</a:t>
            </a:r>
            <a:r>
              <a:rPr lang="en-US" altLang="zh-HK" sz="1100" b="1" dirty="0">
                <a:solidFill>
                  <a:srgbClr val="C00000"/>
                </a:solidFill>
              </a:rPr>
              <a:t> for In-House Support</a:t>
            </a:r>
          </a:p>
          <a:p>
            <a:pPr algn="just">
              <a:lnSpc>
                <a:spcPts val="1100"/>
              </a:lnSpc>
            </a:pPr>
            <a:r>
              <a:rPr lang="en-US" altLang="zh-HK" sz="1000" dirty="0"/>
              <a:t>P&amp;L corrections were unable to be completed after office hours due to the lack of manpower in the Data Integrity Team. With the help of </a:t>
            </a:r>
            <a:r>
              <a:rPr lang="en-US" altLang="zh-HK" sz="1000" dirty="0" err="1"/>
              <a:t>chatbots</a:t>
            </a:r>
            <a:r>
              <a:rPr lang="en-US" altLang="zh-HK" sz="1000" dirty="0"/>
              <a:t> or conventional robotic advisors, instant feedback can be generated with preset computerized program designated to simulate an intelligent conversation with one or multiple human users, in natural language via auditory or textual methods. Preinstalled solution manual can be immediately delivered with 90% of relevance and is available 24/7. The application of </a:t>
            </a:r>
            <a:r>
              <a:rPr lang="en-US" altLang="zh-HK" sz="1000" dirty="0" err="1"/>
              <a:t>chatbots</a:t>
            </a:r>
            <a:r>
              <a:rPr lang="en-US" altLang="zh-HK" sz="1000" dirty="0"/>
              <a:t> is a time-saving and cost-efficient process, which eases the burden of system supporters.</a:t>
            </a:r>
            <a:endParaRPr lang="en-US" altLang="zh-TW" sz="1000" dirty="0"/>
          </a:p>
          <a:p>
            <a:pPr algn="just">
              <a:lnSpc>
                <a:spcPts val="1100"/>
              </a:lnSpc>
            </a:pPr>
            <a:endParaRPr lang="en-US" altLang="zh-TW" sz="1000" dirty="0"/>
          </a:p>
        </p:txBody>
      </p:sp>
      <p:graphicFrame>
        <p:nvGraphicFramePr>
          <p:cNvPr id="21" name="表格 20"/>
          <p:cNvGraphicFramePr>
            <a:graphicFrameLocks noGrp="1"/>
          </p:cNvGraphicFramePr>
          <p:nvPr>
            <p:extLst>
              <p:ext uri="{D42A27DB-BD31-4B8C-83A1-F6EECF244321}">
                <p14:modId xmlns:p14="http://schemas.microsoft.com/office/powerpoint/2010/main" val="1164477699"/>
              </p:ext>
            </p:extLst>
          </p:nvPr>
        </p:nvGraphicFramePr>
        <p:xfrm>
          <a:off x="142875" y="9570982"/>
          <a:ext cx="6715122" cy="243840"/>
        </p:xfrm>
        <a:graphic>
          <a:graphicData uri="http://schemas.openxmlformats.org/drawingml/2006/table">
            <a:tbl>
              <a:tblPr firstRow="1" bandRow="1">
                <a:tableStyleId>{5C22544A-7EE6-4342-B048-85BDC9FD1C3A}</a:tableStyleId>
              </a:tblPr>
              <a:tblGrid>
                <a:gridCol w="6001469">
                  <a:extLst>
                    <a:ext uri="{9D8B030D-6E8A-4147-A177-3AD203B41FA5}">
                      <a16:colId xmlns:a16="http://schemas.microsoft.com/office/drawing/2014/main" val="20000"/>
                    </a:ext>
                  </a:extLst>
                </a:gridCol>
                <a:gridCol w="713653">
                  <a:extLst>
                    <a:ext uri="{9D8B030D-6E8A-4147-A177-3AD203B41FA5}">
                      <a16:colId xmlns:a16="http://schemas.microsoft.com/office/drawing/2014/main" val="20001"/>
                    </a:ext>
                  </a:extLst>
                </a:gridCol>
              </a:tblGrid>
              <a:tr h="0">
                <a:tc>
                  <a:txBody>
                    <a:bodyPr/>
                    <a:lstStyle/>
                    <a:p>
                      <a:pPr algn="r">
                        <a:lnSpc>
                          <a:spcPts val="1200"/>
                        </a:lnSpc>
                      </a:pPr>
                      <a:r>
                        <a:rPr lang="en-US" altLang="zh-HK" sz="1000" dirty="0">
                          <a:solidFill>
                            <a:srgbClr val="C00000"/>
                          </a:solidFill>
                        </a:rPr>
                        <a:t>Smarter Solutions Made</a:t>
                      </a:r>
                      <a:r>
                        <a:rPr lang="en-US" altLang="zh-HK" sz="1000" baseline="0" dirty="0">
                          <a:solidFill>
                            <a:srgbClr val="C00000"/>
                          </a:solidFill>
                        </a:rPr>
                        <a:t> Simple</a:t>
                      </a:r>
                      <a:endParaRPr lang="zh-HK" altLang="en-US" sz="1000" dirty="0">
                        <a:solidFill>
                          <a:srgbClr val="C00000"/>
                        </a:solidFill>
                      </a:endParaRPr>
                    </a:p>
                  </a:txBody>
                  <a:tcPr anchor="ctr">
                    <a:lnR w="12700" cap="flat" cmpd="sng" algn="ctr">
                      <a:solidFill>
                        <a:srgbClr val="BFA673"/>
                      </a:solidFill>
                      <a:prstDash val="solid"/>
                      <a:round/>
                      <a:headEnd type="none" w="med" len="med"/>
                      <a:tailEnd type="none" w="med" len="med"/>
                    </a:lnR>
                    <a:noFill/>
                  </a:tcPr>
                </a:tc>
                <a:tc>
                  <a:txBody>
                    <a:bodyPr/>
                    <a:lstStyle/>
                    <a:p>
                      <a:r>
                        <a:rPr lang="en-US" altLang="zh-HK" sz="1000" dirty="0">
                          <a:solidFill>
                            <a:srgbClr val="C00000"/>
                          </a:solidFill>
                        </a:rPr>
                        <a:t>Page 1</a:t>
                      </a:r>
                      <a:endParaRPr lang="zh-HK" altLang="en-US" sz="1000" dirty="0">
                        <a:solidFill>
                          <a:srgbClr val="C00000"/>
                        </a:solidFill>
                      </a:endParaRPr>
                    </a:p>
                  </a:txBody>
                  <a:tcPr anchor="ctr">
                    <a:lnL w="12700" cap="flat" cmpd="sng" algn="ctr">
                      <a:solidFill>
                        <a:srgbClr val="BFA673"/>
                      </a:solidFill>
                      <a:prstDash val="solid"/>
                      <a:round/>
                      <a:headEnd type="none" w="med" len="med"/>
                      <a:tailEnd type="none" w="med" len="med"/>
                    </a:lnL>
                    <a:noFill/>
                  </a:tcPr>
                </a:tc>
                <a:extLst>
                  <a:ext uri="{0D108BD9-81ED-4DB2-BD59-A6C34878D82A}">
                    <a16:rowId xmlns:a16="http://schemas.microsoft.com/office/drawing/2014/main" val="10000"/>
                  </a:ext>
                </a:extLst>
              </a:tr>
            </a:tbl>
          </a:graphicData>
        </a:graphic>
      </p:graphicFrame>
      <p:sp>
        <p:nvSpPr>
          <p:cNvPr id="36" name="矩形 35"/>
          <p:cNvSpPr/>
          <p:nvPr/>
        </p:nvSpPr>
        <p:spPr>
          <a:xfrm>
            <a:off x="4621777" y="5104182"/>
            <a:ext cx="2000250" cy="2693618"/>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aphicFrame>
        <p:nvGraphicFramePr>
          <p:cNvPr id="73" name="表格 72"/>
          <p:cNvGraphicFramePr>
            <a:graphicFrameLocks noGrp="1"/>
          </p:cNvGraphicFramePr>
          <p:nvPr>
            <p:extLst>
              <p:ext uri="{D42A27DB-BD31-4B8C-83A1-F6EECF244321}">
                <p14:modId xmlns:p14="http://schemas.microsoft.com/office/powerpoint/2010/main" val="2455145744"/>
              </p:ext>
            </p:extLst>
          </p:nvPr>
        </p:nvGraphicFramePr>
        <p:xfrm>
          <a:off x="4759313" y="7902832"/>
          <a:ext cx="1725174" cy="1730892"/>
        </p:xfrm>
        <a:graphic>
          <a:graphicData uri="http://schemas.openxmlformats.org/drawingml/2006/table">
            <a:tbl>
              <a:tblPr firstRow="1" bandRow="1">
                <a:tableStyleId>{5C22544A-7EE6-4342-B048-85BDC9FD1C3A}</a:tableStyleId>
              </a:tblPr>
              <a:tblGrid>
                <a:gridCol w="642866">
                  <a:extLst>
                    <a:ext uri="{9D8B030D-6E8A-4147-A177-3AD203B41FA5}">
                      <a16:colId xmlns:a16="http://schemas.microsoft.com/office/drawing/2014/main" val="20000"/>
                    </a:ext>
                  </a:extLst>
                </a:gridCol>
                <a:gridCol w="1082308">
                  <a:extLst>
                    <a:ext uri="{9D8B030D-6E8A-4147-A177-3AD203B41FA5}">
                      <a16:colId xmlns:a16="http://schemas.microsoft.com/office/drawing/2014/main" val="20001"/>
                    </a:ext>
                  </a:extLst>
                </a:gridCol>
              </a:tblGrid>
              <a:tr h="253754">
                <a:tc gridSpan="2">
                  <a:txBody>
                    <a:bodyPr/>
                    <a:lstStyle/>
                    <a:p>
                      <a:pPr algn="ctr"/>
                      <a:r>
                        <a:rPr lang="en-US" altLang="zh-HK" dirty="0">
                          <a:solidFill>
                            <a:srgbClr val="9C0018"/>
                          </a:solidFill>
                        </a:rPr>
                        <a:t>Industrial News</a:t>
                      </a:r>
                    </a:p>
                  </a:txBody>
                  <a:tcPr>
                    <a:lnL w="12700" cmpd="sng">
                      <a:noFill/>
                    </a:lnL>
                    <a:lnR w="12700" cmpd="sng">
                      <a:noFill/>
                    </a:lnR>
                    <a:lnT w="12700" cmpd="sng">
                      <a:noFill/>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zh-HK" altLang="en-US"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0000"/>
                  </a:ext>
                </a:extLst>
              </a:tr>
              <a:tr h="360027">
                <a:tc>
                  <a:txBody>
                    <a:bodyPr/>
                    <a:lstStyle/>
                    <a:p>
                      <a:endParaRPr lang="zh-HK" altLang="en-US" sz="1100" b="0" dirty="0"/>
                    </a:p>
                  </a:txBody>
                  <a:tcPr>
                    <a:lnL w="12700" cmpd="sng">
                      <a:noFill/>
                    </a:lnL>
                    <a:lnR w="12700" cmpd="sng">
                      <a:noFill/>
                    </a:lnR>
                    <a:lnT w="28575" cap="flat" cmpd="sng" algn="ctr">
                      <a:noFill/>
                      <a:prstDash val="solid"/>
                      <a:round/>
                      <a:headEnd type="none" w="med" len="med"/>
                      <a:tailEnd type="none" w="med" len="med"/>
                    </a:lnT>
                    <a:lnB w="12700" cap="flat" cmpd="sng" algn="ctr">
                      <a:solidFill>
                        <a:schemeClr val="accent4">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ts val="1320"/>
                        </a:lnSpc>
                      </a:pPr>
                      <a:r>
                        <a:rPr lang="en-US" altLang="zh-HK" sz="1100" b="1" i="0" kern="1200" dirty="0">
                          <a:solidFill>
                            <a:schemeClr val="tx1"/>
                          </a:solidFill>
                          <a:effectLst/>
                          <a:latin typeface="+mn-lt"/>
                          <a:ea typeface="+mn-ea"/>
                          <a:cs typeface="+mn-cs"/>
                        </a:rPr>
                        <a:t>Trading Speed for</a:t>
                      </a:r>
                      <a:r>
                        <a:rPr lang="en-US" altLang="zh-HK" sz="1100" b="1" i="0" kern="1200" baseline="0" dirty="0">
                          <a:solidFill>
                            <a:schemeClr val="tx1"/>
                          </a:solidFill>
                          <a:effectLst/>
                          <a:latin typeface="+mn-lt"/>
                          <a:ea typeface="+mn-ea"/>
                          <a:cs typeface="+mn-cs"/>
                        </a:rPr>
                        <a:t> Jeopardy</a:t>
                      </a:r>
                      <a:endParaRPr lang="en-US" altLang="zh-HK" sz="1100" b="1" i="0" kern="1200" dirty="0">
                        <a:solidFill>
                          <a:schemeClr val="tx1"/>
                        </a:solidFill>
                        <a:effectLst/>
                        <a:latin typeface="+mn-lt"/>
                        <a:ea typeface="+mn-ea"/>
                        <a:cs typeface="+mn-cs"/>
                      </a:endParaRPr>
                    </a:p>
                  </a:txBody>
                  <a:tcPr anchor="ctr">
                    <a:lnL w="12700" cmpd="sng">
                      <a:noFill/>
                    </a:lnL>
                    <a:lnR w="12700" cmpd="sng">
                      <a:noFill/>
                    </a:lnR>
                    <a:lnT w="28575" cap="flat" cmpd="sng" algn="ctr">
                      <a:noFill/>
                      <a:prstDash val="solid"/>
                      <a:round/>
                      <a:headEnd type="none" w="med" len="med"/>
                      <a:tailEnd type="none" w="med" len="med"/>
                    </a:lnT>
                    <a:lnB w="12700" cap="flat" cmpd="sng" algn="ctr">
                      <a:solidFill>
                        <a:schemeClr val="accent4">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012072">
                <a:tc gridSpan="2">
                  <a:txBody>
                    <a:bodyPr/>
                    <a:lstStyle/>
                    <a:p>
                      <a:pPr>
                        <a:lnSpc>
                          <a:spcPts val="1100"/>
                        </a:lnSpc>
                      </a:pPr>
                      <a:r>
                        <a:rPr lang="en-US" altLang="zh-HK" sz="1000" b="0" dirty="0">
                          <a:solidFill>
                            <a:srgbClr val="FFF2CC"/>
                          </a:solidFill>
                        </a:rPr>
                        <a:t>The 2010 Flash Crash and the Knight Capital Incident in U.S. alerted the regulatory body to develop multiple solutions to curb market misbehavior.</a:t>
                      </a:r>
                      <a:endParaRPr lang="zh-HK" altLang="en-US" sz="1000" b="0" dirty="0">
                        <a:solidFill>
                          <a:srgbClr val="FFF2CC"/>
                        </a:solidFill>
                      </a:endParaRPr>
                    </a:p>
                  </a:txBody>
                  <a:tcPr>
                    <a:lnL w="12700" cmpd="sng">
                      <a:noFill/>
                    </a:lnL>
                    <a:lnR w="12700" cmpd="sng">
                      <a:noFill/>
                    </a:lnR>
                    <a:lnT w="12700" cap="flat" cmpd="sng" algn="ctr">
                      <a:solidFill>
                        <a:schemeClr val="accent4">
                          <a:lumMod val="20000"/>
                          <a:lumOff val="80000"/>
                        </a:schemeClr>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HK" altLang="en-US" sz="1000" b="0" dirty="0">
                        <a:solidFill>
                          <a:schemeClr val="bg2">
                            <a:lumMod val="90000"/>
                          </a:schemeClr>
                        </a:solidFill>
                      </a:endParaRPr>
                    </a:p>
                  </a:txBody>
                  <a:tcPr>
                    <a:lnL w="12700" cmpd="sng">
                      <a:noFill/>
                    </a:lnL>
                    <a:lnR w="12700" cmpd="sng">
                      <a:noFill/>
                    </a:lnR>
                    <a:lnT w="28575" cap="flat" cmpd="sng" algn="ctr">
                      <a:solidFill>
                        <a:schemeClr val="bg2">
                          <a:lumMod val="25000"/>
                        </a:schemeClr>
                      </a:solidFill>
                      <a:prstDash val="solid"/>
                      <a:round/>
                      <a:headEnd type="none" w="med" len="med"/>
                      <a:tailEnd type="none" w="med" len="med"/>
                    </a:lnT>
                    <a:lnB w="285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aphicFrame>
        <p:nvGraphicFramePr>
          <p:cNvPr id="20" name="表格 19"/>
          <p:cNvGraphicFramePr>
            <a:graphicFrameLocks noGrp="1"/>
          </p:cNvGraphicFramePr>
          <p:nvPr>
            <p:extLst>
              <p:ext uri="{D42A27DB-BD31-4B8C-83A1-F6EECF244321}">
                <p14:modId xmlns:p14="http://schemas.microsoft.com/office/powerpoint/2010/main" val="3421553100"/>
              </p:ext>
            </p:extLst>
          </p:nvPr>
        </p:nvGraphicFramePr>
        <p:xfrm>
          <a:off x="4759313" y="5209214"/>
          <a:ext cx="1729511" cy="2546289"/>
        </p:xfrm>
        <a:graphic>
          <a:graphicData uri="http://schemas.openxmlformats.org/drawingml/2006/table">
            <a:tbl>
              <a:tblPr firstRow="1" bandRow="1">
                <a:tableStyleId>{5C22544A-7EE6-4342-B048-85BDC9FD1C3A}</a:tableStyleId>
              </a:tblPr>
              <a:tblGrid>
                <a:gridCol w="1729511">
                  <a:extLst>
                    <a:ext uri="{9D8B030D-6E8A-4147-A177-3AD203B41FA5}">
                      <a16:colId xmlns:a16="http://schemas.microsoft.com/office/drawing/2014/main" val="20000"/>
                    </a:ext>
                  </a:extLst>
                </a:gridCol>
              </a:tblGrid>
              <a:tr h="219131">
                <a:tc>
                  <a:txBody>
                    <a:bodyPr/>
                    <a:lstStyle/>
                    <a:p>
                      <a:pPr algn="ctr"/>
                      <a:r>
                        <a:rPr lang="en-US" altLang="zh-HK" dirty="0"/>
                        <a:t>EM Simulation</a:t>
                      </a:r>
                      <a:endParaRPr lang="zh-HK" altLang="en-US"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50000"/>
                      </a:schemeClr>
                    </a:solidFill>
                  </a:tcPr>
                </a:tc>
                <a:extLst>
                  <a:ext uri="{0D108BD9-81ED-4DB2-BD59-A6C34878D82A}">
                    <a16:rowId xmlns:a16="http://schemas.microsoft.com/office/drawing/2014/main" val="10000"/>
                  </a:ext>
                </a:extLst>
              </a:tr>
              <a:tr h="1187833">
                <a:tc>
                  <a:txBody>
                    <a:bodyPr/>
                    <a:lstStyle/>
                    <a:p>
                      <a:pPr algn="l">
                        <a:lnSpc>
                          <a:spcPts val="800"/>
                        </a:lnSpc>
                      </a:pPr>
                      <a:endParaRPr lang="en-US" altLang="zh-HK" sz="1000" b="1" kern="1200" dirty="0">
                        <a:solidFill>
                          <a:srgbClr val="C00000"/>
                        </a:solidFill>
                        <a:effectLst/>
                        <a:latin typeface="+mn-lt"/>
                        <a:ea typeface="+mn-ea"/>
                        <a:cs typeface="+mn-cs"/>
                      </a:endParaRPr>
                    </a:p>
                    <a:p>
                      <a:pPr algn="l">
                        <a:lnSpc>
                          <a:spcPts val="800"/>
                        </a:lnSpc>
                      </a:pPr>
                      <a:endParaRPr lang="en-US" altLang="zh-HK" sz="1000" b="1" kern="1200" dirty="0">
                        <a:solidFill>
                          <a:srgbClr val="C00000"/>
                        </a:solidFill>
                        <a:effectLst/>
                        <a:latin typeface="+mn-lt"/>
                        <a:ea typeface="+mn-ea"/>
                        <a:cs typeface="+mn-cs"/>
                      </a:endParaRPr>
                    </a:p>
                    <a:p>
                      <a:pPr algn="l">
                        <a:lnSpc>
                          <a:spcPts val="800"/>
                        </a:lnSpc>
                      </a:pPr>
                      <a:endParaRPr lang="en-US" altLang="zh-HK" sz="1000" b="1" kern="1200" dirty="0">
                        <a:solidFill>
                          <a:srgbClr val="C00000"/>
                        </a:solidFill>
                        <a:effectLst/>
                        <a:latin typeface="+mn-lt"/>
                        <a:ea typeface="+mn-ea"/>
                        <a:cs typeface="+mn-cs"/>
                      </a:endParaRPr>
                    </a:p>
                    <a:p>
                      <a:pPr algn="l">
                        <a:lnSpc>
                          <a:spcPts val="800"/>
                        </a:lnSpc>
                      </a:pPr>
                      <a:endParaRPr lang="en-US" altLang="zh-HK" sz="1000" b="1" kern="1200" dirty="0">
                        <a:solidFill>
                          <a:srgbClr val="C00000"/>
                        </a:solidFill>
                        <a:effectLst/>
                        <a:latin typeface="+mn-lt"/>
                        <a:ea typeface="+mn-ea"/>
                        <a:cs typeface="+mn-cs"/>
                      </a:endParaRPr>
                    </a:p>
                    <a:p>
                      <a:pPr algn="l">
                        <a:lnSpc>
                          <a:spcPts val="800"/>
                        </a:lnSpc>
                      </a:pPr>
                      <a:endParaRPr lang="en-US" altLang="zh-HK" sz="1000" b="1" kern="1200" dirty="0">
                        <a:solidFill>
                          <a:srgbClr val="C00000"/>
                        </a:solidFill>
                        <a:effectLst/>
                        <a:latin typeface="+mn-lt"/>
                        <a:ea typeface="+mn-ea"/>
                        <a:cs typeface="+mn-cs"/>
                      </a:endParaRPr>
                    </a:p>
                  </a:txBody>
                  <a:tcPr anchor="b">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4">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83581">
                <a:tc>
                  <a:txBody>
                    <a:bodyPr/>
                    <a:lstStyle/>
                    <a:p>
                      <a:pPr marL="0" marR="0" lvl="0" indent="0" algn="l" defTabSz="685800" rtl="0" eaLnBrk="1" fontAlgn="auto" latinLnBrk="0" hangingPunct="1">
                        <a:lnSpc>
                          <a:spcPts val="1100"/>
                        </a:lnSpc>
                        <a:spcBef>
                          <a:spcPts val="0"/>
                        </a:spcBef>
                        <a:spcAft>
                          <a:spcPts val="0"/>
                        </a:spcAft>
                        <a:buClrTx/>
                        <a:buSzTx/>
                        <a:buFontTx/>
                        <a:buNone/>
                        <a:tabLst/>
                        <a:defRPr/>
                      </a:pPr>
                      <a:r>
                        <a:rPr lang="en-US" altLang="zh-HK" sz="800" b="1" kern="1200" dirty="0">
                          <a:solidFill>
                            <a:schemeClr val="tx1"/>
                          </a:solidFill>
                          <a:effectLst/>
                          <a:latin typeface="+mn-lt"/>
                          <a:ea typeface="+mn-ea"/>
                          <a:cs typeface="+mn-cs"/>
                        </a:rPr>
                        <a:t>Suppose the red dot indicates a missing data point, whereas the blue</a:t>
                      </a:r>
                      <a:r>
                        <a:rPr lang="en-US" altLang="zh-HK" sz="800" b="1" kern="1200" baseline="0" dirty="0">
                          <a:solidFill>
                            <a:schemeClr val="tx1"/>
                          </a:solidFill>
                          <a:effectLst/>
                          <a:latin typeface="+mn-lt"/>
                          <a:ea typeface="+mn-ea"/>
                          <a:cs typeface="+mn-cs"/>
                        </a:rPr>
                        <a:t> squares are subsets of the time series plot.  The value of red dot is computed by simulating the expected value through observing the whole dataset.</a:t>
                      </a:r>
                      <a:endParaRPr lang="en-US" altLang="zh-HK" sz="800" b="1" kern="1200" dirty="0">
                        <a:solidFill>
                          <a:schemeClr val="tx1"/>
                        </a:solidFill>
                        <a:effectLst/>
                        <a:latin typeface="+mn-lt"/>
                        <a:ea typeface="+mn-ea"/>
                        <a:cs typeface="+mn-cs"/>
                      </a:endParaRPr>
                    </a:p>
                  </a:txBody>
                  <a:tcPr>
                    <a:lnL w="12700" cap="flat" cmpd="sng" algn="ctr">
                      <a:no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accent4">
                          <a:lumMod val="75000"/>
                        </a:schemeClr>
                      </a:solid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pic>
        <p:nvPicPr>
          <p:cNvPr id="1026" name="Picture 2" descr="curve data point的圖片搜尋結果"/>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7958" t="68203" r="42982" b="4348"/>
          <a:stretch/>
        </p:blipFill>
        <p:spPr bwMode="auto">
          <a:xfrm>
            <a:off x="4823769" y="5623015"/>
            <a:ext cx="1596261" cy="669805"/>
          </a:xfrm>
          <a:prstGeom prst="rect">
            <a:avLst/>
          </a:prstGeom>
          <a:noFill/>
          <a:extLst>
            <a:ext uri="{909E8E84-426E-40DD-AFC4-6F175D3DCCD1}">
              <a14:hiddenFill xmlns:a14="http://schemas.microsoft.com/office/drawing/2010/main">
                <a:solidFill>
                  <a:srgbClr val="FFFFFF"/>
                </a:solidFill>
              </a14:hiddenFill>
            </a:ext>
          </a:extLst>
        </p:spPr>
      </p:pic>
      <p:sp>
        <p:nvSpPr>
          <p:cNvPr id="5" name="橢圓 4"/>
          <p:cNvSpPr/>
          <p:nvPr/>
        </p:nvSpPr>
        <p:spPr>
          <a:xfrm>
            <a:off x="5743575" y="5863153"/>
            <a:ext cx="108000"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aphicFrame>
        <p:nvGraphicFramePr>
          <p:cNvPr id="6" name="表格 5"/>
          <p:cNvGraphicFramePr>
            <a:graphicFrameLocks noGrp="1"/>
          </p:cNvGraphicFramePr>
          <p:nvPr>
            <p:extLst>
              <p:ext uri="{D42A27DB-BD31-4B8C-83A1-F6EECF244321}">
                <p14:modId xmlns:p14="http://schemas.microsoft.com/office/powerpoint/2010/main" val="1115711141"/>
              </p:ext>
            </p:extLst>
          </p:nvPr>
        </p:nvGraphicFramePr>
        <p:xfrm>
          <a:off x="4892919" y="6293986"/>
          <a:ext cx="1457960" cy="285115"/>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tblGrid>
              <a:tr h="227895">
                <a:tc>
                  <a:txBody>
                    <a:bodyPr/>
                    <a:lstStyle/>
                    <a:p>
                      <a:pPr algn="ctr">
                        <a:lnSpc>
                          <a:spcPts val="1400"/>
                        </a:lnSpc>
                      </a:pPr>
                      <a:r>
                        <a:rPr lang="zh-HK" altLang="en-US" sz="700" dirty="0">
                          <a:solidFill>
                            <a:srgbClr val="AFD0DF"/>
                          </a:solidFill>
                        </a:rPr>
                        <a:t>□</a:t>
                      </a:r>
                    </a:p>
                  </a:txBody>
                  <a:tcPr>
                    <a:lnL w="12700" cap="flat" cmpd="sng" algn="ctr">
                      <a:solidFill>
                        <a:schemeClr val="bg2">
                          <a:lumMod val="75000"/>
                        </a:schemeClr>
                      </a:solidFill>
                      <a:prstDash val="sysDot"/>
                      <a:round/>
                      <a:headEnd type="none" w="med" len="med"/>
                      <a:tailEnd type="none" w="med" len="med"/>
                    </a:lnL>
                    <a:lnR w="12700" cap="flat" cmpd="sng" algn="ctr">
                      <a:solidFill>
                        <a:schemeClr val="bg2">
                          <a:lumMod val="75000"/>
                        </a:schemeClr>
                      </a:solidFill>
                      <a:prstDash val="sysDot"/>
                      <a:round/>
                      <a:headEnd type="none" w="med" len="med"/>
                      <a:tailEnd type="none" w="med" len="med"/>
                    </a:lnR>
                    <a:lnT w="12700" cap="flat" cmpd="sng" algn="ctr">
                      <a:solidFill>
                        <a:schemeClr val="bg2">
                          <a:lumMod val="75000"/>
                        </a:schemeClr>
                      </a:solidFill>
                      <a:prstDash val="sysDot"/>
                      <a:round/>
                      <a:headEnd type="none" w="med" len="med"/>
                      <a:tailEnd type="none" w="med" len="med"/>
                    </a:lnT>
                    <a:lnB w="12700" cap="flat" cmpd="sng" algn="ctr">
                      <a:solidFill>
                        <a:schemeClr val="bg2">
                          <a:lumMod val="75000"/>
                        </a:schemeClr>
                      </a:solidFill>
                      <a:prstDash val="sysDot"/>
                      <a:round/>
                      <a:headEnd type="none" w="med" len="med"/>
                      <a:tailEnd type="none" w="med" len="med"/>
                    </a:lnB>
                    <a:noFill/>
                  </a:tcPr>
                </a:tc>
                <a:tc>
                  <a:txBody>
                    <a:bodyPr/>
                    <a:lstStyle/>
                    <a:p>
                      <a:pPr algn="ctr">
                        <a:lnSpc>
                          <a:spcPts val="1400"/>
                        </a:lnSpc>
                      </a:pPr>
                      <a:r>
                        <a:rPr lang="zh-HK" altLang="en-US" sz="1000" dirty="0">
                          <a:solidFill>
                            <a:srgbClr val="AFD0DF"/>
                          </a:solidFill>
                        </a:rPr>
                        <a:t>□</a:t>
                      </a:r>
                    </a:p>
                  </a:txBody>
                  <a:tcPr>
                    <a:lnL w="12700" cap="flat" cmpd="sng" algn="ctr">
                      <a:solidFill>
                        <a:schemeClr val="bg2">
                          <a:lumMod val="75000"/>
                        </a:schemeClr>
                      </a:solidFill>
                      <a:prstDash val="sysDot"/>
                      <a:round/>
                      <a:headEnd type="none" w="med" len="med"/>
                      <a:tailEnd type="none" w="med" len="med"/>
                    </a:lnL>
                    <a:lnR w="12700" cap="flat" cmpd="sng" algn="ctr">
                      <a:solidFill>
                        <a:schemeClr val="bg2">
                          <a:lumMod val="75000"/>
                        </a:schemeClr>
                      </a:solidFill>
                      <a:prstDash val="sysDot"/>
                      <a:round/>
                      <a:headEnd type="none" w="med" len="med"/>
                      <a:tailEnd type="none" w="med" len="med"/>
                    </a:lnR>
                    <a:lnT w="12700" cap="flat" cmpd="sng" algn="ctr">
                      <a:solidFill>
                        <a:schemeClr val="bg2">
                          <a:lumMod val="75000"/>
                        </a:schemeClr>
                      </a:solidFill>
                      <a:prstDash val="sysDot"/>
                      <a:round/>
                      <a:headEnd type="none" w="med" len="med"/>
                      <a:tailEnd type="none" w="med" len="med"/>
                    </a:lnT>
                    <a:lnB w="12700" cap="flat" cmpd="sng" algn="ctr">
                      <a:solidFill>
                        <a:schemeClr val="bg2">
                          <a:lumMod val="75000"/>
                        </a:schemeClr>
                      </a:solidFill>
                      <a:prstDash val="sysDot"/>
                      <a:round/>
                      <a:headEnd type="none" w="med" len="med"/>
                      <a:tailEnd type="none" w="med" len="med"/>
                    </a:lnB>
                    <a:noFill/>
                  </a:tcPr>
                </a:tc>
                <a:tc>
                  <a:txBody>
                    <a:bodyPr/>
                    <a:lstStyle/>
                    <a:p>
                      <a:pPr algn="ctr">
                        <a:lnSpc>
                          <a:spcPts val="1400"/>
                        </a:lnSpc>
                      </a:pPr>
                      <a:r>
                        <a:rPr lang="zh-HK" altLang="en-US" sz="1300" dirty="0">
                          <a:solidFill>
                            <a:srgbClr val="AFD0DF"/>
                          </a:solidFill>
                        </a:rPr>
                        <a:t>□</a:t>
                      </a:r>
                    </a:p>
                  </a:txBody>
                  <a:tcPr>
                    <a:lnL w="12700" cap="flat" cmpd="sng" algn="ctr">
                      <a:solidFill>
                        <a:schemeClr val="bg2">
                          <a:lumMod val="75000"/>
                        </a:schemeClr>
                      </a:solidFill>
                      <a:prstDash val="sysDot"/>
                      <a:round/>
                      <a:headEnd type="none" w="med" len="med"/>
                      <a:tailEnd type="none" w="med" len="med"/>
                    </a:lnL>
                    <a:lnR w="12700" cap="flat" cmpd="sng" algn="ctr">
                      <a:solidFill>
                        <a:schemeClr val="bg2">
                          <a:lumMod val="75000"/>
                        </a:schemeClr>
                      </a:solidFill>
                      <a:prstDash val="sysDot"/>
                      <a:round/>
                      <a:headEnd type="none" w="med" len="med"/>
                      <a:tailEnd type="none" w="med" len="med"/>
                    </a:lnR>
                    <a:lnT w="12700" cap="flat" cmpd="sng" algn="ctr">
                      <a:solidFill>
                        <a:schemeClr val="bg2">
                          <a:lumMod val="75000"/>
                        </a:schemeClr>
                      </a:solidFill>
                      <a:prstDash val="sysDot"/>
                      <a:round/>
                      <a:headEnd type="none" w="med" len="med"/>
                      <a:tailEnd type="none" w="med" len="med"/>
                    </a:lnT>
                    <a:lnB w="12700" cap="flat" cmpd="sng" algn="ctr">
                      <a:solidFill>
                        <a:schemeClr val="bg2">
                          <a:lumMod val="75000"/>
                        </a:schemeClr>
                      </a:solidFill>
                      <a:prstDash val="sysDot"/>
                      <a:round/>
                      <a:headEnd type="none" w="med" len="med"/>
                      <a:tailEnd type="none" w="med" len="med"/>
                    </a:lnB>
                    <a:noFill/>
                  </a:tcPr>
                </a:tc>
                <a:tc>
                  <a:txBody>
                    <a:bodyPr/>
                    <a:lstStyle/>
                    <a:p>
                      <a:pPr algn="ctr">
                        <a:lnSpc>
                          <a:spcPts val="1400"/>
                        </a:lnSpc>
                      </a:pPr>
                      <a:r>
                        <a:rPr lang="en-US" altLang="zh-HK" sz="1800" dirty="0">
                          <a:solidFill>
                            <a:srgbClr val="FF0000"/>
                          </a:solidFill>
                        </a:rPr>
                        <a:t>•</a:t>
                      </a:r>
                      <a:endParaRPr lang="zh-HK" altLang="en-US" sz="1800" dirty="0">
                        <a:solidFill>
                          <a:srgbClr val="FF0000"/>
                        </a:solidFill>
                      </a:endParaRPr>
                    </a:p>
                  </a:txBody>
                  <a:tcPr anchor="ctr">
                    <a:lnL w="12700" cap="flat" cmpd="sng" algn="ctr">
                      <a:solidFill>
                        <a:schemeClr val="bg2">
                          <a:lumMod val="75000"/>
                        </a:schemeClr>
                      </a:solidFill>
                      <a:prstDash val="sysDot"/>
                      <a:round/>
                      <a:headEnd type="none" w="med" len="med"/>
                      <a:tailEnd type="none" w="med" len="med"/>
                    </a:lnL>
                    <a:lnR w="12700" cap="flat" cmpd="sng" algn="ctr">
                      <a:solidFill>
                        <a:schemeClr val="bg2">
                          <a:lumMod val="75000"/>
                        </a:schemeClr>
                      </a:solidFill>
                      <a:prstDash val="sysDot"/>
                      <a:round/>
                      <a:headEnd type="none" w="med" len="med"/>
                      <a:tailEnd type="none" w="med" len="med"/>
                    </a:lnR>
                    <a:lnT w="12700" cap="flat" cmpd="sng" algn="ctr">
                      <a:solidFill>
                        <a:schemeClr val="bg2">
                          <a:lumMod val="75000"/>
                        </a:schemeClr>
                      </a:solidFill>
                      <a:prstDash val="sysDot"/>
                      <a:round/>
                      <a:headEnd type="none" w="med" len="med"/>
                      <a:tailEnd type="none" w="med" len="med"/>
                    </a:lnT>
                    <a:lnB w="12700" cap="flat" cmpd="sng" algn="ctr">
                      <a:solidFill>
                        <a:schemeClr val="bg2">
                          <a:lumMod val="75000"/>
                        </a:schemeClr>
                      </a:solidFill>
                      <a:prstDash val="sysDot"/>
                      <a:round/>
                      <a:headEnd type="none" w="med" len="med"/>
                      <a:tailEnd type="none" w="med" len="med"/>
                    </a:lnB>
                    <a:noFill/>
                  </a:tcPr>
                </a:tc>
                <a:tc>
                  <a:txBody>
                    <a:bodyPr/>
                    <a:lstStyle/>
                    <a:p>
                      <a:pPr algn="ctr">
                        <a:lnSpc>
                          <a:spcPts val="1400"/>
                        </a:lnSpc>
                      </a:pPr>
                      <a:r>
                        <a:rPr lang="zh-HK" altLang="en-US" sz="1300" dirty="0">
                          <a:solidFill>
                            <a:srgbClr val="AFD0DF"/>
                          </a:solidFill>
                        </a:rPr>
                        <a:t>□</a:t>
                      </a:r>
                    </a:p>
                  </a:txBody>
                  <a:tcPr>
                    <a:lnL w="12700" cap="flat" cmpd="sng" algn="ctr">
                      <a:solidFill>
                        <a:schemeClr val="bg2">
                          <a:lumMod val="75000"/>
                        </a:schemeClr>
                      </a:solidFill>
                      <a:prstDash val="sysDot"/>
                      <a:round/>
                      <a:headEnd type="none" w="med" len="med"/>
                      <a:tailEnd type="none" w="med" len="med"/>
                    </a:lnL>
                    <a:lnR w="12700" cap="flat" cmpd="sng" algn="ctr">
                      <a:solidFill>
                        <a:schemeClr val="bg2">
                          <a:lumMod val="75000"/>
                        </a:schemeClr>
                      </a:solidFill>
                      <a:prstDash val="sysDot"/>
                      <a:round/>
                      <a:headEnd type="none" w="med" len="med"/>
                      <a:tailEnd type="none" w="med" len="med"/>
                    </a:lnR>
                    <a:lnT w="12700" cap="flat" cmpd="sng" algn="ctr">
                      <a:solidFill>
                        <a:schemeClr val="bg2">
                          <a:lumMod val="75000"/>
                        </a:schemeClr>
                      </a:solidFill>
                      <a:prstDash val="sysDot"/>
                      <a:round/>
                      <a:headEnd type="none" w="med" len="med"/>
                      <a:tailEnd type="none" w="med" len="med"/>
                    </a:lnT>
                    <a:lnB w="12700" cap="flat" cmpd="sng" algn="ctr">
                      <a:solidFill>
                        <a:schemeClr val="bg2">
                          <a:lumMod val="75000"/>
                        </a:schemeClr>
                      </a:solidFill>
                      <a:prstDash val="sysDot"/>
                      <a:round/>
                      <a:headEnd type="none" w="med" len="med"/>
                      <a:tailEnd type="none" w="med" len="med"/>
                    </a:lnB>
                    <a:noFill/>
                  </a:tcPr>
                </a:tc>
                <a:tc>
                  <a:txBody>
                    <a:bodyPr/>
                    <a:lstStyle/>
                    <a:p>
                      <a:pPr algn="ctr">
                        <a:lnSpc>
                          <a:spcPts val="1400"/>
                        </a:lnSpc>
                      </a:pPr>
                      <a:r>
                        <a:rPr lang="zh-HK" altLang="en-US" sz="1000" dirty="0">
                          <a:solidFill>
                            <a:srgbClr val="AFD0DF"/>
                          </a:solidFill>
                        </a:rPr>
                        <a:t>□</a:t>
                      </a:r>
                    </a:p>
                  </a:txBody>
                  <a:tcPr>
                    <a:lnL w="12700" cap="flat" cmpd="sng" algn="ctr">
                      <a:solidFill>
                        <a:schemeClr val="bg2">
                          <a:lumMod val="75000"/>
                        </a:schemeClr>
                      </a:solidFill>
                      <a:prstDash val="sysDot"/>
                      <a:round/>
                      <a:headEnd type="none" w="med" len="med"/>
                      <a:tailEnd type="none" w="med" len="med"/>
                    </a:lnL>
                    <a:lnR w="12700" cap="flat" cmpd="sng" algn="ctr">
                      <a:solidFill>
                        <a:schemeClr val="bg2">
                          <a:lumMod val="75000"/>
                        </a:schemeClr>
                      </a:solidFill>
                      <a:prstDash val="sysDot"/>
                      <a:round/>
                      <a:headEnd type="none" w="med" len="med"/>
                      <a:tailEnd type="none" w="med" len="med"/>
                    </a:lnR>
                    <a:lnT w="12700" cap="flat" cmpd="sng" algn="ctr">
                      <a:solidFill>
                        <a:schemeClr val="bg2">
                          <a:lumMod val="75000"/>
                        </a:schemeClr>
                      </a:solidFill>
                      <a:prstDash val="sysDot"/>
                      <a:round/>
                      <a:headEnd type="none" w="med" len="med"/>
                      <a:tailEnd type="none" w="med" len="med"/>
                    </a:lnT>
                    <a:lnB w="12700" cap="flat" cmpd="sng" algn="ctr">
                      <a:solidFill>
                        <a:schemeClr val="bg2">
                          <a:lumMod val="75000"/>
                        </a:schemeClr>
                      </a:solidFill>
                      <a:prstDash val="sysDot"/>
                      <a:round/>
                      <a:headEnd type="none" w="med" len="med"/>
                      <a:tailEnd type="none" w="med" len="med"/>
                    </a:lnB>
                    <a:noFill/>
                  </a:tcPr>
                </a:tc>
                <a:tc>
                  <a:txBody>
                    <a:bodyPr/>
                    <a:lstStyle/>
                    <a:p>
                      <a:pPr algn="ctr">
                        <a:lnSpc>
                          <a:spcPts val="1400"/>
                        </a:lnSpc>
                      </a:pPr>
                      <a:r>
                        <a:rPr lang="zh-HK" altLang="en-US" sz="700" dirty="0">
                          <a:solidFill>
                            <a:srgbClr val="AFD0DF"/>
                          </a:solidFill>
                        </a:rPr>
                        <a:t>□</a:t>
                      </a:r>
                    </a:p>
                  </a:txBody>
                  <a:tcPr>
                    <a:lnL w="12700" cap="flat" cmpd="sng" algn="ctr">
                      <a:solidFill>
                        <a:schemeClr val="bg2">
                          <a:lumMod val="75000"/>
                        </a:schemeClr>
                      </a:solidFill>
                      <a:prstDash val="sysDot"/>
                      <a:round/>
                      <a:headEnd type="none" w="med" len="med"/>
                      <a:tailEnd type="none" w="med" len="med"/>
                    </a:lnL>
                    <a:lnR w="12700" cap="flat" cmpd="sng" algn="ctr">
                      <a:solidFill>
                        <a:schemeClr val="bg2">
                          <a:lumMod val="75000"/>
                        </a:schemeClr>
                      </a:solidFill>
                      <a:prstDash val="sysDot"/>
                      <a:round/>
                      <a:headEnd type="none" w="med" len="med"/>
                      <a:tailEnd type="none" w="med" len="med"/>
                    </a:lnR>
                    <a:lnT w="12700" cap="flat" cmpd="sng" algn="ctr">
                      <a:solidFill>
                        <a:schemeClr val="bg2">
                          <a:lumMod val="75000"/>
                        </a:schemeClr>
                      </a:solidFill>
                      <a:prstDash val="sysDot"/>
                      <a:round/>
                      <a:headEnd type="none" w="med" len="med"/>
                      <a:tailEnd type="none" w="med" len="med"/>
                    </a:lnT>
                    <a:lnB w="12700" cap="flat" cmpd="sng" algn="ctr">
                      <a:solidFill>
                        <a:schemeClr val="bg2">
                          <a:lumMod val="75000"/>
                        </a:schemeClr>
                      </a:solidFill>
                      <a:prstDash val="sysDot"/>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9" name="直角三角形 8"/>
          <p:cNvSpPr/>
          <p:nvPr/>
        </p:nvSpPr>
        <p:spPr>
          <a:xfrm flipV="1">
            <a:off x="5493224" y="5769583"/>
            <a:ext cx="545910" cy="262800"/>
          </a:xfrm>
          <a:prstGeom prst="rtTriangle">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pic>
        <p:nvPicPr>
          <p:cNvPr id="1030" name="Picture 6" descr="harvard business review logo的圖片搜尋結果"/>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816945" y="8276469"/>
            <a:ext cx="529196" cy="27194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2" name="表格 66">
            <a:extLst>
              <a:ext uri="{FF2B5EF4-FFF2-40B4-BE49-F238E27FC236}">
                <a16:creationId xmlns:a16="http://schemas.microsoft.com/office/drawing/2014/main" id="{05AEC9C1-1129-4CEA-AF59-2BA12AB8A0F0}"/>
              </a:ext>
            </a:extLst>
          </p:cNvPr>
          <p:cNvGraphicFramePr>
            <a:graphicFrameLocks noGrp="1"/>
          </p:cNvGraphicFramePr>
          <p:nvPr>
            <p:extLst>
              <p:ext uri="{D42A27DB-BD31-4B8C-83A1-F6EECF244321}">
                <p14:modId xmlns:p14="http://schemas.microsoft.com/office/powerpoint/2010/main" val="2588285761"/>
              </p:ext>
            </p:extLst>
          </p:nvPr>
        </p:nvGraphicFramePr>
        <p:xfrm>
          <a:off x="4759312" y="2188218"/>
          <a:ext cx="1725174" cy="1076960"/>
        </p:xfrm>
        <a:graphic>
          <a:graphicData uri="http://schemas.openxmlformats.org/drawingml/2006/table">
            <a:tbl>
              <a:tblPr firstRow="1" bandRow="1">
                <a:tableStyleId>{5C22544A-7EE6-4342-B048-85BDC9FD1C3A}</a:tableStyleId>
              </a:tblPr>
              <a:tblGrid>
                <a:gridCol w="522370">
                  <a:extLst>
                    <a:ext uri="{9D8B030D-6E8A-4147-A177-3AD203B41FA5}">
                      <a16:colId xmlns:a16="http://schemas.microsoft.com/office/drawing/2014/main" val="20000"/>
                    </a:ext>
                  </a:extLst>
                </a:gridCol>
                <a:gridCol w="1202804">
                  <a:extLst>
                    <a:ext uri="{9D8B030D-6E8A-4147-A177-3AD203B41FA5}">
                      <a16:colId xmlns:a16="http://schemas.microsoft.com/office/drawing/2014/main" val="20001"/>
                    </a:ext>
                  </a:extLst>
                </a:gridCol>
              </a:tblGrid>
              <a:tr h="262457">
                <a:tc>
                  <a:txBody>
                    <a:bodyPr/>
                    <a:lstStyle/>
                    <a:p>
                      <a:endParaRPr lang="zh-HK" altLang="en-US" sz="1100" b="0" dirty="0"/>
                    </a:p>
                  </a:txBody>
                  <a:tcPr>
                    <a:lnL w="12700" cmpd="sng">
                      <a:noFill/>
                    </a:lnL>
                    <a:lnR w="12700" cmpd="sng">
                      <a:noFill/>
                    </a:lnR>
                    <a:lnT w="28575" cap="flat" cmpd="sng" algn="ctr">
                      <a:noFill/>
                      <a:prstDash val="solid"/>
                      <a:round/>
                      <a:headEnd type="none" w="med" len="med"/>
                      <a:tailEnd type="none" w="med" len="med"/>
                    </a:lnT>
                    <a:lnB w="285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HK" sz="1100" b="1" dirty="0">
                          <a:solidFill>
                            <a:srgbClr val="C00000"/>
                          </a:solidFill>
                        </a:rPr>
                        <a:t>(a) </a:t>
                      </a:r>
                      <a:r>
                        <a:rPr lang="en-US" altLang="zh-HK" sz="1100" b="1" dirty="0" err="1">
                          <a:solidFill>
                            <a:srgbClr val="C00000"/>
                          </a:solidFill>
                        </a:rPr>
                        <a:t>MarketBox</a:t>
                      </a:r>
                      <a:r>
                        <a:rPr lang="en-US" altLang="zh-HK" sz="1100" b="1" dirty="0">
                          <a:solidFill>
                            <a:srgbClr val="C00000"/>
                          </a:solidFill>
                        </a:rPr>
                        <a:t> </a:t>
                      </a:r>
                    </a:p>
                    <a:p>
                      <a:pPr>
                        <a:lnSpc>
                          <a:spcPts val="1100"/>
                        </a:lnSpc>
                      </a:pPr>
                      <a:r>
                        <a:rPr lang="en-US" altLang="zh-HK" sz="1000" b="0" dirty="0">
                          <a:solidFill>
                            <a:schemeClr val="bg2">
                              <a:lumMod val="90000"/>
                            </a:schemeClr>
                          </a:solidFill>
                        </a:rPr>
                        <a:t>Errors of External Data Sources</a:t>
                      </a:r>
                      <a:endParaRPr lang="zh-HK" altLang="en-US" sz="1000" b="0" dirty="0">
                        <a:solidFill>
                          <a:schemeClr val="bg2">
                            <a:lumMod val="90000"/>
                          </a:schemeClr>
                        </a:solidFill>
                      </a:endParaRPr>
                    </a:p>
                  </a:txBody>
                  <a:tcPr>
                    <a:lnL w="12700" cmpd="sng">
                      <a:noFill/>
                    </a:lnL>
                    <a:lnR w="12700" cmpd="sng">
                      <a:noFill/>
                    </a:lnR>
                    <a:lnT w="28575" cap="flat" cmpd="sng" algn="ctr">
                      <a:noFill/>
                      <a:prstDash val="solid"/>
                      <a:round/>
                      <a:headEnd type="none" w="med" len="med"/>
                      <a:tailEnd type="none" w="med" len="med"/>
                    </a:lnT>
                    <a:lnB w="285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6245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lang="zh-HK" altLang="en-US" sz="1100" b="0" dirty="0"/>
                    </a:p>
                  </a:txBody>
                  <a:tcPr>
                    <a:lnL w="12700" cmpd="sng">
                      <a:noFill/>
                    </a:lnL>
                    <a:lnR w="12700" cmpd="sng">
                      <a:noFill/>
                    </a:lnR>
                    <a:lnT w="28575" cap="flat" cmpd="sng" algn="ctr">
                      <a:solidFill>
                        <a:schemeClr val="bg2">
                          <a:lumMod val="25000"/>
                        </a:schemeClr>
                      </a:solidFill>
                      <a:prstDash val="solid"/>
                      <a:round/>
                      <a:headEnd type="none" w="med" len="med"/>
                      <a:tailEnd type="none" w="med" len="med"/>
                    </a:lnT>
                    <a:lnB w="285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HK" sz="1100" b="1" dirty="0">
                          <a:solidFill>
                            <a:srgbClr val="C00000"/>
                          </a:solidFill>
                        </a:rPr>
                        <a:t>(b) </a:t>
                      </a:r>
                      <a:r>
                        <a:rPr lang="en-US" altLang="zh-HK" sz="1100" b="1" dirty="0" err="1">
                          <a:solidFill>
                            <a:srgbClr val="C00000"/>
                          </a:solidFill>
                        </a:rPr>
                        <a:t>MoneyClip</a:t>
                      </a:r>
                      <a:r>
                        <a:rPr lang="en-US" altLang="zh-HK" sz="1100" b="1" dirty="0">
                          <a:solidFill>
                            <a:srgbClr val="C00000"/>
                          </a:solidFill>
                        </a:rPr>
                        <a:t> </a:t>
                      </a:r>
                    </a:p>
                    <a:p>
                      <a:pPr>
                        <a:lnSpc>
                          <a:spcPts val="1100"/>
                        </a:lnSpc>
                      </a:pPr>
                      <a:r>
                        <a:rPr lang="en-US" altLang="zh-HK" sz="1000" b="0" dirty="0">
                          <a:solidFill>
                            <a:schemeClr val="bg2">
                              <a:lumMod val="90000"/>
                            </a:schemeClr>
                          </a:solidFill>
                        </a:rPr>
                        <a:t>Wrong Capturing </a:t>
                      </a:r>
                    </a:p>
                    <a:p>
                      <a:pPr>
                        <a:lnSpc>
                          <a:spcPts val="1100"/>
                        </a:lnSpc>
                      </a:pPr>
                      <a:r>
                        <a:rPr lang="en-US" altLang="zh-HK" sz="1000" b="0" dirty="0">
                          <a:solidFill>
                            <a:schemeClr val="bg2">
                              <a:lumMod val="90000"/>
                            </a:schemeClr>
                          </a:solidFill>
                        </a:rPr>
                        <a:t>of Spot</a:t>
                      </a:r>
                      <a:r>
                        <a:rPr lang="en-US" altLang="zh-HK" sz="1000" b="0" baseline="0" dirty="0">
                          <a:solidFill>
                            <a:schemeClr val="bg2">
                              <a:lumMod val="90000"/>
                            </a:schemeClr>
                          </a:solidFill>
                        </a:rPr>
                        <a:t> Price</a:t>
                      </a:r>
                      <a:endParaRPr lang="zh-HK" altLang="en-US" sz="1000" b="0" dirty="0">
                        <a:solidFill>
                          <a:schemeClr val="bg2">
                            <a:lumMod val="90000"/>
                          </a:schemeClr>
                        </a:solidFill>
                      </a:endParaRPr>
                    </a:p>
                  </a:txBody>
                  <a:tcPr>
                    <a:lnL w="12700" cmpd="sng">
                      <a:noFill/>
                    </a:lnL>
                    <a:lnR w="12700" cmpd="sng">
                      <a:noFill/>
                    </a:lnR>
                    <a:lnT w="28575" cap="flat" cmpd="sng" algn="ctr">
                      <a:solidFill>
                        <a:schemeClr val="bg2">
                          <a:lumMod val="25000"/>
                        </a:schemeClr>
                      </a:solidFill>
                      <a:prstDash val="solid"/>
                      <a:round/>
                      <a:headEnd type="none" w="med" len="med"/>
                      <a:tailEnd type="none" w="med" len="med"/>
                    </a:lnT>
                    <a:lnB w="285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pic>
        <p:nvPicPr>
          <p:cNvPr id="23" name="Picture 18" descr="data symbol的圖片搜尋結果">
            <a:extLst>
              <a:ext uri="{FF2B5EF4-FFF2-40B4-BE49-F238E27FC236}">
                <a16:creationId xmlns:a16="http://schemas.microsoft.com/office/drawing/2014/main" id="{238BB92B-DDD8-45BF-A8C3-E0CBDCDBC66D}"/>
              </a:ext>
            </a:extLst>
          </p:cNvPr>
          <p:cNvPicPr>
            <a:picLocks noChangeAspect="1" noChangeArrowheads="1"/>
          </p:cNvPicPr>
          <p:nvPr/>
        </p:nvPicPr>
        <p:blipFill>
          <a:blip r:embed="rId6"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4856552" y="2816453"/>
            <a:ext cx="327600" cy="3276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0" descr="cloud storage symbol的圖片搜尋結果">
            <a:extLst>
              <a:ext uri="{FF2B5EF4-FFF2-40B4-BE49-F238E27FC236}">
                <a16:creationId xmlns:a16="http://schemas.microsoft.com/office/drawing/2014/main" id="{2D4F2E08-DD60-49A7-84D0-4D2B7F34D559}"/>
              </a:ext>
            </a:extLst>
          </p:cNvPr>
          <p:cNvPicPr>
            <a:picLocks noChangeAspect="1" noChangeArrowheads="1"/>
          </p:cNvPicPr>
          <p:nvPr/>
        </p:nvPicPr>
        <p:blipFill>
          <a:blip r:embed="rId7" cstate="print">
            <a:lum bright="70000" contrast="-70000"/>
            <a:extLst>
              <a:ext uri="{28A0092B-C50C-407E-A947-70E740481C1C}">
                <a14:useLocalDpi xmlns:a14="http://schemas.microsoft.com/office/drawing/2010/main" val="0"/>
              </a:ext>
            </a:extLst>
          </a:blip>
          <a:srcRect/>
          <a:stretch>
            <a:fillRect/>
          </a:stretch>
        </p:blipFill>
        <p:spPr bwMode="auto">
          <a:xfrm>
            <a:off x="4856348" y="2270291"/>
            <a:ext cx="327804" cy="327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4879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0" name="群組 62">
            <a:extLst>
              <a:ext uri="{FF2B5EF4-FFF2-40B4-BE49-F238E27FC236}">
                <a16:creationId xmlns:a16="http://schemas.microsoft.com/office/drawing/2014/main" id="{BEAF2109-31DB-4050-A584-A3221E29CF90}"/>
              </a:ext>
            </a:extLst>
          </p:cNvPr>
          <p:cNvGrpSpPr/>
          <p:nvPr/>
        </p:nvGrpSpPr>
        <p:grpSpPr>
          <a:xfrm>
            <a:off x="342404" y="6743410"/>
            <a:ext cx="3660834" cy="876018"/>
            <a:chOff x="371967" y="4812505"/>
            <a:chExt cx="3660834" cy="876018"/>
          </a:xfrm>
        </p:grpSpPr>
        <p:grpSp>
          <p:nvGrpSpPr>
            <p:cNvPr id="341" name="群組 63">
              <a:extLst>
                <a:ext uri="{FF2B5EF4-FFF2-40B4-BE49-F238E27FC236}">
                  <a16:creationId xmlns:a16="http://schemas.microsoft.com/office/drawing/2014/main" id="{C1930013-71E0-40C3-B39E-1A3456013D53}"/>
                </a:ext>
              </a:extLst>
            </p:cNvPr>
            <p:cNvGrpSpPr/>
            <p:nvPr/>
          </p:nvGrpSpPr>
          <p:grpSpPr>
            <a:xfrm>
              <a:off x="1088663" y="4868148"/>
              <a:ext cx="805795" cy="790453"/>
              <a:chOff x="3078615" y="3813782"/>
              <a:chExt cx="684000" cy="684000"/>
            </a:xfrm>
          </p:grpSpPr>
          <p:sp>
            <p:nvSpPr>
              <p:cNvPr id="353" name="橢圓 75">
                <a:extLst>
                  <a:ext uri="{FF2B5EF4-FFF2-40B4-BE49-F238E27FC236}">
                    <a16:creationId xmlns:a16="http://schemas.microsoft.com/office/drawing/2014/main" id="{324E77D8-C386-443C-BC62-4D06758C3022}"/>
                  </a:ext>
                </a:extLst>
              </p:cNvPr>
              <p:cNvSpPr/>
              <p:nvPr/>
            </p:nvSpPr>
            <p:spPr>
              <a:xfrm>
                <a:off x="3078615" y="3813782"/>
                <a:ext cx="684000" cy="684000"/>
              </a:xfrm>
              <a:prstGeom prst="ellipse">
                <a:avLst/>
              </a:prstGeom>
              <a:solidFill>
                <a:srgbClr val="B852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54" name="文字方塊 76">
                <a:extLst>
                  <a:ext uri="{FF2B5EF4-FFF2-40B4-BE49-F238E27FC236}">
                    <a16:creationId xmlns:a16="http://schemas.microsoft.com/office/drawing/2014/main" id="{FF8A8A1A-1717-4CB0-997B-45B790FFEEFE}"/>
                  </a:ext>
                </a:extLst>
              </p:cNvPr>
              <p:cNvSpPr txBox="1"/>
              <p:nvPr/>
            </p:nvSpPr>
            <p:spPr>
              <a:xfrm>
                <a:off x="3120597" y="3963463"/>
                <a:ext cx="579170" cy="369332"/>
              </a:xfrm>
              <a:prstGeom prst="rect">
                <a:avLst/>
              </a:prstGeom>
              <a:noFill/>
            </p:spPr>
            <p:txBody>
              <a:bodyPr wrap="square" rtlCol="0">
                <a:spAutoFit/>
              </a:bodyPr>
              <a:lstStyle/>
              <a:p>
                <a:pPr algn="ctr"/>
                <a:r>
                  <a:rPr lang="en-US" altLang="zh-HK" sz="700" b="1" dirty="0">
                    <a:solidFill>
                      <a:schemeClr val="bg1"/>
                    </a:solidFill>
                  </a:rPr>
                  <a:t>System</a:t>
                </a:r>
              </a:p>
              <a:p>
                <a:pPr algn="ctr"/>
                <a:r>
                  <a:rPr lang="en-US" altLang="zh-HK" sz="700" b="1" dirty="0">
                    <a:solidFill>
                      <a:schemeClr val="bg1"/>
                    </a:solidFill>
                  </a:rPr>
                  <a:t>(P/L Compilation)</a:t>
                </a:r>
                <a:endParaRPr lang="zh-HK" altLang="en-US" sz="700" b="1" dirty="0">
                  <a:solidFill>
                    <a:schemeClr val="bg1"/>
                  </a:solidFill>
                </a:endParaRPr>
              </a:p>
            </p:txBody>
          </p:sp>
        </p:grpSp>
        <p:grpSp>
          <p:nvGrpSpPr>
            <p:cNvPr id="342" name="群組 64">
              <a:extLst>
                <a:ext uri="{FF2B5EF4-FFF2-40B4-BE49-F238E27FC236}">
                  <a16:creationId xmlns:a16="http://schemas.microsoft.com/office/drawing/2014/main" id="{65635E00-A19C-4D97-AE0C-C711B1BEFD91}"/>
                </a:ext>
              </a:extLst>
            </p:cNvPr>
            <p:cNvGrpSpPr/>
            <p:nvPr/>
          </p:nvGrpSpPr>
          <p:grpSpPr>
            <a:xfrm>
              <a:off x="371967" y="4961814"/>
              <a:ext cx="2215248" cy="178535"/>
              <a:chOff x="297814" y="4626646"/>
              <a:chExt cx="2215248" cy="178535"/>
            </a:xfrm>
          </p:grpSpPr>
          <p:cxnSp>
            <p:nvCxnSpPr>
              <p:cNvPr id="351" name="直線單箭頭接點 73">
                <a:extLst>
                  <a:ext uri="{FF2B5EF4-FFF2-40B4-BE49-F238E27FC236}">
                    <a16:creationId xmlns:a16="http://schemas.microsoft.com/office/drawing/2014/main" id="{B1EEEBB4-2862-4F45-9666-16D8B8431DC6}"/>
                  </a:ext>
                </a:extLst>
              </p:cNvPr>
              <p:cNvCxnSpPr/>
              <p:nvPr/>
            </p:nvCxnSpPr>
            <p:spPr>
              <a:xfrm>
                <a:off x="297814" y="4626646"/>
                <a:ext cx="642657" cy="178535"/>
              </a:xfrm>
              <a:prstGeom prst="straightConnector1">
                <a:avLst/>
              </a:prstGeom>
              <a:ln w="1905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2" name="直線單箭頭接點 74">
                <a:extLst>
                  <a:ext uri="{FF2B5EF4-FFF2-40B4-BE49-F238E27FC236}">
                    <a16:creationId xmlns:a16="http://schemas.microsoft.com/office/drawing/2014/main" id="{D85249B6-B221-4160-997B-20933D1ED138}"/>
                  </a:ext>
                </a:extLst>
              </p:cNvPr>
              <p:cNvCxnSpPr/>
              <p:nvPr/>
            </p:nvCxnSpPr>
            <p:spPr>
              <a:xfrm flipV="1">
                <a:off x="1870405" y="4626646"/>
                <a:ext cx="642657" cy="178535"/>
              </a:xfrm>
              <a:prstGeom prst="straightConnector1">
                <a:avLst/>
              </a:prstGeom>
              <a:ln w="1905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43" name="群組 65">
              <a:extLst>
                <a:ext uri="{FF2B5EF4-FFF2-40B4-BE49-F238E27FC236}">
                  <a16:creationId xmlns:a16="http://schemas.microsoft.com/office/drawing/2014/main" id="{A851FA1F-4D63-4A93-95A5-81B8481F105B}"/>
                </a:ext>
              </a:extLst>
            </p:cNvPr>
            <p:cNvGrpSpPr/>
            <p:nvPr/>
          </p:nvGrpSpPr>
          <p:grpSpPr>
            <a:xfrm flipV="1">
              <a:off x="380572" y="5296207"/>
              <a:ext cx="2215248" cy="178535"/>
              <a:chOff x="297814" y="4626646"/>
              <a:chExt cx="2215248" cy="178535"/>
            </a:xfrm>
          </p:grpSpPr>
          <p:cxnSp>
            <p:nvCxnSpPr>
              <p:cNvPr id="349" name="直線單箭頭接點 71">
                <a:extLst>
                  <a:ext uri="{FF2B5EF4-FFF2-40B4-BE49-F238E27FC236}">
                    <a16:creationId xmlns:a16="http://schemas.microsoft.com/office/drawing/2014/main" id="{9307E0C1-0EDF-4D63-8085-BFAB1F7B562F}"/>
                  </a:ext>
                </a:extLst>
              </p:cNvPr>
              <p:cNvCxnSpPr/>
              <p:nvPr/>
            </p:nvCxnSpPr>
            <p:spPr>
              <a:xfrm>
                <a:off x="297814" y="4626646"/>
                <a:ext cx="642657" cy="1785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0" name="直線單箭頭接點 72">
                <a:extLst>
                  <a:ext uri="{FF2B5EF4-FFF2-40B4-BE49-F238E27FC236}">
                    <a16:creationId xmlns:a16="http://schemas.microsoft.com/office/drawing/2014/main" id="{B1D15302-5CA9-4529-A38D-96A97B877CB1}"/>
                  </a:ext>
                </a:extLst>
              </p:cNvPr>
              <p:cNvCxnSpPr/>
              <p:nvPr/>
            </p:nvCxnSpPr>
            <p:spPr>
              <a:xfrm flipV="1">
                <a:off x="1870405" y="4626646"/>
                <a:ext cx="642657" cy="1785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344" name="文字方塊 66">
              <a:extLst>
                <a:ext uri="{FF2B5EF4-FFF2-40B4-BE49-F238E27FC236}">
                  <a16:creationId xmlns:a16="http://schemas.microsoft.com/office/drawing/2014/main" id="{FFE97F27-A2B7-458D-8349-2CEEA257C8CA}"/>
                </a:ext>
              </a:extLst>
            </p:cNvPr>
            <p:cNvSpPr txBox="1"/>
            <p:nvPr/>
          </p:nvSpPr>
          <p:spPr>
            <a:xfrm>
              <a:off x="2613811" y="4812505"/>
              <a:ext cx="1418990" cy="307777"/>
            </a:xfrm>
            <a:prstGeom prst="rect">
              <a:avLst/>
            </a:prstGeom>
            <a:solidFill>
              <a:schemeClr val="bg1"/>
            </a:solidFill>
            <a:ln>
              <a:solidFill>
                <a:srgbClr val="B85210"/>
              </a:solidFill>
            </a:ln>
          </p:spPr>
          <p:txBody>
            <a:bodyPr wrap="square" rtlCol="0">
              <a:spAutoFit/>
            </a:bodyPr>
            <a:lstStyle/>
            <a:p>
              <a:pPr algn="ctr"/>
              <a:r>
                <a:rPr lang="en-US" altLang="zh-HK" sz="700" b="1" dirty="0">
                  <a:solidFill>
                    <a:schemeClr val="accent2">
                      <a:lumMod val="50000"/>
                    </a:schemeClr>
                  </a:solidFill>
                </a:rPr>
                <a:t>Fill in the P/L sheet using Bloomberg Date or Reuters Data</a:t>
              </a:r>
              <a:endParaRPr lang="zh-HK" altLang="en-US" sz="700" b="1" dirty="0">
                <a:solidFill>
                  <a:schemeClr val="accent2">
                    <a:lumMod val="50000"/>
                  </a:schemeClr>
                </a:solidFill>
              </a:endParaRPr>
            </a:p>
          </p:txBody>
        </p:sp>
        <p:sp>
          <p:nvSpPr>
            <p:cNvPr id="345" name="文字方塊 67">
              <a:extLst>
                <a:ext uri="{FF2B5EF4-FFF2-40B4-BE49-F238E27FC236}">
                  <a16:creationId xmlns:a16="http://schemas.microsoft.com/office/drawing/2014/main" id="{BF422545-A9E0-4AC0-9C8F-D31EE2627191}"/>
                </a:ext>
              </a:extLst>
            </p:cNvPr>
            <p:cNvSpPr txBox="1"/>
            <p:nvPr/>
          </p:nvSpPr>
          <p:spPr>
            <a:xfrm>
              <a:off x="2613811" y="5273025"/>
              <a:ext cx="1418990" cy="415498"/>
            </a:xfrm>
            <a:prstGeom prst="rect">
              <a:avLst/>
            </a:prstGeom>
            <a:solidFill>
              <a:srgbClr val="F8CBAD"/>
            </a:solidFill>
            <a:ln>
              <a:solidFill>
                <a:srgbClr val="FF0000"/>
              </a:solidFill>
            </a:ln>
          </p:spPr>
          <p:txBody>
            <a:bodyPr wrap="square" rtlCol="0">
              <a:spAutoFit/>
            </a:bodyPr>
            <a:lstStyle/>
            <a:p>
              <a:pPr algn="ctr"/>
              <a:r>
                <a:rPr lang="en-US" altLang="zh-HK" sz="700" b="1" dirty="0">
                  <a:solidFill>
                    <a:srgbClr val="C00000"/>
                  </a:solidFill>
                </a:rPr>
                <a:t>Fill in the P/L sheet using </a:t>
              </a:r>
            </a:p>
            <a:p>
              <a:pPr algn="ctr"/>
              <a:r>
                <a:rPr lang="en-US" altLang="zh-HK" sz="700" b="1" dirty="0">
                  <a:solidFill>
                    <a:srgbClr val="C00000"/>
                  </a:solidFill>
                </a:rPr>
                <a:t>the </a:t>
              </a:r>
              <a:r>
                <a:rPr lang="en-US" altLang="zh-HK" sz="700" b="1" dirty="0" err="1">
                  <a:solidFill>
                    <a:srgbClr val="C00000"/>
                  </a:solidFill>
                </a:rPr>
                <a:t>HKEx</a:t>
              </a:r>
              <a:r>
                <a:rPr lang="en-US" altLang="zh-HK" sz="700" b="1" dirty="0">
                  <a:solidFill>
                    <a:srgbClr val="C00000"/>
                  </a:solidFill>
                </a:rPr>
                <a:t> database </a:t>
              </a:r>
            </a:p>
            <a:p>
              <a:pPr algn="ctr"/>
              <a:r>
                <a:rPr lang="en-US" altLang="zh-HK" sz="700" b="1" dirty="0">
                  <a:solidFill>
                    <a:srgbClr val="C00000"/>
                  </a:solidFill>
                </a:rPr>
                <a:t>(for HK equity trading desk) </a:t>
              </a:r>
              <a:endParaRPr lang="zh-HK" altLang="en-US" sz="700" b="1" dirty="0">
                <a:solidFill>
                  <a:srgbClr val="C00000"/>
                </a:solidFill>
              </a:endParaRPr>
            </a:p>
          </p:txBody>
        </p:sp>
        <p:sp>
          <p:nvSpPr>
            <p:cNvPr id="346" name="文字方塊 68">
              <a:extLst>
                <a:ext uri="{FF2B5EF4-FFF2-40B4-BE49-F238E27FC236}">
                  <a16:creationId xmlns:a16="http://schemas.microsoft.com/office/drawing/2014/main" id="{A1F36AC0-B3A0-408C-B26B-2B2D7F4C1175}"/>
                </a:ext>
              </a:extLst>
            </p:cNvPr>
            <p:cNvSpPr txBox="1"/>
            <p:nvPr/>
          </p:nvSpPr>
          <p:spPr>
            <a:xfrm>
              <a:off x="446068" y="4823486"/>
              <a:ext cx="615999" cy="200055"/>
            </a:xfrm>
            <a:prstGeom prst="rect">
              <a:avLst/>
            </a:prstGeom>
            <a:noFill/>
          </p:spPr>
          <p:txBody>
            <a:bodyPr wrap="square" rtlCol="0">
              <a:spAutoFit/>
            </a:bodyPr>
            <a:lstStyle/>
            <a:p>
              <a:pPr algn="r"/>
              <a:r>
                <a:rPr lang="en-US" altLang="zh-HK" sz="700" b="1" dirty="0"/>
                <a:t>True Input</a:t>
              </a:r>
              <a:endParaRPr lang="zh-HK" altLang="en-US" sz="700" b="1" dirty="0"/>
            </a:p>
          </p:txBody>
        </p:sp>
        <p:sp>
          <p:nvSpPr>
            <p:cNvPr id="347" name="文字方塊 69">
              <a:extLst>
                <a:ext uri="{FF2B5EF4-FFF2-40B4-BE49-F238E27FC236}">
                  <a16:creationId xmlns:a16="http://schemas.microsoft.com/office/drawing/2014/main" id="{3602B5DD-B486-4DDE-9FAF-A8B674874B67}"/>
                </a:ext>
              </a:extLst>
            </p:cNvPr>
            <p:cNvSpPr txBox="1"/>
            <p:nvPr/>
          </p:nvSpPr>
          <p:spPr>
            <a:xfrm>
              <a:off x="472662" y="5405064"/>
              <a:ext cx="615999" cy="200055"/>
            </a:xfrm>
            <a:prstGeom prst="rect">
              <a:avLst/>
            </a:prstGeom>
            <a:noFill/>
          </p:spPr>
          <p:txBody>
            <a:bodyPr wrap="square" rtlCol="0">
              <a:spAutoFit/>
            </a:bodyPr>
            <a:lstStyle/>
            <a:p>
              <a:pPr algn="r"/>
              <a:r>
                <a:rPr lang="en-US" altLang="zh-HK" sz="700" b="1" dirty="0"/>
                <a:t>False Input</a:t>
              </a:r>
              <a:endParaRPr lang="zh-HK" altLang="en-US" sz="700" b="1" dirty="0"/>
            </a:p>
          </p:txBody>
        </p:sp>
        <p:sp>
          <p:nvSpPr>
            <p:cNvPr id="348" name="文字方塊 70">
              <a:extLst>
                <a:ext uri="{FF2B5EF4-FFF2-40B4-BE49-F238E27FC236}">
                  <a16:creationId xmlns:a16="http://schemas.microsoft.com/office/drawing/2014/main" id="{37B8BFF2-1D38-4347-8860-F5AE6BF34DF6}"/>
                </a:ext>
              </a:extLst>
            </p:cNvPr>
            <p:cNvSpPr txBox="1"/>
            <p:nvPr/>
          </p:nvSpPr>
          <p:spPr>
            <a:xfrm>
              <a:off x="1997012" y="5109510"/>
              <a:ext cx="615999" cy="200055"/>
            </a:xfrm>
            <a:prstGeom prst="rect">
              <a:avLst/>
            </a:prstGeom>
            <a:noFill/>
          </p:spPr>
          <p:txBody>
            <a:bodyPr wrap="square" rtlCol="0">
              <a:spAutoFit/>
            </a:bodyPr>
            <a:lstStyle/>
            <a:p>
              <a:r>
                <a:rPr lang="en-US" altLang="zh-HK" sz="700" b="1" dirty="0"/>
                <a:t>Treatment</a:t>
              </a:r>
              <a:endParaRPr lang="zh-HK" altLang="en-US" sz="700" b="1" dirty="0"/>
            </a:p>
          </p:txBody>
        </p:sp>
      </p:grpSp>
      <p:grpSp>
        <p:nvGrpSpPr>
          <p:cNvPr id="272" name="群組 5">
            <a:extLst>
              <a:ext uri="{FF2B5EF4-FFF2-40B4-BE49-F238E27FC236}">
                <a16:creationId xmlns:a16="http://schemas.microsoft.com/office/drawing/2014/main" id="{302D7C36-C1EF-477B-8105-E99CDEDD942D}"/>
              </a:ext>
            </a:extLst>
          </p:cNvPr>
          <p:cNvGrpSpPr/>
          <p:nvPr/>
        </p:nvGrpSpPr>
        <p:grpSpPr>
          <a:xfrm>
            <a:off x="341419" y="4689614"/>
            <a:ext cx="3660834" cy="846096"/>
            <a:chOff x="371967" y="4812505"/>
            <a:chExt cx="3660834" cy="846096"/>
          </a:xfrm>
        </p:grpSpPr>
        <p:grpSp>
          <p:nvGrpSpPr>
            <p:cNvPr id="273" name="群組 48">
              <a:extLst>
                <a:ext uri="{FF2B5EF4-FFF2-40B4-BE49-F238E27FC236}">
                  <a16:creationId xmlns:a16="http://schemas.microsoft.com/office/drawing/2014/main" id="{5835A246-F7FA-4647-BF46-512DCED8C482}"/>
                </a:ext>
              </a:extLst>
            </p:cNvPr>
            <p:cNvGrpSpPr/>
            <p:nvPr/>
          </p:nvGrpSpPr>
          <p:grpSpPr>
            <a:xfrm>
              <a:off x="1088663" y="4868148"/>
              <a:ext cx="805795" cy="790453"/>
              <a:chOff x="3078615" y="3813782"/>
              <a:chExt cx="684000" cy="684000"/>
            </a:xfrm>
          </p:grpSpPr>
          <p:sp>
            <p:nvSpPr>
              <p:cNvPr id="338" name="橢圓 49">
                <a:extLst>
                  <a:ext uri="{FF2B5EF4-FFF2-40B4-BE49-F238E27FC236}">
                    <a16:creationId xmlns:a16="http://schemas.microsoft.com/office/drawing/2014/main" id="{E5386631-B1C7-423F-BDB2-4D97E62E83D5}"/>
                  </a:ext>
                </a:extLst>
              </p:cNvPr>
              <p:cNvSpPr/>
              <p:nvPr/>
            </p:nvSpPr>
            <p:spPr>
              <a:xfrm>
                <a:off x="3078615" y="3813782"/>
                <a:ext cx="684000" cy="684000"/>
              </a:xfrm>
              <a:prstGeom prst="ellipse">
                <a:avLst/>
              </a:prstGeom>
              <a:solidFill>
                <a:srgbClr val="A437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39" name="文字方塊 50">
                <a:extLst>
                  <a:ext uri="{FF2B5EF4-FFF2-40B4-BE49-F238E27FC236}">
                    <a16:creationId xmlns:a16="http://schemas.microsoft.com/office/drawing/2014/main" id="{701D3DED-BECC-4C52-AE11-F3EA6DCC7A71}"/>
                  </a:ext>
                </a:extLst>
              </p:cNvPr>
              <p:cNvSpPr txBox="1"/>
              <p:nvPr/>
            </p:nvSpPr>
            <p:spPr>
              <a:xfrm>
                <a:off x="3120597" y="3963463"/>
                <a:ext cx="579170" cy="369332"/>
              </a:xfrm>
              <a:prstGeom prst="rect">
                <a:avLst/>
              </a:prstGeom>
              <a:noFill/>
            </p:spPr>
            <p:txBody>
              <a:bodyPr wrap="square" rtlCol="0">
                <a:spAutoFit/>
              </a:bodyPr>
              <a:lstStyle/>
              <a:p>
                <a:pPr algn="ctr"/>
                <a:r>
                  <a:rPr lang="en-US" altLang="zh-HK" sz="700" b="1" dirty="0">
                    <a:solidFill>
                      <a:schemeClr val="bg1"/>
                    </a:solidFill>
                  </a:rPr>
                  <a:t>System</a:t>
                </a:r>
              </a:p>
              <a:p>
                <a:pPr algn="ctr"/>
                <a:r>
                  <a:rPr lang="en-US" altLang="zh-HK" sz="700" b="1" dirty="0">
                    <a:solidFill>
                      <a:schemeClr val="bg1"/>
                    </a:solidFill>
                  </a:rPr>
                  <a:t>(P/L Compilation)</a:t>
                </a:r>
                <a:endParaRPr lang="zh-HK" altLang="en-US" sz="700" b="1" dirty="0">
                  <a:solidFill>
                    <a:schemeClr val="bg1"/>
                  </a:solidFill>
                </a:endParaRPr>
              </a:p>
            </p:txBody>
          </p:sp>
        </p:grpSp>
        <p:grpSp>
          <p:nvGrpSpPr>
            <p:cNvPr id="274" name="群組 51">
              <a:extLst>
                <a:ext uri="{FF2B5EF4-FFF2-40B4-BE49-F238E27FC236}">
                  <a16:creationId xmlns:a16="http://schemas.microsoft.com/office/drawing/2014/main" id="{D031BB39-3A2E-4623-828B-8A91D86793C0}"/>
                </a:ext>
              </a:extLst>
            </p:cNvPr>
            <p:cNvGrpSpPr/>
            <p:nvPr/>
          </p:nvGrpSpPr>
          <p:grpSpPr>
            <a:xfrm>
              <a:off x="371967" y="4961814"/>
              <a:ext cx="2215248" cy="178535"/>
              <a:chOff x="297814" y="4626646"/>
              <a:chExt cx="2215248" cy="178535"/>
            </a:xfrm>
          </p:grpSpPr>
          <p:cxnSp>
            <p:nvCxnSpPr>
              <p:cNvPr id="336" name="直線單箭頭接點 52">
                <a:extLst>
                  <a:ext uri="{FF2B5EF4-FFF2-40B4-BE49-F238E27FC236}">
                    <a16:creationId xmlns:a16="http://schemas.microsoft.com/office/drawing/2014/main" id="{E9CADBC6-F9C7-4B43-9225-C10D6F587253}"/>
                  </a:ext>
                </a:extLst>
              </p:cNvPr>
              <p:cNvCxnSpPr/>
              <p:nvPr/>
            </p:nvCxnSpPr>
            <p:spPr>
              <a:xfrm>
                <a:off x="297814" y="4626646"/>
                <a:ext cx="642657" cy="178535"/>
              </a:xfrm>
              <a:prstGeom prst="straightConnector1">
                <a:avLst/>
              </a:prstGeom>
              <a:ln w="1905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7" name="直線單箭頭接點 53">
                <a:extLst>
                  <a:ext uri="{FF2B5EF4-FFF2-40B4-BE49-F238E27FC236}">
                    <a16:creationId xmlns:a16="http://schemas.microsoft.com/office/drawing/2014/main" id="{BCA7E54C-01DD-4F9D-B188-161A5932A1AC}"/>
                  </a:ext>
                </a:extLst>
              </p:cNvPr>
              <p:cNvCxnSpPr/>
              <p:nvPr/>
            </p:nvCxnSpPr>
            <p:spPr>
              <a:xfrm flipV="1">
                <a:off x="1870405" y="4626646"/>
                <a:ext cx="642657" cy="178535"/>
              </a:xfrm>
              <a:prstGeom prst="straightConnector1">
                <a:avLst/>
              </a:prstGeom>
              <a:ln w="1905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5" name="群組 54">
              <a:extLst>
                <a:ext uri="{FF2B5EF4-FFF2-40B4-BE49-F238E27FC236}">
                  <a16:creationId xmlns:a16="http://schemas.microsoft.com/office/drawing/2014/main" id="{B95DA166-7F4A-463A-8F23-285166AEE7A5}"/>
                </a:ext>
              </a:extLst>
            </p:cNvPr>
            <p:cNvGrpSpPr/>
            <p:nvPr/>
          </p:nvGrpSpPr>
          <p:grpSpPr>
            <a:xfrm flipV="1">
              <a:off x="380572" y="5296207"/>
              <a:ext cx="2215248" cy="178535"/>
              <a:chOff x="297814" y="4626646"/>
              <a:chExt cx="2215248" cy="178535"/>
            </a:xfrm>
          </p:grpSpPr>
          <p:cxnSp>
            <p:nvCxnSpPr>
              <p:cNvPr id="334" name="直線單箭頭接點 55">
                <a:extLst>
                  <a:ext uri="{FF2B5EF4-FFF2-40B4-BE49-F238E27FC236}">
                    <a16:creationId xmlns:a16="http://schemas.microsoft.com/office/drawing/2014/main" id="{2CD45600-FDF4-4F31-A778-ABACF5F3C012}"/>
                  </a:ext>
                </a:extLst>
              </p:cNvPr>
              <p:cNvCxnSpPr/>
              <p:nvPr/>
            </p:nvCxnSpPr>
            <p:spPr>
              <a:xfrm>
                <a:off x="297814" y="4626646"/>
                <a:ext cx="642657" cy="1785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5" name="直線單箭頭接點 56">
                <a:extLst>
                  <a:ext uri="{FF2B5EF4-FFF2-40B4-BE49-F238E27FC236}">
                    <a16:creationId xmlns:a16="http://schemas.microsoft.com/office/drawing/2014/main" id="{224096F5-0CA1-49F3-8F06-17A7B6E6F72E}"/>
                  </a:ext>
                </a:extLst>
              </p:cNvPr>
              <p:cNvCxnSpPr/>
              <p:nvPr/>
            </p:nvCxnSpPr>
            <p:spPr>
              <a:xfrm flipV="1">
                <a:off x="1870405" y="4626646"/>
                <a:ext cx="642657" cy="17853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76" name="文字方塊 57">
              <a:extLst>
                <a:ext uri="{FF2B5EF4-FFF2-40B4-BE49-F238E27FC236}">
                  <a16:creationId xmlns:a16="http://schemas.microsoft.com/office/drawing/2014/main" id="{2B88DF82-B9EE-403A-987B-74C279FA2911}"/>
                </a:ext>
              </a:extLst>
            </p:cNvPr>
            <p:cNvSpPr txBox="1"/>
            <p:nvPr/>
          </p:nvSpPr>
          <p:spPr>
            <a:xfrm>
              <a:off x="2613811" y="4812505"/>
              <a:ext cx="1418990" cy="307777"/>
            </a:xfrm>
            <a:prstGeom prst="rect">
              <a:avLst/>
            </a:prstGeom>
            <a:solidFill>
              <a:schemeClr val="bg1"/>
            </a:solidFill>
            <a:ln>
              <a:solidFill>
                <a:srgbClr val="B85210"/>
              </a:solidFill>
            </a:ln>
          </p:spPr>
          <p:txBody>
            <a:bodyPr wrap="square" rtlCol="0">
              <a:spAutoFit/>
            </a:bodyPr>
            <a:lstStyle/>
            <a:p>
              <a:pPr algn="ctr"/>
              <a:r>
                <a:rPr lang="en-US" altLang="zh-HK" sz="700" b="1" dirty="0">
                  <a:solidFill>
                    <a:schemeClr val="accent2">
                      <a:lumMod val="50000"/>
                    </a:schemeClr>
                  </a:solidFill>
                </a:rPr>
                <a:t>Fill in the P/L sheet using Bloomberg Date or Reuters Data</a:t>
              </a:r>
              <a:endParaRPr lang="zh-HK" altLang="en-US" sz="700" b="1" dirty="0">
                <a:solidFill>
                  <a:schemeClr val="accent2">
                    <a:lumMod val="50000"/>
                  </a:schemeClr>
                </a:solidFill>
              </a:endParaRPr>
            </a:p>
          </p:txBody>
        </p:sp>
        <p:sp>
          <p:nvSpPr>
            <p:cNvPr id="277" name="文字方塊 58">
              <a:extLst>
                <a:ext uri="{FF2B5EF4-FFF2-40B4-BE49-F238E27FC236}">
                  <a16:creationId xmlns:a16="http://schemas.microsoft.com/office/drawing/2014/main" id="{AEFF2F7E-99D7-4E8E-AFBB-BD0363F2400B}"/>
                </a:ext>
              </a:extLst>
            </p:cNvPr>
            <p:cNvSpPr txBox="1"/>
            <p:nvPr/>
          </p:nvSpPr>
          <p:spPr>
            <a:xfrm>
              <a:off x="2613811" y="5305293"/>
              <a:ext cx="1418990" cy="307777"/>
            </a:xfrm>
            <a:prstGeom prst="rect">
              <a:avLst/>
            </a:prstGeom>
            <a:solidFill>
              <a:srgbClr val="DBCFB9"/>
            </a:solidFill>
            <a:ln>
              <a:solidFill>
                <a:srgbClr val="FF0000"/>
              </a:solidFill>
            </a:ln>
          </p:spPr>
          <p:txBody>
            <a:bodyPr wrap="square" rtlCol="0">
              <a:spAutoFit/>
            </a:bodyPr>
            <a:lstStyle/>
            <a:p>
              <a:pPr algn="ctr"/>
              <a:r>
                <a:rPr lang="en-US" altLang="zh-HK" sz="700" b="1" dirty="0">
                  <a:solidFill>
                    <a:srgbClr val="C00000"/>
                  </a:solidFill>
                </a:rPr>
                <a:t>Fill in the P/L sheet using </a:t>
              </a:r>
            </a:p>
            <a:p>
              <a:pPr algn="ctr"/>
              <a:r>
                <a:rPr lang="en-US" altLang="zh-HK" sz="700" b="1" dirty="0">
                  <a:solidFill>
                    <a:srgbClr val="C00000"/>
                  </a:solidFill>
                </a:rPr>
                <a:t>the EM algorithmic computation</a:t>
              </a:r>
              <a:endParaRPr lang="zh-HK" altLang="en-US" sz="700" b="1" dirty="0">
                <a:solidFill>
                  <a:srgbClr val="C00000"/>
                </a:solidFill>
              </a:endParaRPr>
            </a:p>
          </p:txBody>
        </p:sp>
        <p:sp>
          <p:nvSpPr>
            <p:cNvPr id="278" name="文字方塊 59">
              <a:extLst>
                <a:ext uri="{FF2B5EF4-FFF2-40B4-BE49-F238E27FC236}">
                  <a16:creationId xmlns:a16="http://schemas.microsoft.com/office/drawing/2014/main" id="{6C379AA6-2288-44C0-88F7-63C9E465D764}"/>
                </a:ext>
              </a:extLst>
            </p:cNvPr>
            <p:cNvSpPr txBox="1"/>
            <p:nvPr/>
          </p:nvSpPr>
          <p:spPr>
            <a:xfrm>
              <a:off x="446068" y="4823486"/>
              <a:ext cx="615999" cy="200055"/>
            </a:xfrm>
            <a:prstGeom prst="rect">
              <a:avLst/>
            </a:prstGeom>
            <a:noFill/>
          </p:spPr>
          <p:txBody>
            <a:bodyPr wrap="square" rtlCol="0">
              <a:spAutoFit/>
            </a:bodyPr>
            <a:lstStyle/>
            <a:p>
              <a:pPr algn="r"/>
              <a:r>
                <a:rPr lang="en-US" altLang="zh-HK" sz="700" b="1" dirty="0"/>
                <a:t>True Input</a:t>
              </a:r>
              <a:endParaRPr lang="zh-HK" altLang="en-US" sz="700" b="1" dirty="0"/>
            </a:p>
          </p:txBody>
        </p:sp>
        <p:sp>
          <p:nvSpPr>
            <p:cNvPr id="332" name="文字方塊 60">
              <a:extLst>
                <a:ext uri="{FF2B5EF4-FFF2-40B4-BE49-F238E27FC236}">
                  <a16:creationId xmlns:a16="http://schemas.microsoft.com/office/drawing/2014/main" id="{AB9CB2D3-7944-45DC-A5F6-47D7B7D17F69}"/>
                </a:ext>
              </a:extLst>
            </p:cNvPr>
            <p:cNvSpPr txBox="1"/>
            <p:nvPr/>
          </p:nvSpPr>
          <p:spPr>
            <a:xfrm>
              <a:off x="472662" y="5405064"/>
              <a:ext cx="615999" cy="200055"/>
            </a:xfrm>
            <a:prstGeom prst="rect">
              <a:avLst/>
            </a:prstGeom>
            <a:noFill/>
          </p:spPr>
          <p:txBody>
            <a:bodyPr wrap="square" rtlCol="0">
              <a:spAutoFit/>
            </a:bodyPr>
            <a:lstStyle/>
            <a:p>
              <a:pPr algn="r"/>
              <a:r>
                <a:rPr lang="en-US" altLang="zh-HK" sz="700" b="1" dirty="0"/>
                <a:t>False Input</a:t>
              </a:r>
              <a:endParaRPr lang="zh-HK" altLang="en-US" sz="700" b="1" dirty="0"/>
            </a:p>
          </p:txBody>
        </p:sp>
        <p:sp>
          <p:nvSpPr>
            <p:cNvPr id="333" name="文字方塊 61">
              <a:extLst>
                <a:ext uri="{FF2B5EF4-FFF2-40B4-BE49-F238E27FC236}">
                  <a16:creationId xmlns:a16="http://schemas.microsoft.com/office/drawing/2014/main" id="{1B42F8E6-38F6-4475-BC02-39B5A1805782}"/>
                </a:ext>
              </a:extLst>
            </p:cNvPr>
            <p:cNvSpPr txBox="1"/>
            <p:nvPr/>
          </p:nvSpPr>
          <p:spPr>
            <a:xfrm>
              <a:off x="1997012" y="5109510"/>
              <a:ext cx="615999" cy="200055"/>
            </a:xfrm>
            <a:prstGeom prst="rect">
              <a:avLst/>
            </a:prstGeom>
            <a:noFill/>
          </p:spPr>
          <p:txBody>
            <a:bodyPr wrap="square" rtlCol="0">
              <a:spAutoFit/>
            </a:bodyPr>
            <a:lstStyle/>
            <a:p>
              <a:r>
                <a:rPr lang="en-US" altLang="zh-HK" sz="700" b="1" dirty="0"/>
                <a:t>Treatment</a:t>
              </a:r>
              <a:endParaRPr lang="zh-HK" altLang="en-US" sz="700" b="1" dirty="0"/>
            </a:p>
          </p:txBody>
        </p:sp>
      </p:grpSp>
      <p:cxnSp>
        <p:nvCxnSpPr>
          <p:cNvPr id="26" name="直線接點 25"/>
          <p:cNvCxnSpPr/>
          <p:nvPr/>
        </p:nvCxnSpPr>
        <p:spPr>
          <a:xfrm>
            <a:off x="230400" y="6296735"/>
            <a:ext cx="4324622"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1" name="直線接點 10"/>
          <p:cNvCxnSpPr/>
          <p:nvPr/>
        </p:nvCxnSpPr>
        <p:spPr>
          <a:xfrm>
            <a:off x="231587" y="3256853"/>
            <a:ext cx="4324622"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a:xfrm>
            <a:off x="230400" y="7847075"/>
            <a:ext cx="4324622"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a:xfrm>
            <a:off x="230400" y="6296735"/>
            <a:ext cx="4324622" cy="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217540" y="3242935"/>
            <a:ext cx="2404485" cy="5283064"/>
          </a:xfrm>
          <a:prstGeom prst="rect">
            <a:avLst/>
          </a:prstGeom>
          <a:solidFill>
            <a:srgbClr val="EAE2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36" name="矩形 35"/>
          <p:cNvSpPr/>
          <p:nvPr/>
        </p:nvSpPr>
        <p:spPr>
          <a:xfrm>
            <a:off x="4215940" y="6279100"/>
            <a:ext cx="2406087" cy="2246899"/>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aphicFrame>
        <p:nvGraphicFramePr>
          <p:cNvPr id="31" name="表格 30"/>
          <p:cNvGraphicFramePr>
            <a:graphicFrameLocks noGrp="1"/>
          </p:cNvGraphicFramePr>
          <p:nvPr>
            <p:extLst>
              <p:ext uri="{D42A27DB-BD31-4B8C-83A1-F6EECF244321}">
                <p14:modId xmlns:p14="http://schemas.microsoft.com/office/powerpoint/2010/main" val="3312804260"/>
              </p:ext>
            </p:extLst>
          </p:nvPr>
        </p:nvGraphicFramePr>
        <p:xfrm>
          <a:off x="4355073" y="6373194"/>
          <a:ext cx="2124681" cy="2096769"/>
        </p:xfrm>
        <a:graphic>
          <a:graphicData uri="http://schemas.openxmlformats.org/drawingml/2006/table">
            <a:tbl>
              <a:tblPr firstRow="1" bandRow="1">
                <a:tableStyleId>{5C22544A-7EE6-4342-B048-85BDC9FD1C3A}</a:tableStyleId>
              </a:tblPr>
              <a:tblGrid>
                <a:gridCol w="2124681">
                  <a:extLst>
                    <a:ext uri="{9D8B030D-6E8A-4147-A177-3AD203B41FA5}">
                      <a16:colId xmlns:a16="http://schemas.microsoft.com/office/drawing/2014/main" val="20000"/>
                    </a:ext>
                  </a:extLst>
                </a:gridCol>
              </a:tblGrid>
              <a:tr h="265429">
                <a:tc>
                  <a:txBody>
                    <a:bodyPr/>
                    <a:lstStyle/>
                    <a:p>
                      <a:pPr algn="ctr"/>
                      <a:r>
                        <a:rPr lang="en-US" altLang="zh-HK" sz="1100" dirty="0"/>
                        <a:t>Market Closing</a:t>
                      </a:r>
                      <a:endParaRPr lang="zh-HK" altLang="en-US" sz="11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B85210"/>
                    </a:solidFill>
                  </a:tcPr>
                </a:tc>
                <a:extLst>
                  <a:ext uri="{0D108BD9-81ED-4DB2-BD59-A6C34878D82A}">
                    <a16:rowId xmlns:a16="http://schemas.microsoft.com/office/drawing/2014/main" val="10000"/>
                  </a:ext>
                </a:extLst>
              </a:tr>
              <a:tr h="246374">
                <a:tc>
                  <a:txBody>
                    <a:bodyPr/>
                    <a:lstStyle/>
                    <a:p>
                      <a:pPr>
                        <a:lnSpc>
                          <a:spcPts val="1100"/>
                        </a:lnSpc>
                      </a:pPr>
                      <a:r>
                        <a:rPr lang="en-US" altLang="zh-HK" sz="1000" b="1" u="sng" kern="1200" dirty="0">
                          <a:solidFill>
                            <a:schemeClr val="dk1"/>
                          </a:solidFill>
                          <a:effectLst/>
                          <a:latin typeface="+mn-lt"/>
                          <a:ea typeface="+mn-ea"/>
                          <a:cs typeface="+mn-cs"/>
                        </a:rPr>
                        <a:t>Step 1</a:t>
                      </a:r>
                      <a:r>
                        <a:rPr lang="en-US" altLang="zh-HK" sz="1000" b="1" u="none" kern="1200" dirty="0">
                          <a:solidFill>
                            <a:schemeClr val="dk1"/>
                          </a:solidFill>
                          <a:effectLst/>
                          <a:latin typeface="+mn-lt"/>
                          <a:ea typeface="+mn-ea"/>
                          <a:cs typeface="+mn-cs"/>
                        </a:rPr>
                        <a:t> </a:t>
                      </a:r>
                      <a:r>
                        <a:rPr lang="en-US" altLang="zh-HK" sz="1000" dirty="0">
                          <a:solidFill>
                            <a:schemeClr val="tx1"/>
                          </a:solidFill>
                        </a:rPr>
                        <a:t>–</a:t>
                      </a:r>
                      <a:r>
                        <a:rPr lang="en-US" altLang="zh-HK" sz="1000" kern="1200" dirty="0">
                          <a:solidFill>
                            <a:schemeClr val="dk1"/>
                          </a:solidFill>
                          <a:effectLst/>
                          <a:latin typeface="+mn-lt"/>
                          <a:ea typeface="+mn-ea"/>
                          <a:cs typeface="+mn-cs"/>
                        </a:rPr>
                        <a:t> Input Bloomberg data and Reuters data into the internal warehouse, let the automated system conduct logical comparison. </a:t>
                      </a:r>
                    </a:p>
                    <a:p>
                      <a:pPr>
                        <a:lnSpc>
                          <a:spcPts val="800"/>
                        </a:lnSpc>
                      </a:pPr>
                      <a:endParaRPr lang="zh-TW" altLang="zh-HK" sz="1000" kern="1200" dirty="0">
                        <a:solidFill>
                          <a:schemeClr val="dk1"/>
                        </a:solidFill>
                        <a:effectLst/>
                        <a:latin typeface="+mn-lt"/>
                        <a:ea typeface="+mn-ea"/>
                        <a:cs typeface="+mn-cs"/>
                      </a:endParaRPr>
                    </a:p>
                    <a:p>
                      <a:pPr>
                        <a:lnSpc>
                          <a:spcPts val="1100"/>
                        </a:lnSpc>
                      </a:pPr>
                      <a:r>
                        <a:rPr lang="en-US" altLang="zh-HK" sz="1000" b="1" u="sng" kern="1200" dirty="0">
                          <a:solidFill>
                            <a:schemeClr val="dk1"/>
                          </a:solidFill>
                          <a:effectLst/>
                          <a:latin typeface="+mn-lt"/>
                          <a:ea typeface="+mn-ea"/>
                          <a:cs typeface="+mn-cs"/>
                        </a:rPr>
                        <a:t>Step 2</a:t>
                      </a:r>
                      <a:r>
                        <a:rPr lang="en-US" altLang="zh-HK" sz="1000" kern="1200" dirty="0">
                          <a:solidFill>
                            <a:schemeClr val="dk1"/>
                          </a:solidFill>
                          <a:effectLst/>
                          <a:latin typeface="+mn-lt"/>
                          <a:ea typeface="+mn-ea"/>
                          <a:cs typeface="+mn-cs"/>
                        </a:rPr>
                        <a:t> </a:t>
                      </a:r>
                      <a:r>
                        <a:rPr lang="en-US" altLang="zh-HK" sz="1000" dirty="0">
                          <a:solidFill>
                            <a:schemeClr val="tx1"/>
                          </a:solidFill>
                        </a:rPr>
                        <a:t>– </a:t>
                      </a:r>
                      <a:r>
                        <a:rPr lang="en-US" altLang="zh-HK" sz="1000" kern="1200" dirty="0">
                          <a:solidFill>
                            <a:schemeClr val="dk1"/>
                          </a:solidFill>
                          <a:effectLst/>
                          <a:latin typeface="+mn-lt"/>
                          <a:ea typeface="+mn-ea"/>
                          <a:cs typeface="+mn-cs"/>
                        </a:rPr>
                        <a:t>If the data matches, it passes “true” to the alert system such that Bloomberg market data is adopted to compute the P/L. </a:t>
                      </a:r>
                      <a:endParaRPr lang="zh-TW" altLang="zh-HK" sz="1000" kern="1200" dirty="0">
                        <a:solidFill>
                          <a:schemeClr val="dk1"/>
                        </a:solidFill>
                        <a:effectLst/>
                        <a:latin typeface="+mn-lt"/>
                        <a:ea typeface="+mn-ea"/>
                        <a:cs typeface="+mn-cs"/>
                      </a:endParaRPr>
                    </a:p>
                    <a:p>
                      <a:pPr>
                        <a:lnSpc>
                          <a:spcPts val="800"/>
                        </a:lnSpc>
                      </a:pPr>
                      <a:r>
                        <a:rPr lang="en-US" altLang="zh-HK" sz="1000" kern="1200" dirty="0">
                          <a:solidFill>
                            <a:schemeClr val="dk1"/>
                          </a:solidFill>
                          <a:effectLst/>
                          <a:latin typeface="+mn-lt"/>
                          <a:ea typeface="+mn-ea"/>
                          <a:cs typeface="+mn-cs"/>
                        </a:rPr>
                        <a:t> </a:t>
                      </a:r>
                      <a:endParaRPr lang="zh-TW" altLang="zh-HK" sz="1000" kern="1200" dirty="0">
                        <a:solidFill>
                          <a:schemeClr val="dk1"/>
                        </a:solidFill>
                        <a:effectLst/>
                        <a:latin typeface="+mn-lt"/>
                        <a:ea typeface="+mn-ea"/>
                        <a:cs typeface="+mn-cs"/>
                      </a:endParaRPr>
                    </a:p>
                    <a:p>
                      <a:pPr>
                        <a:lnSpc>
                          <a:spcPts val="1100"/>
                        </a:lnSpc>
                      </a:pPr>
                      <a:r>
                        <a:rPr lang="en-US" altLang="zh-HK" sz="1000" b="1" u="sng" kern="1200" dirty="0">
                          <a:solidFill>
                            <a:schemeClr val="dk1"/>
                          </a:solidFill>
                          <a:effectLst/>
                          <a:latin typeface="+mn-lt"/>
                          <a:ea typeface="+mn-ea"/>
                          <a:cs typeface="+mn-cs"/>
                        </a:rPr>
                        <a:t>Step 3</a:t>
                      </a:r>
                      <a:r>
                        <a:rPr lang="en-US" altLang="zh-HK" sz="1000" kern="1200" dirty="0">
                          <a:solidFill>
                            <a:schemeClr val="dk1"/>
                          </a:solidFill>
                          <a:effectLst/>
                          <a:latin typeface="+mn-lt"/>
                          <a:ea typeface="+mn-ea"/>
                          <a:cs typeface="+mn-cs"/>
                        </a:rPr>
                        <a:t> </a:t>
                      </a:r>
                      <a:r>
                        <a:rPr lang="en-US" altLang="zh-HK" sz="1000" dirty="0">
                          <a:solidFill>
                            <a:schemeClr val="tx1"/>
                          </a:solidFill>
                        </a:rPr>
                        <a:t>– </a:t>
                      </a:r>
                      <a:r>
                        <a:rPr lang="en-US" altLang="zh-HK" sz="1000" kern="1200" dirty="0">
                          <a:solidFill>
                            <a:schemeClr val="dk1"/>
                          </a:solidFill>
                          <a:effectLst/>
                          <a:latin typeface="+mn-lt"/>
                          <a:ea typeface="+mn-ea"/>
                          <a:cs typeface="+mn-cs"/>
                        </a:rPr>
                        <a:t>Yet, if the data doesn’t match, capture the required data from the exchange data source.</a:t>
                      </a:r>
                      <a:endParaRPr lang="zh-TW" altLang="zh-HK" sz="1000" kern="1200" dirty="0">
                        <a:solidFill>
                          <a:schemeClr val="dk1"/>
                        </a:solidFill>
                        <a:effectLst/>
                        <a:latin typeface="+mn-lt"/>
                        <a:ea typeface="+mn-ea"/>
                        <a:cs typeface="+mn-cs"/>
                      </a:endParaRPr>
                    </a:p>
                  </a:txBody>
                  <a:tcPr anchor="b">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34" name="表格 33"/>
          <p:cNvGraphicFramePr>
            <a:graphicFrameLocks noGrp="1"/>
          </p:cNvGraphicFramePr>
          <p:nvPr>
            <p:extLst>
              <p:ext uri="{D42A27DB-BD31-4B8C-83A1-F6EECF244321}">
                <p14:modId xmlns:p14="http://schemas.microsoft.com/office/powerpoint/2010/main" val="3001988990"/>
              </p:ext>
            </p:extLst>
          </p:nvPr>
        </p:nvGraphicFramePr>
        <p:xfrm>
          <a:off x="4355074" y="3337697"/>
          <a:ext cx="2124681" cy="2934969"/>
        </p:xfrm>
        <a:graphic>
          <a:graphicData uri="http://schemas.openxmlformats.org/drawingml/2006/table">
            <a:tbl>
              <a:tblPr firstRow="1" bandRow="1">
                <a:tableStyleId>{5C22544A-7EE6-4342-B048-85BDC9FD1C3A}</a:tableStyleId>
              </a:tblPr>
              <a:tblGrid>
                <a:gridCol w="2124681">
                  <a:extLst>
                    <a:ext uri="{9D8B030D-6E8A-4147-A177-3AD203B41FA5}">
                      <a16:colId xmlns:a16="http://schemas.microsoft.com/office/drawing/2014/main" val="20000"/>
                    </a:ext>
                  </a:extLst>
                </a:gridCol>
              </a:tblGrid>
              <a:tr h="265429">
                <a:tc>
                  <a:txBody>
                    <a:bodyPr/>
                    <a:lstStyle/>
                    <a:p>
                      <a:pPr algn="ctr"/>
                      <a:r>
                        <a:rPr lang="en-US" altLang="zh-HK" sz="1100" dirty="0"/>
                        <a:t>Real Time Data Feeding</a:t>
                      </a:r>
                      <a:endParaRPr lang="zh-HK" altLang="en-US" sz="11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66610D"/>
                    </a:solidFill>
                  </a:tcPr>
                </a:tc>
                <a:extLst>
                  <a:ext uri="{0D108BD9-81ED-4DB2-BD59-A6C34878D82A}">
                    <a16:rowId xmlns:a16="http://schemas.microsoft.com/office/drawing/2014/main" val="10000"/>
                  </a:ext>
                </a:extLst>
              </a:tr>
              <a:tr h="246374">
                <a:tc>
                  <a:txBody>
                    <a:bodyPr/>
                    <a:lstStyle/>
                    <a:p>
                      <a:pPr algn="l">
                        <a:lnSpc>
                          <a:spcPts val="1100"/>
                        </a:lnSpc>
                      </a:pPr>
                      <a:r>
                        <a:rPr lang="en-US" altLang="zh-HK" sz="1000" b="1" u="sng" kern="1200" dirty="0">
                          <a:solidFill>
                            <a:schemeClr val="tx1"/>
                          </a:solidFill>
                          <a:effectLst/>
                          <a:latin typeface="+mn-lt"/>
                          <a:ea typeface="+mn-ea"/>
                          <a:cs typeface="+mn-cs"/>
                        </a:rPr>
                        <a:t>Step 1</a:t>
                      </a:r>
                      <a:r>
                        <a:rPr lang="en-US" altLang="zh-HK" sz="1000" b="0" kern="1200" dirty="0">
                          <a:solidFill>
                            <a:schemeClr val="tx1"/>
                          </a:solidFill>
                          <a:effectLst/>
                          <a:latin typeface="+mn-lt"/>
                          <a:ea typeface="+mn-ea"/>
                          <a:cs typeface="+mn-cs"/>
                        </a:rPr>
                        <a:t> </a:t>
                      </a:r>
                      <a:r>
                        <a:rPr lang="en-US" altLang="zh-HK" sz="1000" dirty="0">
                          <a:solidFill>
                            <a:schemeClr val="tx1"/>
                          </a:solidFill>
                        </a:rPr>
                        <a:t>–</a:t>
                      </a:r>
                      <a:r>
                        <a:rPr lang="en-US" altLang="zh-HK" sz="1000" b="0" kern="1200" dirty="0">
                          <a:solidFill>
                            <a:schemeClr val="tx1"/>
                          </a:solidFill>
                          <a:effectLst/>
                          <a:latin typeface="+mn-lt"/>
                          <a:ea typeface="+mn-ea"/>
                          <a:cs typeface="+mn-cs"/>
                        </a:rPr>
                        <a:t> Input Bloomberg data and Reuters data into the internal warehouse, let the automated system conduct the logical comparison. </a:t>
                      </a:r>
                    </a:p>
                    <a:p>
                      <a:pPr algn="l">
                        <a:lnSpc>
                          <a:spcPts val="800"/>
                        </a:lnSpc>
                      </a:pPr>
                      <a:endParaRPr lang="en-US" altLang="zh-HK" sz="1000" b="0" kern="1200" dirty="0">
                        <a:solidFill>
                          <a:schemeClr val="tx1"/>
                        </a:solidFill>
                        <a:effectLst/>
                        <a:latin typeface="+mn-lt"/>
                        <a:ea typeface="+mn-ea"/>
                        <a:cs typeface="+mn-cs"/>
                      </a:endParaRPr>
                    </a:p>
                    <a:p>
                      <a:pPr algn="l">
                        <a:lnSpc>
                          <a:spcPts val="1100"/>
                        </a:lnSpc>
                      </a:pPr>
                      <a:r>
                        <a:rPr lang="en-US" altLang="zh-HK" sz="1000" b="1" u="sng" kern="1200" dirty="0">
                          <a:solidFill>
                            <a:schemeClr val="tx1"/>
                          </a:solidFill>
                          <a:effectLst/>
                          <a:latin typeface="+mn-lt"/>
                          <a:ea typeface="+mn-ea"/>
                          <a:cs typeface="+mn-cs"/>
                        </a:rPr>
                        <a:t>Step 2</a:t>
                      </a:r>
                      <a:r>
                        <a:rPr lang="en-US" altLang="zh-HK" sz="1000" b="0" kern="1200" dirty="0">
                          <a:solidFill>
                            <a:schemeClr val="tx1"/>
                          </a:solidFill>
                          <a:effectLst/>
                          <a:latin typeface="+mn-lt"/>
                          <a:ea typeface="+mn-ea"/>
                          <a:cs typeface="+mn-cs"/>
                        </a:rPr>
                        <a:t> </a:t>
                      </a:r>
                      <a:r>
                        <a:rPr lang="en-US" altLang="zh-HK" sz="1000" dirty="0">
                          <a:solidFill>
                            <a:schemeClr val="tx1"/>
                          </a:solidFill>
                        </a:rPr>
                        <a:t>–</a:t>
                      </a:r>
                      <a:r>
                        <a:rPr lang="en-US" altLang="zh-HK" sz="1000" b="0" kern="1200" dirty="0">
                          <a:solidFill>
                            <a:schemeClr val="tx1"/>
                          </a:solidFill>
                          <a:effectLst/>
                          <a:latin typeface="+mn-lt"/>
                          <a:ea typeface="+mn-ea"/>
                          <a:cs typeface="+mn-cs"/>
                        </a:rPr>
                        <a:t> If the data matches, it passes “true” to EM system such that Bloomberg market data is adopted to compute the real-time P/L. </a:t>
                      </a:r>
                    </a:p>
                    <a:p>
                      <a:pPr algn="l">
                        <a:lnSpc>
                          <a:spcPts val="800"/>
                        </a:lnSpc>
                      </a:pPr>
                      <a:endParaRPr lang="en-US" altLang="zh-HK" sz="1000" b="0" kern="1200" dirty="0">
                        <a:solidFill>
                          <a:schemeClr val="tx1"/>
                        </a:solidFill>
                        <a:effectLst/>
                        <a:latin typeface="+mn-lt"/>
                        <a:ea typeface="+mn-ea"/>
                        <a:cs typeface="+mn-cs"/>
                      </a:endParaRPr>
                    </a:p>
                    <a:p>
                      <a:pPr algn="l">
                        <a:lnSpc>
                          <a:spcPts val="1100"/>
                        </a:lnSpc>
                      </a:pPr>
                      <a:r>
                        <a:rPr lang="en-US" altLang="zh-HK" sz="1000" b="1" u="sng" kern="1200" dirty="0">
                          <a:solidFill>
                            <a:schemeClr val="tx1"/>
                          </a:solidFill>
                          <a:effectLst/>
                          <a:latin typeface="+mn-lt"/>
                          <a:ea typeface="+mn-ea"/>
                          <a:cs typeface="+mn-cs"/>
                        </a:rPr>
                        <a:t>Step 3</a:t>
                      </a:r>
                      <a:r>
                        <a:rPr lang="en-US" altLang="zh-HK" sz="1000" b="0" kern="1200" dirty="0">
                          <a:solidFill>
                            <a:schemeClr val="tx1"/>
                          </a:solidFill>
                          <a:effectLst/>
                          <a:latin typeface="+mn-lt"/>
                          <a:ea typeface="+mn-ea"/>
                          <a:cs typeface="+mn-cs"/>
                        </a:rPr>
                        <a:t> </a:t>
                      </a:r>
                      <a:r>
                        <a:rPr lang="en-US" altLang="zh-HK" sz="1000" dirty="0">
                          <a:solidFill>
                            <a:schemeClr val="tx1"/>
                          </a:solidFill>
                        </a:rPr>
                        <a:t>–</a:t>
                      </a:r>
                      <a:r>
                        <a:rPr lang="en-US" altLang="zh-HK" sz="1000" b="0" kern="1200" dirty="0">
                          <a:solidFill>
                            <a:schemeClr val="tx1"/>
                          </a:solidFill>
                          <a:effectLst/>
                          <a:latin typeface="+mn-lt"/>
                          <a:ea typeface="+mn-ea"/>
                          <a:cs typeface="+mn-cs"/>
                        </a:rPr>
                        <a:t> If the data doesn’t match, it passes “false” to EM system, triggering the EM algorithmic function to approximate the “should-be” value. The figures generated by EM algorithm is then used to compute the real-time P/L for error estimation.</a:t>
                      </a:r>
                    </a:p>
                  </a:txBody>
                  <a:tcPr anchor="b">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pic>
        <p:nvPicPr>
          <p:cNvPr id="1040" name="Picture 16" descr="abstract polygon white的圖片搜尋結果"/>
          <p:cNvPicPr>
            <a:picLocks noChangeAspect="1" noChangeArrowheads="1"/>
          </p:cNvPicPr>
          <p:nvPr/>
        </p:nvPicPr>
        <p:blipFill rotWithShape="1">
          <a:blip r:embed="rId2">
            <a:extLst>
              <a:ext uri="{28A0092B-C50C-407E-A947-70E740481C1C}">
                <a14:useLocalDpi xmlns:a14="http://schemas.microsoft.com/office/drawing/2010/main" val="0"/>
              </a:ext>
            </a:extLst>
          </a:blip>
          <a:srcRect t="41769" r="11648" b="43466"/>
          <a:stretch/>
        </p:blipFill>
        <p:spPr bwMode="auto">
          <a:xfrm flipH="1">
            <a:off x="-1" y="0"/>
            <a:ext cx="6858001" cy="625747"/>
          </a:xfrm>
          <a:prstGeom prst="rect">
            <a:avLst/>
          </a:prstGeom>
          <a:noFill/>
          <a:extLst>
            <a:ext uri="{909E8E84-426E-40DD-AFC4-6F175D3DCCD1}">
              <a14:hiddenFill xmlns:a14="http://schemas.microsoft.com/office/drawing/2010/main">
                <a:solidFill>
                  <a:srgbClr val="FFFFFF"/>
                </a:solidFill>
              </a14:hiddenFill>
            </a:ext>
          </a:extLst>
        </p:spPr>
      </p:pic>
      <p:sp>
        <p:nvSpPr>
          <p:cNvPr id="18" name="矩形 17"/>
          <p:cNvSpPr/>
          <p:nvPr/>
        </p:nvSpPr>
        <p:spPr>
          <a:xfrm>
            <a:off x="-3" y="0"/>
            <a:ext cx="6858000" cy="62865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pic>
        <p:nvPicPr>
          <p:cNvPr id="1028" name="Picture 4" descr="ubs logo的圖片搜尋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083" y="156651"/>
            <a:ext cx="896666" cy="328778"/>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1157749" y="145319"/>
            <a:ext cx="5464277" cy="323165"/>
          </a:xfrm>
          <a:prstGeom prst="rect">
            <a:avLst/>
          </a:prstGeom>
          <a:noFill/>
        </p:spPr>
        <p:txBody>
          <a:bodyPr wrap="square" rtlCol="0">
            <a:spAutoFit/>
          </a:bodyPr>
          <a:lstStyle/>
          <a:p>
            <a:pPr algn="r"/>
            <a:r>
              <a:rPr lang="en-US" altLang="zh-HK" sz="1500" b="1" dirty="0">
                <a:solidFill>
                  <a:schemeClr val="bg2">
                    <a:lumMod val="50000"/>
                  </a:schemeClr>
                </a:solidFill>
                <a:ea typeface="Arial Unicode MS" panose="020B0604020202020204" pitchFamily="34" charset="-120"/>
                <a:cs typeface="Arial Unicode MS" panose="020B0604020202020204" pitchFamily="34" charset="-120"/>
              </a:rPr>
              <a:t>2017 UBS Group Technology and Operations Case Challenge </a:t>
            </a:r>
            <a:endParaRPr lang="zh-HK" altLang="en-US" sz="1500" b="1" dirty="0">
              <a:solidFill>
                <a:schemeClr val="bg2">
                  <a:lumMod val="50000"/>
                </a:schemeClr>
              </a:solidFill>
              <a:ea typeface="Arial Unicode MS" panose="020B0604020202020204" pitchFamily="34" charset="-120"/>
              <a:cs typeface="Arial Unicode MS" panose="020B0604020202020204" pitchFamily="34" charset="-120"/>
            </a:endParaRPr>
          </a:p>
        </p:txBody>
      </p:sp>
      <p:sp>
        <p:nvSpPr>
          <p:cNvPr id="14" name="矩形 13"/>
          <p:cNvSpPr/>
          <p:nvPr/>
        </p:nvSpPr>
        <p:spPr>
          <a:xfrm>
            <a:off x="4621777" y="625748"/>
            <a:ext cx="2000250" cy="261428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graphicFrame>
        <p:nvGraphicFramePr>
          <p:cNvPr id="13" name="表格 12"/>
          <p:cNvGraphicFramePr>
            <a:graphicFrameLocks noGrp="1"/>
          </p:cNvGraphicFramePr>
          <p:nvPr>
            <p:extLst>
              <p:ext uri="{D42A27DB-BD31-4B8C-83A1-F6EECF244321}">
                <p14:modId xmlns:p14="http://schemas.microsoft.com/office/powerpoint/2010/main" val="4214946414"/>
              </p:ext>
            </p:extLst>
          </p:nvPr>
        </p:nvGraphicFramePr>
        <p:xfrm>
          <a:off x="4759314" y="724952"/>
          <a:ext cx="1725173" cy="2373579"/>
        </p:xfrm>
        <a:graphic>
          <a:graphicData uri="http://schemas.openxmlformats.org/drawingml/2006/table">
            <a:tbl>
              <a:tblPr firstRow="1" bandRow="1">
                <a:tableStyleId>{5C22544A-7EE6-4342-B048-85BDC9FD1C3A}</a:tableStyleId>
              </a:tblPr>
              <a:tblGrid>
                <a:gridCol w="1725173">
                  <a:extLst>
                    <a:ext uri="{9D8B030D-6E8A-4147-A177-3AD203B41FA5}">
                      <a16:colId xmlns:a16="http://schemas.microsoft.com/office/drawing/2014/main" val="20000"/>
                    </a:ext>
                  </a:extLst>
                </a:gridCol>
              </a:tblGrid>
              <a:tr h="262457">
                <a:tc>
                  <a:txBody>
                    <a:bodyPr/>
                    <a:lstStyle/>
                    <a:p>
                      <a:pPr algn="ctr"/>
                      <a:r>
                        <a:rPr lang="en-US" altLang="zh-HK" sz="1100" dirty="0"/>
                        <a:t>Implementation Risks</a:t>
                      </a:r>
                      <a:endParaRPr lang="zh-HK" altLang="en-US" sz="11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0000"/>
                  </a:ext>
                </a:extLst>
              </a:tr>
              <a:tr h="262457">
                <a:tc>
                  <a:txBody>
                    <a:bodyPr/>
                    <a:lstStyle/>
                    <a:p>
                      <a:pPr>
                        <a:lnSpc>
                          <a:spcPts val="200"/>
                        </a:lnSpc>
                      </a:pPr>
                      <a:endParaRPr lang="en-US" altLang="zh-HK" sz="500" b="1" kern="1200" dirty="0">
                        <a:solidFill>
                          <a:srgbClr val="C00000"/>
                        </a:solidFill>
                        <a:effectLst/>
                        <a:latin typeface="+mn-lt"/>
                        <a:ea typeface="+mn-ea"/>
                        <a:cs typeface="+mn-cs"/>
                      </a:endParaRPr>
                    </a:p>
                    <a:p>
                      <a:r>
                        <a:rPr lang="en-US" altLang="zh-HK" sz="1100" b="1" kern="1200" dirty="0">
                          <a:solidFill>
                            <a:srgbClr val="C00000"/>
                          </a:solidFill>
                          <a:effectLst/>
                          <a:latin typeface="+mn-lt"/>
                          <a:ea typeface="+mn-ea"/>
                          <a:cs typeface="+mn-cs"/>
                        </a:rPr>
                        <a:t>Project Risk</a:t>
                      </a:r>
                    </a:p>
                    <a:p>
                      <a:pPr>
                        <a:lnSpc>
                          <a:spcPts val="100"/>
                        </a:lnSpc>
                      </a:pPr>
                      <a:endParaRPr lang="en-US" altLang="zh-HK" sz="1100" b="1" kern="1200" dirty="0">
                        <a:solidFill>
                          <a:srgbClr val="C00000"/>
                        </a:solidFill>
                        <a:effectLst/>
                        <a:latin typeface="+mn-lt"/>
                        <a:ea typeface="+mn-ea"/>
                        <a:cs typeface="+mn-cs"/>
                      </a:endParaRPr>
                    </a:p>
                    <a:p>
                      <a:pPr>
                        <a:lnSpc>
                          <a:spcPts val="960"/>
                        </a:lnSpc>
                      </a:pPr>
                      <a:r>
                        <a:rPr lang="en-HK" altLang="zh-HK" sz="800" b="1" u="sng" kern="1200" dirty="0">
                          <a:solidFill>
                            <a:schemeClr val="dk1"/>
                          </a:solidFill>
                          <a:effectLst/>
                          <a:latin typeface="+mn-lt"/>
                          <a:ea typeface="+mn-ea"/>
                          <a:cs typeface="+mn-cs"/>
                        </a:rPr>
                        <a:t>Mitigation</a:t>
                      </a:r>
                      <a:r>
                        <a:rPr lang="en-HK" altLang="zh-HK" sz="800" b="1" kern="1200" dirty="0">
                          <a:solidFill>
                            <a:schemeClr val="dk1"/>
                          </a:solidFill>
                          <a:effectLst/>
                          <a:latin typeface="+mn-lt"/>
                          <a:ea typeface="+mn-ea"/>
                          <a:cs typeface="+mn-cs"/>
                        </a:rPr>
                        <a:t>: </a:t>
                      </a:r>
                      <a:r>
                        <a:rPr lang="en-HK" altLang="zh-HK" sz="800" kern="1200" dirty="0">
                          <a:solidFill>
                            <a:schemeClr val="dk1"/>
                          </a:solidFill>
                          <a:effectLst/>
                          <a:latin typeface="+mn-lt"/>
                          <a:ea typeface="+mn-ea"/>
                          <a:cs typeface="+mn-cs"/>
                        </a:rPr>
                        <a:t>identify the improved</a:t>
                      </a:r>
                      <a:r>
                        <a:rPr lang="en-HK" altLang="zh-HK" sz="800" kern="1200" baseline="0" dirty="0">
                          <a:solidFill>
                            <a:schemeClr val="dk1"/>
                          </a:solidFill>
                          <a:effectLst/>
                          <a:latin typeface="+mn-lt"/>
                          <a:ea typeface="+mn-ea"/>
                          <a:cs typeface="+mn-cs"/>
                        </a:rPr>
                        <a:t> areas </a:t>
                      </a:r>
                      <a:r>
                        <a:rPr lang="en-HK" altLang="zh-HK" sz="800" kern="1200" dirty="0">
                          <a:solidFill>
                            <a:schemeClr val="dk1"/>
                          </a:solidFill>
                          <a:effectLst/>
                          <a:latin typeface="+mn-lt"/>
                          <a:ea typeface="+mn-ea"/>
                          <a:cs typeface="+mn-cs"/>
                        </a:rPr>
                        <a:t>of proposed solution for </a:t>
                      </a:r>
                    </a:p>
                    <a:p>
                      <a:pPr>
                        <a:lnSpc>
                          <a:spcPts val="960"/>
                        </a:lnSpc>
                      </a:pPr>
                      <a:r>
                        <a:rPr lang="en-HK" altLang="zh-HK" sz="800" kern="1200" dirty="0">
                          <a:solidFill>
                            <a:schemeClr val="dk1"/>
                          </a:solidFill>
                          <a:effectLst/>
                          <a:latin typeface="+mn-lt"/>
                          <a:ea typeface="+mn-ea"/>
                          <a:cs typeface="+mn-cs"/>
                        </a:rPr>
                        <a:t>better control of trade process, </a:t>
                      </a:r>
                    </a:p>
                    <a:p>
                      <a:pPr>
                        <a:lnSpc>
                          <a:spcPts val="960"/>
                        </a:lnSpc>
                      </a:pPr>
                      <a:r>
                        <a:rPr lang="en-HK" altLang="zh-HK" sz="800" kern="1200" dirty="0">
                          <a:solidFill>
                            <a:schemeClr val="dk1"/>
                          </a:solidFill>
                          <a:effectLst/>
                          <a:latin typeface="+mn-lt"/>
                          <a:ea typeface="+mn-ea"/>
                          <a:cs typeface="+mn-cs"/>
                        </a:rPr>
                        <a:t>and indicate the marginal</a:t>
                      </a:r>
                      <a:r>
                        <a:rPr lang="en-HK" altLang="zh-HK" sz="800" kern="1200" baseline="0" dirty="0">
                          <a:solidFill>
                            <a:schemeClr val="dk1"/>
                          </a:solidFill>
                          <a:effectLst/>
                          <a:latin typeface="+mn-lt"/>
                          <a:ea typeface="+mn-ea"/>
                          <a:cs typeface="+mn-cs"/>
                        </a:rPr>
                        <a:t> benefits</a:t>
                      </a:r>
                      <a:endParaRPr lang="zh-TW" altLang="zh-HK" sz="800" kern="1200" dirty="0">
                        <a:solidFill>
                          <a:schemeClr val="dk1"/>
                        </a:solidFill>
                        <a:effectLst/>
                        <a:latin typeface="+mn-lt"/>
                        <a:ea typeface="+mn-ea"/>
                        <a:cs typeface="+mn-cs"/>
                      </a:endParaRPr>
                    </a:p>
                  </a:txBody>
                  <a:tcPr>
                    <a:lnL w="12700" cmpd="sng">
                      <a:noFill/>
                    </a:lnL>
                    <a:lnR w="12700" cmpd="sng">
                      <a:noFill/>
                    </a:lnR>
                    <a:lnT w="12700" cap="flat" cmpd="sng" algn="ctr">
                      <a:noFill/>
                      <a:prstDash val="solid"/>
                      <a:round/>
                      <a:headEnd type="none" w="med" len="med"/>
                      <a:tailEnd type="none" w="med" len="med"/>
                    </a:lnT>
                    <a:lnB w="28575"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62457">
                <a:tc>
                  <a:txBody>
                    <a:bodyPr/>
                    <a:lstStyle/>
                    <a:p>
                      <a:pPr algn="l">
                        <a:lnSpc>
                          <a:spcPts val="200"/>
                        </a:lnSpc>
                      </a:pPr>
                      <a:endParaRPr lang="en-US" altLang="zh-HK" sz="1100" b="1" kern="1200" dirty="0">
                        <a:solidFill>
                          <a:srgbClr val="C00000"/>
                        </a:solidFill>
                        <a:effectLst/>
                        <a:latin typeface="+mn-lt"/>
                        <a:ea typeface="+mn-ea"/>
                        <a:cs typeface="+mn-cs"/>
                      </a:endParaRPr>
                    </a:p>
                    <a:p>
                      <a:pPr algn="l"/>
                      <a:r>
                        <a:rPr lang="en-US" altLang="zh-HK" sz="1100" b="1" kern="1200" dirty="0">
                          <a:solidFill>
                            <a:srgbClr val="C00000"/>
                          </a:solidFill>
                          <a:effectLst/>
                          <a:latin typeface="+mn-lt"/>
                          <a:ea typeface="+mn-ea"/>
                          <a:cs typeface="+mn-cs"/>
                        </a:rPr>
                        <a:t>Compliance Risk</a:t>
                      </a:r>
                    </a:p>
                    <a:p>
                      <a:pPr algn="l">
                        <a:lnSpc>
                          <a:spcPts val="100"/>
                        </a:lnSpc>
                      </a:pPr>
                      <a:endParaRPr lang="en-US" altLang="zh-HK" sz="1100" b="1" kern="1200" dirty="0">
                        <a:solidFill>
                          <a:srgbClr val="C00000"/>
                        </a:solidFill>
                        <a:effectLst/>
                        <a:latin typeface="+mn-lt"/>
                        <a:ea typeface="+mn-ea"/>
                        <a:cs typeface="+mn-cs"/>
                      </a:endParaRPr>
                    </a:p>
                    <a:p>
                      <a:r>
                        <a:rPr lang="en-HK" altLang="zh-HK" sz="800" b="1" u="sng" kern="1200" dirty="0">
                          <a:solidFill>
                            <a:schemeClr val="dk1"/>
                          </a:solidFill>
                          <a:effectLst/>
                          <a:latin typeface="+mn-lt"/>
                          <a:ea typeface="+mn-ea"/>
                          <a:cs typeface="+mn-cs"/>
                        </a:rPr>
                        <a:t>Mitigation</a:t>
                      </a:r>
                      <a:r>
                        <a:rPr lang="en-HK" altLang="zh-HK" sz="800" b="1" kern="1200" dirty="0">
                          <a:solidFill>
                            <a:schemeClr val="dk1"/>
                          </a:solidFill>
                          <a:effectLst/>
                          <a:latin typeface="+mn-lt"/>
                          <a:ea typeface="+mn-ea"/>
                          <a:cs typeface="+mn-cs"/>
                        </a:rPr>
                        <a:t>: </a:t>
                      </a:r>
                      <a:r>
                        <a:rPr lang="en-HK" altLang="zh-HK" sz="800" dirty="0">
                          <a:solidFill>
                            <a:schemeClr val="tx1"/>
                          </a:solidFill>
                          <a:latin typeface="+mn-lt"/>
                        </a:rPr>
                        <a:t>Active backstage human control</a:t>
                      </a:r>
                      <a:r>
                        <a:rPr lang="en-HK" altLang="zh-HK" sz="800" baseline="0" dirty="0">
                          <a:solidFill>
                            <a:schemeClr val="tx1"/>
                          </a:solidFill>
                          <a:latin typeface="+mn-lt"/>
                        </a:rPr>
                        <a:t> a</a:t>
                      </a:r>
                      <a:r>
                        <a:rPr lang="en-HK" altLang="zh-HK" sz="800" dirty="0">
                          <a:solidFill>
                            <a:schemeClr val="tx1"/>
                          </a:solidFill>
                          <a:latin typeface="+mn-lt"/>
                        </a:rPr>
                        <a:t>nd</a:t>
                      </a:r>
                      <a:r>
                        <a:rPr lang="en-HK" altLang="zh-HK" sz="800" baseline="0" dirty="0">
                          <a:solidFill>
                            <a:schemeClr val="tx1"/>
                          </a:solidFill>
                          <a:latin typeface="+mn-lt"/>
                        </a:rPr>
                        <a:t> p</a:t>
                      </a:r>
                      <a:r>
                        <a:rPr lang="en-HK" altLang="zh-HK" sz="800" dirty="0">
                          <a:solidFill>
                            <a:schemeClr val="tx1"/>
                          </a:solidFill>
                          <a:latin typeface="+mn-lt"/>
                        </a:rPr>
                        <a:t>eriodic consultation with authorities and stakeholders</a:t>
                      </a:r>
                    </a:p>
                  </a:txBody>
                  <a:tcPr>
                    <a:lnL w="12700" cmpd="sng">
                      <a:noFill/>
                    </a:lnL>
                    <a:lnR w="12700" cmpd="sng">
                      <a:noFill/>
                    </a:lnR>
                    <a:lnT w="28575" cap="flat" cmpd="sng" algn="ctr">
                      <a:solidFill>
                        <a:schemeClr val="accent2">
                          <a:lumMod val="60000"/>
                          <a:lumOff val="40000"/>
                        </a:schemeClr>
                      </a:solidFill>
                      <a:prstDash val="solid"/>
                      <a:round/>
                      <a:headEnd type="none" w="med" len="med"/>
                      <a:tailEnd type="none" w="med" len="med"/>
                    </a:lnT>
                    <a:lnB w="28575"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62457">
                <a:tc>
                  <a:txBody>
                    <a:bodyPr/>
                    <a:lstStyle/>
                    <a:p>
                      <a:pPr algn="l"/>
                      <a:r>
                        <a:rPr lang="en-US" altLang="zh-HK" sz="1100" b="1" kern="1200" dirty="0">
                          <a:solidFill>
                            <a:srgbClr val="C00000"/>
                          </a:solidFill>
                          <a:effectLst/>
                          <a:latin typeface="+mn-lt"/>
                          <a:ea typeface="+mn-ea"/>
                          <a:cs typeface="+mn-cs"/>
                        </a:rPr>
                        <a:t>Data Integrity Risk</a:t>
                      </a:r>
                    </a:p>
                    <a:p>
                      <a:pPr algn="l">
                        <a:lnSpc>
                          <a:spcPts val="100"/>
                        </a:lnSpc>
                      </a:pPr>
                      <a:endParaRPr lang="en-US" altLang="zh-HK" sz="1100" b="1" kern="1200" dirty="0">
                        <a:solidFill>
                          <a:srgbClr val="C00000"/>
                        </a:solidFill>
                        <a:effectLst/>
                        <a:latin typeface="+mn-lt"/>
                        <a:ea typeface="+mn-ea"/>
                        <a:cs typeface="+mn-cs"/>
                      </a:endParaRPr>
                    </a:p>
                    <a:p>
                      <a:pPr>
                        <a:lnSpc>
                          <a:spcPts val="960"/>
                        </a:lnSpc>
                      </a:pPr>
                      <a:r>
                        <a:rPr lang="en-HK" altLang="zh-HK" sz="800" b="1" u="sng" kern="1200" dirty="0">
                          <a:solidFill>
                            <a:schemeClr val="dk1"/>
                          </a:solidFill>
                          <a:effectLst/>
                          <a:latin typeface="+mn-lt"/>
                          <a:ea typeface="+mn-ea"/>
                          <a:cs typeface="+mn-cs"/>
                        </a:rPr>
                        <a:t>Mitigation</a:t>
                      </a:r>
                      <a:r>
                        <a:rPr lang="en-HK" altLang="zh-HK" sz="800" b="1" kern="1200" dirty="0">
                          <a:solidFill>
                            <a:schemeClr val="dk1"/>
                          </a:solidFill>
                          <a:effectLst/>
                          <a:latin typeface="+mn-lt"/>
                          <a:ea typeface="+mn-ea"/>
                          <a:cs typeface="+mn-cs"/>
                        </a:rPr>
                        <a:t>: </a:t>
                      </a:r>
                      <a:r>
                        <a:rPr lang="en-HK" altLang="zh-HK" sz="800" b="0" kern="1200" dirty="0">
                          <a:solidFill>
                            <a:schemeClr val="dk1"/>
                          </a:solidFill>
                          <a:effectLst/>
                          <a:latin typeface="+mn-lt"/>
                          <a:ea typeface="+mn-ea"/>
                          <a:cs typeface="+mn-cs"/>
                        </a:rPr>
                        <a:t>E</a:t>
                      </a:r>
                      <a:r>
                        <a:rPr lang="en-HK" altLang="zh-HK" sz="800" kern="1200" dirty="0">
                          <a:solidFill>
                            <a:schemeClr val="dk1"/>
                          </a:solidFill>
                          <a:effectLst/>
                          <a:latin typeface="+mn-lt"/>
                          <a:ea typeface="+mn-ea"/>
                          <a:cs typeface="+mn-cs"/>
                        </a:rPr>
                        <a:t>ncryption, Multifactor authentications, uncorrupted transmission certification &amp; backup</a:t>
                      </a:r>
                      <a:endParaRPr lang="zh-TW" altLang="zh-HK" sz="800" kern="1200" dirty="0">
                        <a:solidFill>
                          <a:schemeClr val="dk1"/>
                        </a:solidFill>
                        <a:effectLst/>
                        <a:latin typeface="+mn-lt"/>
                        <a:ea typeface="+mn-ea"/>
                        <a:cs typeface="+mn-cs"/>
                      </a:endParaRPr>
                    </a:p>
                  </a:txBody>
                  <a:tcPr>
                    <a:lnL w="12700" cmpd="sng">
                      <a:noFill/>
                    </a:lnL>
                    <a:lnR w="12700" cmpd="sng">
                      <a:noFill/>
                    </a:lnR>
                    <a:lnT w="28575" cap="flat" cmpd="sng" algn="ctr">
                      <a:solidFill>
                        <a:schemeClr val="accent2">
                          <a:lumMod val="60000"/>
                          <a:lumOff val="40000"/>
                        </a:schemeClr>
                      </a:solidFill>
                      <a:prstDash val="solid"/>
                      <a:round/>
                      <a:headEnd type="none" w="med" len="med"/>
                      <a:tailEnd type="none" w="med" len="med"/>
                    </a:lnT>
                    <a:lnB w="28575" cap="flat" cmpd="sng" algn="ctr">
                      <a:solidFill>
                        <a:schemeClr val="accent2">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9" name="文字方塊 18"/>
          <p:cNvSpPr txBox="1"/>
          <p:nvPr/>
        </p:nvSpPr>
        <p:spPr>
          <a:xfrm>
            <a:off x="142873" y="733442"/>
            <a:ext cx="4330129" cy="6412012"/>
          </a:xfrm>
          <a:prstGeom prst="rect">
            <a:avLst/>
          </a:prstGeom>
          <a:noFill/>
        </p:spPr>
        <p:txBody>
          <a:bodyPr wrap="square" rtlCol="0">
            <a:spAutoFit/>
          </a:bodyPr>
          <a:lstStyle/>
          <a:p>
            <a:r>
              <a:rPr lang="en-US" altLang="zh-HK" sz="1100" b="1" dirty="0">
                <a:solidFill>
                  <a:srgbClr val="C00000"/>
                </a:solidFill>
              </a:rPr>
              <a:t>[SCENARIO ANALYSIS 2] </a:t>
            </a:r>
            <a:r>
              <a:rPr lang="en-US" altLang="zh-HK" sz="1100" b="1" dirty="0">
                <a:solidFill>
                  <a:srgbClr val="3D3438"/>
                </a:solidFill>
              </a:rPr>
              <a:t>Utilizing Chatbot for Operational Support</a:t>
            </a:r>
            <a:endParaRPr lang="en-US" altLang="zh-HK" sz="1500" b="1" dirty="0"/>
          </a:p>
          <a:p>
            <a:pPr algn="just">
              <a:lnSpc>
                <a:spcPts val="1100"/>
              </a:lnSpc>
            </a:pPr>
            <a:endParaRPr lang="en-US" altLang="zh-TW" sz="1100" dirty="0">
              <a:solidFill>
                <a:srgbClr val="585148"/>
              </a:solidFill>
            </a:endParaRPr>
          </a:p>
          <a:p>
            <a:pPr algn="just">
              <a:lnSpc>
                <a:spcPts val="1100"/>
              </a:lnSpc>
            </a:pPr>
            <a:r>
              <a:rPr lang="en-US" altLang="zh-TW" sz="1000" dirty="0">
                <a:solidFill>
                  <a:srgbClr val="585148"/>
                </a:solidFill>
              </a:rPr>
              <a:t>With the help of Chatbots or conventional robotic advisors, instant feedback can be generated with preset computerized program designated to simulate an intelligent conversation with one or multiple human users, in natural language via auditory or textual methods.        [</a:t>
            </a:r>
            <a:r>
              <a:rPr lang="en-US" altLang="zh-TW" sz="1000" b="1" dirty="0">
                <a:solidFill>
                  <a:srgbClr val="585148"/>
                </a:solidFill>
              </a:rPr>
              <a:t>Prototype Link:</a:t>
            </a:r>
            <a:r>
              <a:rPr lang="en-US" altLang="zh-TW" sz="1000" dirty="0">
                <a:solidFill>
                  <a:srgbClr val="585148"/>
                </a:solidFill>
              </a:rPr>
              <a:t> </a:t>
            </a:r>
            <a:r>
              <a:rPr lang="en-US" altLang="zh-TW" sz="1000" dirty="0">
                <a:solidFill>
                  <a:srgbClr val="585148"/>
                </a:solidFill>
                <a:hlinkClick r:id="rId4"/>
              </a:rPr>
              <a:t>http://3916a523.ngrok.io</a:t>
            </a:r>
            <a:r>
              <a:rPr lang="en-US" altLang="zh-TW" sz="1000" dirty="0">
                <a:solidFill>
                  <a:srgbClr val="585148"/>
                </a:solidFill>
              </a:rPr>
              <a:t>]</a:t>
            </a:r>
            <a:endParaRPr lang="en-US" altLang="en-US" sz="1000" dirty="0">
              <a:solidFill>
                <a:srgbClr val="585148"/>
              </a:solidFill>
              <a:cs typeface="Times New Roman" panose="02020603050405020304" pitchFamily="18" charset="0"/>
            </a:endParaRPr>
          </a:p>
          <a:p>
            <a:pPr algn="just">
              <a:lnSpc>
                <a:spcPts val="1100"/>
              </a:lnSpc>
            </a:pPr>
            <a:endParaRPr lang="en-US" altLang="zh-HK" sz="1100" b="1" dirty="0">
              <a:solidFill>
                <a:srgbClr val="C00000"/>
              </a:solidFill>
            </a:endParaRPr>
          </a:p>
          <a:p>
            <a:pPr algn="just">
              <a:lnSpc>
                <a:spcPts val="1100"/>
              </a:lnSpc>
            </a:pPr>
            <a:endParaRPr lang="en-US" altLang="zh-HK" sz="1100" b="1" dirty="0">
              <a:solidFill>
                <a:srgbClr val="C00000"/>
              </a:solidFill>
            </a:endParaRPr>
          </a:p>
          <a:p>
            <a:pPr algn="just">
              <a:lnSpc>
                <a:spcPts val="1100"/>
              </a:lnSpc>
            </a:pPr>
            <a:endParaRPr lang="en-US" altLang="zh-HK" sz="1100" b="1" dirty="0">
              <a:solidFill>
                <a:srgbClr val="C00000"/>
              </a:solidFill>
            </a:endParaRPr>
          </a:p>
          <a:p>
            <a:pPr algn="just">
              <a:lnSpc>
                <a:spcPts val="1100"/>
              </a:lnSpc>
            </a:pPr>
            <a:endParaRPr lang="en-US" altLang="zh-HK" sz="1100" b="1" dirty="0">
              <a:solidFill>
                <a:srgbClr val="C00000"/>
              </a:solidFill>
            </a:endParaRPr>
          </a:p>
          <a:p>
            <a:pPr algn="just">
              <a:lnSpc>
                <a:spcPts val="1100"/>
              </a:lnSpc>
            </a:pPr>
            <a:endParaRPr lang="en-US" altLang="zh-HK" sz="1100" b="1" dirty="0">
              <a:solidFill>
                <a:srgbClr val="C00000"/>
              </a:solidFill>
            </a:endParaRPr>
          </a:p>
          <a:p>
            <a:pPr algn="just">
              <a:lnSpc>
                <a:spcPts val="1100"/>
              </a:lnSpc>
            </a:pPr>
            <a:endParaRPr lang="en-US" altLang="zh-HK" sz="1100" b="1" dirty="0">
              <a:solidFill>
                <a:srgbClr val="C00000"/>
              </a:solidFill>
            </a:endParaRPr>
          </a:p>
          <a:p>
            <a:pPr algn="just">
              <a:lnSpc>
                <a:spcPts val="1100"/>
              </a:lnSpc>
            </a:pPr>
            <a:endParaRPr lang="en-US" altLang="zh-HK" sz="1100" b="1" dirty="0">
              <a:solidFill>
                <a:srgbClr val="C00000"/>
              </a:solidFill>
            </a:endParaRPr>
          </a:p>
          <a:p>
            <a:pPr algn="just">
              <a:lnSpc>
                <a:spcPts val="1100"/>
              </a:lnSpc>
            </a:pPr>
            <a:endParaRPr lang="en-US" altLang="zh-HK" sz="1100" b="1" dirty="0">
              <a:solidFill>
                <a:srgbClr val="C00000"/>
              </a:solidFill>
            </a:endParaRPr>
          </a:p>
          <a:p>
            <a:pPr algn="just">
              <a:lnSpc>
                <a:spcPts val="1100"/>
              </a:lnSpc>
            </a:pPr>
            <a:endParaRPr lang="en-US" altLang="zh-HK" sz="1100" b="1" dirty="0">
              <a:solidFill>
                <a:srgbClr val="C00000"/>
              </a:solidFill>
            </a:endParaRPr>
          </a:p>
          <a:p>
            <a:pPr algn="just">
              <a:lnSpc>
                <a:spcPts val="1100"/>
              </a:lnSpc>
            </a:pPr>
            <a:endParaRPr lang="en-US" altLang="zh-HK" sz="1100" b="1" dirty="0">
              <a:solidFill>
                <a:srgbClr val="C00000"/>
              </a:solidFill>
            </a:endParaRPr>
          </a:p>
          <a:p>
            <a:pPr algn="just">
              <a:lnSpc>
                <a:spcPts val="1100"/>
              </a:lnSpc>
            </a:pPr>
            <a:endParaRPr lang="en-US" altLang="zh-HK" sz="1100" b="1" dirty="0">
              <a:solidFill>
                <a:srgbClr val="C00000"/>
              </a:solidFill>
            </a:endParaRPr>
          </a:p>
          <a:p>
            <a:pPr algn="just">
              <a:lnSpc>
                <a:spcPts val="1100"/>
              </a:lnSpc>
            </a:pPr>
            <a:endParaRPr lang="en-US" altLang="zh-HK" sz="1100" b="1" dirty="0">
              <a:solidFill>
                <a:srgbClr val="C00000"/>
              </a:solidFill>
            </a:endParaRPr>
          </a:p>
          <a:p>
            <a:pPr algn="just">
              <a:lnSpc>
                <a:spcPts val="500"/>
              </a:lnSpc>
            </a:pPr>
            <a:endParaRPr lang="en-US" altLang="zh-HK" sz="1100" b="1" dirty="0">
              <a:solidFill>
                <a:srgbClr val="C00000"/>
              </a:solidFill>
            </a:endParaRPr>
          </a:p>
          <a:p>
            <a:r>
              <a:rPr lang="en-US" altLang="zh-HK" sz="1100" b="1" dirty="0">
                <a:solidFill>
                  <a:srgbClr val="C00000"/>
                </a:solidFill>
              </a:rPr>
              <a:t>[SCENARIO ANALYSIS 1.1] </a:t>
            </a:r>
            <a:r>
              <a:rPr lang="en-US" altLang="zh-HK" sz="1100" b="1" dirty="0">
                <a:solidFill>
                  <a:srgbClr val="3D3438"/>
                </a:solidFill>
              </a:rPr>
              <a:t>EM Algorithm: Real Time Data Feeding</a:t>
            </a:r>
          </a:p>
          <a:p>
            <a:pPr algn="just"/>
            <a:endParaRPr lang="en-US" altLang="zh-HK" sz="1000" dirty="0"/>
          </a:p>
          <a:p>
            <a:pPr algn="just"/>
            <a:endParaRPr lang="en-US" altLang="zh-HK" sz="1000" dirty="0"/>
          </a:p>
          <a:p>
            <a:pPr algn="just"/>
            <a:endParaRPr lang="en-US" altLang="zh-HK" sz="1000" dirty="0"/>
          </a:p>
          <a:p>
            <a:pPr algn="just"/>
            <a:endParaRPr lang="en-US" altLang="zh-HK" sz="1000" dirty="0"/>
          </a:p>
          <a:p>
            <a:pPr algn="just"/>
            <a:endParaRPr lang="en-US" altLang="zh-HK" sz="1000" dirty="0"/>
          </a:p>
          <a:p>
            <a:pPr algn="just"/>
            <a:endParaRPr lang="en-US" altLang="zh-HK" sz="1000" dirty="0"/>
          </a:p>
          <a:p>
            <a:pPr algn="just"/>
            <a:endParaRPr lang="en-US" altLang="zh-HK" sz="1000" dirty="0"/>
          </a:p>
          <a:p>
            <a:pPr algn="just"/>
            <a:endParaRPr lang="en-US" altLang="zh-HK" sz="1000" dirty="0"/>
          </a:p>
          <a:p>
            <a:pPr algn="just"/>
            <a:endParaRPr lang="en-US" altLang="zh-HK" sz="1000" dirty="0"/>
          </a:p>
          <a:p>
            <a:pPr algn="just"/>
            <a:r>
              <a:rPr lang="en-US" altLang="zh-HK" sz="1000" dirty="0"/>
              <a:t> </a:t>
            </a:r>
          </a:p>
          <a:p>
            <a:pPr algn="just"/>
            <a:endParaRPr lang="en-US" altLang="zh-HK" sz="1000" dirty="0"/>
          </a:p>
          <a:p>
            <a:pPr algn="just"/>
            <a:endParaRPr lang="en-US" altLang="zh-HK" sz="1000" dirty="0"/>
          </a:p>
          <a:p>
            <a:pPr algn="just"/>
            <a:endParaRPr lang="en-US" altLang="zh-HK" sz="1000" dirty="0"/>
          </a:p>
          <a:p>
            <a:pPr algn="just"/>
            <a:endParaRPr lang="en-US" altLang="zh-HK" sz="1000" dirty="0"/>
          </a:p>
          <a:p>
            <a:pPr algn="just"/>
            <a:endParaRPr lang="en-US" altLang="zh-HK" sz="1000" dirty="0"/>
          </a:p>
          <a:p>
            <a:pPr algn="just"/>
            <a:endParaRPr lang="en-US" altLang="zh-HK" sz="1000" dirty="0"/>
          </a:p>
          <a:p>
            <a:pPr algn="just"/>
            <a:endParaRPr lang="en-US" altLang="zh-HK" sz="1000" dirty="0"/>
          </a:p>
          <a:p>
            <a:pPr algn="just"/>
            <a:endParaRPr lang="en-US" altLang="zh-HK" sz="1000" dirty="0"/>
          </a:p>
          <a:p>
            <a:pPr algn="just">
              <a:lnSpc>
                <a:spcPts val="500"/>
              </a:lnSpc>
            </a:pPr>
            <a:endParaRPr lang="en-US" altLang="zh-HK" sz="1100" dirty="0"/>
          </a:p>
          <a:p>
            <a:pPr algn="just">
              <a:lnSpc>
                <a:spcPts val="500"/>
              </a:lnSpc>
            </a:pPr>
            <a:endParaRPr lang="en-US" altLang="zh-HK" sz="1100" dirty="0"/>
          </a:p>
          <a:p>
            <a:r>
              <a:rPr lang="en-US" altLang="zh-HK" sz="1100" b="1" dirty="0">
                <a:solidFill>
                  <a:srgbClr val="C00000"/>
                </a:solidFill>
              </a:rPr>
              <a:t>[SCENARIO ANALYSIS 1.2] </a:t>
            </a:r>
            <a:r>
              <a:rPr lang="en-US" altLang="zh-HK" sz="1100" b="1" dirty="0">
                <a:solidFill>
                  <a:srgbClr val="3D3438"/>
                </a:solidFill>
              </a:rPr>
              <a:t>Exchange Linkage: Market Closing</a:t>
            </a:r>
          </a:p>
          <a:p>
            <a:endParaRPr lang="en-US" altLang="zh-HK" sz="1100" b="1" dirty="0">
              <a:solidFill>
                <a:srgbClr val="C00000"/>
              </a:solidFill>
            </a:endParaRPr>
          </a:p>
          <a:p>
            <a:pPr algn="just">
              <a:lnSpc>
                <a:spcPts val="1100"/>
              </a:lnSpc>
            </a:pPr>
            <a:endParaRPr lang="en-US" altLang="zh-TW" sz="1000" dirty="0"/>
          </a:p>
        </p:txBody>
      </p:sp>
      <p:graphicFrame>
        <p:nvGraphicFramePr>
          <p:cNvPr id="21" name="表格 20"/>
          <p:cNvGraphicFramePr>
            <a:graphicFrameLocks noGrp="1"/>
          </p:cNvGraphicFramePr>
          <p:nvPr>
            <p:extLst>
              <p:ext uri="{D42A27DB-BD31-4B8C-83A1-F6EECF244321}">
                <p14:modId xmlns:p14="http://schemas.microsoft.com/office/powerpoint/2010/main" val="531890581"/>
              </p:ext>
            </p:extLst>
          </p:nvPr>
        </p:nvGraphicFramePr>
        <p:xfrm>
          <a:off x="142875" y="9570982"/>
          <a:ext cx="6715122" cy="243840"/>
        </p:xfrm>
        <a:graphic>
          <a:graphicData uri="http://schemas.openxmlformats.org/drawingml/2006/table">
            <a:tbl>
              <a:tblPr firstRow="1" bandRow="1">
                <a:tableStyleId>{5C22544A-7EE6-4342-B048-85BDC9FD1C3A}</a:tableStyleId>
              </a:tblPr>
              <a:tblGrid>
                <a:gridCol w="6001469">
                  <a:extLst>
                    <a:ext uri="{9D8B030D-6E8A-4147-A177-3AD203B41FA5}">
                      <a16:colId xmlns:a16="http://schemas.microsoft.com/office/drawing/2014/main" val="20000"/>
                    </a:ext>
                  </a:extLst>
                </a:gridCol>
                <a:gridCol w="713653">
                  <a:extLst>
                    <a:ext uri="{9D8B030D-6E8A-4147-A177-3AD203B41FA5}">
                      <a16:colId xmlns:a16="http://schemas.microsoft.com/office/drawing/2014/main" val="20001"/>
                    </a:ext>
                  </a:extLst>
                </a:gridCol>
              </a:tblGrid>
              <a:tr h="0">
                <a:tc>
                  <a:txBody>
                    <a:bodyPr/>
                    <a:lstStyle/>
                    <a:p>
                      <a:pPr algn="r">
                        <a:lnSpc>
                          <a:spcPts val="1200"/>
                        </a:lnSpc>
                      </a:pPr>
                      <a:r>
                        <a:rPr lang="en-US" altLang="zh-HK" sz="1000" dirty="0">
                          <a:solidFill>
                            <a:srgbClr val="C00000"/>
                          </a:solidFill>
                        </a:rPr>
                        <a:t>Smarter Solutions Made</a:t>
                      </a:r>
                      <a:r>
                        <a:rPr lang="en-US" altLang="zh-HK" sz="1000" baseline="0" dirty="0">
                          <a:solidFill>
                            <a:srgbClr val="C00000"/>
                          </a:solidFill>
                        </a:rPr>
                        <a:t> Simple</a:t>
                      </a:r>
                      <a:endParaRPr lang="zh-HK" altLang="en-US" sz="1000" dirty="0">
                        <a:solidFill>
                          <a:srgbClr val="C00000"/>
                        </a:solidFill>
                      </a:endParaRPr>
                    </a:p>
                  </a:txBody>
                  <a:tcPr anchor="ctr">
                    <a:lnR w="12700" cap="flat" cmpd="sng" algn="ctr">
                      <a:solidFill>
                        <a:srgbClr val="BFA673"/>
                      </a:solidFill>
                      <a:prstDash val="solid"/>
                      <a:round/>
                      <a:headEnd type="none" w="med" len="med"/>
                      <a:tailEnd type="none" w="med" len="med"/>
                    </a:lnR>
                    <a:noFill/>
                  </a:tcPr>
                </a:tc>
                <a:tc>
                  <a:txBody>
                    <a:bodyPr/>
                    <a:lstStyle/>
                    <a:p>
                      <a:r>
                        <a:rPr lang="en-US" altLang="zh-HK" sz="1000" dirty="0">
                          <a:solidFill>
                            <a:srgbClr val="C00000"/>
                          </a:solidFill>
                        </a:rPr>
                        <a:t>Page 2</a:t>
                      </a:r>
                      <a:endParaRPr lang="zh-HK" altLang="en-US" sz="1000" dirty="0">
                        <a:solidFill>
                          <a:srgbClr val="C00000"/>
                        </a:solidFill>
                      </a:endParaRPr>
                    </a:p>
                  </a:txBody>
                  <a:tcPr anchor="ctr">
                    <a:lnL w="12700" cap="flat" cmpd="sng" algn="ctr">
                      <a:solidFill>
                        <a:srgbClr val="BFA673"/>
                      </a:solidFill>
                      <a:prstDash val="solid"/>
                      <a:round/>
                      <a:headEnd type="none" w="med" len="med"/>
                      <a:tailEnd type="none" w="med" len="med"/>
                    </a:lnL>
                    <a:noFill/>
                  </a:tcPr>
                </a:tc>
                <a:extLst>
                  <a:ext uri="{0D108BD9-81ED-4DB2-BD59-A6C34878D82A}">
                    <a16:rowId xmlns:a16="http://schemas.microsoft.com/office/drawing/2014/main" val="10000"/>
                  </a:ext>
                </a:extLst>
              </a:tr>
            </a:tbl>
          </a:graphicData>
        </a:graphic>
      </p:graphicFrame>
      <p:sp>
        <p:nvSpPr>
          <p:cNvPr id="7" name="矩形 6"/>
          <p:cNvSpPr/>
          <p:nvPr/>
        </p:nvSpPr>
        <p:spPr>
          <a:xfrm>
            <a:off x="142875" y="7884414"/>
            <a:ext cx="6479150" cy="261610"/>
          </a:xfrm>
          <a:prstGeom prst="rect">
            <a:avLst/>
          </a:prstGeom>
        </p:spPr>
        <p:txBody>
          <a:bodyPr wrap="square">
            <a:spAutoFit/>
          </a:bodyPr>
          <a:lstStyle/>
          <a:p>
            <a:r>
              <a:rPr lang="en-US" altLang="zh-HK" sz="1100" b="1" dirty="0">
                <a:solidFill>
                  <a:srgbClr val="C00000"/>
                </a:solidFill>
              </a:rPr>
              <a:t>Synergizing Talents </a:t>
            </a:r>
            <a:r>
              <a:rPr lang="en-US" altLang="zh-HK" sz="1100" b="1" dirty="0"/>
              <a:t>for a Greater Vision</a:t>
            </a:r>
          </a:p>
        </p:txBody>
      </p:sp>
      <p:grpSp>
        <p:nvGrpSpPr>
          <p:cNvPr id="33" name="群組 32"/>
          <p:cNvGrpSpPr/>
          <p:nvPr/>
        </p:nvGrpSpPr>
        <p:grpSpPr>
          <a:xfrm>
            <a:off x="449074" y="3740081"/>
            <a:ext cx="3161141" cy="693226"/>
            <a:chOff x="276835" y="3605680"/>
            <a:chExt cx="3161141" cy="693226"/>
          </a:xfrm>
        </p:grpSpPr>
        <p:cxnSp>
          <p:nvCxnSpPr>
            <p:cNvPr id="35" name="肘形接點 34"/>
            <p:cNvCxnSpPr/>
            <p:nvPr/>
          </p:nvCxnSpPr>
          <p:spPr>
            <a:xfrm flipH="1">
              <a:off x="986786" y="3829426"/>
              <a:ext cx="1" cy="257548"/>
            </a:xfrm>
            <a:prstGeom prst="bentConnector4">
              <a:avLst>
                <a:gd name="adj1" fmla="val -22860000000"/>
                <a:gd name="adj2" fmla="val 98798"/>
              </a:avLst>
            </a:prstGeom>
            <a:ln w="1905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7" name="文字方塊 36"/>
            <p:cNvSpPr txBox="1"/>
            <p:nvPr/>
          </p:nvSpPr>
          <p:spPr>
            <a:xfrm>
              <a:off x="276836" y="3742149"/>
              <a:ext cx="880913" cy="184666"/>
            </a:xfrm>
            <a:prstGeom prst="rect">
              <a:avLst/>
            </a:prstGeom>
            <a:solidFill>
              <a:schemeClr val="accent4">
                <a:lumMod val="20000"/>
                <a:lumOff val="80000"/>
              </a:schemeClr>
            </a:solidFill>
            <a:ln>
              <a:solidFill>
                <a:srgbClr val="B85210"/>
              </a:solidFill>
            </a:ln>
          </p:spPr>
          <p:txBody>
            <a:bodyPr wrap="square" rtlCol="0">
              <a:spAutoFit/>
            </a:bodyPr>
            <a:lstStyle/>
            <a:p>
              <a:pPr algn="just"/>
              <a:r>
                <a:rPr lang="en-US" altLang="zh-HK" sz="600" b="1" dirty="0">
                  <a:solidFill>
                    <a:schemeClr val="accent2">
                      <a:lumMod val="50000"/>
                    </a:schemeClr>
                  </a:solidFill>
                </a:rPr>
                <a:t>Bloomberg Database</a:t>
              </a:r>
              <a:endParaRPr lang="zh-HK" altLang="en-US" sz="600" b="1" dirty="0">
                <a:solidFill>
                  <a:schemeClr val="accent2">
                    <a:lumMod val="50000"/>
                  </a:schemeClr>
                </a:solidFill>
              </a:endParaRPr>
            </a:p>
          </p:txBody>
        </p:sp>
        <p:sp>
          <p:nvSpPr>
            <p:cNvPr id="38" name="文字方塊 37"/>
            <p:cNvSpPr txBox="1"/>
            <p:nvPr/>
          </p:nvSpPr>
          <p:spPr>
            <a:xfrm>
              <a:off x="276835" y="3999697"/>
              <a:ext cx="880913" cy="184666"/>
            </a:xfrm>
            <a:prstGeom prst="rect">
              <a:avLst/>
            </a:prstGeom>
            <a:solidFill>
              <a:schemeClr val="accent4">
                <a:lumMod val="20000"/>
                <a:lumOff val="80000"/>
              </a:schemeClr>
            </a:solidFill>
            <a:ln>
              <a:solidFill>
                <a:srgbClr val="B85210"/>
              </a:solidFill>
            </a:ln>
          </p:spPr>
          <p:txBody>
            <a:bodyPr wrap="square" rtlCol="0">
              <a:spAutoFit/>
            </a:bodyPr>
            <a:lstStyle/>
            <a:p>
              <a:pPr algn="ctr"/>
              <a:r>
                <a:rPr lang="en-US" altLang="zh-HK" sz="600" b="1" dirty="0">
                  <a:solidFill>
                    <a:schemeClr val="accent2">
                      <a:lumMod val="50000"/>
                    </a:schemeClr>
                  </a:solidFill>
                </a:rPr>
                <a:t>Reuters Database</a:t>
              </a:r>
              <a:endParaRPr lang="zh-HK" altLang="en-US" sz="600" b="1" dirty="0">
                <a:solidFill>
                  <a:schemeClr val="accent2">
                    <a:lumMod val="50000"/>
                  </a:schemeClr>
                </a:solidFill>
              </a:endParaRPr>
            </a:p>
          </p:txBody>
        </p:sp>
        <p:grpSp>
          <p:nvGrpSpPr>
            <p:cNvPr id="39" name="群組 38"/>
            <p:cNvGrpSpPr/>
            <p:nvPr/>
          </p:nvGrpSpPr>
          <p:grpSpPr>
            <a:xfrm>
              <a:off x="1229685" y="3605680"/>
              <a:ext cx="1096097" cy="684000"/>
              <a:chOff x="1229685" y="3605680"/>
              <a:chExt cx="1096097" cy="684000"/>
            </a:xfrm>
          </p:grpSpPr>
          <p:cxnSp>
            <p:nvCxnSpPr>
              <p:cNvPr id="46" name="直線單箭頭接點 45"/>
              <p:cNvCxnSpPr/>
              <p:nvPr/>
            </p:nvCxnSpPr>
            <p:spPr>
              <a:xfrm>
                <a:off x="1229685" y="3948699"/>
                <a:ext cx="396000" cy="0"/>
              </a:xfrm>
              <a:prstGeom prst="straightConnector1">
                <a:avLst/>
              </a:prstGeom>
              <a:ln w="1905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橢圓 46"/>
              <p:cNvSpPr/>
              <p:nvPr/>
            </p:nvSpPr>
            <p:spPr>
              <a:xfrm>
                <a:off x="1641782" y="3605680"/>
                <a:ext cx="684000" cy="684000"/>
              </a:xfrm>
              <a:prstGeom prst="ellipse">
                <a:avLst/>
              </a:prstGeom>
              <a:solidFill>
                <a:srgbClr val="FFE48F"/>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8" name="文字方塊 47"/>
              <p:cNvSpPr txBox="1"/>
              <p:nvPr/>
            </p:nvSpPr>
            <p:spPr>
              <a:xfrm>
                <a:off x="1694197" y="3767039"/>
                <a:ext cx="579170" cy="369332"/>
              </a:xfrm>
              <a:prstGeom prst="rect">
                <a:avLst/>
              </a:prstGeom>
              <a:noFill/>
            </p:spPr>
            <p:txBody>
              <a:bodyPr wrap="square" rtlCol="0">
                <a:spAutoFit/>
              </a:bodyPr>
              <a:lstStyle/>
              <a:p>
                <a:pPr algn="ctr"/>
                <a:r>
                  <a:rPr lang="en-US" altLang="zh-HK" sz="600" b="1" dirty="0">
                    <a:solidFill>
                      <a:schemeClr val="accent2">
                        <a:lumMod val="50000"/>
                      </a:schemeClr>
                    </a:solidFill>
                  </a:rPr>
                  <a:t>System</a:t>
                </a:r>
              </a:p>
              <a:p>
                <a:pPr algn="ctr"/>
                <a:r>
                  <a:rPr lang="en-US" altLang="zh-HK" sz="600" b="1" dirty="0">
                    <a:solidFill>
                      <a:schemeClr val="accent2">
                        <a:lumMod val="50000"/>
                      </a:schemeClr>
                    </a:solidFill>
                  </a:rPr>
                  <a:t>(Logical Comparison)</a:t>
                </a:r>
                <a:endParaRPr lang="zh-HK" altLang="en-US" sz="600" b="1" dirty="0">
                  <a:solidFill>
                    <a:schemeClr val="accent2">
                      <a:lumMod val="50000"/>
                    </a:schemeClr>
                  </a:solidFill>
                </a:endParaRPr>
              </a:p>
            </p:txBody>
          </p:sp>
        </p:grpSp>
        <p:grpSp>
          <p:nvGrpSpPr>
            <p:cNvPr id="40" name="群組 39"/>
            <p:cNvGrpSpPr/>
            <p:nvPr/>
          </p:nvGrpSpPr>
          <p:grpSpPr>
            <a:xfrm>
              <a:off x="2341879" y="3614906"/>
              <a:ext cx="1096097" cy="684000"/>
              <a:chOff x="1229685" y="3605680"/>
              <a:chExt cx="1096097" cy="684000"/>
            </a:xfrm>
          </p:grpSpPr>
          <p:cxnSp>
            <p:nvCxnSpPr>
              <p:cNvPr id="43" name="直線單箭頭接點 42"/>
              <p:cNvCxnSpPr/>
              <p:nvPr/>
            </p:nvCxnSpPr>
            <p:spPr>
              <a:xfrm>
                <a:off x="1229685" y="3948699"/>
                <a:ext cx="396000" cy="0"/>
              </a:xfrm>
              <a:prstGeom prst="straightConnector1">
                <a:avLst/>
              </a:prstGeom>
              <a:ln w="1905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橢圓 43"/>
              <p:cNvSpPr/>
              <p:nvPr/>
            </p:nvSpPr>
            <p:spPr>
              <a:xfrm>
                <a:off x="1641782" y="3605680"/>
                <a:ext cx="684000" cy="684000"/>
              </a:xfrm>
              <a:prstGeom prst="ellipse">
                <a:avLst/>
              </a:prstGeom>
              <a:solidFill>
                <a:schemeClr val="accent2">
                  <a:lumMod val="40000"/>
                  <a:lumOff val="6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p>
            </p:txBody>
          </p:sp>
          <p:sp>
            <p:nvSpPr>
              <p:cNvPr id="45" name="文字方塊 44"/>
              <p:cNvSpPr txBox="1"/>
              <p:nvPr/>
            </p:nvSpPr>
            <p:spPr>
              <a:xfrm>
                <a:off x="1694197" y="3767039"/>
                <a:ext cx="579170" cy="369332"/>
              </a:xfrm>
              <a:prstGeom prst="rect">
                <a:avLst/>
              </a:prstGeom>
              <a:noFill/>
            </p:spPr>
            <p:txBody>
              <a:bodyPr wrap="square" rtlCol="0">
                <a:spAutoFit/>
              </a:bodyPr>
              <a:lstStyle/>
              <a:p>
                <a:pPr algn="ctr"/>
                <a:r>
                  <a:rPr lang="en-US" altLang="zh-HK" sz="600" b="1" dirty="0">
                    <a:solidFill>
                      <a:schemeClr val="accent2">
                        <a:lumMod val="50000"/>
                      </a:schemeClr>
                    </a:solidFill>
                  </a:rPr>
                  <a:t>System</a:t>
                </a:r>
              </a:p>
              <a:p>
                <a:pPr algn="ctr"/>
                <a:r>
                  <a:rPr lang="en-US" altLang="zh-HK" sz="600" b="1" dirty="0">
                    <a:solidFill>
                      <a:schemeClr val="accent2">
                        <a:lumMod val="50000"/>
                      </a:schemeClr>
                    </a:solidFill>
                  </a:rPr>
                  <a:t>(P/L Compilation)</a:t>
                </a:r>
                <a:endParaRPr lang="zh-HK" altLang="en-US" sz="600" b="1" dirty="0">
                  <a:solidFill>
                    <a:schemeClr val="accent2">
                      <a:lumMod val="50000"/>
                    </a:schemeClr>
                  </a:solidFill>
                </a:endParaRPr>
              </a:p>
            </p:txBody>
          </p:sp>
        </p:grpSp>
        <p:sp>
          <p:nvSpPr>
            <p:cNvPr id="41" name="文字方塊 40"/>
            <p:cNvSpPr txBox="1"/>
            <p:nvPr/>
          </p:nvSpPr>
          <p:spPr>
            <a:xfrm>
              <a:off x="1196618" y="3769681"/>
              <a:ext cx="414727" cy="184666"/>
            </a:xfrm>
            <a:prstGeom prst="rect">
              <a:avLst/>
            </a:prstGeom>
            <a:noFill/>
          </p:spPr>
          <p:txBody>
            <a:bodyPr wrap="square" rtlCol="0">
              <a:spAutoFit/>
            </a:bodyPr>
            <a:lstStyle/>
            <a:p>
              <a:pPr algn="ctr"/>
              <a:r>
                <a:rPr lang="en-US" altLang="zh-HK" sz="600" dirty="0"/>
                <a:t>Input</a:t>
              </a:r>
              <a:endParaRPr lang="zh-HK" altLang="en-US" sz="600" dirty="0"/>
            </a:p>
          </p:txBody>
        </p:sp>
        <p:sp>
          <p:nvSpPr>
            <p:cNvPr id="42" name="文字方塊 41"/>
            <p:cNvSpPr txBox="1"/>
            <p:nvPr/>
          </p:nvSpPr>
          <p:spPr>
            <a:xfrm>
              <a:off x="2304579" y="3675537"/>
              <a:ext cx="452513" cy="276999"/>
            </a:xfrm>
            <a:prstGeom prst="rect">
              <a:avLst/>
            </a:prstGeom>
            <a:noFill/>
          </p:spPr>
          <p:txBody>
            <a:bodyPr wrap="square" rtlCol="0">
              <a:spAutoFit/>
            </a:bodyPr>
            <a:lstStyle/>
            <a:p>
              <a:pPr algn="ctr"/>
              <a:r>
                <a:rPr lang="en-US" altLang="zh-HK" sz="600" dirty="0"/>
                <a:t>T/F Output</a:t>
              </a:r>
              <a:endParaRPr lang="zh-HK" altLang="en-US" sz="600" dirty="0"/>
            </a:p>
          </p:txBody>
        </p:sp>
      </p:grpSp>
      <p:graphicFrame>
        <p:nvGraphicFramePr>
          <p:cNvPr id="78" name="表格 77"/>
          <p:cNvGraphicFramePr>
            <a:graphicFrameLocks noGrp="1"/>
          </p:cNvGraphicFramePr>
          <p:nvPr>
            <p:extLst>
              <p:ext uri="{D42A27DB-BD31-4B8C-83A1-F6EECF244321}">
                <p14:modId xmlns:p14="http://schemas.microsoft.com/office/powerpoint/2010/main" val="907056079"/>
              </p:ext>
            </p:extLst>
          </p:nvPr>
        </p:nvGraphicFramePr>
        <p:xfrm>
          <a:off x="4355072" y="8620093"/>
          <a:ext cx="2124681" cy="885697"/>
        </p:xfrm>
        <a:graphic>
          <a:graphicData uri="http://schemas.openxmlformats.org/drawingml/2006/table">
            <a:tbl>
              <a:tblPr firstRow="1" bandRow="1">
                <a:tableStyleId>{5C22544A-7EE6-4342-B048-85BDC9FD1C3A}</a:tableStyleId>
              </a:tblPr>
              <a:tblGrid>
                <a:gridCol w="2124681">
                  <a:extLst>
                    <a:ext uri="{9D8B030D-6E8A-4147-A177-3AD203B41FA5}">
                      <a16:colId xmlns:a16="http://schemas.microsoft.com/office/drawing/2014/main" val="20000"/>
                    </a:ext>
                  </a:extLst>
                </a:gridCol>
              </a:tblGrid>
              <a:tr h="265429">
                <a:tc>
                  <a:txBody>
                    <a:bodyPr/>
                    <a:lstStyle/>
                    <a:p>
                      <a:pPr algn="ctr"/>
                      <a:r>
                        <a:rPr lang="en-US" altLang="zh-HK" sz="1100" dirty="0"/>
                        <a:t>Understand Stakeholders</a:t>
                      </a:r>
                      <a:r>
                        <a:rPr lang="en-US" altLang="zh-HK" sz="1100" baseline="0" dirty="0"/>
                        <a:t> Needs</a:t>
                      </a:r>
                      <a:endParaRPr lang="zh-HK" altLang="en-US" sz="1100" dirty="0"/>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D3438"/>
                    </a:solidFill>
                  </a:tcPr>
                </a:tc>
                <a:extLst>
                  <a:ext uri="{0D108BD9-81ED-4DB2-BD59-A6C34878D82A}">
                    <a16:rowId xmlns:a16="http://schemas.microsoft.com/office/drawing/2014/main" val="10000"/>
                  </a:ext>
                </a:extLst>
              </a:tr>
              <a:tr h="246374">
                <a:tc>
                  <a:txBody>
                    <a:bodyPr/>
                    <a:lstStyle/>
                    <a:p>
                      <a:pPr marL="0" indent="0" algn="ctr">
                        <a:lnSpc>
                          <a:spcPts val="1100"/>
                        </a:lnSpc>
                        <a:buNone/>
                      </a:pPr>
                      <a:r>
                        <a:rPr lang="en-US" altLang="zh-HK" sz="1000" b="0" u="none" kern="1200" dirty="0">
                          <a:solidFill>
                            <a:schemeClr val="dk1"/>
                          </a:solidFill>
                          <a:effectLst/>
                          <a:latin typeface="+mn-lt"/>
                          <a:ea typeface="+mn-ea"/>
                          <a:cs typeface="+mn-cs"/>
                        </a:rPr>
                        <a:t>Accurate Price Quotes</a:t>
                      </a:r>
                    </a:p>
                    <a:p>
                      <a:pPr marL="0" indent="0" algn="ctr">
                        <a:lnSpc>
                          <a:spcPts val="1100"/>
                        </a:lnSpc>
                        <a:buNone/>
                      </a:pPr>
                      <a:r>
                        <a:rPr lang="en-US" altLang="zh-HK" sz="1000" b="0" u="none" kern="1200" dirty="0">
                          <a:solidFill>
                            <a:schemeClr val="dk1"/>
                          </a:solidFill>
                          <a:effectLst/>
                          <a:latin typeface="+mn-lt"/>
                          <a:ea typeface="+mn-ea"/>
                          <a:cs typeface="+mn-cs"/>
                        </a:rPr>
                        <a:t>Timely Support</a:t>
                      </a:r>
                      <a:r>
                        <a:rPr lang="en-US" altLang="zh-HK" sz="1000" b="0" u="none" kern="1200" baseline="0" dirty="0">
                          <a:solidFill>
                            <a:schemeClr val="dk1"/>
                          </a:solidFill>
                          <a:effectLst/>
                          <a:latin typeface="+mn-lt"/>
                          <a:ea typeface="+mn-ea"/>
                          <a:cs typeface="+mn-cs"/>
                        </a:rPr>
                        <a:t> in Emergency</a:t>
                      </a:r>
                      <a:endParaRPr lang="en-US" altLang="zh-HK" sz="1000" b="0" u="none" kern="1200" dirty="0">
                        <a:solidFill>
                          <a:schemeClr val="dk1"/>
                        </a:solidFill>
                        <a:effectLst/>
                        <a:latin typeface="+mn-lt"/>
                        <a:ea typeface="+mn-ea"/>
                        <a:cs typeface="+mn-cs"/>
                      </a:endParaRPr>
                    </a:p>
                    <a:p>
                      <a:pPr marL="0" indent="0" algn="ctr">
                        <a:lnSpc>
                          <a:spcPts val="1100"/>
                        </a:lnSpc>
                        <a:buNone/>
                      </a:pPr>
                      <a:r>
                        <a:rPr lang="en-US" altLang="zh-HK" sz="1000" u="none" kern="1200" dirty="0">
                          <a:solidFill>
                            <a:schemeClr val="dk1"/>
                          </a:solidFill>
                          <a:effectLst/>
                          <a:latin typeface="+mn-lt"/>
                          <a:ea typeface="+mn-ea"/>
                          <a:cs typeface="+mn-cs"/>
                        </a:rPr>
                        <a:t>Effective Correction of Errors</a:t>
                      </a:r>
                    </a:p>
                    <a:p>
                      <a:pPr>
                        <a:lnSpc>
                          <a:spcPts val="800"/>
                        </a:lnSpc>
                      </a:pPr>
                      <a:endParaRPr lang="zh-TW" altLang="zh-HK" sz="1000" kern="1200" dirty="0">
                        <a:solidFill>
                          <a:schemeClr val="dk1"/>
                        </a:solidFill>
                        <a:effectLst/>
                        <a:latin typeface="+mn-lt"/>
                        <a:ea typeface="+mn-ea"/>
                        <a:cs typeface="+mn-cs"/>
                      </a:endParaRPr>
                    </a:p>
                  </a:txBody>
                  <a:tcPr anchor="b">
                    <a:lnL w="12700" cmpd="sng">
                      <a:noFill/>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79" name="矩形 78"/>
          <p:cNvSpPr/>
          <p:nvPr/>
        </p:nvSpPr>
        <p:spPr>
          <a:xfrm>
            <a:off x="366409" y="5586959"/>
            <a:ext cx="3733801" cy="584775"/>
          </a:xfrm>
          <a:prstGeom prst="rect">
            <a:avLst/>
          </a:prstGeom>
        </p:spPr>
        <p:txBody>
          <a:bodyPr wrap="square">
            <a:spAutoFit/>
          </a:bodyPr>
          <a:lstStyle/>
          <a:p>
            <a:pPr algn="r"/>
            <a:r>
              <a:rPr lang="en-US" altLang="zh-HK" sz="800" b="1" u="sng" dirty="0"/>
              <a:t>References</a:t>
            </a:r>
            <a:r>
              <a:rPr lang="en-US" altLang="zh-HK" sz="800" b="1" dirty="0"/>
              <a:t>: </a:t>
            </a:r>
          </a:p>
          <a:p>
            <a:pPr algn="r"/>
            <a:r>
              <a:rPr lang="en-US" altLang="zh-HK" sz="800" dirty="0"/>
              <a:t>KPMG Global Analysis of Investments in Fintech</a:t>
            </a:r>
            <a:endParaRPr lang="en-US" altLang="zh-HK" sz="800" b="1" dirty="0"/>
          </a:p>
          <a:p>
            <a:pPr algn="r"/>
            <a:r>
              <a:rPr lang="en-US" altLang="zh-HK" sz="800" dirty="0"/>
              <a:t>J.P. Morgan Markets and Investor Services | </a:t>
            </a:r>
            <a:r>
              <a:rPr lang="en-US" altLang="zh-HK" sz="800" dirty="0" err="1"/>
              <a:t>eXecute</a:t>
            </a:r>
            <a:endParaRPr lang="en-US" altLang="zh-HK" sz="800" dirty="0"/>
          </a:p>
          <a:p>
            <a:pPr algn="r"/>
            <a:r>
              <a:rPr lang="en-US" altLang="zh-HK" sz="800" dirty="0"/>
              <a:t>UBS </a:t>
            </a:r>
            <a:r>
              <a:rPr lang="en-US" altLang="zh-HK" sz="800" dirty="0" err="1"/>
              <a:t>KeyInvest</a:t>
            </a:r>
            <a:r>
              <a:rPr lang="en-US" altLang="zh-HK" sz="800" dirty="0"/>
              <a:t> – Products on </a:t>
            </a:r>
            <a:r>
              <a:rPr lang="en-US" altLang="zh-HK" sz="800" dirty="0" err="1"/>
              <a:t>Solactive</a:t>
            </a:r>
            <a:r>
              <a:rPr lang="en-US" altLang="zh-HK" sz="800" dirty="0"/>
              <a:t> </a:t>
            </a:r>
            <a:r>
              <a:rPr lang="en-US" altLang="zh-HK" sz="800" dirty="0" err="1"/>
              <a:t>FinTech</a:t>
            </a:r>
            <a:r>
              <a:rPr lang="en-US" altLang="zh-HK" sz="800" dirty="0"/>
              <a:t> TR Index </a:t>
            </a:r>
            <a:endParaRPr lang="zh-HK" altLang="en-US" sz="800" dirty="0"/>
          </a:p>
        </p:txBody>
      </p:sp>
      <p:pic>
        <p:nvPicPr>
          <p:cNvPr id="3" name="Picture 2" descr="A picture containing device&#10;&#10;Description generated with high confidence">
            <a:extLst>
              <a:ext uri="{FF2B5EF4-FFF2-40B4-BE49-F238E27FC236}">
                <a16:creationId xmlns:a16="http://schemas.microsoft.com/office/drawing/2014/main" id="{07B9AD73-C48C-4257-B01C-E5C4D43EE4C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7038" y="1743236"/>
            <a:ext cx="4235964" cy="1254740"/>
          </a:xfrm>
          <a:prstGeom prst="rect">
            <a:avLst/>
          </a:prstGeom>
        </p:spPr>
      </p:pic>
      <p:pic>
        <p:nvPicPr>
          <p:cNvPr id="28" name="Picture 27">
            <a:extLst>
              <a:ext uri="{FF2B5EF4-FFF2-40B4-BE49-F238E27FC236}">
                <a16:creationId xmlns:a16="http://schemas.microsoft.com/office/drawing/2014/main" id="{DB438563-BB8D-4FB9-829D-AC88B877B2F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7776" y="8223909"/>
            <a:ext cx="3765215" cy="1231211"/>
          </a:xfrm>
          <a:prstGeom prst="rect">
            <a:avLst/>
          </a:prstGeom>
        </p:spPr>
      </p:pic>
    </p:spTree>
    <p:extLst>
      <p:ext uri="{BB962C8B-B14F-4D97-AF65-F5344CB8AC3E}">
        <p14:creationId xmlns:p14="http://schemas.microsoft.com/office/powerpoint/2010/main" val="2371487860"/>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1198</TotalTime>
  <Words>753</Words>
  <Application>Microsoft Office PowerPoint</Application>
  <PresentationFormat>A4 Paper (210x297 mm)</PresentationFormat>
  <Paragraphs>161</Paragraphs>
  <Slides>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 Unicode MS</vt:lpstr>
      <vt:lpstr>新細明體</vt:lpstr>
      <vt:lpstr>Arial</vt:lpstr>
      <vt:lpstr>Calibri</vt:lpstr>
      <vt:lpstr>Calibri Light</vt:lpstr>
      <vt:lpstr>Segoe UI</vt:lpstr>
      <vt:lpstr>Times New Roman</vt:lpstr>
      <vt:lpstr>Office 佈景主題</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wong mr</dc:creator>
  <cp:lastModifiedBy>Shun Kit WONG</cp:lastModifiedBy>
  <cp:revision>154</cp:revision>
  <dcterms:created xsi:type="dcterms:W3CDTF">2017-06-13T15:43:57Z</dcterms:created>
  <dcterms:modified xsi:type="dcterms:W3CDTF">2017-08-07T05:11:58Z</dcterms:modified>
</cp:coreProperties>
</file>