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5" r:id="rId6"/>
    <p:sldId id="262" r:id="rId7"/>
    <p:sldId id="282" r:id="rId8"/>
    <p:sldId id="288" r:id="rId9"/>
    <p:sldId id="279" r:id="rId10"/>
    <p:sldId id="280" r:id="rId11"/>
    <p:sldId id="283" r:id="rId12"/>
    <p:sldId id="284" r:id="rId13"/>
    <p:sldId id="285" r:id="rId14"/>
    <p:sldId id="261" r:id="rId15"/>
    <p:sldId id="271" r:id="rId16"/>
    <p:sldId id="286" r:id="rId17"/>
    <p:sldId id="263" r:id="rId18"/>
    <p:sldId id="287" r:id="rId19"/>
    <p:sldId id="257" r:id="rId20"/>
    <p:sldId id="28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0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2180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0F865-CC67-46A3-90A9-7D11270E090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7FCF3-983D-42D7-9E05-C62404B8AB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7FCF3-983D-42D7-9E05-C62404B8AB3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959"/>
            <a:ext cx="12192000" cy="6834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AFAA-BDD9-4803-988B-DB3035CBC914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0259-2243-4C5A-97E8-EF587BDA1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884000" y="4469660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7600" y="3018113"/>
            <a:ext cx="995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>
                <a:cs typeface="+mn-ea"/>
                <a:sym typeface="+mn-lt"/>
              </a:rPr>
              <a:t>期末项目展示</a:t>
            </a:r>
            <a:endParaRPr lang="en-US" altLang="zh-CN" sz="3200">
              <a:cs typeface="+mn-ea"/>
              <a:sym typeface="+mn-lt"/>
            </a:endParaRPr>
          </a:p>
          <a:p>
            <a:pPr algn="ctr"/>
            <a:r>
              <a:rPr lang="zh-CN" altLang="en-US" sz="2800">
                <a:cs typeface="+mn-ea"/>
              </a:rPr>
              <a:t>星图</a:t>
            </a:r>
            <a:r>
              <a:rPr lang="en-US" altLang="zh-CN" sz="2800">
                <a:cs typeface="+mn-ea"/>
              </a:rPr>
              <a:t>·</a:t>
            </a:r>
            <a:r>
              <a:rPr lang="zh-CN" altLang="en-US" sz="2800">
                <a:cs typeface="+mn-ea"/>
              </a:rPr>
              <a:t>言迹</a:t>
            </a:r>
            <a:r>
              <a:rPr lang="en-US" altLang="zh-CN" sz="2800">
                <a:cs typeface="+mn-ea"/>
              </a:rPr>
              <a:t>·</a:t>
            </a:r>
            <a:r>
              <a:rPr lang="zh-CN" altLang="en-US" sz="2800">
                <a:cs typeface="+mn-ea"/>
              </a:rPr>
              <a:t>群荐</a:t>
            </a:r>
            <a:r>
              <a:rPr lang="en-US" altLang="zh-CN" sz="2800">
                <a:cs typeface="+mn-ea"/>
              </a:rPr>
              <a:t>——</a:t>
            </a:r>
            <a:r>
              <a:rPr lang="zh-CN" altLang="en-US" sz="2800">
                <a:cs typeface="+mn-ea"/>
              </a:rPr>
              <a:t>基于文本、时空与社交的商户智能推荐系统</a:t>
            </a:r>
            <a:endParaRPr lang="en-US" altLang="zh-CN" sz="2800">
              <a:cs typeface="+mn-ea"/>
              <a:sym typeface="+mn-lt"/>
            </a:endParaRPr>
          </a:p>
          <a:p>
            <a:pPr algn="ctr"/>
            <a:r>
              <a:rPr lang="en-US" altLang="zh-CN" b="1"/>
              <a:t>Final Report on Data Mining and Business Analytics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84000" y="2859227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639290" y="4739377"/>
            <a:ext cx="3791904" cy="348262"/>
          </a:xfrm>
          <a:prstGeom prst="rect">
            <a:avLst/>
          </a:prstGeom>
          <a:noFill/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小组成员：买海成 李乔鑫 翟誉钧</a:t>
            </a:r>
          </a:p>
        </p:txBody>
      </p:sp>
      <p:sp>
        <p:nvSpPr>
          <p:cNvPr id="13" name="矩形 12"/>
          <p:cNvSpPr/>
          <p:nvPr/>
        </p:nvSpPr>
        <p:spPr>
          <a:xfrm>
            <a:off x="3728772" y="4739377"/>
            <a:ext cx="1950668" cy="348262"/>
          </a:xfrm>
          <a:prstGeom prst="rect">
            <a:avLst/>
          </a:prstGeom>
          <a:noFill/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>
                <a:cs typeface="+mn-ea"/>
                <a:sym typeface="+mn-lt"/>
              </a:rPr>
              <a:t>汇报团队</a:t>
            </a:r>
            <a:r>
              <a:rPr lang="en-US" altLang="zh-CN" sz="1600">
                <a:cs typeface="+mn-ea"/>
                <a:sym typeface="+mn-lt"/>
              </a:rPr>
              <a:t>:</a:t>
            </a:r>
            <a:r>
              <a:rPr lang="zh-CN" altLang="en-US" sz="1600">
                <a:cs typeface="+mn-ea"/>
                <a:sym typeface="+mn-lt"/>
              </a:rPr>
              <a:t>第七小组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18" y="872505"/>
            <a:ext cx="5100387" cy="2318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5993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</a:t>
              </a:r>
              <a:r>
                <a:rPr lang="en-US" altLang="zh-CN" sz="2400" b="1">
                  <a:cs typeface="+mn-ea"/>
                  <a:sym typeface="+mn-lt"/>
                </a:rPr>
                <a:t>      </a:t>
              </a:r>
              <a:r>
                <a:rPr lang="zh-CN" altLang="en-US" sz="2400" b="1">
                  <a:cs typeface="+mn-ea"/>
                  <a:sym typeface="+mn-lt"/>
                </a:rPr>
                <a:t>文本挖掘部分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6996" y="1475124"/>
            <a:ext cx="93538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词条化（Tokenization）</a:t>
            </a:r>
            <a:br>
              <a:rPr lang="zh-CN" altLang="zh-CN" sz="2000">
                <a:latin typeface="Arial" panose="020B0604020202020204" pitchFamily="34" charset="0"/>
              </a:rPr>
            </a:br>
            <a:r>
              <a:rPr lang="zh-CN" altLang="zh-CN" sz="2000">
                <a:latin typeface="Arial" panose="020B0604020202020204" pitchFamily="34" charset="0"/>
              </a:rPr>
              <a:t>将用户评论文本分解为单个词语或短语，便于分析和建模。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规范化（Normalization）</a:t>
            </a:r>
            <a:br>
              <a:rPr lang="zh-CN" altLang="zh-CN" sz="2000">
                <a:latin typeface="Arial" panose="020B0604020202020204" pitchFamily="34" charset="0"/>
              </a:rPr>
            </a:br>
            <a:r>
              <a:rPr lang="zh-CN" altLang="zh-CN" sz="2000">
                <a:latin typeface="Arial" panose="020B0604020202020204" pitchFamily="34" charset="0"/>
              </a:rPr>
              <a:t>包括统一大小写、处理缩写、简繁转换等，使文本格式一致。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噪音去除（Noise Removal）</a:t>
            </a:r>
            <a:br>
              <a:rPr lang="zh-CN" altLang="zh-CN" sz="2000">
                <a:latin typeface="Arial" panose="020B0604020202020204" pitchFamily="34" charset="0"/>
              </a:rPr>
            </a:br>
            <a:r>
              <a:rPr lang="zh-CN" altLang="zh-CN" sz="2000">
                <a:latin typeface="Arial" panose="020B0604020202020204" pitchFamily="34" charset="0"/>
              </a:rPr>
              <a:t>删除无意义符号、HTML标签、停用词（如“的”、“是”等）等，提升文本质量。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56996" y="915721"/>
            <a:ext cx="10163902" cy="523220"/>
            <a:chOff x="943155" y="1823481"/>
            <a:chExt cx="10163902" cy="523220"/>
          </a:xfrm>
        </p:grpSpPr>
        <p:sp>
          <p:nvSpPr>
            <p:cNvPr id="10" name="矩形 9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文本预处理</a:t>
              </a:r>
              <a:r>
                <a:rPr lang="zh-CN" altLang="en-US" sz="2800"/>
                <a:t>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56996" y="3547351"/>
            <a:ext cx="10163902" cy="523220"/>
            <a:chOff x="943155" y="1823481"/>
            <a:chExt cx="10163902" cy="523220"/>
          </a:xfrm>
        </p:grpSpPr>
        <p:sp>
          <p:nvSpPr>
            <p:cNvPr id="15" name="矩形 14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情感分析</a:t>
              </a:r>
              <a:r>
                <a:rPr lang="zh-CN" altLang="en-US" sz="2800"/>
                <a:t>：</a:t>
              </a: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56996" y="4100430"/>
            <a:ext cx="105036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情感打分</a:t>
            </a:r>
            <a:br>
              <a:rPr lang="zh-CN" altLang="zh-CN" sz="2000" b="1">
                <a:latin typeface="Arial" panose="020B0604020202020204" pitchFamily="34" charset="0"/>
              </a:rPr>
            </a:br>
            <a:r>
              <a:rPr lang="zh-CN" altLang="zh-CN" sz="2000">
                <a:latin typeface="Arial" panose="020B0604020202020204" pitchFamily="34" charset="0"/>
              </a:rPr>
              <a:t>使用情感分析工具（TextBlob）计算每条评论的极性得分（polarity），得分范围为 [-1, 1]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设定阈值定义好评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zh-CN" altLang="zh-CN" sz="2000">
                <a:latin typeface="Arial" panose="020B0604020202020204" pitchFamily="34" charset="0"/>
              </a:rPr>
              <a:t>设定如 polarity &gt; 0.</a:t>
            </a:r>
            <a:r>
              <a:rPr lang="en-US" altLang="zh-CN" sz="2000">
                <a:latin typeface="Arial" panose="020B0604020202020204" pitchFamily="34" charset="0"/>
              </a:rPr>
              <a:t>2</a:t>
            </a:r>
            <a:r>
              <a:rPr lang="zh-CN" altLang="zh-CN" sz="2000">
                <a:latin typeface="Arial" panose="020B0604020202020204" pitchFamily="34" charset="0"/>
              </a:rPr>
              <a:t> 为好评，&lt;= 0.</a:t>
            </a:r>
            <a:r>
              <a:rPr lang="en-US" altLang="zh-CN" sz="2000">
                <a:latin typeface="Arial" panose="020B0604020202020204" pitchFamily="34" charset="0"/>
              </a:rPr>
              <a:t>2</a:t>
            </a:r>
            <a:r>
              <a:rPr lang="zh-CN" altLang="zh-CN" sz="2000">
                <a:latin typeface="Arial" panose="020B0604020202020204" pitchFamily="34" charset="0"/>
              </a:rPr>
              <a:t> 为中差评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构建“好评率”指标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zh-CN" altLang="zh-CN" sz="2000">
                <a:latin typeface="Arial" panose="020B0604020202020204" pitchFamily="34" charset="0"/>
              </a:rPr>
              <a:t>计算每个商户的好评占比，作为该商户“好评率”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6879" y="4924920"/>
            <a:ext cx="3233960" cy="19330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489105" y="5525381"/>
            <a:ext cx="105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最后得出的前</a:t>
            </a:r>
            <a:r>
              <a:rPr lang="en-US" altLang="zh-CN" b="1"/>
              <a:t>10</a:t>
            </a:r>
            <a:r>
              <a:rPr lang="zh-CN" altLang="en-US" b="1"/>
              <a:t>商家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559801-EE85-1CBF-AD77-D6707D554D4D}"/>
              </a:ext>
            </a:extLst>
          </p:cNvPr>
          <p:cNvSpPr txBox="1"/>
          <p:nvPr/>
        </p:nvSpPr>
        <p:spPr>
          <a:xfrm>
            <a:off x="6508955" y="915721"/>
            <a:ext cx="175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验证集商户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D413FE-3819-8995-401A-49302B64A062}"/>
              </a:ext>
            </a:extLst>
          </p:cNvPr>
          <p:cNvSpPr txBox="1"/>
          <p:nvPr/>
        </p:nvSpPr>
        <p:spPr>
          <a:xfrm>
            <a:off x="8013872" y="1126300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Business_id</a:t>
            </a:r>
            <a:endParaRPr lang="zh-CN" altLang="en-US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2D21453C-DB8B-A033-1979-9AE5C1DACF19}"/>
              </a:ext>
            </a:extLst>
          </p:cNvPr>
          <p:cNvSpPr/>
          <p:nvPr/>
        </p:nvSpPr>
        <p:spPr>
          <a:xfrm>
            <a:off x="8268929" y="879538"/>
            <a:ext cx="1150374" cy="314169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8250BE-FB9C-90A2-05A1-A29D6705AC51}"/>
              </a:ext>
            </a:extLst>
          </p:cNvPr>
          <p:cNvSpPr txBox="1"/>
          <p:nvPr/>
        </p:nvSpPr>
        <p:spPr>
          <a:xfrm>
            <a:off x="9467220" y="912684"/>
            <a:ext cx="2724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reviews_of_restaurants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5993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      社交网络部分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37340" y="1058011"/>
            <a:ext cx="10163902" cy="523220"/>
            <a:chOff x="943155" y="1823481"/>
            <a:chExt cx="10163902" cy="523220"/>
          </a:xfrm>
        </p:grpSpPr>
        <p:sp>
          <p:nvSpPr>
            <p:cNvPr id="13" name="矩形 1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数据预处理</a:t>
              </a:r>
              <a:r>
                <a:rPr lang="zh-CN" altLang="en-US" sz="2800" dirty="0"/>
                <a:t>：</a:t>
              </a:r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59279" y="1664759"/>
            <a:ext cx="84746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</a:rPr>
              <a:t>依据“</a:t>
            </a:r>
            <a:r>
              <a:rPr lang="en-US" altLang="zh-CN" sz="2000" b="1" dirty="0" err="1">
                <a:latin typeface="Arial" panose="020B0604020202020204" pitchFamily="34" charset="0"/>
              </a:rPr>
              <a:t>user_id</a:t>
            </a:r>
            <a:r>
              <a:rPr lang="en-US" altLang="zh-CN" sz="2000" b="1" dirty="0">
                <a:latin typeface="Arial" panose="020B0604020202020204" pitchFamily="34" charset="0"/>
              </a:rPr>
              <a:t>”</a:t>
            </a:r>
            <a:r>
              <a:rPr lang="zh-CN" altLang="en-US" sz="2000" b="1" dirty="0">
                <a:latin typeface="Arial" panose="020B0604020202020204" pitchFamily="34" charset="0"/>
              </a:rPr>
              <a:t>字段，构建节点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 dirty="0"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</a:rPr>
              <a:t>关注是否存在重复值、不符合用户</a:t>
            </a:r>
            <a:r>
              <a:rPr lang="en-US" altLang="zh-CN" sz="2000" dirty="0">
                <a:latin typeface="Arial" panose="020B0604020202020204" pitchFamily="34" charset="0"/>
              </a:rPr>
              <a:t>ID</a:t>
            </a:r>
            <a:r>
              <a:rPr lang="zh-CN" altLang="en-US" sz="2000" dirty="0">
                <a:latin typeface="Arial" panose="020B0604020202020204" pitchFamily="34" charset="0"/>
              </a:rPr>
              <a:t>范式的异常值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</a:rPr>
              <a:t>解析“</a:t>
            </a:r>
            <a:r>
              <a:rPr lang="en-US" altLang="zh-CN" sz="2000" b="1" dirty="0">
                <a:latin typeface="Arial" panose="020B0604020202020204" pitchFamily="34" charset="0"/>
              </a:rPr>
              <a:t>friends”</a:t>
            </a:r>
            <a:r>
              <a:rPr lang="zh-CN" altLang="en-US" sz="2000" b="1" dirty="0">
                <a:latin typeface="Arial" panose="020B0604020202020204" pitchFamily="34" charset="0"/>
              </a:rPr>
              <a:t>字段，提取边</a:t>
            </a:r>
            <a:br>
              <a:rPr lang="zh-CN" altLang="zh-CN" sz="2000" dirty="0">
                <a:latin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</a:rPr>
              <a:t>1.</a:t>
            </a:r>
            <a:r>
              <a:rPr lang="zh-CN" altLang="en-US" sz="2000" dirty="0">
                <a:latin typeface="Arial" panose="020B0604020202020204" pitchFamily="34" charset="0"/>
              </a:rPr>
              <a:t>过滤</a:t>
            </a:r>
            <a:r>
              <a:rPr lang="zh-CN" altLang="en-US" sz="2000" dirty="0"/>
              <a:t>“</a:t>
            </a:r>
            <a:r>
              <a:rPr lang="en-US" altLang="zh-CN" sz="2000" dirty="0"/>
              <a:t>friends”</a:t>
            </a:r>
            <a:r>
              <a:rPr lang="zh-CN" altLang="en-US" sz="2000" dirty="0">
                <a:latin typeface="Arial" panose="020B0604020202020204" pitchFamily="34" charset="0"/>
              </a:rPr>
              <a:t>字段</a:t>
            </a:r>
            <a:r>
              <a:rPr lang="zh-CN" altLang="en-US" sz="2000" dirty="0"/>
              <a:t>缺失的样本</a:t>
            </a:r>
            <a:endParaRPr lang="en-US" altLang="zh-CN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 dirty="0"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</a:rPr>
              <a:t>2.</a:t>
            </a:r>
            <a:r>
              <a:rPr lang="zh-CN" altLang="en-US" sz="2000" dirty="0"/>
              <a:t>按分号分割“</a:t>
            </a:r>
            <a:r>
              <a:rPr lang="en-US" altLang="zh-CN" sz="2000" dirty="0"/>
              <a:t>friends” </a:t>
            </a:r>
            <a:r>
              <a:rPr lang="zh-CN" altLang="en-US" sz="2000" dirty="0"/>
              <a:t>字段，解析为用户间的关系对（</a:t>
            </a:r>
            <a:r>
              <a:rPr lang="en-US" altLang="zh-CN" sz="2000" dirty="0"/>
              <a:t>source-target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 dirty="0"/>
              <a:t>      </a:t>
            </a:r>
            <a:r>
              <a:rPr lang="en-US" altLang="zh-CN" sz="2000" dirty="0">
                <a:latin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</a:rPr>
              <a:t>过滤</a:t>
            </a:r>
            <a:r>
              <a:rPr lang="zh-CN" altLang="en-US" sz="2000" dirty="0"/>
              <a:t>不符合</a:t>
            </a:r>
            <a:r>
              <a:rPr lang="zh-CN" altLang="en-US" sz="2000" dirty="0">
                <a:latin typeface="Arial" panose="020B0604020202020204" pitchFamily="34" charset="0"/>
              </a:rPr>
              <a:t>范式</a:t>
            </a:r>
            <a:r>
              <a:rPr lang="zh-CN" altLang="en-US" sz="2000" dirty="0"/>
              <a:t>的</a:t>
            </a:r>
            <a:r>
              <a:rPr lang="en-US" altLang="zh-CN" sz="2000" dirty="0"/>
              <a:t>target</a:t>
            </a:r>
            <a:r>
              <a:rPr lang="zh-CN" altLang="en-US" sz="2000" dirty="0"/>
              <a:t>值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4673" y="642187"/>
            <a:ext cx="4246344" cy="1945583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295736" y="2249460"/>
            <a:ext cx="3536985" cy="326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2245" y="4100430"/>
          <a:ext cx="10716467" cy="2652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friends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WDrVbBxsNZt-0ytEyUAaBg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Sarah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3Wtx1pOvTiqsJRkjceXiw;6Mv-qMJyxSokCu8YFM1o0A;6s-g2vFu12OemhiK3FJuOQ;2OiyOHo7CQY05bFwY55HjA;UprwK1j9hc-wSA9DwAiEnw;VYuuNzTWju8D0rr8SvaZjA;vWn1N7e-H276Z8Rii8_NIA;WSNJQzgJ2KgwzkNvMg4YQA;RMrWegRjr3gn_g7fOLxHRA;RF0Wmafl-hPTw6pfGIxt6A;BmVwbsL8l0imz4slonyMaA;kTpsjDUhl9BlRl0FVuNreA;Rxx3Eac70Q5AYLETwlMGiw;1Hn4va5FfahGsN4bm9Guhw;fs5bpfk-2pvq2v8S1De5pQ;ZLK74cYiw1rolqzxn_zE1w;0MJ5sKX5uq7Ma5hbl4l3BQ;ET8n-r7glWYqZhuR6GcdNw;plQLMwYHD95lLfjI6-Mc7A;Jojz1NFHIQJXat65EsMUJA;_BcWyKQL16ndpBdggh2kNA;tu1XdABnHGNVNguWxdZ_HA;GaXioAwYSzaaof7LX6UuoA;GfI-d9mQePFA2PvhAd4WGQ;TO0bPuHD4La4L1xcqd5z9Q;55E99HsnSiOWULc6HCjC1g;0vp1FRLcarD8EuAeaNZzJg;aWcq9zSmUMbCTGyfrSAoLw;yPa_4u6hcWEHkziHAeRapw;UauSjwncHx_cNtH19OyATQ;t5XrPmDxlnemu4s3cei6ag;BREMkpOS-znZP0rYaHcSjg;C2e0Ch5n9uZmSH606WPY-A;ZZYSO04uC2Nu-3x7711x0w;Mxbbooz0MwL3DPJFzW9IG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5993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      社交网络部分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37340" y="863821"/>
            <a:ext cx="10163902" cy="523220"/>
            <a:chOff x="943155" y="1823481"/>
            <a:chExt cx="10163902" cy="523220"/>
          </a:xfrm>
        </p:grpSpPr>
        <p:sp>
          <p:nvSpPr>
            <p:cNvPr id="18" name="矩形 17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滚雪球抽样</a:t>
              </a:r>
              <a:r>
                <a:rPr lang="zh-CN" altLang="en-US" sz="2800" dirty="0"/>
                <a:t>：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37340" y="1361831"/>
            <a:ext cx="89313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定义</a:t>
            </a:r>
            <a:r>
              <a:rPr lang="zh-CN" altLang="en-US" sz="2000" dirty="0"/>
              <a:t>：滚雪球抽样是一种从一个或多个初始节点开始，逐步扩展到其邻居节点的抽样方法，类似于滚雪球越滚越大。</a:t>
            </a:r>
            <a:endParaRPr lang="en-US" altLang="zh-CN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应用场景</a:t>
            </a:r>
            <a:r>
              <a:rPr lang="zh-CN" altLang="en-US" sz="2000" dirty="0"/>
              <a:t>：适用于复杂网络的抽样，能够快速获取网络的局部结构和特征。</a:t>
            </a:r>
            <a:endParaRPr lang="en-US" altLang="zh-CN" sz="2000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抽样过程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dirty="0">
                <a:latin typeface="Arial" panose="020B0604020202020204" pitchFamily="34" charset="0"/>
              </a:rPr>
              <a:t>     1.</a:t>
            </a:r>
            <a:r>
              <a:rPr lang="zh-CN" altLang="en-US" sz="2000" dirty="0">
                <a:latin typeface="Arial" panose="020B0604020202020204" pitchFamily="34" charset="0"/>
              </a:rPr>
              <a:t>设定初始节点（一个或多个？随机还是度中心性最高的点？）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dirty="0">
                <a:latin typeface="Arial" panose="020B0604020202020204" pitchFamily="34" charset="0"/>
              </a:rPr>
              <a:t>     2.</a:t>
            </a:r>
            <a:r>
              <a:rPr lang="zh-CN" altLang="en-US" sz="2000" dirty="0">
                <a:latin typeface="Arial" panose="020B0604020202020204" pitchFamily="34" charset="0"/>
              </a:rPr>
              <a:t>设定</a:t>
            </a:r>
            <a:r>
              <a:rPr lang="zh-CN" altLang="en-US" sz="2000" dirty="0"/>
              <a:t>最大节点数（</a:t>
            </a:r>
            <a:r>
              <a:rPr lang="en-US" altLang="zh-CN" sz="2000" dirty="0" err="1"/>
              <a:t>max_node</a:t>
            </a:r>
            <a:r>
              <a:rPr lang="zh-CN" altLang="en-US" sz="2000" dirty="0"/>
              <a:t>）与最大深度（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max_depth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 dirty="0"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</a:rPr>
              <a:t>自初始节点开始访问，不断扩充样本集直到停止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/>
          <a:stretch>
            <a:fillRect/>
          </a:stretch>
        </p:blipFill>
        <p:spPr bwMode="auto">
          <a:xfrm>
            <a:off x="437340" y="3608600"/>
            <a:ext cx="8290560" cy="300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5993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      社交网络部分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37340" y="5240928"/>
            <a:ext cx="10163902" cy="523220"/>
            <a:chOff x="943155" y="1823481"/>
            <a:chExt cx="10163902" cy="523220"/>
          </a:xfrm>
        </p:grpSpPr>
        <p:sp>
          <p:nvSpPr>
            <p:cNvPr id="22" name="矩形 21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构建社交网络</a:t>
              </a:r>
              <a:endParaRPr lang="zh-CN" altLang="en-US" sz="28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7541" y="812801"/>
            <a:ext cx="4218902" cy="3310950"/>
            <a:chOff x="217540" y="863821"/>
            <a:chExt cx="4350327" cy="32599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l="6154" t="7428" r="6075" b="6624"/>
            <a:stretch>
              <a:fillRect/>
            </a:stretch>
          </p:blipFill>
          <p:spPr>
            <a:xfrm>
              <a:off x="217540" y="863821"/>
              <a:ext cx="4350327" cy="27799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297803" y="3754419"/>
              <a:ext cx="2404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全样本社交网络图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/>
          <a:srcRect l="7471" t="10020" r="6873" b="4049"/>
          <a:stretch>
            <a:fillRect/>
          </a:stretch>
        </p:blipFill>
        <p:spPr>
          <a:xfrm>
            <a:off x="4428540" y="812801"/>
            <a:ext cx="4133570" cy="3249352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30" name="文本框 29"/>
          <p:cNvSpPr txBox="1"/>
          <p:nvPr/>
        </p:nvSpPr>
        <p:spPr>
          <a:xfrm>
            <a:off x="5211742" y="375441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随机选取多起点滚雪球抽样</a:t>
            </a:r>
          </a:p>
        </p:txBody>
      </p:sp>
      <p:sp>
        <p:nvSpPr>
          <p:cNvPr id="31" name="矩形 30"/>
          <p:cNvSpPr/>
          <p:nvPr/>
        </p:nvSpPr>
        <p:spPr>
          <a:xfrm>
            <a:off x="4479281" y="788810"/>
            <a:ext cx="364268" cy="3273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8"/>
          <a:srcRect l="8627" t="9933" r="8307"/>
          <a:stretch>
            <a:fillRect/>
          </a:stretch>
        </p:blipFill>
        <p:spPr>
          <a:xfrm>
            <a:off x="8562110" y="812801"/>
            <a:ext cx="3546136" cy="324935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6" name="文本框 35"/>
          <p:cNvSpPr txBox="1"/>
          <p:nvPr/>
        </p:nvSpPr>
        <p:spPr>
          <a:xfrm>
            <a:off x="8951915" y="3704910"/>
            <a:ext cx="324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从度中心性最高点滚雪球抽样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25723" y="4174508"/>
            <a:ext cx="89313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全样本数据量庞大，因此需要滚雪球抽样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选取度中心性最高的节点为起点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选取最大节点数</a:t>
            </a:r>
            <a:r>
              <a:rPr lang="en-US" altLang="zh-CN" sz="2000" dirty="0" err="1"/>
              <a:t>max_node</a:t>
            </a:r>
            <a:r>
              <a:rPr lang="en-US" altLang="zh-CN" sz="2000" dirty="0"/>
              <a:t>=10000</a:t>
            </a:r>
            <a:r>
              <a:rPr lang="zh-CN" altLang="en-US" sz="2000" dirty="0"/>
              <a:t>，最大深度</a:t>
            </a:r>
            <a:r>
              <a:rPr lang="en-US" altLang="zh-CN" sz="2000" dirty="0" err="1"/>
              <a:t>max_depth</a:t>
            </a:r>
            <a:r>
              <a:rPr lang="en-US" altLang="zh-CN" sz="2000" dirty="0"/>
              <a:t>=5</a:t>
            </a:r>
            <a:r>
              <a:rPr lang="zh-CN" altLang="en-US" sz="2000" dirty="0"/>
              <a:t>，限制抽样范围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325723" y="5728395"/>
            <a:ext cx="89313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创建抽样后的无向图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/>
              <a:t>研究用户之间的关系、社区结构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dirty="0"/>
              <a:t>基于用户关系进行个性化推荐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1884000" y="4234376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84000" y="2623943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045025" y="2488758"/>
            <a:ext cx="8101951" cy="1785104"/>
            <a:chOff x="2508242" y="2488758"/>
            <a:chExt cx="8101951" cy="1785104"/>
          </a:xfrm>
        </p:grpSpPr>
        <p:sp>
          <p:nvSpPr>
            <p:cNvPr id="13" name="文本框 12"/>
            <p:cNvSpPr txBox="1"/>
            <p:nvPr/>
          </p:nvSpPr>
          <p:spPr>
            <a:xfrm>
              <a:off x="4521540" y="2752051"/>
              <a:ext cx="608865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>
                  <a:cs typeface="+mn-ea"/>
                  <a:sym typeface="+mn-lt"/>
                </a:rPr>
                <a:t>研究问题与阻碍</a:t>
              </a:r>
            </a:p>
            <a:p>
              <a:pPr algn="ctr"/>
              <a:r>
                <a:rPr lang="en-US" altLang="zh-CN" sz="1400">
                  <a:cs typeface="+mn-ea"/>
                  <a:sym typeface="+mn-lt"/>
                </a:rPr>
                <a:t>Research </a:t>
              </a:r>
              <a:r>
                <a:rPr lang="en-US" altLang="zh-CN" sz="1400" dirty="0">
                  <a:cs typeface="+mn-ea"/>
                  <a:sym typeface="+mn-lt"/>
                </a:rPr>
                <a:t>content and presentation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08242" y="2488758"/>
              <a:ext cx="201184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dirty="0">
                  <a:cs typeface="+mn-ea"/>
                  <a:sym typeface="+mn-lt"/>
                </a:rPr>
                <a:t>03.</a:t>
              </a:r>
              <a:endParaRPr lang="zh-CN" altLang="en-US" sz="11000" dirty="0">
                <a:cs typeface="+mn-ea"/>
                <a:sym typeface="+mn-lt"/>
              </a:endParaRPr>
            </a:p>
          </p:txBody>
        </p:sp>
      </p:grpSp>
      <p:sp>
        <p:nvSpPr>
          <p:cNvPr id="16" name="Freeform 14"/>
          <p:cNvSpPr/>
          <p:nvPr/>
        </p:nvSpPr>
        <p:spPr>
          <a:xfrm>
            <a:off x="5541570" y="1393994"/>
            <a:ext cx="1108861" cy="1039289"/>
          </a:xfrm>
          <a:custGeom>
            <a:avLst/>
            <a:gdLst>
              <a:gd name="connsiteX0" fmla="*/ 388426 w 607282"/>
              <a:gd name="connsiteY0" fmla="*/ 385710 h 569180"/>
              <a:gd name="connsiteX1" fmla="*/ 431276 w 607282"/>
              <a:gd name="connsiteY1" fmla="*/ 385710 h 569180"/>
              <a:gd name="connsiteX2" fmla="*/ 431276 w 607282"/>
              <a:gd name="connsiteY2" fmla="*/ 438433 h 569180"/>
              <a:gd name="connsiteX3" fmla="*/ 522771 w 607282"/>
              <a:gd name="connsiteY3" fmla="*/ 529738 h 569180"/>
              <a:gd name="connsiteX4" fmla="*/ 522771 w 607282"/>
              <a:gd name="connsiteY4" fmla="*/ 559964 h 569180"/>
              <a:gd name="connsiteX5" fmla="*/ 492483 w 607282"/>
              <a:gd name="connsiteY5" fmla="*/ 559964 h 569180"/>
              <a:gd name="connsiteX6" fmla="*/ 431276 w 607282"/>
              <a:gd name="connsiteY6" fmla="*/ 498941 h 569180"/>
              <a:gd name="connsiteX7" fmla="*/ 431276 w 607282"/>
              <a:gd name="connsiteY7" fmla="*/ 547771 h 569180"/>
              <a:gd name="connsiteX8" fmla="*/ 409822 w 607282"/>
              <a:gd name="connsiteY8" fmla="*/ 569180 h 569180"/>
              <a:gd name="connsiteX9" fmla="*/ 388426 w 607282"/>
              <a:gd name="connsiteY9" fmla="*/ 547771 h 569180"/>
              <a:gd name="connsiteX10" fmla="*/ 388426 w 607282"/>
              <a:gd name="connsiteY10" fmla="*/ 498941 h 569180"/>
              <a:gd name="connsiteX11" fmla="*/ 327276 w 607282"/>
              <a:gd name="connsiteY11" fmla="*/ 559964 h 569180"/>
              <a:gd name="connsiteX12" fmla="*/ 296988 w 607282"/>
              <a:gd name="connsiteY12" fmla="*/ 559964 h 569180"/>
              <a:gd name="connsiteX13" fmla="*/ 296988 w 607282"/>
              <a:gd name="connsiteY13" fmla="*/ 529738 h 569180"/>
              <a:gd name="connsiteX14" fmla="*/ 296931 w 607282"/>
              <a:gd name="connsiteY14" fmla="*/ 529738 h 569180"/>
              <a:gd name="connsiteX15" fmla="*/ 388426 w 607282"/>
              <a:gd name="connsiteY15" fmla="*/ 438433 h 569180"/>
              <a:gd name="connsiteX16" fmla="*/ 388426 w 607282"/>
              <a:gd name="connsiteY16" fmla="*/ 434597 h 569180"/>
              <a:gd name="connsiteX17" fmla="*/ 38140 w 607282"/>
              <a:gd name="connsiteY17" fmla="*/ 145929 h 569180"/>
              <a:gd name="connsiteX18" fmla="*/ 38255 w 607282"/>
              <a:gd name="connsiteY18" fmla="*/ 145929 h 569180"/>
              <a:gd name="connsiteX19" fmla="*/ 66358 w 607282"/>
              <a:gd name="connsiteY19" fmla="*/ 145929 h 569180"/>
              <a:gd name="connsiteX20" fmla="*/ 68767 w 607282"/>
              <a:gd name="connsiteY20" fmla="*/ 161160 h 569180"/>
              <a:gd name="connsiteX21" fmla="*/ 76453 w 607282"/>
              <a:gd name="connsiteY21" fmla="*/ 208857 h 569180"/>
              <a:gd name="connsiteX22" fmla="*/ 82589 w 607282"/>
              <a:gd name="connsiteY22" fmla="*/ 246763 h 569180"/>
              <a:gd name="connsiteX23" fmla="*/ 92684 w 607282"/>
              <a:gd name="connsiteY23" fmla="*/ 246763 h 569180"/>
              <a:gd name="connsiteX24" fmla="*/ 99222 w 607282"/>
              <a:gd name="connsiteY24" fmla="*/ 172898 h 569180"/>
              <a:gd name="connsiteX25" fmla="*/ 91594 w 607282"/>
              <a:gd name="connsiteY25" fmla="*/ 145929 h 569180"/>
              <a:gd name="connsiteX26" fmla="*/ 136502 w 607282"/>
              <a:gd name="connsiteY26" fmla="*/ 145929 h 569180"/>
              <a:gd name="connsiteX27" fmla="*/ 128874 w 607282"/>
              <a:gd name="connsiteY27" fmla="*/ 172898 h 569180"/>
              <a:gd name="connsiteX28" fmla="*/ 135355 w 607282"/>
              <a:gd name="connsiteY28" fmla="*/ 246763 h 569180"/>
              <a:gd name="connsiteX29" fmla="*/ 145507 w 607282"/>
              <a:gd name="connsiteY29" fmla="*/ 246763 h 569180"/>
              <a:gd name="connsiteX30" fmla="*/ 153192 w 607282"/>
              <a:gd name="connsiteY30" fmla="*/ 198780 h 569180"/>
              <a:gd name="connsiteX31" fmla="*/ 161738 w 607282"/>
              <a:gd name="connsiteY31" fmla="*/ 145929 h 569180"/>
              <a:gd name="connsiteX32" fmla="*/ 336094 w 607282"/>
              <a:gd name="connsiteY32" fmla="*/ 145929 h 569180"/>
              <a:gd name="connsiteX33" fmla="*/ 374349 w 607282"/>
              <a:gd name="connsiteY33" fmla="*/ 184121 h 569180"/>
              <a:gd name="connsiteX34" fmla="*/ 336094 w 607282"/>
              <a:gd name="connsiteY34" fmla="*/ 222256 h 569180"/>
              <a:gd name="connsiteX35" fmla="*/ 189841 w 607282"/>
              <a:gd name="connsiteY35" fmla="*/ 222256 h 569180"/>
              <a:gd name="connsiteX36" fmla="*/ 189841 w 607282"/>
              <a:gd name="connsiteY36" fmla="*/ 298011 h 569180"/>
              <a:gd name="connsiteX37" fmla="*/ 189841 w 607282"/>
              <a:gd name="connsiteY37" fmla="*/ 365807 h 569180"/>
              <a:gd name="connsiteX38" fmla="*/ 189841 w 607282"/>
              <a:gd name="connsiteY38" fmla="*/ 528081 h 569180"/>
              <a:gd name="connsiteX39" fmla="*/ 151586 w 607282"/>
              <a:gd name="connsiteY39" fmla="*/ 566216 h 569180"/>
              <a:gd name="connsiteX40" fmla="*/ 114019 w 607282"/>
              <a:gd name="connsiteY40" fmla="*/ 535239 h 569180"/>
              <a:gd name="connsiteX41" fmla="*/ 76453 w 607282"/>
              <a:gd name="connsiteY41" fmla="*/ 566216 h 569180"/>
              <a:gd name="connsiteX42" fmla="*/ 38255 w 607282"/>
              <a:gd name="connsiteY42" fmla="*/ 528081 h 569180"/>
              <a:gd name="connsiteX43" fmla="*/ 38255 w 607282"/>
              <a:gd name="connsiteY43" fmla="*/ 384874 h 569180"/>
              <a:gd name="connsiteX44" fmla="*/ 0 w 607282"/>
              <a:gd name="connsiteY44" fmla="*/ 346739 h 569180"/>
              <a:gd name="connsiteX45" fmla="*/ 0 w 607282"/>
              <a:gd name="connsiteY45" fmla="*/ 184121 h 569180"/>
              <a:gd name="connsiteX46" fmla="*/ 38140 w 607282"/>
              <a:gd name="connsiteY46" fmla="*/ 145929 h 569180"/>
              <a:gd name="connsiteX47" fmla="*/ 545532 w 607282"/>
              <a:gd name="connsiteY47" fmla="*/ 89195 h 569180"/>
              <a:gd name="connsiteX48" fmla="*/ 587343 w 607282"/>
              <a:gd name="connsiteY48" fmla="*/ 89195 h 569180"/>
              <a:gd name="connsiteX49" fmla="*/ 587343 w 607282"/>
              <a:gd name="connsiteY49" fmla="*/ 124061 h 569180"/>
              <a:gd name="connsiteX50" fmla="*/ 587228 w 607282"/>
              <a:gd name="connsiteY50" fmla="*/ 124061 h 569180"/>
              <a:gd name="connsiteX51" fmla="*/ 587343 w 607282"/>
              <a:gd name="connsiteY51" fmla="*/ 324787 h 569180"/>
              <a:gd name="connsiteX52" fmla="*/ 541403 w 607282"/>
              <a:gd name="connsiteY52" fmla="*/ 370989 h 569180"/>
              <a:gd name="connsiteX53" fmla="*/ 278325 w 607282"/>
              <a:gd name="connsiteY53" fmla="*/ 370531 h 569180"/>
              <a:gd name="connsiteX54" fmla="*/ 233131 w 607282"/>
              <a:gd name="connsiteY54" fmla="*/ 331027 h 569180"/>
              <a:gd name="connsiteX55" fmla="*/ 232729 w 607282"/>
              <a:gd name="connsiteY55" fmla="*/ 233012 h 569180"/>
              <a:gd name="connsiteX56" fmla="*/ 272475 w 607282"/>
              <a:gd name="connsiteY56" fmla="*/ 233012 h 569180"/>
              <a:gd name="connsiteX57" fmla="*/ 272475 w 607282"/>
              <a:gd name="connsiteY57" fmla="*/ 330340 h 569180"/>
              <a:gd name="connsiteX58" fmla="*/ 545532 w 607282"/>
              <a:gd name="connsiteY58" fmla="*/ 329997 h 569180"/>
              <a:gd name="connsiteX59" fmla="*/ 545532 w 607282"/>
              <a:gd name="connsiteY59" fmla="*/ 124061 h 569180"/>
              <a:gd name="connsiteX60" fmla="*/ 231948 w 607282"/>
              <a:gd name="connsiteY60" fmla="*/ 89124 h 569180"/>
              <a:gd name="connsiteX61" fmla="*/ 273793 w 607282"/>
              <a:gd name="connsiteY61" fmla="*/ 89124 h 569180"/>
              <a:gd name="connsiteX62" fmla="*/ 273793 w 607282"/>
              <a:gd name="connsiteY62" fmla="*/ 135062 h 569180"/>
              <a:gd name="connsiteX63" fmla="*/ 272240 w 607282"/>
              <a:gd name="connsiteY63" fmla="*/ 135062 h 569180"/>
              <a:gd name="connsiteX64" fmla="*/ 233571 w 607282"/>
              <a:gd name="connsiteY64" fmla="*/ 135062 h 569180"/>
              <a:gd name="connsiteX65" fmla="*/ 231948 w 607282"/>
              <a:gd name="connsiteY65" fmla="*/ 135062 h 569180"/>
              <a:gd name="connsiteX66" fmla="*/ 409822 w 607282"/>
              <a:gd name="connsiteY66" fmla="*/ 10232 h 569180"/>
              <a:gd name="connsiteX67" fmla="*/ 437925 w 607282"/>
              <a:gd name="connsiteY67" fmla="*/ 35771 h 569180"/>
              <a:gd name="connsiteX68" fmla="*/ 447503 w 607282"/>
              <a:gd name="connsiteY68" fmla="*/ 35771 h 569180"/>
              <a:gd name="connsiteX69" fmla="*/ 578958 w 607282"/>
              <a:gd name="connsiteY69" fmla="*/ 35828 h 569180"/>
              <a:gd name="connsiteX70" fmla="*/ 593009 w 607282"/>
              <a:gd name="connsiteY70" fmla="*/ 37031 h 569180"/>
              <a:gd name="connsiteX71" fmla="*/ 607233 w 607282"/>
              <a:gd name="connsiteY71" fmla="*/ 57874 h 569180"/>
              <a:gd name="connsiteX72" fmla="*/ 587159 w 607282"/>
              <a:gd name="connsiteY72" fmla="*/ 76828 h 569180"/>
              <a:gd name="connsiteX73" fmla="*/ 579244 w 607282"/>
              <a:gd name="connsiteY73" fmla="*/ 76885 h 569180"/>
              <a:gd name="connsiteX74" fmla="*/ 241776 w 607282"/>
              <a:gd name="connsiteY74" fmla="*/ 76885 h 569180"/>
              <a:gd name="connsiteX75" fmla="*/ 233861 w 607282"/>
              <a:gd name="connsiteY75" fmla="*/ 76828 h 569180"/>
              <a:gd name="connsiteX76" fmla="*/ 212984 w 607282"/>
              <a:gd name="connsiteY76" fmla="*/ 56672 h 569180"/>
              <a:gd name="connsiteX77" fmla="*/ 233287 w 607282"/>
              <a:gd name="connsiteY77" fmla="*/ 35943 h 569180"/>
              <a:gd name="connsiteX78" fmla="*/ 244357 w 607282"/>
              <a:gd name="connsiteY78" fmla="*/ 35771 h 569180"/>
              <a:gd name="connsiteX79" fmla="*/ 371108 w 607282"/>
              <a:gd name="connsiteY79" fmla="*/ 35771 h 569180"/>
              <a:gd name="connsiteX80" fmla="*/ 381661 w 607282"/>
              <a:gd name="connsiteY80" fmla="*/ 35771 h 569180"/>
              <a:gd name="connsiteX81" fmla="*/ 409822 w 607282"/>
              <a:gd name="connsiteY81" fmla="*/ 10232 h 569180"/>
              <a:gd name="connsiteX82" fmla="*/ 114034 w 607282"/>
              <a:gd name="connsiteY82" fmla="*/ 0 h 569180"/>
              <a:gd name="connsiteX83" fmla="*/ 182130 w 607282"/>
              <a:gd name="connsiteY83" fmla="*/ 67990 h 569180"/>
              <a:gd name="connsiteX84" fmla="*/ 114034 w 607282"/>
              <a:gd name="connsiteY84" fmla="*/ 135980 h 569180"/>
              <a:gd name="connsiteX85" fmla="*/ 45938 w 607282"/>
              <a:gd name="connsiteY85" fmla="*/ 67990 h 569180"/>
              <a:gd name="connsiteX86" fmla="*/ 114034 w 607282"/>
              <a:gd name="connsiteY86" fmla="*/ 0 h 5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607282" h="569180">
                <a:moveTo>
                  <a:pt x="388426" y="385710"/>
                </a:moveTo>
                <a:lnTo>
                  <a:pt x="431276" y="385710"/>
                </a:lnTo>
                <a:lnTo>
                  <a:pt x="431276" y="438433"/>
                </a:lnTo>
                <a:lnTo>
                  <a:pt x="522771" y="529738"/>
                </a:lnTo>
                <a:cubicBezTo>
                  <a:pt x="531146" y="538096"/>
                  <a:pt x="531146" y="551606"/>
                  <a:pt x="522771" y="559964"/>
                </a:cubicBezTo>
                <a:cubicBezTo>
                  <a:pt x="514396" y="568321"/>
                  <a:pt x="500858" y="568321"/>
                  <a:pt x="492483" y="559964"/>
                </a:cubicBezTo>
                <a:lnTo>
                  <a:pt x="431276" y="498941"/>
                </a:lnTo>
                <a:lnTo>
                  <a:pt x="431276" y="547771"/>
                </a:lnTo>
                <a:cubicBezTo>
                  <a:pt x="431276" y="559563"/>
                  <a:pt x="421697" y="569180"/>
                  <a:pt x="409822" y="569180"/>
                </a:cubicBezTo>
                <a:cubicBezTo>
                  <a:pt x="398005" y="569180"/>
                  <a:pt x="388426" y="559563"/>
                  <a:pt x="388426" y="547771"/>
                </a:cubicBezTo>
                <a:lnTo>
                  <a:pt x="388426" y="498941"/>
                </a:lnTo>
                <a:lnTo>
                  <a:pt x="327276" y="559964"/>
                </a:lnTo>
                <a:cubicBezTo>
                  <a:pt x="318901" y="568321"/>
                  <a:pt x="305306" y="568321"/>
                  <a:pt x="296988" y="559964"/>
                </a:cubicBezTo>
                <a:cubicBezTo>
                  <a:pt x="288613" y="551606"/>
                  <a:pt x="288613" y="538096"/>
                  <a:pt x="296988" y="529738"/>
                </a:cubicBezTo>
                <a:lnTo>
                  <a:pt x="296931" y="529738"/>
                </a:lnTo>
                <a:lnTo>
                  <a:pt x="388426" y="438433"/>
                </a:lnTo>
                <a:lnTo>
                  <a:pt x="388426" y="434597"/>
                </a:lnTo>
                <a:close/>
                <a:moveTo>
                  <a:pt x="38140" y="145929"/>
                </a:moveTo>
                <a:lnTo>
                  <a:pt x="38255" y="145929"/>
                </a:lnTo>
                <a:lnTo>
                  <a:pt x="66358" y="145929"/>
                </a:lnTo>
                <a:lnTo>
                  <a:pt x="68767" y="161160"/>
                </a:lnTo>
                <a:lnTo>
                  <a:pt x="76453" y="208857"/>
                </a:lnTo>
                <a:lnTo>
                  <a:pt x="82589" y="246763"/>
                </a:lnTo>
                <a:lnTo>
                  <a:pt x="92684" y="246763"/>
                </a:lnTo>
                <a:lnTo>
                  <a:pt x="99222" y="172898"/>
                </a:lnTo>
                <a:lnTo>
                  <a:pt x="91594" y="145929"/>
                </a:lnTo>
                <a:lnTo>
                  <a:pt x="136502" y="145929"/>
                </a:lnTo>
                <a:lnTo>
                  <a:pt x="128874" y="172898"/>
                </a:lnTo>
                <a:lnTo>
                  <a:pt x="135355" y="246763"/>
                </a:lnTo>
                <a:lnTo>
                  <a:pt x="145507" y="246763"/>
                </a:lnTo>
                <a:lnTo>
                  <a:pt x="153192" y="198780"/>
                </a:lnTo>
                <a:lnTo>
                  <a:pt x="161738" y="145929"/>
                </a:lnTo>
                <a:lnTo>
                  <a:pt x="336094" y="145929"/>
                </a:lnTo>
                <a:cubicBezTo>
                  <a:pt x="357200" y="145929"/>
                  <a:pt x="374349" y="162992"/>
                  <a:pt x="374349" y="184121"/>
                </a:cubicBezTo>
                <a:cubicBezTo>
                  <a:pt x="374349" y="205193"/>
                  <a:pt x="357200" y="222256"/>
                  <a:pt x="336094" y="222256"/>
                </a:cubicBezTo>
                <a:lnTo>
                  <a:pt x="189841" y="222256"/>
                </a:lnTo>
                <a:lnTo>
                  <a:pt x="189841" y="298011"/>
                </a:lnTo>
                <a:lnTo>
                  <a:pt x="189841" y="365807"/>
                </a:lnTo>
                <a:lnTo>
                  <a:pt x="189841" y="528081"/>
                </a:lnTo>
                <a:cubicBezTo>
                  <a:pt x="189841" y="549153"/>
                  <a:pt x="172692" y="566216"/>
                  <a:pt x="151586" y="566216"/>
                </a:cubicBezTo>
                <a:cubicBezTo>
                  <a:pt x="132889" y="566216"/>
                  <a:pt x="117403" y="552875"/>
                  <a:pt x="114019" y="535239"/>
                </a:cubicBezTo>
                <a:cubicBezTo>
                  <a:pt x="110693" y="552875"/>
                  <a:pt x="95150" y="566216"/>
                  <a:pt x="76453" y="566216"/>
                </a:cubicBezTo>
                <a:cubicBezTo>
                  <a:pt x="55346" y="566216"/>
                  <a:pt x="38255" y="549153"/>
                  <a:pt x="38255" y="528081"/>
                </a:cubicBezTo>
                <a:lnTo>
                  <a:pt x="38255" y="384874"/>
                </a:lnTo>
                <a:cubicBezTo>
                  <a:pt x="17091" y="384874"/>
                  <a:pt x="0" y="367811"/>
                  <a:pt x="0" y="346739"/>
                </a:cubicBezTo>
                <a:lnTo>
                  <a:pt x="0" y="184121"/>
                </a:lnTo>
                <a:cubicBezTo>
                  <a:pt x="0" y="163050"/>
                  <a:pt x="17091" y="145986"/>
                  <a:pt x="38140" y="145929"/>
                </a:cubicBezTo>
                <a:close/>
                <a:moveTo>
                  <a:pt x="545532" y="89195"/>
                </a:moveTo>
                <a:lnTo>
                  <a:pt x="587343" y="89195"/>
                </a:lnTo>
                <a:lnTo>
                  <a:pt x="587343" y="124061"/>
                </a:lnTo>
                <a:lnTo>
                  <a:pt x="587228" y="124061"/>
                </a:lnTo>
                <a:cubicBezTo>
                  <a:pt x="587228" y="190989"/>
                  <a:pt x="587056" y="257859"/>
                  <a:pt x="587343" y="324787"/>
                </a:cubicBezTo>
                <a:cubicBezTo>
                  <a:pt x="587457" y="352669"/>
                  <a:pt x="567498" y="371104"/>
                  <a:pt x="541403" y="370989"/>
                </a:cubicBezTo>
                <a:cubicBezTo>
                  <a:pt x="453710" y="370646"/>
                  <a:pt x="366018" y="370703"/>
                  <a:pt x="278325" y="370531"/>
                </a:cubicBezTo>
                <a:cubicBezTo>
                  <a:pt x="255441" y="370474"/>
                  <a:pt x="234278" y="353527"/>
                  <a:pt x="233131" y="331027"/>
                </a:cubicBezTo>
                <a:cubicBezTo>
                  <a:pt x="231525" y="299024"/>
                  <a:pt x="232729" y="266905"/>
                  <a:pt x="232729" y="233012"/>
                </a:cubicBezTo>
                <a:lnTo>
                  <a:pt x="272475" y="233012"/>
                </a:lnTo>
                <a:lnTo>
                  <a:pt x="272475" y="330340"/>
                </a:lnTo>
                <a:cubicBezTo>
                  <a:pt x="364010" y="330512"/>
                  <a:pt x="453997" y="330398"/>
                  <a:pt x="545532" y="329997"/>
                </a:cubicBezTo>
                <a:lnTo>
                  <a:pt x="545532" y="124061"/>
                </a:lnTo>
                <a:close/>
                <a:moveTo>
                  <a:pt x="231948" y="89124"/>
                </a:moveTo>
                <a:lnTo>
                  <a:pt x="273793" y="89124"/>
                </a:lnTo>
                <a:lnTo>
                  <a:pt x="273793" y="135062"/>
                </a:lnTo>
                <a:lnTo>
                  <a:pt x="272240" y="135062"/>
                </a:lnTo>
                <a:lnTo>
                  <a:pt x="233571" y="135062"/>
                </a:lnTo>
                <a:lnTo>
                  <a:pt x="231948" y="135062"/>
                </a:lnTo>
                <a:close/>
                <a:moveTo>
                  <a:pt x="409822" y="10232"/>
                </a:moveTo>
                <a:cubicBezTo>
                  <a:pt x="424505" y="10232"/>
                  <a:pt x="436606" y="21455"/>
                  <a:pt x="437925" y="35771"/>
                </a:cubicBezTo>
                <a:lnTo>
                  <a:pt x="447503" y="35771"/>
                </a:lnTo>
                <a:cubicBezTo>
                  <a:pt x="491321" y="35771"/>
                  <a:pt x="535140" y="35771"/>
                  <a:pt x="578958" y="35828"/>
                </a:cubicBezTo>
                <a:cubicBezTo>
                  <a:pt x="583661" y="35828"/>
                  <a:pt x="588650" y="35599"/>
                  <a:pt x="593009" y="37031"/>
                </a:cubicBezTo>
                <a:cubicBezTo>
                  <a:pt x="601326" y="39665"/>
                  <a:pt x="607921" y="50144"/>
                  <a:pt x="607233" y="57874"/>
                </a:cubicBezTo>
                <a:cubicBezTo>
                  <a:pt x="606315" y="67380"/>
                  <a:pt x="597368" y="75912"/>
                  <a:pt x="587159" y="76828"/>
                </a:cubicBezTo>
                <a:cubicBezTo>
                  <a:pt x="584521" y="77057"/>
                  <a:pt x="581883" y="76885"/>
                  <a:pt x="579244" y="76885"/>
                </a:cubicBezTo>
                <a:cubicBezTo>
                  <a:pt x="466774" y="76885"/>
                  <a:pt x="354304" y="76885"/>
                  <a:pt x="241776" y="76885"/>
                </a:cubicBezTo>
                <a:cubicBezTo>
                  <a:pt x="239137" y="76885"/>
                  <a:pt x="236499" y="77057"/>
                  <a:pt x="233861" y="76828"/>
                </a:cubicBezTo>
                <a:cubicBezTo>
                  <a:pt x="223078" y="75740"/>
                  <a:pt x="213156" y="66120"/>
                  <a:pt x="212984" y="56672"/>
                </a:cubicBezTo>
                <a:cubicBezTo>
                  <a:pt x="212755" y="47166"/>
                  <a:pt x="222448" y="37088"/>
                  <a:pt x="233287" y="35943"/>
                </a:cubicBezTo>
                <a:cubicBezTo>
                  <a:pt x="236958" y="35542"/>
                  <a:pt x="240686" y="35771"/>
                  <a:pt x="244357" y="35771"/>
                </a:cubicBezTo>
                <a:cubicBezTo>
                  <a:pt x="286626" y="35771"/>
                  <a:pt x="328839" y="35771"/>
                  <a:pt x="371108" y="35771"/>
                </a:cubicBezTo>
                <a:lnTo>
                  <a:pt x="381661" y="35771"/>
                </a:lnTo>
                <a:cubicBezTo>
                  <a:pt x="382981" y="21455"/>
                  <a:pt x="395082" y="10232"/>
                  <a:pt x="409822" y="10232"/>
                </a:cubicBezTo>
                <a:close/>
                <a:moveTo>
                  <a:pt x="114034" y="0"/>
                </a:moveTo>
                <a:cubicBezTo>
                  <a:pt x="151642" y="0"/>
                  <a:pt x="182130" y="30440"/>
                  <a:pt x="182130" y="67990"/>
                </a:cubicBezTo>
                <a:cubicBezTo>
                  <a:pt x="182130" y="105540"/>
                  <a:pt x="151642" y="135980"/>
                  <a:pt x="114034" y="135980"/>
                </a:cubicBezTo>
                <a:cubicBezTo>
                  <a:pt x="76426" y="135980"/>
                  <a:pt x="45938" y="105540"/>
                  <a:pt x="45938" y="67990"/>
                </a:cubicBezTo>
                <a:cubicBezTo>
                  <a:pt x="45938" y="30440"/>
                  <a:pt x="76426" y="0"/>
                  <a:pt x="114034" y="0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cs typeface="+mn-ea"/>
                  <a:sym typeface="+mn-lt"/>
                </a:rPr>
                <a:t>研究问题与阻碍</a:t>
              </a: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content and presentation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1467" y="778307"/>
            <a:ext cx="10163902" cy="523220"/>
            <a:chOff x="943155" y="1823481"/>
            <a:chExt cx="10163902" cy="523220"/>
          </a:xfrm>
        </p:grpSpPr>
        <p:sp>
          <p:nvSpPr>
            <p:cNvPr id="3" name="矩形 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预测阶段</a:t>
              </a:r>
              <a:r>
                <a:rPr lang="zh-CN" altLang="en-US" sz="2800"/>
                <a:t>：</a:t>
              </a:r>
              <a:endParaRPr lang="zh-CN" altLang="en-US" sz="2800" dirty="0"/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51467" y="1235577"/>
            <a:ext cx="1117992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/>
              <a:t>预测性能不足：验证集上的</a:t>
            </a:r>
            <a:r>
              <a:rPr lang="en-US" altLang="zh-CN" sz="2000" b="1"/>
              <a:t>MAE</a:t>
            </a:r>
            <a:r>
              <a:rPr lang="zh-CN" altLang="en-US" sz="2000" b="1"/>
              <a:t>为</a:t>
            </a:r>
            <a:r>
              <a:rPr lang="en-US" altLang="zh-CN" sz="2000" b="1"/>
              <a:t>0.57</a:t>
            </a:r>
            <a:r>
              <a:rPr lang="zh-CN" altLang="en-US" sz="2000" b="1"/>
              <a:t>，仍较高</a:t>
            </a:r>
            <a:endParaRPr lang="en-US" altLang="zh-CN" sz="2000" b="1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       </a:t>
            </a:r>
            <a:r>
              <a:rPr lang="zh-CN" altLang="en-US" sz="2000"/>
              <a:t>可能的原因：</a:t>
            </a:r>
            <a:endParaRPr lang="en-US" altLang="zh-CN" sz="200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样本数量有限，数据覆盖范围不足（</a:t>
            </a:r>
            <a:r>
              <a:rPr lang="en-US" altLang="zh-CN" sz="2000">
                <a:latin typeface="Arial" panose="020B0604020202020204" pitchFamily="34" charset="0"/>
              </a:rPr>
              <a:t>Yelp</a:t>
            </a:r>
            <a:r>
              <a:rPr lang="zh-CN" altLang="en-US" sz="2000">
                <a:latin typeface="Arial" panose="020B0604020202020204" pitchFamily="34" charset="0"/>
              </a:rPr>
              <a:t>记录的费城商户较少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商户特征单一，模型学习能力受限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特征稀疏、噪声较多，影响泛化能力</a:t>
            </a: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(One-Hot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编码和</a:t>
            </a:r>
            <a:r>
              <a:rPr lang="zh-CN" altLang="zh-CN" sz="2000">
                <a:latin typeface="Arial" panose="020B0604020202020204" pitchFamily="34" charset="0"/>
              </a:rPr>
              <a:t>TF-IDF</a:t>
            </a:r>
            <a:r>
              <a:rPr lang="zh-CN" altLang="en-US" sz="2000">
                <a:latin typeface="Arial" panose="020B0604020202020204" pitchFamily="34" charset="0"/>
              </a:rPr>
              <a:t>向量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        </a:t>
            </a:r>
            <a:r>
              <a:rPr lang="zh-CN" altLang="en-US" sz="2000"/>
              <a:t>拟定的方案：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	</a:t>
            </a:r>
            <a:r>
              <a:rPr lang="zh-CN" altLang="en-US" sz="2000">
                <a:latin typeface="Arial" panose="020B0604020202020204" pitchFamily="34" charset="0"/>
              </a:rPr>
              <a:t>扩大样本规模：引入更多商户数据，尤其来自商户密集的城市（如纽约、洛杉矶）</a:t>
            </a:r>
            <a:endParaRPr lang="en-US" altLang="zh-CN" sz="200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zh-CN" altLang="en-US" sz="2000"/>
              <a:t>加强特征工程：添加更多结构化特征（如商户评分变化趋势等）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	</a:t>
            </a:r>
            <a:r>
              <a:rPr lang="zh-CN" altLang="en-US" sz="2000"/>
              <a:t>模型调参优化：网格搜索 </a:t>
            </a:r>
            <a:r>
              <a:rPr lang="en-US" altLang="zh-CN" sz="2000"/>
              <a:t>/ </a:t>
            </a:r>
            <a:r>
              <a:rPr lang="zh-CN" altLang="en-US" sz="2000"/>
              <a:t>贝叶斯优化，改善 </a:t>
            </a:r>
            <a:r>
              <a:rPr lang="en-US" altLang="zh-CN" sz="2000"/>
              <a:t>max_depth, learning_rate, subsample </a:t>
            </a:r>
            <a:r>
              <a:rPr lang="zh-CN" altLang="en-US" sz="2000"/>
              <a:t>等参数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en-US" altLang="zh-CN" sz="200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/>
              <a:t>关键字段重要性一般：“便利性指标重要性排名不高”</a:t>
            </a:r>
            <a:endParaRPr lang="en-US" altLang="zh-CN" sz="2000" b="1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/>
              <a:t>       </a:t>
            </a:r>
            <a:r>
              <a:rPr lang="zh-CN" altLang="en-US" sz="2000"/>
              <a:t>可能的原因：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	</a:t>
            </a:r>
            <a:r>
              <a:rPr lang="zh-CN" altLang="en-US" sz="2000"/>
              <a:t>模型中其他强特征已经解释了大部分方差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zh-CN" altLang="en-US" sz="2000"/>
              <a:t>便利性指标的构造方式可能与目标变量（星级）相关性弱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zh-CN" altLang="en-US" sz="2000"/>
              <a:t>聚类中心设定数目不合适，导致距离分布区分度低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        </a:t>
            </a:r>
            <a:r>
              <a:rPr lang="zh-CN" altLang="en-US" sz="2000"/>
              <a:t>拟定的方案：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	</a:t>
            </a:r>
            <a:r>
              <a:rPr lang="zh-CN" altLang="en-US" sz="2000"/>
              <a:t>引入多层次聚类（如 </a:t>
            </a:r>
            <a:r>
              <a:rPr lang="en-US" altLang="zh-CN" sz="2000"/>
              <a:t>DBSCAN </a:t>
            </a:r>
            <a:r>
              <a:rPr lang="zh-CN" altLang="en-US" sz="2000"/>
              <a:t>或 </a:t>
            </a:r>
            <a:r>
              <a:rPr lang="en-US" altLang="zh-CN" sz="2000"/>
              <a:t>HDBSCAN</a:t>
            </a:r>
            <a:r>
              <a:rPr lang="zh-CN" altLang="en-US" sz="2000"/>
              <a:t>）避免 </a:t>
            </a:r>
            <a:r>
              <a:rPr lang="en-US" altLang="zh-CN" sz="2000"/>
              <a:t>KMeans </a:t>
            </a:r>
            <a:r>
              <a:rPr lang="zh-CN" altLang="en-US" sz="2000"/>
              <a:t>对 </a:t>
            </a:r>
            <a:r>
              <a:rPr lang="en-US" altLang="zh-CN" sz="2000"/>
              <a:t>k </a:t>
            </a:r>
            <a:r>
              <a:rPr lang="zh-CN" altLang="en-US" sz="2000"/>
              <a:t>值敏感的问题</a:t>
            </a: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/>
              <a:t>	</a:t>
            </a:r>
            <a:r>
              <a:rPr lang="zh-CN" altLang="en-US" sz="2000"/>
              <a:t>优化便利性指标度量（多中心、加权中心、道路网络）考虑道路 </a:t>
            </a:r>
            <a:r>
              <a:rPr lang="en-US" altLang="zh-CN" sz="2000"/>
              <a:t>/ </a:t>
            </a:r>
            <a:r>
              <a:rPr lang="zh-CN" altLang="en-US" sz="2000"/>
              <a:t>交通网络（空间可达性）</a:t>
            </a:r>
          </a:p>
          <a:p>
            <a:pPr lvl="5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en-US" altLang="zh-CN" sz="200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cs typeface="+mn-ea"/>
                  <a:sym typeface="+mn-lt"/>
                </a:rPr>
                <a:t>研究问题与阻碍</a:t>
              </a: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content and presentation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1467" y="778307"/>
            <a:ext cx="10163902" cy="523220"/>
            <a:chOff x="943155" y="1823481"/>
            <a:chExt cx="10163902" cy="523220"/>
          </a:xfrm>
        </p:grpSpPr>
        <p:sp>
          <p:nvSpPr>
            <p:cNvPr id="3" name="矩形 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文本挖掘</a:t>
              </a:r>
              <a:r>
                <a:rPr lang="zh-CN" altLang="en-US" sz="2800"/>
                <a:t>：</a:t>
              </a:r>
              <a:endParaRPr lang="en-US" altLang="zh-CN" sz="28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82910" y="1257016"/>
            <a:ext cx="111823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情感分析阈值设置合理性判别：</a:t>
            </a:r>
            <a:endParaRPr lang="en-US" altLang="zh-CN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1800" b="1" dirty="0"/>
              <a:t>       </a:t>
            </a:r>
            <a:r>
              <a:rPr lang="zh-CN" altLang="zh-CN" sz="1800" dirty="0">
                <a:latin typeface="Arial" panose="020B0604020202020204" pitchFamily="34" charset="0"/>
              </a:rPr>
              <a:t>polarity &gt; 0.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zh-CN" sz="1800" dirty="0">
                <a:latin typeface="Arial" panose="020B0604020202020204" pitchFamily="34" charset="0"/>
              </a:rPr>
              <a:t> 为好评，&lt;= 0.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zh-CN" sz="1800" dirty="0">
                <a:latin typeface="Arial" panose="020B0604020202020204" pitchFamily="34" charset="0"/>
              </a:rPr>
              <a:t> 为中差评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  <a:r>
              <a:rPr lang="zh-CN" altLang="en-US" sz="1800" dirty="0">
                <a:latin typeface="Arial" panose="020B0604020202020204" pitchFamily="34" charset="0"/>
              </a:rPr>
              <a:t>但没有真实标签评价其准确率。因此分类阈值属于一个超参数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部分商家评论过少</a:t>
            </a:r>
            <a:r>
              <a:rPr lang="en-US" altLang="zh-CN" sz="2000" b="1" dirty="0">
                <a:sym typeface="Wingdings" panose="05000000000000000000" pitchFamily="2" charset="2"/>
              </a:rPr>
              <a:t>: (</a:t>
            </a:r>
            <a:r>
              <a:rPr lang="zh-CN" altLang="en-US" sz="2000" b="1" dirty="0">
                <a:sym typeface="Wingdings" panose="05000000000000000000" pitchFamily="2" charset="2"/>
              </a:rPr>
              <a:t>试运营＋正式运营阶段评论）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sz="2000" b="1" dirty="0">
                <a:sym typeface="Wingdings" panose="05000000000000000000" pitchFamily="2" charset="2"/>
              </a:rPr>
              <a:t>       </a:t>
            </a:r>
            <a:r>
              <a:rPr lang="zh-CN" altLang="en-US" sz="2000" dirty="0">
                <a:sym typeface="Wingdings" panose="05000000000000000000" pitchFamily="2" charset="2"/>
              </a:rPr>
              <a:t>在验证集中将其过滤屏蔽</a:t>
            </a:r>
            <a:endParaRPr lang="en-US" altLang="zh-CN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53201" y="3021108"/>
            <a:ext cx="10163902" cy="523220"/>
            <a:chOff x="943155" y="1823481"/>
            <a:chExt cx="10163902" cy="523220"/>
          </a:xfrm>
        </p:grpSpPr>
        <p:sp>
          <p:nvSpPr>
            <p:cNvPr id="17" name="矩形 16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社交网络推荐：</a:t>
              </a:r>
              <a:endParaRPr lang="en-US" altLang="zh-CN" sz="2800" b="1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53201" y="3544328"/>
            <a:ext cx="11182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优质商家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business_id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和雪球抽样的网络用户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user_id</a:t>
            </a:r>
            <a:r>
              <a:rPr lang="zh-CN" altLang="en-US" sz="2000" b="1" dirty="0"/>
              <a:t>）不匹配：</a:t>
            </a:r>
            <a:endParaRPr lang="en-US" altLang="zh-CN" sz="2000" b="1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en-US" altLang="zh-CN" b="1" dirty="0"/>
              <a:t>       </a:t>
            </a:r>
            <a:r>
              <a:rPr lang="zh-CN" altLang="en-US" dirty="0"/>
              <a:t>若雪球抽样起点的用户未参与优质商家的评论则出现</a:t>
            </a:r>
            <a:r>
              <a:rPr lang="en-US" altLang="zh-CN" dirty="0"/>
              <a:t>B</a:t>
            </a:r>
            <a:r>
              <a:rPr lang="zh-CN" altLang="en-US" dirty="0"/>
              <a:t>端与</a:t>
            </a:r>
            <a:r>
              <a:rPr lang="en-US" altLang="zh-CN" dirty="0"/>
              <a:t>C</a:t>
            </a:r>
            <a:r>
              <a:rPr lang="zh-CN" altLang="en-US" dirty="0"/>
              <a:t>端的断连，无法有效推荐</a:t>
            </a:r>
            <a:endParaRPr lang="en-US" altLang="zh-CN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884000" y="4234376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884000" y="2623943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045025" y="2488758"/>
            <a:ext cx="8101951" cy="1785104"/>
            <a:chOff x="2508242" y="2488758"/>
            <a:chExt cx="8101951" cy="1785104"/>
          </a:xfrm>
        </p:grpSpPr>
        <p:sp>
          <p:nvSpPr>
            <p:cNvPr id="5" name="文本框 4"/>
            <p:cNvSpPr txBox="1"/>
            <p:nvPr/>
          </p:nvSpPr>
          <p:spPr>
            <a:xfrm>
              <a:off x="4521540" y="2752051"/>
              <a:ext cx="608865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cs typeface="+mn-ea"/>
                  <a:sym typeface="+mn-lt"/>
                </a:rPr>
                <a:t>总结分析与展望</a:t>
              </a: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Summary analysis and outlook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08242" y="2488758"/>
              <a:ext cx="201184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dirty="0">
                  <a:cs typeface="+mn-ea"/>
                  <a:sym typeface="+mn-lt"/>
                </a:rPr>
                <a:t>04.</a:t>
              </a:r>
              <a:endParaRPr lang="zh-CN" altLang="en-US" sz="11000" dirty="0">
                <a:cs typeface="+mn-ea"/>
                <a:sym typeface="+mn-lt"/>
              </a:endParaRPr>
            </a:p>
          </p:txBody>
        </p:sp>
      </p:grpSp>
      <p:sp>
        <p:nvSpPr>
          <p:cNvPr id="8" name="Freeform 77"/>
          <p:cNvSpPr/>
          <p:nvPr/>
        </p:nvSpPr>
        <p:spPr>
          <a:xfrm>
            <a:off x="5658606" y="1380117"/>
            <a:ext cx="874788" cy="1074159"/>
          </a:xfrm>
          <a:custGeom>
            <a:avLst/>
            <a:gdLst>
              <a:gd name="T0" fmla="*/ 1681 w 1962"/>
              <a:gd name="T1" fmla="*/ 295 h 2413"/>
              <a:gd name="T2" fmla="*/ 926 w 1962"/>
              <a:gd name="T3" fmla="*/ 1 h 2413"/>
              <a:gd name="T4" fmla="*/ 285 w 1962"/>
              <a:gd name="T5" fmla="*/ 257 h 2413"/>
              <a:gd name="T6" fmla="*/ 96 w 1962"/>
              <a:gd name="T7" fmla="*/ 823 h 2413"/>
              <a:gd name="T8" fmla="*/ 127 w 1962"/>
              <a:gd name="T9" fmla="*/ 1063 h 2413"/>
              <a:gd name="T10" fmla="*/ 5 w 1962"/>
              <a:gd name="T11" fmla="*/ 1322 h 2413"/>
              <a:gd name="T12" fmla="*/ 107 w 1962"/>
              <a:gd name="T13" fmla="*/ 1392 h 2413"/>
              <a:gd name="T14" fmla="*/ 126 w 1962"/>
              <a:gd name="T15" fmla="*/ 1453 h 2413"/>
              <a:gd name="T16" fmla="*/ 125 w 1962"/>
              <a:gd name="T17" fmla="*/ 1537 h 2413"/>
              <a:gd name="T18" fmla="*/ 174 w 1962"/>
              <a:gd name="T19" fmla="*/ 1577 h 2413"/>
              <a:gd name="T20" fmla="*/ 169 w 1962"/>
              <a:gd name="T21" fmla="*/ 1602 h 2413"/>
              <a:gd name="T22" fmla="*/ 187 w 1962"/>
              <a:gd name="T23" fmla="*/ 1687 h 2413"/>
              <a:gd name="T24" fmla="*/ 212 w 1962"/>
              <a:gd name="T25" fmla="*/ 1789 h 2413"/>
              <a:gd name="T26" fmla="*/ 233 w 1962"/>
              <a:gd name="T27" fmla="*/ 1920 h 2413"/>
              <a:gd name="T28" fmla="*/ 470 w 1962"/>
              <a:gd name="T29" fmla="*/ 1952 h 2413"/>
              <a:gd name="T30" fmla="*/ 731 w 1962"/>
              <a:gd name="T31" fmla="*/ 2004 h 2413"/>
              <a:gd name="T32" fmla="*/ 919 w 1962"/>
              <a:gd name="T33" fmla="*/ 2413 h 2413"/>
              <a:gd name="T34" fmla="*/ 1579 w 1962"/>
              <a:gd name="T35" fmla="*/ 1802 h 2413"/>
              <a:gd name="T36" fmla="*/ 1670 w 1962"/>
              <a:gd name="T37" fmla="*/ 1345 h 2413"/>
              <a:gd name="T38" fmla="*/ 1902 w 1962"/>
              <a:gd name="T39" fmla="*/ 884 h 2413"/>
              <a:gd name="T40" fmla="*/ 1681 w 1962"/>
              <a:gd name="T41" fmla="*/ 295 h 2413"/>
              <a:gd name="T42" fmla="*/ 1386 w 1962"/>
              <a:gd name="T43" fmla="*/ 1282 h 2413"/>
              <a:gd name="T44" fmla="*/ 1153 w 1962"/>
              <a:gd name="T45" fmla="*/ 1105 h 2413"/>
              <a:gd name="T46" fmla="*/ 1122 w 1962"/>
              <a:gd name="T47" fmla="*/ 1107 h 2413"/>
              <a:gd name="T48" fmla="*/ 905 w 1962"/>
              <a:gd name="T49" fmla="*/ 869 h 2413"/>
              <a:gd name="T50" fmla="*/ 377 w 1962"/>
              <a:gd name="T51" fmla="*/ 726 h 2413"/>
              <a:gd name="T52" fmla="*/ 297 w 1962"/>
              <a:gd name="T53" fmla="*/ 594 h 2413"/>
              <a:gd name="T54" fmla="*/ 377 w 1962"/>
              <a:gd name="T55" fmla="*/ 344 h 2413"/>
              <a:gd name="T56" fmla="*/ 918 w 1962"/>
              <a:gd name="T57" fmla="*/ 128 h 2413"/>
              <a:gd name="T58" fmla="*/ 1586 w 1962"/>
              <a:gd name="T59" fmla="*/ 380 h 2413"/>
              <a:gd name="T60" fmla="*/ 1781 w 1962"/>
              <a:gd name="T61" fmla="*/ 830 h 2413"/>
              <a:gd name="T62" fmla="*/ 1782 w 1962"/>
              <a:gd name="T63" fmla="*/ 853 h 2413"/>
              <a:gd name="T64" fmla="*/ 1386 w 1962"/>
              <a:gd name="T65" fmla="*/ 1282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62" h="2413">
                <a:moveTo>
                  <a:pt x="1681" y="295"/>
                </a:moveTo>
                <a:cubicBezTo>
                  <a:pt x="1546" y="144"/>
                  <a:pt x="1367" y="4"/>
                  <a:pt x="926" y="1"/>
                </a:cubicBezTo>
                <a:cubicBezTo>
                  <a:pt x="753" y="0"/>
                  <a:pt x="490" y="40"/>
                  <a:pt x="285" y="257"/>
                </a:cubicBezTo>
                <a:cubicBezTo>
                  <a:pt x="161" y="388"/>
                  <a:pt x="70" y="553"/>
                  <a:pt x="96" y="823"/>
                </a:cubicBezTo>
                <a:cubicBezTo>
                  <a:pt x="102" y="882"/>
                  <a:pt x="186" y="949"/>
                  <a:pt x="127" y="1063"/>
                </a:cubicBezTo>
                <a:cubicBezTo>
                  <a:pt x="127" y="1063"/>
                  <a:pt x="0" y="1285"/>
                  <a:pt x="5" y="1322"/>
                </a:cubicBezTo>
                <a:cubicBezTo>
                  <a:pt x="5" y="1322"/>
                  <a:pt x="3" y="1389"/>
                  <a:pt x="107" y="1392"/>
                </a:cubicBezTo>
                <a:cubicBezTo>
                  <a:pt x="107" y="1392"/>
                  <a:pt x="133" y="1395"/>
                  <a:pt x="126" y="1453"/>
                </a:cubicBezTo>
                <a:lnTo>
                  <a:pt x="125" y="1537"/>
                </a:lnTo>
                <a:cubicBezTo>
                  <a:pt x="125" y="1537"/>
                  <a:pt x="128" y="1562"/>
                  <a:pt x="174" y="1577"/>
                </a:cubicBezTo>
                <a:cubicBezTo>
                  <a:pt x="174" y="1577"/>
                  <a:pt x="182" y="1585"/>
                  <a:pt x="169" y="1602"/>
                </a:cubicBezTo>
                <a:cubicBezTo>
                  <a:pt x="169" y="1602"/>
                  <a:pt x="145" y="1629"/>
                  <a:pt x="187" y="1687"/>
                </a:cubicBezTo>
                <a:cubicBezTo>
                  <a:pt x="202" y="1708"/>
                  <a:pt x="227" y="1735"/>
                  <a:pt x="212" y="1789"/>
                </a:cubicBezTo>
                <a:cubicBezTo>
                  <a:pt x="212" y="1789"/>
                  <a:pt x="192" y="1895"/>
                  <a:pt x="233" y="1920"/>
                </a:cubicBezTo>
                <a:cubicBezTo>
                  <a:pt x="233" y="1920"/>
                  <a:pt x="280" y="1976"/>
                  <a:pt x="470" y="1952"/>
                </a:cubicBezTo>
                <a:cubicBezTo>
                  <a:pt x="536" y="1944"/>
                  <a:pt x="658" y="1912"/>
                  <a:pt x="731" y="2004"/>
                </a:cubicBezTo>
                <a:cubicBezTo>
                  <a:pt x="731" y="2004"/>
                  <a:pt x="905" y="2335"/>
                  <a:pt x="919" y="2413"/>
                </a:cubicBezTo>
                <a:cubicBezTo>
                  <a:pt x="919" y="2413"/>
                  <a:pt x="1216" y="1884"/>
                  <a:pt x="1579" y="1802"/>
                </a:cubicBezTo>
                <a:cubicBezTo>
                  <a:pt x="1579" y="1802"/>
                  <a:pt x="1490" y="1603"/>
                  <a:pt x="1670" y="1345"/>
                </a:cubicBezTo>
                <a:cubicBezTo>
                  <a:pt x="1670" y="1345"/>
                  <a:pt x="1895" y="1048"/>
                  <a:pt x="1902" y="884"/>
                </a:cubicBezTo>
                <a:cubicBezTo>
                  <a:pt x="1902" y="884"/>
                  <a:pt x="1962" y="609"/>
                  <a:pt x="1681" y="295"/>
                </a:cubicBezTo>
                <a:close/>
                <a:moveTo>
                  <a:pt x="1386" y="1282"/>
                </a:moveTo>
                <a:cubicBezTo>
                  <a:pt x="1233" y="1287"/>
                  <a:pt x="1225" y="1184"/>
                  <a:pt x="1153" y="1105"/>
                </a:cubicBezTo>
                <a:cubicBezTo>
                  <a:pt x="1143" y="1106"/>
                  <a:pt x="1133" y="1107"/>
                  <a:pt x="1122" y="1107"/>
                </a:cubicBezTo>
                <a:cubicBezTo>
                  <a:pt x="942" y="1112"/>
                  <a:pt x="975" y="921"/>
                  <a:pt x="905" y="869"/>
                </a:cubicBezTo>
                <a:cubicBezTo>
                  <a:pt x="737" y="744"/>
                  <a:pt x="500" y="853"/>
                  <a:pt x="377" y="726"/>
                </a:cubicBezTo>
                <a:cubicBezTo>
                  <a:pt x="337" y="686"/>
                  <a:pt x="302" y="647"/>
                  <a:pt x="297" y="594"/>
                </a:cubicBezTo>
                <a:cubicBezTo>
                  <a:pt x="285" y="466"/>
                  <a:pt x="314" y="411"/>
                  <a:pt x="377" y="344"/>
                </a:cubicBezTo>
                <a:cubicBezTo>
                  <a:pt x="547" y="165"/>
                  <a:pt x="764" y="128"/>
                  <a:pt x="918" y="128"/>
                </a:cubicBezTo>
                <a:cubicBezTo>
                  <a:pt x="1330" y="131"/>
                  <a:pt x="1473" y="254"/>
                  <a:pt x="1586" y="380"/>
                </a:cubicBezTo>
                <a:cubicBezTo>
                  <a:pt x="1772" y="587"/>
                  <a:pt x="1783" y="766"/>
                  <a:pt x="1781" y="830"/>
                </a:cubicBezTo>
                <a:cubicBezTo>
                  <a:pt x="1781" y="838"/>
                  <a:pt x="1782" y="845"/>
                  <a:pt x="1782" y="853"/>
                </a:cubicBezTo>
                <a:cubicBezTo>
                  <a:pt x="1783" y="1090"/>
                  <a:pt x="1605" y="1274"/>
                  <a:pt x="1386" y="1282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cs typeface="+mn-ea"/>
                  <a:sym typeface="+mn-lt"/>
                </a:rPr>
                <a:t>总结分析与展望</a:t>
              </a: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>
                  <a:cs typeface="+mn-ea"/>
                  <a:sym typeface="+mn-lt"/>
                </a:rPr>
                <a:t>Summary analysis and outlook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1467" y="778307"/>
            <a:ext cx="10163902" cy="523220"/>
            <a:chOff x="943155" y="1823481"/>
            <a:chExt cx="10163902" cy="523220"/>
          </a:xfrm>
        </p:grpSpPr>
        <p:sp>
          <p:nvSpPr>
            <p:cNvPr id="3" name="矩形 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PART3</a:t>
              </a:r>
              <a:r>
                <a:rPr lang="zh-CN" altLang="en-US" sz="2800" b="1" dirty="0"/>
                <a:t>问题解决：</a:t>
              </a:r>
              <a:endParaRPr lang="en-US" altLang="zh-CN" sz="2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1467" y="1484132"/>
            <a:ext cx="10163902" cy="523220"/>
            <a:chOff x="943155" y="1823481"/>
            <a:chExt cx="10163902" cy="523220"/>
          </a:xfrm>
        </p:grpSpPr>
        <p:sp>
          <p:nvSpPr>
            <p:cNvPr id="17" name="矩形 16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加入推荐算法：</a:t>
              </a:r>
              <a:endParaRPr lang="en-US" altLang="zh-CN" sz="2800" b="1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61039" y="2122703"/>
            <a:ext cx="111823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/>
              <a:t>更贴近现实业务场景：</a:t>
            </a:r>
            <a:endParaRPr lang="en-US" altLang="zh-CN" sz="2000" b="1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社交推荐可以告诉你“朋友喜欢什么”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算法推荐可以根据你“看过、评过、搜过的内容”预测兴趣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二者结合：</a:t>
            </a:r>
            <a:r>
              <a:rPr kumimoji="0" lang="zh-CN" altLang="zh-CN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在社交语境下个性化</a:t>
            </a:r>
            <a:r>
              <a:rPr kumimoji="0" lang="zh-CN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推荐</a:t>
            </a:r>
            <a:endParaRPr kumimoji="0" lang="en-US" altLang="zh-CN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b="1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/>
              <a:t>提高推荐多样性 </a:t>
            </a:r>
            <a:r>
              <a:rPr lang="en-US" altLang="zh-CN" sz="2000" b="1"/>
              <a:t>&amp; </a:t>
            </a:r>
            <a:r>
              <a:rPr lang="zh-CN" altLang="en-US" sz="2000" b="1"/>
              <a:t>覆盖率：</a:t>
            </a:r>
            <a:endParaRPr lang="en-US" altLang="zh-CN" sz="2000" b="1"/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/>
              <a:t>推荐系统算法可以发掘出你“尚未意识到但可能感兴趣”的内容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/>
              <a:t>社交关系则更关注热点、朋友圈趋势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endParaRPr lang="en-US" altLang="zh-CN" sz="2000" b="1"/>
          </a:p>
        </p:txBody>
      </p:sp>
      <p:grpSp>
        <p:nvGrpSpPr>
          <p:cNvPr id="20" name="组合 19"/>
          <p:cNvGrpSpPr/>
          <p:nvPr/>
        </p:nvGrpSpPr>
        <p:grpSpPr>
          <a:xfrm>
            <a:off x="699762" y="4838766"/>
            <a:ext cx="10163902" cy="523220"/>
            <a:chOff x="943155" y="1823481"/>
            <a:chExt cx="10163902" cy="523220"/>
          </a:xfrm>
        </p:grpSpPr>
        <p:sp>
          <p:nvSpPr>
            <p:cNvPr id="21" name="矩形 20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通过餐馆运营过程中的所有用户评分进行回测：</a:t>
              </a:r>
              <a:endParaRPr lang="en-US" altLang="zh-CN" sz="2800" b="1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68233" y="5373868"/>
            <a:ext cx="117679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利用全部</a:t>
            </a:r>
            <a:r>
              <a:rPr lang="en-US" altLang="zh-CN" sz="2000" b="1" dirty="0"/>
              <a:t>review</a:t>
            </a:r>
            <a:r>
              <a:rPr lang="zh-CN" altLang="en-US" sz="2000" b="1" dirty="0"/>
              <a:t>数据中的星级评分对商户取平均获取实时真实评分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餐馆正式运营至今或闭店前的反馈）</a:t>
            </a:r>
            <a:endParaRPr lang="en-US" altLang="zh-CN" sz="2000" b="1" dirty="0"/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 dirty="0"/>
              <a:t>查看得到的真实星级评分和预测模型给出的星级评分预测差距</a:t>
            </a:r>
            <a:endParaRPr lang="en-US" altLang="zh-CN" sz="2000" b="1" dirty="0"/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 dirty="0"/>
              <a:t>可通过真实业务视角为预测模型提供回测评价指标</a:t>
            </a:r>
            <a:endParaRPr lang="en-US" altLang="zh-CN" sz="2000" dirty="0"/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r>
              <a:rPr lang="zh-CN" altLang="en-US" sz="2000" dirty="0"/>
              <a:t>结合商户客观、用户主观信息为星级评分预测做出指导</a:t>
            </a:r>
            <a:endParaRPr lang="en-US" altLang="zh-CN" sz="2000" dirty="0"/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5000"/>
            </a:pP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884000" y="4469660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22120" y="2987335"/>
            <a:ext cx="8747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C10000"/>
                </a:solidFill>
                <a:cs typeface="+mn-ea"/>
                <a:sym typeface="+mn-lt"/>
              </a:rPr>
              <a:t>请同学老师批评指正</a:t>
            </a:r>
            <a:endParaRPr lang="en-US" altLang="zh-CN" sz="6600" dirty="0">
              <a:solidFill>
                <a:srgbClr val="C10000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84000" y="2859227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593022" y="4739377"/>
            <a:ext cx="2066069" cy="348262"/>
            <a:chOff x="6593022" y="4739377"/>
            <a:chExt cx="2066069" cy="348262"/>
          </a:xfrm>
        </p:grpSpPr>
        <p:sp>
          <p:nvSpPr>
            <p:cNvPr id="16" name="矩形 15"/>
            <p:cNvSpPr/>
            <p:nvPr/>
          </p:nvSpPr>
          <p:spPr>
            <a:xfrm>
              <a:off x="6720571" y="4739377"/>
              <a:ext cx="1938520" cy="348262"/>
            </a:xfrm>
            <a:prstGeom prst="rect">
              <a:avLst/>
            </a:prstGeom>
            <a:noFill/>
            <a:ln w="19050">
              <a:noFil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指导</a:t>
              </a:r>
              <a:r>
                <a:rPr lang="zh-CN" altLang="en-US" sz="1200">
                  <a:cs typeface="+mn-ea"/>
                  <a:sym typeface="+mn-lt"/>
                </a:rPr>
                <a:t>老师：陈佳威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9" name="female-instructor-giving-a-lecture-standing-at-the-side-of-a-screen_43195"/>
            <p:cNvSpPr>
              <a:spLocks noChangeAspect="1"/>
            </p:cNvSpPr>
            <p:nvPr/>
          </p:nvSpPr>
          <p:spPr bwMode="auto">
            <a:xfrm>
              <a:off x="6593022" y="4787907"/>
              <a:ext cx="292496" cy="251202"/>
            </a:xfrm>
            <a:custGeom>
              <a:avLst/>
              <a:gdLst>
                <a:gd name="connsiteX0" fmla="*/ 45866 w 605777"/>
                <a:gd name="connsiteY0" fmla="*/ 339787 h 520255"/>
                <a:gd name="connsiteX1" fmla="*/ 147937 w 605777"/>
                <a:gd name="connsiteY1" fmla="*/ 341219 h 520255"/>
                <a:gd name="connsiteX2" fmla="*/ 150812 w 605777"/>
                <a:gd name="connsiteY2" fmla="*/ 408537 h 520255"/>
                <a:gd name="connsiteX3" fmla="*/ 130685 w 605777"/>
                <a:gd name="connsiteY3" fmla="*/ 408537 h 520255"/>
                <a:gd name="connsiteX4" fmla="*/ 133561 w 605777"/>
                <a:gd name="connsiteY4" fmla="*/ 447208 h 520255"/>
                <a:gd name="connsiteX5" fmla="*/ 129248 w 605777"/>
                <a:gd name="connsiteY5" fmla="*/ 501635 h 520255"/>
                <a:gd name="connsiteX6" fmla="*/ 150812 w 605777"/>
                <a:gd name="connsiteY6" fmla="*/ 510229 h 520255"/>
                <a:gd name="connsiteX7" fmla="*/ 136436 w 605777"/>
                <a:gd name="connsiteY7" fmla="*/ 520255 h 520255"/>
                <a:gd name="connsiteX8" fmla="*/ 127810 w 605777"/>
                <a:gd name="connsiteY8" fmla="*/ 520255 h 520255"/>
                <a:gd name="connsiteX9" fmla="*/ 104808 w 605777"/>
                <a:gd name="connsiteY9" fmla="*/ 520255 h 520255"/>
                <a:gd name="connsiteX10" fmla="*/ 103371 w 605777"/>
                <a:gd name="connsiteY10" fmla="*/ 520255 h 520255"/>
                <a:gd name="connsiteX11" fmla="*/ 103371 w 605777"/>
                <a:gd name="connsiteY11" fmla="*/ 511661 h 520255"/>
                <a:gd name="connsiteX12" fmla="*/ 106246 w 605777"/>
                <a:gd name="connsiteY12" fmla="*/ 505932 h 520255"/>
                <a:gd name="connsiteX13" fmla="*/ 111996 w 605777"/>
                <a:gd name="connsiteY13" fmla="*/ 447208 h 520255"/>
                <a:gd name="connsiteX14" fmla="*/ 109121 w 605777"/>
                <a:gd name="connsiteY14" fmla="*/ 408537 h 520255"/>
                <a:gd name="connsiteX15" fmla="*/ 96183 w 605777"/>
                <a:gd name="connsiteY15" fmla="*/ 408537 h 520255"/>
                <a:gd name="connsiteX16" fmla="*/ 96183 w 605777"/>
                <a:gd name="connsiteY16" fmla="*/ 507364 h 520255"/>
                <a:gd name="connsiteX17" fmla="*/ 97620 w 605777"/>
                <a:gd name="connsiteY17" fmla="*/ 511661 h 520255"/>
                <a:gd name="connsiteX18" fmla="*/ 97620 w 605777"/>
                <a:gd name="connsiteY18" fmla="*/ 520255 h 520255"/>
                <a:gd name="connsiteX19" fmla="*/ 96183 w 605777"/>
                <a:gd name="connsiteY19" fmla="*/ 520255 h 520255"/>
                <a:gd name="connsiteX20" fmla="*/ 74618 w 605777"/>
                <a:gd name="connsiteY20" fmla="*/ 520255 h 520255"/>
                <a:gd name="connsiteX21" fmla="*/ 65993 w 605777"/>
                <a:gd name="connsiteY21" fmla="*/ 520255 h 520255"/>
                <a:gd name="connsiteX22" fmla="*/ 51617 w 605777"/>
                <a:gd name="connsiteY22" fmla="*/ 510229 h 520255"/>
                <a:gd name="connsiteX23" fmla="*/ 74618 w 605777"/>
                <a:gd name="connsiteY23" fmla="*/ 501635 h 520255"/>
                <a:gd name="connsiteX24" fmla="*/ 74618 w 605777"/>
                <a:gd name="connsiteY24" fmla="*/ 408537 h 520255"/>
                <a:gd name="connsiteX25" fmla="*/ 42991 w 605777"/>
                <a:gd name="connsiteY25" fmla="*/ 408537 h 520255"/>
                <a:gd name="connsiteX26" fmla="*/ 219630 w 605777"/>
                <a:gd name="connsiteY26" fmla="*/ 117545 h 520255"/>
                <a:gd name="connsiteX27" fmla="*/ 219630 w 605777"/>
                <a:gd name="connsiteY27" fmla="*/ 182051 h 520255"/>
                <a:gd name="connsiteX28" fmla="*/ 285663 w 605777"/>
                <a:gd name="connsiteY28" fmla="*/ 197819 h 520255"/>
                <a:gd name="connsiteX29" fmla="*/ 285663 w 605777"/>
                <a:gd name="connsiteY29" fmla="*/ 240823 h 520255"/>
                <a:gd name="connsiteX30" fmla="*/ 219630 w 605777"/>
                <a:gd name="connsiteY30" fmla="*/ 233656 h 520255"/>
                <a:gd name="connsiteX31" fmla="*/ 219630 w 605777"/>
                <a:gd name="connsiteY31" fmla="*/ 341166 h 520255"/>
                <a:gd name="connsiteX32" fmla="*/ 377534 w 605777"/>
                <a:gd name="connsiteY32" fmla="*/ 341166 h 520255"/>
                <a:gd name="connsiteX33" fmla="*/ 403373 w 605777"/>
                <a:gd name="connsiteY33" fmla="*/ 341166 h 520255"/>
                <a:gd name="connsiteX34" fmla="*/ 581374 w 605777"/>
                <a:gd name="connsiteY34" fmla="*/ 341166 h 520255"/>
                <a:gd name="connsiteX35" fmla="*/ 581374 w 605777"/>
                <a:gd name="connsiteY35" fmla="*/ 117545 h 520255"/>
                <a:gd name="connsiteX36" fmla="*/ 107662 w 605777"/>
                <a:gd name="connsiteY36" fmla="*/ 78841 h 520255"/>
                <a:gd name="connsiteX37" fmla="*/ 107662 w 605777"/>
                <a:gd name="connsiteY37" fmla="*/ 98909 h 520255"/>
                <a:gd name="connsiteX38" fmla="*/ 144985 w 605777"/>
                <a:gd name="connsiteY38" fmla="*/ 98909 h 520255"/>
                <a:gd name="connsiteX39" fmla="*/ 144985 w 605777"/>
                <a:gd name="connsiteY39" fmla="*/ 78841 h 520255"/>
                <a:gd name="connsiteX40" fmla="*/ 48807 w 605777"/>
                <a:gd name="connsiteY40" fmla="*/ 78841 h 520255"/>
                <a:gd name="connsiteX41" fmla="*/ 48807 w 605777"/>
                <a:gd name="connsiteY41" fmla="*/ 98909 h 520255"/>
                <a:gd name="connsiteX42" fmla="*/ 87565 w 605777"/>
                <a:gd name="connsiteY42" fmla="*/ 98909 h 520255"/>
                <a:gd name="connsiteX43" fmla="*/ 87565 w 605777"/>
                <a:gd name="connsiteY43" fmla="*/ 78841 h 520255"/>
                <a:gd name="connsiteX44" fmla="*/ 68904 w 605777"/>
                <a:gd name="connsiteY44" fmla="*/ 38704 h 520255"/>
                <a:gd name="connsiteX45" fmla="*/ 24403 w 605777"/>
                <a:gd name="connsiteY45" fmla="*/ 77407 h 520255"/>
                <a:gd name="connsiteX46" fmla="*/ 24403 w 605777"/>
                <a:gd name="connsiteY46" fmla="*/ 81708 h 520255"/>
                <a:gd name="connsiteX47" fmla="*/ 43065 w 605777"/>
                <a:gd name="connsiteY47" fmla="*/ 84575 h 520255"/>
                <a:gd name="connsiteX48" fmla="*/ 43065 w 605777"/>
                <a:gd name="connsiteY48" fmla="*/ 73107 h 520255"/>
                <a:gd name="connsiteX49" fmla="*/ 93307 w 605777"/>
                <a:gd name="connsiteY49" fmla="*/ 73107 h 520255"/>
                <a:gd name="connsiteX50" fmla="*/ 93307 w 605777"/>
                <a:gd name="connsiteY50" fmla="*/ 84575 h 520255"/>
                <a:gd name="connsiteX51" fmla="*/ 101920 w 605777"/>
                <a:gd name="connsiteY51" fmla="*/ 84575 h 520255"/>
                <a:gd name="connsiteX52" fmla="*/ 101920 w 605777"/>
                <a:gd name="connsiteY52" fmla="*/ 73107 h 520255"/>
                <a:gd name="connsiteX53" fmla="*/ 150726 w 605777"/>
                <a:gd name="connsiteY53" fmla="*/ 73107 h 520255"/>
                <a:gd name="connsiteX54" fmla="*/ 150726 w 605777"/>
                <a:gd name="connsiteY54" fmla="*/ 84575 h 520255"/>
                <a:gd name="connsiteX55" fmla="*/ 166517 w 605777"/>
                <a:gd name="connsiteY55" fmla="*/ 81708 h 520255"/>
                <a:gd name="connsiteX56" fmla="*/ 159339 w 605777"/>
                <a:gd name="connsiteY56" fmla="*/ 63073 h 520255"/>
                <a:gd name="connsiteX57" fmla="*/ 68904 w 605777"/>
                <a:gd name="connsiteY57" fmla="*/ 38704 h 520255"/>
                <a:gd name="connsiteX58" fmla="*/ 94742 w 605777"/>
                <a:gd name="connsiteY58" fmla="*/ 0 h 520255"/>
                <a:gd name="connsiteX59" fmla="*/ 180872 w 605777"/>
                <a:gd name="connsiteY59" fmla="*/ 134746 h 520255"/>
                <a:gd name="connsiteX60" fmla="*/ 175130 w 605777"/>
                <a:gd name="connsiteY60" fmla="*/ 172016 h 520255"/>
                <a:gd name="connsiteX61" fmla="*/ 202404 w 605777"/>
                <a:gd name="connsiteY61" fmla="*/ 177750 h 520255"/>
                <a:gd name="connsiteX62" fmla="*/ 202404 w 605777"/>
                <a:gd name="connsiteY62" fmla="*/ 117545 h 520255"/>
                <a:gd name="connsiteX63" fmla="*/ 190920 w 605777"/>
                <a:gd name="connsiteY63" fmla="*/ 117545 h 520255"/>
                <a:gd name="connsiteX64" fmla="*/ 190920 w 605777"/>
                <a:gd name="connsiteY64" fmla="*/ 93176 h 520255"/>
                <a:gd name="connsiteX65" fmla="*/ 202404 w 605777"/>
                <a:gd name="connsiteY65" fmla="*/ 93176 h 520255"/>
                <a:gd name="connsiteX66" fmla="*/ 371792 w 605777"/>
                <a:gd name="connsiteY66" fmla="*/ 93176 h 520255"/>
                <a:gd name="connsiteX67" fmla="*/ 371792 w 605777"/>
                <a:gd name="connsiteY67" fmla="*/ 73107 h 520255"/>
                <a:gd name="connsiteX68" fmla="*/ 420599 w 605777"/>
                <a:gd name="connsiteY68" fmla="*/ 73107 h 520255"/>
                <a:gd name="connsiteX69" fmla="*/ 420599 w 605777"/>
                <a:gd name="connsiteY69" fmla="*/ 93176 h 520255"/>
                <a:gd name="connsiteX70" fmla="*/ 598600 w 605777"/>
                <a:gd name="connsiteY70" fmla="*/ 93176 h 520255"/>
                <a:gd name="connsiteX71" fmla="*/ 605777 w 605777"/>
                <a:gd name="connsiteY71" fmla="*/ 93176 h 520255"/>
                <a:gd name="connsiteX72" fmla="*/ 605777 w 605777"/>
                <a:gd name="connsiteY72" fmla="*/ 117545 h 520255"/>
                <a:gd name="connsiteX73" fmla="*/ 598600 w 605777"/>
                <a:gd name="connsiteY73" fmla="*/ 117545 h 520255"/>
                <a:gd name="connsiteX74" fmla="*/ 598600 w 605777"/>
                <a:gd name="connsiteY74" fmla="*/ 358368 h 520255"/>
                <a:gd name="connsiteX75" fmla="*/ 403373 w 605777"/>
                <a:gd name="connsiteY75" fmla="*/ 358368 h 520255"/>
                <a:gd name="connsiteX76" fmla="*/ 403373 w 605777"/>
                <a:gd name="connsiteY76" fmla="*/ 402805 h 520255"/>
                <a:gd name="connsiteX77" fmla="*/ 500986 w 605777"/>
                <a:gd name="connsiteY77" fmla="*/ 511749 h 520255"/>
                <a:gd name="connsiteX78" fmla="*/ 465099 w 605777"/>
                <a:gd name="connsiteY78" fmla="*/ 511749 h 520255"/>
                <a:gd name="connsiteX79" fmla="*/ 400502 w 605777"/>
                <a:gd name="connsiteY79" fmla="*/ 438642 h 520255"/>
                <a:gd name="connsiteX80" fmla="*/ 400502 w 605777"/>
                <a:gd name="connsiteY80" fmla="*/ 511749 h 520255"/>
                <a:gd name="connsiteX81" fmla="*/ 380405 w 605777"/>
                <a:gd name="connsiteY81" fmla="*/ 511749 h 520255"/>
                <a:gd name="connsiteX82" fmla="*/ 380405 w 605777"/>
                <a:gd name="connsiteY82" fmla="*/ 438642 h 520255"/>
                <a:gd name="connsiteX83" fmla="*/ 315808 w 605777"/>
                <a:gd name="connsiteY83" fmla="*/ 511749 h 520255"/>
                <a:gd name="connsiteX84" fmla="*/ 281356 w 605777"/>
                <a:gd name="connsiteY84" fmla="*/ 511749 h 520255"/>
                <a:gd name="connsiteX85" fmla="*/ 377534 w 605777"/>
                <a:gd name="connsiteY85" fmla="*/ 402805 h 520255"/>
                <a:gd name="connsiteX86" fmla="*/ 377534 w 605777"/>
                <a:gd name="connsiteY86" fmla="*/ 358368 h 520255"/>
                <a:gd name="connsiteX87" fmla="*/ 202404 w 605777"/>
                <a:gd name="connsiteY87" fmla="*/ 358368 h 520255"/>
                <a:gd name="connsiteX88" fmla="*/ 202404 w 605777"/>
                <a:gd name="connsiteY88" fmla="*/ 230789 h 520255"/>
                <a:gd name="connsiteX89" fmla="*/ 147856 w 605777"/>
                <a:gd name="connsiteY89" fmla="*/ 223621 h 520255"/>
                <a:gd name="connsiteX90" fmla="*/ 139243 w 605777"/>
                <a:gd name="connsiteY90" fmla="*/ 273793 h 520255"/>
                <a:gd name="connsiteX91" fmla="*/ 147856 w 605777"/>
                <a:gd name="connsiteY91" fmla="*/ 333999 h 520255"/>
                <a:gd name="connsiteX92" fmla="*/ 123452 w 605777"/>
                <a:gd name="connsiteY92" fmla="*/ 333999 h 520255"/>
                <a:gd name="connsiteX93" fmla="*/ 99049 w 605777"/>
                <a:gd name="connsiteY93" fmla="*/ 333999 h 520255"/>
                <a:gd name="connsiteX94" fmla="*/ 99049 w 605777"/>
                <a:gd name="connsiteY94" fmla="*/ 227922 h 520255"/>
                <a:gd name="connsiteX95" fmla="*/ 123452 w 605777"/>
                <a:gd name="connsiteY95" fmla="*/ 183484 h 520255"/>
                <a:gd name="connsiteX96" fmla="*/ 114839 w 605777"/>
                <a:gd name="connsiteY96" fmla="*/ 179184 h 520255"/>
                <a:gd name="connsiteX97" fmla="*/ 114839 w 605777"/>
                <a:gd name="connsiteY97" fmla="*/ 153381 h 520255"/>
                <a:gd name="connsiteX98" fmla="*/ 166517 w 605777"/>
                <a:gd name="connsiteY98" fmla="*/ 90309 h 520255"/>
                <a:gd name="connsiteX99" fmla="*/ 150726 w 605777"/>
                <a:gd name="connsiteY99" fmla="*/ 93176 h 520255"/>
                <a:gd name="connsiteX100" fmla="*/ 150726 w 605777"/>
                <a:gd name="connsiteY100" fmla="*/ 103210 h 520255"/>
                <a:gd name="connsiteX101" fmla="*/ 101920 w 605777"/>
                <a:gd name="connsiteY101" fmla="*/ 103210 h 520255"/>
                <a:gd name="connsiteX102" fmla="*/ 101920 w 605777"/>
                <a:gd name="connsiteY102" fmla="*/ 96043 h 520255"/>
                <a:gd name="connsiteX103" fmla="*/ 93307 w 605777"/>
                <a:gd name="connsiteY103" fmla="*/ 96043 h 520255"/>
                <a:gd name="connsiteX104" fmla="*/ 93307 w 605777"/>
                <a:gd name="connsiteY104" fmla="*/ 103210 h 520255"/>
                <a:gd name="connsiteX105" fmla="*/ 43065 w 605777"/>
                <a:gd name="connsiteY105" fmla="*/ 103210 h 520255"/>
                <a:gd name="connsiteX106" fmla="*/ 43065 w 605777"/>
                <a:gd name="connsiteY106" fmla="*/ 91742 h 520255"/>
                <a:gd name="connsiteX107" fmla="*/ 24403 w 605777"/>
                <a:gd name="connsiteY107" fmla="*/ 88875 h 520255"/>
                <a:gd name="connsiteX108" fmla="*/ 74646 w 605777"/>
                <a:gd name="connsiteY108" fmla="*/ 151948 h 520255"/>
                <a:gd name="connsiteX109" fmla="*/ 74646 w 605777"/>
                <a:gd name="connsiteY109" fmla="*/ 179184 h 520255"/>
                <a:gd name="connsiteX110" fmla="*/ 67468 w 605777"/>
                <a:gd name="connsiteY110" fmla="*/ 182051 h 520255"/>
                <a:gd name="connsiteX111" fmla="*/ 93307 w 605777"/>
                <a:gd name="connsiteY111" fmla="*/ 229355 h 520255"/>
                <a:gd name="connsiteX112" fmla="*/ 93307 w 605777"/>
                <a:gd name="connsiteY112" fmla="*/ 333999 h 520255"/>
                <a:gd name="connsiteX113" fmla="*/ 45936 w 605777"/>
                <a:gd name="connsiteY113" fmla="*/ 333999 h 520255"/>
                <a:gd name="connsiteX114" fmla="*/ 53113 w 605777"/>
                <a:gd name="connsiteY114" fmla="*/ 276660 h 520255"/>
                <a:gd name="connsiteX115" fmla="*/ 40194 w 605777"/>
                <a:gd name="connsiteY115" fmla="*/ 232222 h 520255"/>
                <a:gd name="connsiteX116" fmla="*/ 28710 w 605777"/>
                <a:gd name="connsiteY116" fmla="*/ 318230 h 520255"/>
                <a:gd name="connsiteX117" fmla="*/ 0 w 605777"/>
                <a:gd name="connsiteY117" fmla="*/ 316797 h 520255"/>
                <a:gd name="connsiteX118" fmla="*/ 12919 w 605777"/>
                <a:gd name="connsiteY118" fmla="*/ 194952 h 520255"/>
                <a:gd name="connsiteX119" fmla="*/ 5742 w 605777"/>
                <a:gd name="connsiteY119" fmla="*/ 87442 h 520255"/>
                <a:gd name="connsiteX120" fmla="*/ 48807 w 605777"/>
                <a:gd name="connsiteY120" fmla="*/ 12901 h 520255"/>
                <a:gd name="connsiteX121" fmla="*/ 60291 w 605777"/>
                <a:gd name="connsiteY121" fmla="*/ 11468 h 520255"/>
                <a:gd name="connsiteX122" fmla="*/ 68904 w 605777"/>
                <a:gd name="connsiteY122" fmla="*/ 2867 h 520255"/>
                <a:gd name="connsiteX123" fmla="*/ 94742 w 605777"/>
                <a:gd name="connsiteY123" fmla="*/ 0 h 52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605777" h="520255">
                  <a:moveTo>
                    <a:pt x="45866" y="339787"/>
                  </a:moveTo>
                  <a:lnTo>
                    <a:pt x="147937" y="341219"/>
                  </a:lnTo>
                  <a:lnTo>
                    <a:pt x="150812" y="408537"/>
                  </a:lnTo>
                  <a:lnTo>
                    <a:pt x="130685" y="408537"/>
                  </a:lnTo>
                  <a:lnTo>
                    <a:pt x="133561" y="447208"/>
                  </a:lnTo>
                  <a:lnTo>
                    <a:pt x="129248" y="501635"/>
                  </a:lnTo>
                  <a:cubicBezTo>
                    <a:pt x="142186" y="501635"/>
                    <a:pt x="150812" y="504500"/>
                    <a:pt x="150812" y="510229"/>
                  </a:cubicBezTo>
                  <a:cubicBezTo>
                    <a:pt x="150812" y="517390"/>
                    <a:pt x="136436" y="520255"/>
                    <a:pt x="136436" y="520255"/>
                  </a:cubicBezTo>
                  <a:lnTo>
                    <a:pt x="127810" y="520255"/>
                  </a:lnTo>
                  <a:lnTo>
                    <a:pt x="104808" y="520255"/>
                  </a:lnTo>
                  <a:lnTo>
                    <a:pt x="103371" y="520255"/>
                  </a:lnTo>
                  <a:lnTo>
                    <a:pt x="103371" y="511661"/>
                  </a:lnTo>
                  <a:cubicBezTo>
                    <a:pt x="103371" y="508797"/>
                    <a:pt x="104808" y="507364"/>
                    <a:pt x="106246" y="505932"/>
                  </a:cubicBezTo>
                  <a:lnTo>
                    <a:pt x="111996" y="447208"/>
                  </a:lnTo>
                  <a:lnTo>
                    <a:pt x="109121" y="408537"/>
                  </a:lnTo>
                  <a:lnTo>
                    <a:pt x="96183" y="408537"/>
                  </a:lnTo>
                  <a:lnTo>
                    <a:pt x="96183" y="507364"/>
                  </a:lnTo>
                  <a:cubicBezTo>
                    <a:pt x="97620" y="508797"/>
                    <a:pt x="97620" y="510229"/>
                    <a:pt x="97620" y="511661"/>
                  </a:cubicBezTo>
                  <a:lnTo>
                    <a:pt x="97620" y="520255"/>
                  </a:lnTo>
                  <a:lnTo>
                    <a:pt x="96183" y="520255"/>
                  </a:lnTo>
                  <a:lnTo>
                    <a:pt x="74618" y="520255"/>
                  </a:lnTo>
                  <a:lnTo>
                    <a:pt x="65993" y="520255"/>
                  </a:lnTo>
                  <a:cubicBezTo>
                    <a:pt x="65993" y="520255"/>
                    <a:pt x="51617" y="517390"/>
                    <a:pt x="51617" y="510229"/>
                  </a:cubicBezTo>
                  <a:cubicBezTo>
                    <a:pt x="51617" y="504500"/>
                    <a:pt x="60242" y="501635"/>
                    <a:pt x="74618" y="501635"/>
                  </a:cubicBezTo>
                  <a:lnTo>
                    <a:pt x="74618" y="408537"/>
                  </a:lnTo>
                  <a:lnTo>
                    <a:pt x="42991" y="408537"/>
                  </a:lnTo>
                  <a:close/>
                  <a:moveTo>
                    <a:pt x="219630" y="117545"/>
                  </a:moveTo>
                  <a:lnTo>
                    <a:pt x="219630" y="182051"/>
                  </a:lnTo>
                  <a:lnTo>
                    <a:pt x="285663" y="197819"/>
                  </a:lnTo>
                  <a:lnTo>
                    <a:pt x="285663" y="240823"/>
                  </a:lnTo>
                  <a:lnTo>
                    <a:pt x="219630" y="233656"/>
                  </a:lnTo>
                  <a:lnTo>
                    <a:pt x="219630" y="341166"/>
                  </a:lnTo>
                  <a:lnTo>
                    <a:pt x="377534" y="341166"/>
                  </a:lnTo>
                  <a:lnTo>
                    <a:pt x="403373" y="341166"/>
                  </a:lnTo>
                  <a:lnTo>
                    <a:pt x="581374" y="341166"/>
                  </a:lnTo>
                  <a:lnTo>
                    <a:pt x="581374" y="117545"/>
                  </a:lnTo>
                  <a:close/>
                  <a:moveTo>
                    <a:pt x="107662" y="78841"/>
                  </a:moveTo>
                  <a:lnTo>
                    <a:pt x="107662" y="98909"/>
                  </a:lnTo>
                  <a:lnTo>
                    <a:pt x="144985" y="98909"/>
                  </a:lnTo>
                  <a:lnTo>
                    <a:pt x="144985" y="78841"/>
                  </a:lnTo>
                  <a:close/>
                  <a:moveTo>
                    <a:pt x="48807" y="78841"/>
                  </a:moveTo>
                  <a:lnTo>
                    <a:pt x="48807" y="98909"/>
                  </a:lnTo>
                  <a:lnTo>
                    <a:pt x="87565" y="98909"/>
                  </a:lnTo>
                  <a:lnTo>
                    <a:pt x="87565" y="78841"/>
                  </a:lnTo>
                  <a:close/>
                  <a:moveTo>
                    <a:pt x="68904" y="38704"/>
                  </a:moveTo>
                  <a:cubicBezTo>
                    <a:pt x="67468" y="60206"/>
                    <a:pt x="44500" y="75974"/>
                    <a:pt x="24403" y="77407"/>
                  </a:cubicBezTo>
                  <a:cubicBezTo>
                    <a:pt x="24403" y="78841"/>
                    <a:pt x="24403" y="80274"/>
                    <a:pt x="24403" y="81708"/>
                  </a:cubicBezTo>
                  <a:lnTo>
                    <a:pt x="43065" y="84575"/>
                  </a:lnTo>
                  <a:lnTo>
                    <a:pt x="43065" y="73107"/>
                  </a:lnTo>
                  <a:lnTo>
                    <a:pt x="93307" y="73107"/>
                  </a:lnTo>
                  <a:lnTo>
                    <a:pt x="93307" y="84575"/>
                  </a:lnTo>
                  <a:lnTo>
                    <a:pt x="101920" y="84575"/>
                  </a:lnTo>
                  <a:lnTo>
                    <a:pt x="101920" y="73107"/>
                  </a:lnTo>
                  <a:lnTo>
                    <a:pt x="150726" y="73107"/>
                  </a:lnTo>
                  <a:lnTo>
                    <a:pt x="150726" y="84575"/>
                  </a:lnTo>
                  <a:lnTo>
                    <a:pt x="166517" y="81708"/>
                  </a:lnTo>
                  <a:cubicBezTo>
                    <a:pt x="166517" y="71674"/>
                    <a:pt x="163646" y="64506"/>
                    <a:pt x="159339" y="63073"/>
                  </a:cubicBezTo>
                  <a:cubicBezTo>
                    <a:pt x="129194" y="60206"/>
                    <a:pt x="93307" y="58772"/>
                    <a:pt x="68904" y="38704"/>
                  </a:cubicBezTo>
                  <a:close/>
                  <a:moveTo>
                    <a:pt x="94742" y="0"/>
                  </a:moveTo>
                  <a:cubicBezTo>
                    <a:pt x="185178" y="0"/>
                    <a:pt x="182307" y="103210"/>
                    <a:pt x="180872" y="134746"/>
                  </a:cubicBezTo>
                  <a:cubicBezTo>
                    <a:pt x="180872" y="153381"/>
                    <a:pt x="176565" y="159115"/>
                    <a:pt x="175130" y="172016"/>
                  </a:cubicBezTo>
                  <a:lnTo>
                    <a:pt x="202404" y="177750"/>
                  </a:lnTo>
                  <a:lnTo>
                    <a:pt x="202404" y="117545"/>
                  </a:lnTo>
                  <a:lnTo>
                    <a:pt x="190920" y="117545"/>
                  </a:lnTo>
                  <a:lnTo>
                    <a:pt x="190920" y="93176"/>
                  </a:lnTo>
                  <a:lnTo>
                    <a:pt x="202404" y="93176"/>
                  </a:lnTo>
                  <a:lnTo>
                    <a:pt x="371792" y="93176"/>
                  </a:lnTo>
                  <a:lnTo>
                    <a:pt x="371792" y="73107"/>
                  </a:lnTo>
                  <a:lnTo>
                    <a:pt x="420599" y="73107"/>
                  </a:lnTo>
                  <a:lnTo>
                    <a:pt x="420599" y="93176"/>
                  </a:lnTo>
                  <a:lnTo>
                    <a:pt x="598600" y="93176"/>
                  </a:lnTo>
                  <a:lnTo>
                    <a:pt x="605777" y="93176"/>
                  </a:lnTo>
                  <a:lnTo>
                    <a:pt x="605777" y="117545"/>
                  </a:lnTo>
                  <a:lnTo>
                    <a:pt x="598600" y="117545"/>
                  </a:lnTo>
                  <a:lnTo>
                    <a:pt x="598600" y="358368"/>
                  </a:lnTo>
                  <a:lnTo>
                    <a:pt x="403373" y="358368"/>
                  </a:lnTo>
                  <a:lnTo>
                    <a:pt x="403373" y="402805"/>
                  </a:lnTo>
                  <a:lnTo>
                    <a:pt x="500986" y="511749"/>
                  </a:lnTo>
                  <a:lnTo>
                    <a:pt x="465099" y="511749"/>
                  </a:lnTo>
                  <a:lnTo>
                    <a:pt x="400502" y="438642"/>
                  </a:lnTo>
                  <a:lnTo>
                    <a:pt x="400502" y="511749"/>
                  </a:lnTo>
                  <a:lnTo>
                    <a:pt x="380405" y="511749"/>
                  </a:lnTo>
                  <a:lnTo>
                    <a:pt x="380405" y="438642"/>
                  </a:lnTo>
                  <a:lnTo>
                    <a:pt x="315808" y="511749"/>
                  </a:lnTo>
                  <a:lnTo>
                    <a:pt x="281356" y="511749"/>
                  </a:lnTo>
                  <a:lnTo>
                    <a:pt x="377534" y="402805"/>
                  </a:lnTo>
                  <a:lnTo>
                    <a:pt x="377534" y="358368"/>
                  </a:lnTo>
                  <a:lnTo>
                    <a:pt x="202404" y="358368"/>
                  </a:lnTo>
                  <a:lnTo>
                    <a:pt x="202404" y="230789"/>
                  </a:lnTo>
                  <a:lnTo>
                    <a:pt x="147856" y="223621"/>
                  </a:lnTo>
                  <a:cubicBezTo>
                    <a:pt x="142114" y="249424"/>
                    <a:pt x="139243" y="273793"/>
                    <a:pt x="139243" y="273793"/>
                  </a:cubicBezTo>
                  <a:lnTo>
                    <a:pt x="147856" y="333999"/>
                  </a:lnTo>
                  <a:lnTo>
                    <a:pt x="123452" y="333999"/>
                  </a:lnTo>
                  <a:lnTo>
                    <a:pt x="99049" y="333999"/>
                  </a:lnTo>
                  <a:lnTo>
                    <a:pt x="99049" y="227922"/>
                  </a:lnTo>
                  <a:lnTo>
                    <a:pt x="123452" y="183484"/>
                  </a:lnTo>
                  <a:lnTo>
                    <a:pt x="114839" y="179184"/>
                  </a:lnTo>
                  <a:lnTo>
                    <a:pt x="114839" y="153381"/>
                  </a:lnTo>
                  <a:cubicBezTo>
                    <a:pt x="153597" y="149081"/>
                    <a:pt x="166517" y="114678"/>
                    <a:pt x="166517" y="90309"/>
                  </a:cubicBezTo>
                  <a:lnTo>
                    <a:pt x="150726" y="93176"/>
                  </a:lnTo>
                  <a:lnTo>
                    <a:pt x="150726" y="103210"/>
                  </a:lnTo>
                  <a:lnTo>
                    <a:pt x="101920" y="103210"/>
                  </a:lnTo>
                  <a:lnTo>
                    <a:pt x="101920" y="96043"/>
                  </a:lnTo>
                  <a:lnTo>
                    <a:pt x="93307" y="96043"/>
                  </a:lnTo>
                  <a:lnTo>
                    <a:pt x="93307" y="103210"/>
                  </a:lnTo>
                  <a:lnTo>
                    <a:pt x="43065" y="103210"/>
                  </a:lnTo>
                  <a:lnTo>
                    <a:pt x="43065" y="91742"/>
                  </a:lnTo>
                  <a:lnTo>
                    <a:pt x="24403" y="88875"/>
                  </a:lnTo>
                  <a:cubicBezTo>
                    <a:pt x="25839" y="118978"/>
                    <a:pt x="47371" y="143347"/>
                    <a:pt x="74646" y="151948"/>
                  </a:cubicBezTo>
                  <a:lnTo>
                    <a:pt x="74646" y="179184"/>
                  </a:lnTo>
                  <a:lnTo>
                    <a:pt x="67468" y="182051"/>
                  </a:lnTo>
                  <a:lnTo>
                    <a:pt x="93307" y="229355"/>
                  </a:lnTo>
                  <a:lnTo>
                    <a:pt x="93307" y="333999"/>
                  </a:lnTo>
                  <a:lnTo>
                    <a:pt x="45936" y="333999"/>
                  </a:lnTo>
                  <a:lnTo>
                    <a:pt x="53113" y="276660"/>
                  </a:lnTo>
                  <a:cubicBezTo>
                    <a:pt x="53113" y="276660"/>
                    <a:pt x="45936" y="255158"/>
                    <a:pt x="40194" y="232222"/>
                  </a:cubicBezTo>
                  <a:lnTo>
                    <a:pt x="28710" y="318230"/>
                  </a:lnTo>
                  <a:lnTo>
                    <a:pt x="0" y="316797"/>
                  </a:lnTo>
                  <a:lnTo>
                    <a:pt x="12919" y="194952"/>
                  </a:lnTo>
                  <a:lnTo>
                    <a:pt x="5742" y="87442"/>
                  </a:lnTo>
                  <a:cubicBezTo>
                    <a:pt x="5742" y="87442"/>
                    <a:pt x="4306" y="34403"/>
                    <a:pt x="48807" y="12901"/>
                  </a:cubicBezTo>
                  <a:cubicBezTo>
                    <a:pt x="51678" y="11468"/>
                    <a:pt x="57420" y="12901"/>
                    <a:pt x="60291" y="11468"/>
                  </a:cubicBezTo>
                  <a:cubicBezTo>
                    <a:pt x="63162" y="10034"/>
                    <a:pt x="64597" y="5734"/>
                    <a:pt x="68904" y="2867"/>
                  </a:cubicBezTo>
                  <a:cubicBezTo>
                    <a:pt x="73210" y="1433"/>
                    <a:pt x="84694" y="0"/>
                    <a:pt x="94742" y="0"/>
                  </a:cubicBezTo>
                  <a:close/>
                </a:path>
              </a:pathLst>
            </a:custGeom>
            <a:solidFill>
              <a:srgbClr val="C10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5333" y="4690847"/>
            <a:ext cx="1825976" cy="348262"/>
            <a:chOff x="4145333" y="4690847"/>
            <a:chExt cx="1825976" cy="348262"/>
          </a:xfrm>
        </p:grpSpPr>
        <p:sp>
          <p:nvSpPr>
            <p:cNvPr id="13" name="矩形 12"/>
            <p:cNvSpPr/>
            <p:nvPr/>
          </p:nvSpPr>
          <p:spPr>
            <a:xfrm>
              <a:off x="4145333" y="4690847"/>
              <a:ext cx="1825976" cy="348262"/>
            </a:xfrm>
            <a:prstGeom prst="rect">
              <a:avLst/>
            </a:prstGeom>
            <a:noFill/>
            <a:ln w="19050">
              <a:noFill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200">
                  <a:cs typeface="+mn-ea"/>
                  <a:sym typeface="+mn-lt"/>
                </a:rPr>
                <a:t>汇报人：第七小组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21" name="science-conference_68080"/>
            <p:cNvSpPr>
              <a:spLocks noChangeAspect="1"/>
            </p:cNvSpPr>
            <p:nvPr/>
          </p:nvSpPr>
          <p:spPr bwMode="auto">
            <a:xfrm>
              <a:off x="4145333" y="4712556"/>
              <a:ext cx="193015" cy="304843"/>
            </a:xfrm>
            <a:custGeom>
              <a:avLst/>
              <a:gdLst>
                <a:gd name="connsiteX0" fmla="*/ 190764 w 385450"/>
                <a:gd name="connsiteY0" fmla="*/ 514563 h 608768"/>
                <a:gd name="connsiteX1" fmla="*/ 211847 w 385450"/>
                <a:gd name="connsiteY1" fmla="*/ 526418 h 608768"/>
                <a:gd name="connsiteX2" fmla="*/ 210607 w 385450"/>
                <a:gd name="connsiteY2" fmla="*/ 529304 h 608768"/>
                <a:gd name="connsiteX3" fmla="*/ 190764 w 385450"/>
                <a:gd name="connsiteY3" fmla="*/ 548787 h 608768"/>
                <a:gd name="connsiteX4" fmla="*/ 170818 w 385450"/>
                <a:gd name="connsiteY4" fmla="*/ 529304 h 608768"/>
                <a:gd name="connsiteX5" fmla="*/ 169578 w 385450"/>
                <a:gd name="connsiteY5" fmla="*/ 526418 h 608768"/>
                <a:gd name="connsiteX6" fmla="*/ 190764 w 385450"/>
                <a:gd name="connsiteY6" fmla="*/ 514563 h 608768"/>
                <a:gd name="connsiteX7" fmla="*/ 219467 w 385450"/>
                <a:gd name="connsiteY7" fmla="*/ 493887 h 608768"/>
                <a:gd name="connsiteX8" fmla="*/ 215033 w 385450"/>
                <a:gd name="connsiteY8" fmla="*/ 517315 h 608768"/>
                <a:gd name="connsiteX9" fmla="*/ 199568 w 385450"/>
                <a:gd name="connsiteY9" fmla="*/ 508749 h 608768"/>
                <a:gd name="connsiteX10" fmla="*/ 208950 w 385450"/>
                <a:gd name="connsiteY10" fmla="*/ 502041 h 608768"/>
                <a:gd name="connsiteX11" fmla="*/ 219467 w 385450"/>
                <a:gd name="connsiteY11" fmla="*/ 493887 h 608768"/>
                <a:gd name="connsiteX12" fmla="*/ 162098 w 385450"/>
                <a:gd name="connsiteY12" fmla="*/ 493887 h 608768"/>
                <a:gd name="connsiteX13" fmla="*/ 172491 w 385450"/>
                <a:gd name="connsiteY13" fmla="*/ 502041 h 608768"/>
                <a:gd name="connsiteX14" fmla="*/ 181856 w 385450"/>
                <a:gd name="connsiteY14" fmla="*/ 508749 h 608768"/>
                <a:gd name="connsiteX15" fmla="*/ 166523 w 385450"/>
                <a:gd name="connsiteY15" fmla="*/ 517315 h 608768"/>
                <a:gd name="connsiteX16" fmla="*/ 162098 w 385450"/>
                <a:gd name="connsiteY16" fmla="*/ 493887 h 608768"/>
                <a:gd name="connsiteX17" fmla="*/ 230644 w 385450"/>
                <a:gd name="connsiteY17" fmla="*/ 484220 h 608768"/>
                <a:gd name="connsiteX18" fmla="*/ 246720 w 385450"/>
                <a:gd name="connsiteY18" fmla="*/ 502370 h 608768"/>
                <a:gd name="connsiteX19" fmla="*/ 256097 w 385450"/>
                <a:gd name="connsiteY19" fmla="*/ 526294 h 608768"/>
                <a:gd name="connsiteX20" fmla="*/ 249296 w 385450"/>
                <a:gd name="connsiteY20" fmla="*/ 528253 h 608768"/>
                <a:gd name="connsiteX21" fmla="*/ 223842 w 385450"/>
                <a:gd name="connsiteY21" fmla="*/ 521447 h 608768"/>
                <a:gd name="connsiteX22" fmla="*/ 229716 w 385450"/>
                <a:gd name="connsiteY22" fmla="*/ 485045 h 608768"/>
                <a:gd name="connsiteX23" fmla="*/ 230644 w 385450"/>
                <a:gd name="connsiteY23" fmla="*/ 484220 h 608768"/>
                <a:gd name="connsiteX24" fmla="*/ 150811 w 385450"/>
                <a:gd name="connsiteY24" fmla="*/ 484220 h 608768"/>
                <a:gd name="connsiteX25" fmla="*/ 151842 w 385450"/>
                <a:gd name="connsiteY25" fmla="*/ 485045 h 608768"/>
                <a:gd name="connsiteX26" fmla="*/ 157723 w 385450"/>
                <a:gd name="connsiteY26" fmla="*/ 521447 h 608768"/>
                <a:gd name="connsiteX27" fmla="*/ 132137 w 385450"/>
                <a:gd name="connsiteY27" fmla="*/ 528253 h 608768"/>
                <a:gd name="connsiteX28" fmla="*/ 125431 w 385450"/>
                <a:gd name="connsiteY28" fmla="*/ 526294 h 608768"/>
                <a:gd name="connsiteX29" fmla="*/ 134820 w 385450"/>
                <a:gd name="connsiteY29" fmla="*/ 502370 h 608768"/>
                <a:gd name="connsiteX30" fmla="*/ 150811 w 385450"/>
                <a:gd name="connsiteY30" fmla="*/ 484220 h 608768"/>
                <a:gd name="connsiteX31" fmla="*/ 190782 w 385450"/>
                <a:gd name="connsiteY31" fmla="*/ 463115 h 608768"/>
                <a:gd name="connsiteX32" fmla="*/ 176120 w 385450"/>
                <a:gd name="connsiteY32" fmla="*/ 477657 h 608768"/>
                <a:gd name="connsiteX33" fmla="*/ 190782 w 385450"/>
                <a:gd name="connsiteY33" fmla="*/ 492199 h 608768"/>
                <a:gd name="connsiteX34" fmla="*/ 205341 w 385450"/>
                <a:gd name="connsiteY34" fmla="*/ 477657 h 608768"/>
                <a:gd name="connsiteX35" fmla="*/ 190782 w 385450"/>
                <a:gd name="connsiteY35" fmla="*/ 463115 h 608768"/>
                <a:gd name="connsiteX36" fmla="*/ 190782 w 385450"/>
                <a:gd name="connsiteY36" fmla="*/ 452183 h 608768"/>
                <a:gd name="connsiteX37" fmla="*/ 203276 w 385450"/>
                <a:gd name="connsiteY37" fmla="*/ 460949 h 608768"/>
                <a:gd name="connsiteX38" fmla="*/ 220210 w 385450"/>
                <a:gd name="connsiteY38" fmla="*/ 474666 h 608768"/>
                <a:gd name="connsiteX39" fmla="*/ 220314 w 385450"/>
                <a:gd name="connsiteY39" fmla="*/ 477657 h 608768"/>
                <a:gd name="connsiteX40" fmla="*/ 220210 w 385450"/>
                <a:gd name="connsiteY40" fmla="*/ 480751 h 608768"/>
                <a:gd name="connsiteX41" fmla="*/ 203276 w 385450"/>
                <a:gd name="connsiteY41" fmla="*/ 494365 h 608768"/>
                <a:gd name="connsiteX42" fmla="*/ 190782 w 385450"/>
                <a:gd name="connsiteY42" fmla="*/ 503131 h 608768"/>
                <a:gd name="connsiteX43" fmla="*/ 178288 w 385450"/>
                <a:gd name="connsiteY43" fmla="*/ 494365 h 608768"/>
                <a:gd name="connsiteX44" fmla="*/ 161251 w 385450"/>
                <a:gd name="connsiteY44" fmla="*/ 480751 h 608768"/>
                <a:gd name="connsiteX45" fmla="*/ 161251 w 385450"/>
                <a:gd name="connsiteY45" fmla="*/ 477657 h 608768"/>
                <a:gd name="connsiteX46" fmla="*/ 161251 w 385450"/>
                <a:gd name="connsiteY46" fmla="*/ 474666 h 608768"/>
                <a:gd name="connsiteX47" fmla="*/ 178288 w 385450"/>
                <a:gd name="connsiteY47" fmla="*/ 460949 h 608768"/>
                <a:gd name="connsiteX48" fmla="*/ 190782 w 385450"/>
                <a:gd name="connsiteY48" fmla="*/ 452183 h 608768"/>
                <a:gd name="connsiteX49" fmla="*/ 215033 w 385450"/>
                <a:gd name="connsiteY49" fmla="*/ 437929 h 608768"/>
                <a:gd name="connsiteX50" fmla="*/ 219467 w 385450"/>
                <a:gd name="connsiteY50" fmla="*/ 461427 h 608768"/>
                <a:gd name="connsiteX51" fmla="*/ 208950 w 385450"/>
                <a:gd name="connsiteY51" fmla="*/ 453182 h 608768"/>
                <a:gd name="connsiteX52" fmla="*/ 199568 w 385450"/>
                <a:gd name="connsiteY52" fmla="*/ 446483 h 608768"/>
                <a:gd name="connsiteX53" fmla="*/ 215033 w 385450"/>
                <a:gd name="connsiteY53" fmla="*/ 437929 h 608768"/>
                <a:gd name="connsiteX54" fmla="*/ 166523 w 385450"/>
                <a:gd name="connsiteY54" fmla="*/ 437929 h 608768"/>
                <a:gd name="connsiteX55" fmla="*/ 181856 w 385450"/>
                <a:gd name="connsiteY55" fmla="*/ 446483 h 608768"/>
                <a:gd name="connsiteX56" fmla="*/ 172491 w 385450"/>
                <a:gd name="connsiteY56" fmla="*/ 453182 h 608768"/>
                <a:gd name="connsiteX57" fmla="*/ 162098 w 385450"/>
                <a:gd name="connsiteY57" fmla="*/ 461427 h 608768"/>
                <a:gd name="connsiteX58" fmla="*/ 166523 w 385450"/>
                <a:gd name="connsiteY58" fmla="*/ 437929 h 608768"/>
                <a:gd name="connsiteX59" fmla="*/ 249292 w 385450"/>
                <a:gd name="connsiteY59" fmla="*/ 426991 h 608768"/>
                <a:gd name="connsiteX60" fmla="*/ 256092 w 385450"/>
                <a:gd name="connsiteY60" fmla="*/ 429053 h 608768"/>
                <a:gd name="connsiteX61" fmla="*/ 252280 w 385450"/>
                <a:gd name="connsiteY61" fmla="*/ 444418 h 608768"/>
                <a:gd name="connsiteX62" fmla="*/ 252177 w 385450"/>
                <a:gd name="connsiteY62" fmla="*/ 444418 h 608768"/>
                <a:gd name="connsiteX63" fmla="*/ 243110 w 385450"/>
                <a:gd name="connsiteY63" fmla="*/ 453596 h 608768"/>
                <a:gd name="connsiteX64" fmla="*/ 243625 w 385450"/>
                <a:gd name="connsiteY64" fmla="*/ 456793 h 608768"/>
                <a:gd name="connsiteX65" fmla="*/ 230642 w 385450"/>
                <a:gd name="connsiteY65" fmla="*/ 471024 h 608768"/>
                <a:gd name="connsiteX66" fmla="*/ 229715 w 385450"/>
                <a:gd name="connsiteY66" fmla="*/ 470199 h 608768"/>
                <a:gd name="connsiteX67" fmla="*/ 223842 w 385450"/>
                <a:gd name="connsiteY67" fmla="*/ 433797 h 608768"/>
                <a:gd name="connsiteX68" fmla="*/ 249292 w 385450"/>
                <a:gd name="connsiteY68" fmla="*/ 426991 h 608768"/>
                <a:gd name="connsiteX69" fmla="*/ 132137 w 385450"/>
                <a:gd name="connsiteY69" fmla="*/ 426991 h 608768"/>
                <a:gd name="connsiteX70" fmla="*/ 136677 w 385450"/>
                <a:gd name="connsiteY70" fmla="*/ 427300 h 608768"/>
                <a:gd name="connsiteX71" fmla="*/ 145240 w 385450"/>
                <a:gd name="connsiteY71" fmla="*/ 433384 h 608768"/>
                <a:gd name="connsiteX72" fmla="*/ 151120 w 385450"/>
                <a:gd name="connsiteY72" fmla="*/ 431219 h 608768"/>
                <a:gd name="connsiteX73" fmla="*/ 157723 w 385450"/>
                <a:gd name="connsiteY73" fmla="*/ 433797 h 608768"/>
                <a:gd name="connsiteX74" fmla="*/ 151739 w 385450"/>
                <a:gd name="connsiteY74" fmla="*/ 470199 h 608768"/>
                <a:gd name="connsiteX75" fmla="*/ 150811 w 385450"/>
                <a:gd name="connsiteY75" fmla="*/ 471024 h 608768"/>
                <a:gd name="connsiteX76" fmla="*/ 134820 w 385450"/>
                <a:gd name="connsiteY76" fmla="*/ 452874 h 608768"/>
                <a:gd name="connsiteX77" fmla="*/ 125431 w 385450"/>
                <a:gd name="connsiteY77" fmla="*/ 429053 h 608768"/>
                <a:gd name="connsiteX78" fmla="*/ 132137 w 385450"/>
                <a:gd name="connsiteY78" fmla="*/ 426991 h 608768"/>
                <a:gd name="connsiteX79" fmla="*/ 190764 w 385450"/>
                <a:gd name="connsiteY79" fmla="*/ 406527 h 608768"/>
                <a:gd name="connsiteX80" fmla="*/ 210607 w 385450"/>
                <a:gd name="connsiteY80" fmla="*/ 426010 h 608768"/>
                <a:gd name="connsiteX81" fmla="*/ 211847 w 385450"/>
                <a:gd name="connsiteY81" fmla="*/ 428896 h 608768"/>
                <a:gd name="connsiteX82" fmla="*/ 190764 w 385450"/>
                <a:gd name="connsiteY82" fmla="*/ 440751 h 608768"/>
                <a:gd name="connsiteX83" fmla="*/ 169578 w 385450"/>
                <a:gd name="connsiteY83" fmla="*/ 428896 h 608768"/>
                <a:gd name="connsiteX84" fmla="*/ 170818 w 385450"/>
                <a:gd name="connsiteY84" fmla="*/ 426010 h 608768"/>
                <a:gd name="connsiteX85" fmla="*/ 190764 w 385450"/>
                <a:gd name="connsiteY85" fmla="*/ 406527 h 608768"/>
                <a:gd name="connsiteX86" fmla="*/ 190761 w 385450"/>
                <a:gd name="connsiteY86" fmla="*/ 397011 h 608768"/>
                <a:gd name="connsiteX87" fmla="*/ 162059 w 385450"/>
                <a:gd name="connsiteY87" fmla="*/ 421960 h 608768"/>
                <a:gd name="connsiteX88" fmla="*/ 160923 w 385450"/>
                <a:gd name="connsiteY88" fmla="*/ 424846 h 608768"/>
                <a:gd name="connsiteX89" fmla="*/ 154213 w 385450"/>
                <a:gd name="connsiteY89" fmla="*/ 422166 h 608768"/>
                <a:gd name="connsiteX90" fmla="*/ 145230 w 385450"/>
                <a:gd name="connsiteY90" fmla="*/ 415052 h 608768"/>
                <a:gd name="connsiteX91" fmla="*/ 138519 w 385450"/>
                <a:gd name="connsiteY91" fmla="*/ 417939 h 608768"/>
                <a:gd name="connsiteX92" fmla="*/ 132118 w 385450"/>
                <a:gd name="connsiteY92" fmla="*/ 417424 h 608768"/>
                <a:gd name="connsiteX93" fmla="*/ 117664 w 385450"/>
                <a:gd name="connsiteY93" fmla="*/ 423300 h 608768"/>
                <a:gd name="connsiteX94" fmla="*/ 127059 w 385450"/>
                <a:gd name="connsiteY94" fmla="*/ 458662 h 608768"/>
                <a:gd name="connsiteX95" fmla="*/ 143888 w 385450"/>
                <a:gd name="connsiteY95" fmla="*/ 477631 h 608768"/>
                <a:gd name="connsiteX96" fmla="*/ 127059 w 385450"/>
                <a:gd name="connsiteY96" fmla="*/ 496601 h 608768"/>
                <a:gd name="connsiteX97" fmla="*/ 117664 w 385450"/>
                <a:gd name="connsiteY97" fmla="*/ 531963 h 608768"/>
                <a:gd name="connsiteX98" fmla="*/ 132118 w 385450"/>
                <a:gd name="connsiteY98" fmla="*/ 537839 h 608768"/>
                <a:gd name="connsiteX99" fmla="*/ 160923 w 385450"/>
                <a:gd name="connsiteY99" fmla="*/ 530416 h 608768"/>
                <a:gd name="connsiteX100" fmla="*/ 162059 w 385450"/>
                <a:gd name="connsiteY100" fmla="*/ 533303 h 608768"/>
                <a:gd name="connsiteX101" fmla="*/ 190761 w 385450"/>
                <a:gd name="connsiteY101" fmla="*/ 558355 h 608768"/>
                <a:gd name="connsiteX102" fmla="*/ 219360 w 385450"/>
                <a:gd name="connsiteY102" fmla="*/ 533303 h 608768"/>
                <a:gd name="connsiteX103" fmla="*/ 220599 w 385450"/>
                <a:gd name="connsiteY103" fmla="*/ 530416 h 608768"/>
                <a:gd name="connsiteX104" fmla="*/ 249301 w 385450"/>
                <a:gd name="connsiteY104" fmla="*/ 537839 h 608768"/>
                <a:gd name="connsiteX105" fmla="*/ 263755 w 385450"/>
                <a:gd name="connsiteY105" fmla="*/ 531963 h 608768"/>
                <a:gd name="connsiteX106" fmla="*/ 254360 w 385450"/>
                <a:gd name="connsiteY106" fmla="*/ 496601 h 608768"/>
                <a:gd name="connsiteX107" fmla="*/ 237531 w 385450"/>
                <a:gd name="connsiteY107" fmla="*/ 477631 h 608768"/>
                <a:gd name="connsiteX108" fmla="*/ 251160 w 385450"/>
                <a:gd name="connsiteY108" fmla="*/ 462682 h 608768"/>
                <a:gd name="connsiteX109" fmla="*/ 252192 w 385450"/>
                <a:gd name="connsiteY109" fmla="*/ 462785 h 608768"/>
                <a:gd name="connsiteX110" fmla="*/ 261381 w 385450"/>
                <a:gd name="connsiteY110" fmla="*/ 453610 h 608768"/>
                <a:gd name="connsiteX111" fmla="*/ 260452 w 385450"/>
                <a:gd name="connsiteY111" fmla="*/ 449589 h 608768"/>
                <a:gd name="connsiteX112" fmla="*/ 263755 w 385450"/>
                <a:gd name="connsiteY112" fmla="*/ 423300 h 608768"/>
                <a:gd name="connsiteX113" fmla="*/ 249301 w 385450"/>
                <a:gd name="connsiteY113" fmla="*/ 417424 h 608768"/>
                <a:gd name="connsiteX114" fmla="*/ 220599 w 385450"/>
                <a:gd name="connsiteY114" fmla="*/ 424846 h 608768"/>
                <a:gd name="connsiteX115" fmla="*/ 219360 w 385450"/>
                <a:gd name="connsiteY115" fmla="*/ 421960 h 608768"/>
                <a:gd name="connsiteX116" fmla="*/ 190761 w 385450"/>
                <a:gd name="connsiteY116" fmla="*/ 397011 h 608768"/>
                <a:gd name="connsiteX117" fmla="*/ 15246 w 385450"/>
                <a:gd name="connsiteY117" fmla="*/ 352474 h 608768"/>
                <a:gd name="connsiteX118" fmla="*/ 370304 w 385450"/>
                <a:gd name="connsiteY118" fmla="*/ 352474 h 608768"/>
                <a:gd name="connsiteX119" fmla="*/ 381557 w 385450"/>
                <a:gd name="connsiteY119" fmla="*/ 357422 h 608768"/>
                <a:gd name="connsiteX120" fmla="*/ 385377 w 385450"/>
                <a:gd name="connsiteY120" fmla="*/ 369072 h 608768"/>
                <a:gd name="connsiteX121" fmla="*/ 355023 w 385450"/>
                <a:gd name="connsiteY121" fmla="*/ 595057 h 608768"/>
                <a:gd name="connsiteX122" fmla="*/ 339950 w 385450"/>
                <a:gd name="connsiteY122" fmla="*/ 608768 h 608768"/>
                <a:gd name="connsiteX123" fmla="*/ 45600 w 385450"/>
                <a:gd name="connsiteY123" fmla="*/ 608768 h 608768"/>
                <a:gd name="connsiteX124" fmla="*/ 30423 w 385450"/>
                <a:gd name="connsiteY124" fmla="*/ 595057 h 608768"/>
                <a:gd name="connsiteX125" fmla="*/ 69 w 385450"/>
                <a:gd name="connsiteY125" fmla="*/ 369072 h 608768"/>
                <a:gd name="connsiteX126" fmla="*/ 3992 w 385450"/>
                <a:gd name="connsiteY126" fmla="*/ 357422 h 608768"/>
                <a:gd name="connsiteX127" fmla="*/ 15246 w 385450"/>
                <a:gd name="connsiteY127" fmla="*/ 352474 h 608768"/>
                <a:gd name="connsiteX128" fmla="*/ 229886 w 385450"/>
                <a:gd name="connsiteY128" fmla="*/ 196878 h 608768"/>
                <a:gd name="connsiteX129" fmla="*/ 251679 w 385450"/>
                <a:gd name="connsiteY129" fmla="*/ 215230 h 608768"/>
                <a:gd name="connsiteX130" fmla="*/ 297227 w 385450"/>
                <a:gd name="connsiteY130" fmla="*/ 236159 h 608768"/>
                <a:gd name="connsiteX131" fmla="*/ 313855 w 385450"/>
                <a:gd name="connsiteY131" fmla="*/ 250387 h 608768"/>
                <a:gd name="connsiteX132" fmla="*/ 341122 w 385450"/>
                <a:gd name="connsiteY132" fmla="*/ 330599 h 608768"/>
                <a:gd name="connsiteX133" fmla="*/ 209538 w 385450"/>
                <a:gd name="connsiteY133" fmla="*/ 330599 h 608768"/>
                <a:gd name="connsiteX134" fmla="*/ 194769 w 385450"/>
                <a:gd name="connsiteY134" fmla="*/ 231726 h 608768"/>
                <a:gd name="connsiteX135" fmla="*/ 155647 w 385450"/>
                <a:gd name="connsiteY135" fmla="*/ 196878 h 608768"/>
                <a:gd name="connsiteX136" fmla="*/ 190747 w 385450"/>
                <a:gd name="connsiteY136" fmla="*/ 231726 h 608768"/>
                <a:gd name="connsiteX137" fmla="*/ 175881 w 385450"/>
                <a:gd name="connsiteY137" fmla="*/ 330599 h 608768"/>
                <a:gd name="connsiteX138" fmla="*/ 44465 w 385450"/>
                <a:gd name="connsiteY138" fmla="*/ 330599 h 608768"/>
                <a:gd name="connsiteX139" fmla="*/ 71615 w 385450"/>
                <a:gd name="connsiteY139" fmla="*/ 250387 h 608768"/>
                <a:gd name="connsiteX140" fmla="*/ 88339 w 385450"/>
                <a:gd name="connsiteY140" fmla="*/ 236159 h 608768"/>
                <a:gd name="connsiteX141" fmla="*/ 133762 w 385450"/>
                <a:gd name="connsiteY141" fmla="*/ 215230 h 608768"/>
                <a:gd name="connsiteX142" fmla="*/ 160716 w 385450"/>
                <a:gd name="connsiteY142" fmla="*/ 70485 h 608768"/>
                <a:gd name="connsiteX143" fmla="*/ 129130 w 385450"/>
                <a:gd name="connsiteY143" fmla="*/ 98962 h 608768"/>
                <a:gd name="connsiteX144" fmla="*/ 191398 w 385450"/>
                <a:gd name="connsiteY144" fmla="*/ 178647 h 608768"/>
                <a:gd name="connsiteX145" fmla="*/ 253666 w 385450"/>
                <a:gd name="connsiteY145" fmla="*/ 98962 h 608768"/>
                <a:gd name="connsiteX146" fmla="*/ 174876 w 385450"/>
                <a:gd name="connsiteY146" fmla="*/ 100611 h 608768"/>
                <a:gd name="connsiteX147" fmla="*/ 160716 w 385450"/>
                <a:gd name="connsiteY147" fmla="*/ 70485 h 608768"/>
                <a:gd name="connsiteX148" fmla="*/ 191398 w 385450"/>
                <a:gd name="connsiteY148" fmla="*/ 0 h 608768"/>
                <a:gd name="connsiteX149" fmla="*/ 273286 w 385450"/>
                <a:gd name="connsiteY149" fmla="*/ 80407 h 608768"/>
                <a:gd name="connsiteX150" fmla="*/ 191398 w 385450"/>
                <a:gd name="connsiteY150" fmla="*/ 196172 h 608768"/>
                <a:gd name="connsiteX151" fmla="*/ 109407 w 385450"/>
                <a:gd name="connsiteY151" fmla="*/ 80407 h 608768"/>
                <a:gd name="connsiteX152" fmla="*/ 191398 w 385450"/>
                <a:gd name="connsiteY152" fmla="*/ 0 h 60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385450" h="608768">
                  <a:moveTo>
                    <a:pt x="190764" y="514563"/>
                  </a:moveTo>
                  <a:cubicBezTo>
                    <a:pt x="197998" y="519099"/>
                    <a:pt x="205026" y="523119"/>
                    <a:pt x="211847" y="526418"/>
                  </a:cubicBezTo>
                  <a:cubicBezTo>
                    <a:pt x="211433" y="527449"/>
                    <a:pt x="211020" y="528480"/>
                    <a:pt x="210607" y="529304"/>
                  </a:cubicBezTo>
                  <a:cubicBezTo>
                    <a:pt x="205026" y="541674"/>
                    <a:pt x="197792" y="548787"/>
                    <a:pt x="190764" y="548787"/>
                  </a:cubicBezTo>
                  <a:cubicBezTo>
                    <a:pt x="183633" y="548787"/>
                    <a:pt x="176399" y="541674"/>
                    <a:pt x="170818" y="529304"/>
                  </a:cubicBezTo>
                  <a:cubicBezTo>
                    <a:pt x="170405" y="528480"/>
                    <a:pt x="169991" y="527449"/>
                    <a:pt x="169578" y="526418"/>
                  </a:cubicBezTo>
                  <a:cubicBezTo>
                    <a:pt x="176399" y="523119"/>
                    <a:pt x="183530" y="519099"/>
                    <a:pt x="190764" y="514563"/>
                  </a:cubicBezTo>
                  <a:close/>
                  <a:moveTo>
                    <a:pt x="219467" y="493887"/>
                  </a:moveTo>
                  <a:cubicBezTo>
                    <a:pt x="218642" y="502247"/>
                    <a:pt x="217095" y="510091"/>
                    <a:pt x="215033" y="517315"/>
                  </a:cubicBezTo>
                  <a:cubicBezTo>
                    <a:pt x="209981" y="514735"/>
                    <a:pt x="204826" y="511948"/>
                    <a:pt x="199568" y="508749"/>
                  </a:cubicBezTo>
                  <a:cubicBezTo>
                    <a:pt x="202764" y="506582"/>
                    <a:pt x="205857" y="504311"/>
                    <a:pt x="208950" y="502041"/>
                  </a:cubicBezTo>
                  <a:cubicBezTo>
                    <a:pt x="212559" y="499357"/>
                    <a:pt x="216064" y="496571"/>
                    <a:pt x="219467" y="493887"/>
                  </a:cubicBezTo>
                  <a:close/>
                  <a:moveTo>
                    <a:pt x="162098" y="493887"/>
                  </a:moveTo>
                  <a:cubicBezTo>
                    <a:pt x="165494" y="496571"/>
                    <a:pt x="168992" y="499357"/>
                    <a:pt x="172491" y="502041"/>
                  </a:cubicBezTo>
                  <a:cubicBezTo>
                    <a:pt x="175578" y="504311"/>
                    <a:pt x="178666" y="506582"/>
                    <a:pt x="181856" y="508749"/>
                  </a:cubicBezTo>
                  <a:cubicBezTo>
                    <a:pt x="176608" y="511948"/>
                    <a:pt x="171462" y="514838"/>
                    <a:pt x="166523" y="517315"/>
                  </a:cubicBezTo>
                  <a:cubicBezTo>
                    <a:pt x="164362" y="510091"/>
                    <a:pt x="162921" y="502247"/>
                    <a:pt x="162098" y="493887"/>
                  </a:cubicBezTo>
                  <a:close/>
                  <a:moveTo>
                    <a:pt x="230644" y="484220"/>
                  </a:moveTo>
                  <a:cubicBezTo>
                    <a:pt x="236930" y="490511"/>
                    <a:pt x="242392" y="496595"/>
                    <a:pt x="246720" y="502370"/>
                  </a:cubicBezTo>
                  <a:cubicBezTo>
                    <a:pt x="257437" y="516704"/>
                    <a:pt x="257643" y="524128"/>
                    <a:pt x="256097" y="526294"/>
                  </a:cubicBezTo>
                  <a:cubicBezTo>
                    <a:pt x="255067" y="527531"/>
                    <a:pt x="252697" y="528253"/>
                    <a:pt x="249296" y="528253"/>
                  </a:cubicBezTo>
                  <a:cubicBezTo>
                    <a:pt x="243010" y="528253"/>
                    <a:pt x="234250" y="525881"/>
                    <a:pt x="223842" y="521447"/>
                  </a:cubicBezTo>
                  <a:cubicBezTo>
                    <a:pt x="227140" y="510619"/>
                    <a:pt x="229201" y="498039"/>
                    <a:pt x="229716" y="485045"/>
                  </a:cubicBezTo>
                  <a:cubicBezTo>
                    <a:pt x="230025" y="484839"/>
                    <a:pt x="230335" y="484530"/>
                    <a:pt x="230644" y="484220"/>
                  </a:cubicBezTo>
                  <a:close/>
                  <a:moveTo>
                    <a:pt x="150811" y="484220"/>
                  </a:moveTo>
                  <a:cubicBezTo>
                    <a:pt x="151120" y="484530"/>
                    <a:pt x="151430" y="484839"/>
                    <a:pt x="151842" y="485045"/>
                  </a:cubicBezTo>
                  <a:cubicBezTo>
                    <a:pt x="152358" y="498039"/>
                    <a:pt x="154421" y="510619"/>
                    <a:pt x="157723" y="521447"/>
                  </a:cubicBezTo>
                  <a:cubicBezTo>
                    <a:pt x="147303" y="525881"/>
                    <a:pt x="138430" y="528253"/>
                    <a:pt x="132137" y="528253"/>
                  </a:cubicBezTo>
                  <a:cubicBezTo>
                    <a:pt x="128733" y="528253"/>
                    <a:pt x="126360" y="527531"/>
                    <a:pt x="125431" y="526294"/>
                  </a:cubicBezTo>
                  <a:cubicBezTo>
                    <a:pt x="123781" y="524128"/>
                    <a:pt x="124090" y="516704"/>
                    <a:pt x="134820" y="502370"/>
                  </a:cubicBezTo>
                  <a:cubicBezTo>
                    <a:pt x="139153" y="496595"/>
                    <a:pt x="144517" y="490511"/>
                    <a:pt x="150811" y="484220"/>
                  </a:cubicBezTo>
                  <a:close/>
                  <a:moveTo>
                    <a:pt x="190782" y="463115"/>
                  </a:moveTo>
                  <a:cubicBezTo>
                    <a:pt x="182728" y="463115"/>
                    <a:pt x="176120" y="469612"/>
                    <a:pt x="176120" y="477657"/>
                  </a:cubicBezTo>
                  <a:cubicBezTo>
                    <a:pt x="176120" y="485702"/>
                    <a:pt x="182728" y="492199"/>
                    <a:pt x="190782" y="492199"/>
                  </a:cubicBezTo>
                  <a:cubicBezTo>
                    <a:pt x="198836" y="492199"/>
                    <a:pt x="205341" y="485702"/>
                    <a:pt x="205341" y="477657"/>
                  </a:cubicBezTo>
                  <a:cubicBezTo>
                    <a:pt x="205341" y="469612"/>
                    <a:pt x="198836" y="463115"/>
                    <a:pt x="190782" y="463115"/>
                  </a:cubicBezTo>
                  <a:close/>
                  <a:moveTo>
                    <a:pt x="190782" y="452183"/>
                  </a:moveTo>
                  <a:cubicBezTo>
                    <a:pt x="194913" y="454967"/>
                    <a:pt x="199146" y="457855"/>
                    <a:pt x="203276" y="460949"/>
                  </a:cubicBezTo>
                  <a:cubicBezTo>
                    <a:pt x="209162" y="465384"/>
                    <a:pt x="214944" y="469922"/>
                    <a:pt x="220210" y="474666"/>
                  </a:cubicBezTo>
                  <a:cubicBezTo>
                    <a:pt x="220210" y="475697"/>
                    <a:pt x="220314" y="476729"/>
                    <a:pt x="220314" y="477657"/>
                  </a:cubicBezTo>
                  <a:cubicBezTo>
                    <a:pt x="220314" y="478688"/>
                    <a:pt x="220210" y="479719"/>
                    <a:pt x="220210" y="480751"/>
                  </a:cubicBezTo>
                  <a:cubicBezTo>
                    <a:pt x="214944" y="485392"/>
                    <a:pt x="209162" y="490033"/>
                    <a:pt x="203276" y="494365"/>
                  </a:cubicBezTo>
                  <a:cubicBezTo>
                    <a:pt x="199146" y="497459"/>
                    <a:pt x="194913" y="500347"/>
                    <a:pt x="190782" y="503131"/>
                  </a:cubicBezTo>
                  <a:cubicBezTo>
                    <a:pt x="186549" y="500347"/>
                    <a:pt x="182315" y="497459"/>
                    <a:pt x="178288" y="494365"/>
                  </a:cubicBezTo>
                  <a:cubicBezTo>
                    <a:pt x="172299" y="490033"/>
                    <a:pt x="166620" y="485392"/>
                    <a:pt x="161251" y="480751"/>
                  </a:cubicBezTo>
                  <a:cubicBezTo>
                    <a:pt x="161251" y="479719"/>
                    <a:pt x="161251" y="478688"/>
                    <a:pt x="161251" y="477657"/>
                  </a:cubicBezTo>
                  <a:cubicBezTo>
                    <a:pt x="161251" y="476729"/>
                    <a:pt x="161251" y="475697"/>
                    <a:pt x="161251" y="474666"/>
                  </a:cubicBezTo>
                  <a:cubicBezTo>
                    <a:pt x="166620" y="469922"/>
                    <a:pt x="172299" y="465384"/>
                    <a:pt x="178288" y="460949"/>
                  </a:cubicBezTo>
                  <a:cubicBezTo>
                    <a:pt x="182315" y="457855"/>
                    <a:pt x="186549" y="454967"/>
                    <a:pt x="190782" y="452183"/>
                  </a:cubicBezTo>
                  <a:close/>
                  <a:moveTo>
                    <a:pt x="215033" y="437929"/>
                  </a:moveTo>
                  <a:cubicBezTo>
                    <a:pt x="217095" y="445143"/>
                    <a:pt x="218642" y="452976"/>
                    <a:pt x="219467" y="461427"/>
                  </a:cubicBezTo>
                  <a:cubicBezTo>
                    <a:pt x="216064" y="458644"/>
                    <a:pt x="212559" y="455861"/>
                    <a:pt x="208950" y="453182"/>
                  </a:cubicBezTo>
                  <a:cubicBezTo>
                    <a:pt x="205960" y="450914"/>
                    <a:pt x="202764" y="448647"/>
                    <a:pt x="199568" y="446483"/>
                  </a:cubicBezTo>
                  <a:cubicBezTo>
                    <a:pt x="204826" y="443288"/>
                    <a:pt x="209981" y="440505"/>
                    <a:pt x="215033" y="437929"/>
                  </a:cubicBezTo>
                  <a:close/>
                  <a:moveTo>
                    <a:pt x="166523" y="437929"/>
                  </a:moveTo>
                  <a:cubicBezTo>
                    <a:pt x="171462" y="440505"/>
                    <a:pt x="176608" y="443391"/>
                    <a:pt x="181856" y="446483"/>
                  </a:cubicBezTo>
                  <a:cubicBezTo>
                    <a:pt x="178666" y="448647"/>
                    <a:pt x="175578" y="450914"/>
                    <a:pt x="172491" y="453182"/>
                  </a:cubicBezTo>
                  <a:cubicBezTo>
                    <a:pt x="168992" y="455861"/>
                    <a:pt x="165494" y="458644"/>
                    <a:pt x="162098" y="461427"/>
                  </a:cubicBezTo>
                  <a:cubicBezTo>
                    <a:pt x="162921" y="452976"/>
                    <a:pt x="164362" y="445143"/>
                    <a:pt x="166523" y="437929"/>
                  </a:cubicBezTo>
                  <a:close/>
                  <a:moveTo>
                    <a:pt x="249292" y="426991"/>
                  </a:moveTo>
                  <a:cubicBezTo>
                    <a:pt x="252692" y="426991"/>
                    <a:pt x="255061" y="427713"/>
                    <a:pt x="256092" y="429053"/>
                  </a:cubicBezTo>
                  <a:cubicBezTo>
                    <a:pt x="257431" y="430806"/>
                    <a:pt x="257225" y="435859"/>
                    <a:pt x="252280" y="444418"/>
                  </a:cubicBezTo>
                  <a:lnTo>
                    <a:pt x="252177" y="444418"/>
                  </a:lnTo>
                  <a:cubicBezTo>
                    <a:pt x="247128" y="444418"/>
                    <a:pt x="243110" y="448543"/>
                    <a:pt x="243110" y="453596"/>
                  </a:cubicBezTo>
                  <a:cubicBezTo>
                    <a:pt x="243110" y="454731"/>
                    <a:pt x="243213" y="455762"/>
                    <a:pt x="243625" y="456793"/>
                  </a:cubicBezTo>
                  <a:cubicBezTo>
                    <a:pt x="239916" y="461433"/>
                    <a:pt x="235588" y="466177"/>
                    <a:pt x="230642" y="471024"/>
                  </a:cubicBezTo>
                  <a:cubicBezTo>
                    <a:pt x="230333" y="470714"/>
                    <a:pt x="230024" y="470405"/>
                    <a:pt x="229715" y="470199"/>
                  </a:cubicBezTo>
                  <a:cubicBezTo>
                    <a:pt x="229200" y="457205"/>
                    <a:pt x="227139" y="444625"/>
                    <a:pt x="223842" y="433797"/>
                  </a:cubicBezTo>
                  <a:cubicBezTo>
                    <a:pt x="234249" y="429363"/>
                    <a:pt x="243007" y="426991"/>
                    <a:pt x="249292" y="426991"/>
                  </a:cubicBezTo>
                  <a:close/>
                  <a:moveTo>
                    <a:pt x="132137" y="426991"/>
                  </a:moveTo>
                  <a:cubicBezTo>
                    <a:pt x="133478" y="426991"/>
                    <a:pt x="135026" y="427094"/>
                    <a:pt x="136677" y="427300"/>
                  </a:cubicBezTo>
                  <a:cubicBezTo>
                    <a:pt x="137915" y="430909"/>
                    <a:pt x="141422" y="433384"/>
                    <a:pt x="145240" y="433384"/>
                  </a:cubicBezTo>
                  <a:cubicBezTo>
                    <a:pt x="147406" y="433384"/>
                    <a:pt x="149469" y="432559"/>
                    <a:pt x="151120" y="431219"/>
                  </a:cubicBezTo>
                  <a:cubicBezTo>
                    <a:pt x="153287" y="432044"/>
                    <a:pt x="155453" y="432869"/>
                    <a:pt x="157723" y="433797"/>
                  </a:cubicBezTo>
                  <a:cubicBezTo>
                    <a:pt x="154421" y="444625"/>
                    <a:pt x="152358" y="457205"/>
                    <a:pt x="151739" y="470199"/>
                  </a:cubicBezTo>
                  <a:cubicBezTo>
                    <a:pt x="151430" y="470405"/>
                    <a:pt x="151120" y="470714"/>
                    <a:pt x="150811" y="471024"/>
                  </a:cubicBezTo>
                  <a:cubicBezTo>
                    <a:pt x="144517" y="464836"/>
                    <a:pt x="139153" y="458752"/>
                    <a:pt x="134820" y="452874"/>
                  </a:cubicBezTo>
                  <a:cubicBezTo>
                    <a:pt x="123987" y="438540"/>
                    <a:pt x="123781" y="431116"/>
                    <a:pt x="125431" y="429053"/>
                  </a:cubicBezTo>
                  <a:cubicBezTo>
                    <a:pt x="126360" y="427713"/>
                    <a:pt x="128733" y="426991"/>
                    <a:pt x="132137" y="426991"/>
                  </a:cubicBezTo>
                  <a:close/>
                  <a:moveTo>
                    <a:pt x="190764" y="406527"/>
                  </a:moveTo>
                  <a:cubicBezTo>
                    <a:pt x="197792" y="406527"/>
                    <a:pt x="205026" y="413640"/>
                    <a:pt x="210607" y="426010"/>
                  </a:cubicBezTo>
                  <a:cubicBezTo>
                    <a:pt x="211020" y="426937"/>
                    <a:pt x="211433" y="427865"/>
                    <a:pt x="211847" y="428896"/>
                  </a:cubicBezTo>
                  <a:cubicBezTo>
                    <a:pt x="205026" y="432195"/>
                    <a:pt x="197998" y="436215"/>
                    <a:pt x="190764" y="440751"/>
                  </a:cubicBezTo>
                  <a:cubicBezTo>
                    <a:pt x="183530" y="436215"/>
                    <a:pt x="176399" y="432195"/>
                    <a:pt x="169578" y="428896"/>
                  </a:cubicBezTo>
                  <a:cubicBezTo>
                    <a:pt x="169991" y="427865"/>
                    <a:pt x="170405" y="426937"/>
                    <a:pt x="170818" y="426010"/>
                  </a:cubicBezTo>
                  <a:cubicBezTo>
                    <a:pt x="176399" y="413640"/>
                    <a:pt x="183633" y="406527"/>
                    <a:pt x="190764" y="406527"/>
                  </a:cubicBezTo>
                  <a:close/>
                  <a:moveTo>
                    <a:pt x="190761" y="397011"/>
                  </a:moveTo>
                  <a:cubicBezTo>
                    <a:pt x="179611" y="397011"/>
                    <a:pt x="169390" y="405877"/>
                    <a:pt x="162059" y="421960"/>
                  </a:cubicBezTo>
                  <a:cubicBezTo>
                    <a:pt x="161646" y="422888"/>
                    <a:pt x="161336" y="423815"/>
                    <a:pt x="160923" y="424846"/>
                  </a:cubicBezTo>
                  <a:cubicBezTo>
                    <a:pt x="158549" y="423815"/>
                    <a:pt x="156381" y="422991"/>
                    <a:pt x="154213" y="422166"/>
                  </a:cubicBezTo>
                  <a:cubicBezTo>
                    <a:pt x="153283" y="418042"/>
                    <a:pt x="149567" y="415052"/>
                    <a:pt x="145230" y="415052"/>
                  </a:cubicBezTo>
                  <a:cubicBezTo>
                    <a:pt x="142752" y="415052"/>
                    <a:pt x="140275" y="416083"/>
                    <a:pt x="138519" y="417939"/>
                  </a:cubicBezTo>
                  <a:cubicBezTo>
                    <a:pt x="136248" y="417630"/>
                    <a:pt x="134080" y="417424"/>
                    <a:pt x="132118" y="417424"/>
                  </a:cubicBezTo>
                  <a:cubicBezTo>
                    <a:pt x="125407" y="417424"/>
                    <a:pt x="120555" y="419382"/>
                    <a:pt x="117664" y="423300"/>
                  </a:cubicBezTo>
                  <a:cubicBezTo>
                    <a:pt x="112089" y="430723"/>
                    <a:pt x="115393" y="442991"/>
                    <a:pt x="127059" y="458662"/>
                  </a:cubicBezTo>
                  <a:cubicBezTo>
                    <a:pt x="131602" y="464744"/>
                    <a:pt x="137281" y="471136"/>
                    <a:pt x="143888" y="477631"/>
                  </a:cubicBezTo>
                  <a:cubicBezTo>
                    <a:pt x="137281" y="484126"/>
                    <a:pt x="131602" y="490518"/>
                    <a:pt x="127059" y="496601"/>
                  </a:cubicBezTo>
                  <a:cubicBezTo>
                    <a:pt x="115393" y="512271"/>
                    <a:pt x="112089" y="524540"/>
                    <a:pt x="117664" y="531963"/>
                  </a:cubicBezTo>
                  <a:cubicBezTo>
                    <a:pt x="120555" y="535880"/>
                    <a:pt x="125407" y="537839"/>
                    <a:pt x="132118" y="537839"/>
                  </a:cubicBezTo>
                  <a:cubicBezTo>
                    <a:pt x="139552" y="537839"/>
                    <a:pt x="149463" y="535365"/>
                    <a:pt x="160923" y="530416"/>
                  </a:cubicBezTo>
                  <a:cubicBezTo>
                    <a:pt x="161336" y="531447"/>
                    <a:pt x="161646" y="532375"/>
                    <a:pt x="162059" y="533303"/>
                  </a:cubicBezTo>
                  <a:cubicBezTo>
                    <a:pt x="169390" y="549386"/>
                    <a:pt x="179611" y="558355"/>
                    <a:pt x="190761" y="558355"/>
                  </a:cubicBezTo>
                  <a:cubicBezTo>
                    <a:pt x="201912" y="558355"/>
                    <a:pt x="212029" y="549386"/>
                    <a:pt x="219360" y="533303"/>
                  </a:cubicBezTo>
                  <a:cubicBezTo>
                    <a:pt x="219773" y="532375"/>
                    <a:pt x="220186" y="531447"/>
                    <a:pt x="220599" y="530416"/>
                  </a:cubicBezTo>
                  <a:cubicBezTo>
                    <a:pt x="231956" y="535365"/>
                    <a:pt x="241971" y="537839"/>
                    <a:pt x="249301" y="537839"/>
                  </a:cubicBezTo>
                  <a:cubicBezTo>
                    <a:pt x="256012" y="537839"/>
                    <a:pt x="260865" y="535880"/>
                    <a:pt x="263755" y="531963"/>
                  </a:cubicBezTo>
                  <a:cubicBezTo>
                    <a:pt x="269331" y="524540"/>
                    <a:pt x="266130" y="512271"/>
                    <a:pt x="254360" y="496601"/>
                  </a:cubicBezTo>
                  <a:cubicBezTo>
                    <a:pt x="249817" y="490518"/>
                    <a:pt x="244139" y="484126"/>
                    <a:pt x="237531" y="477631"/>
                  </a:cubicBezTo>
                  <a:cubicBezTo>
                    <a:pt x="242694" y="472579"/>
                    <a:pt x="247236" y="467528"/>
                    <a:pt x="251160" y="462682"/>
                  </a:cubicBezTo>
                  <a:cubicBezTo>
                    <a:pt x="251573" y="462785"/>
                    <a:pt x="251882" y="462785"/>
                    <a:pt x="252192" y="462785"/>
                  </a:cubicBezTo>
                  <a:cubicBezTo>
                    <a:pt x="257251" y="462785"/>
                    <a:pt x="261381" y="458662"/>
                    <a:pt x="261381" y="453610"/>
                  </a:cubicBezTo>
                  <a:cubicBezTo>
                    <a:pt x="261381" y="452270"/>
                    <a:pt x="261071" y="450826"/>
                    <a:pt x="260452" y="449589"/>
                  </a:cubicBezTo>
                  <a:cubicBezTo>
                    <a:pt x="267162" y="438146"/>
                    <a:pt x="268298" y="429279"/>
                    <a:pt x="263755" y="423300"/>
                  </a:cubicBezTo>
                  <a:cubicBezTo>
                    <a:pt x="260865" y="419382"/>
                    <a:pt x="256012" y="417424"/>
                    <a:pt x="249301" y="417424"/>
                  </a:cubicBezTo>
                  <a:cubicBezTo>
                    <a:pt x="241971" y="417424"/>
                    <a:pt x="231956" y="420001"/>
                    <a:pt x="220599" y="424846"/>
                  </a:cubicBezTo>
                  <a:cubicBezTo>
                    <a:pt x="220186" y="423815"/>
                    <a:pt x="219773" y="422888"/>
                    <a:pt x="219360" y="421960"/>
                  </a:cubicBezTo>
                  <a:cubicBezTo>
                    <a:pt x="212029" y="405877"/>
                    <a:pt x="201912" y="397011"/>
                    <a:pt x="190761" y="397011"/>
                  </a:cubicBezTo>
                  <a:close/>
                  <a:moveTo>
                    <a:pt x="15246" y="352474"/>
                  </a:moveTo>
                  <a:lnTo>
                    <a:pt x="370304" y="352474"/>
                  </a:lnTo>
                  <a:cubicBezTo>
                    <a:pt x="374537" y="352474"/>
                    <a:pt x="378666" y="354329"/>
                    <a:pt x="381557" y="357422"/>
                  </a:cubicBezTo>
                  <a:cubicBezTo>
                    <a:pt x="384448" y="360618"/>
                    <a:pt x="385790" y="364845"/>
                    <a:pt x="385377" y="369072"/>
                  </a:cubicBezTo>
                  <a:lnTo>
                    <a:pt x="355023" y="595057"/>
                  </a:lnTo>
                  <a:cubicBezTo>
                    <a:pt x="354301" y="602789"/>
                    <a:pt x="347796" y="608768"/>
                    <a:pt x="339950" y="608768"/>
                  </a:cubicBezTo>
                  <a:lnTo>
                    <a:pt x="45600" y="608768"/>
                  </a:lnTo>
                  <a:cubicBezTo>
                    <a:pt x="37753" y="608768"/>
                    <a:pt x="31249" y="602789"/>
                    <a:pt x="30423" y="595057"/>
                  </a:cubicBezTo>
                  <a:lnTo>
                    <a:pt x="69" y="369072"/>
                  </a:lnTo>
                  <a:cubicBezTo>
                    <a:pt x="-344" y="364845"/>
                    <a:pt x="1101" y="360618"/>
                    <a:pt x="3992" y="357422"/>
                  </a:cubicBezTo>
                  <a:cubicBezTo>
                    <a:pt x="6883" y="354329"/>
                    <a:pt x="10909" y="352474"/>
                    <a:pt x="15246" y="352474"/>
                  </a:cubicBezTo>
                  <a:close/>
                  <a:moveTo>
                    <a:pt x="229886" y="196878"/>
                  </a:moveTo>
                  <a:lnTo>
                    <a:pt x="251679" y="215230"/>
                  </a:lnTo>
                  <a:lnTo>
                    <a:pt x="297227" y="236159"/>
                  </a:lnTo>
                  <a:cubicBezTo>
                    <a:pt x="303940" y="238943"/>
                    <a:pt x="310963" y="243376"/>
                    <a:pt x="313855" y="250387"/>
                  </a:cubicBezTo>
                  <a:cubicBezTo>
                    <a:pt x="313855" y="250387"/>
                    <a:pt x="333169" y="296163"/>
                    <a:pt x="341122" y="330599"/>
                  </a:cubicBezTo>
                  <a:lnTo>
                    <a:pt x="209538" y="330599"/>
                  </a:lnTo>
                  <a:lnTo>
                    <a:pt x="194769" y="231726"/>
                  </a:lnTo>
                  <a:close/>
                  <a:moveTo>
                    <a:pt x="155647" y="196878"/>
                  </a:moveTo>
                  <a:lnTo>
                    <a:pt x="190747" y="231726"/>
                  </a:lnTo>
                  <a:lnTo>
                    <a:pt x="175881" y="330599"/>
                  </a:lnTo>
                  <a:lnTo>
                    <a:pt x="44465" y="330599"/>
                  </a:lnTo>
                  <a:cubicBezTo>
                    <a:pt x="52414" y="296163"/>
                    <a:pt x="71615" y="250387"/>
                    <a:pt x="71615" y="250387"/>
                  </a:cubicBezTo>
                  <a:cubicBezTo>
                    <a:pt x="75022" y="243067"/>
                    <a:pt x="81629" y="238943"/>
                    <a:pt x="88339" y="236159"/>
                  </a:cubicBezTo>
                  <a:lnTo>
                    <a:pt x="133762" y="215230"/>
                  </a:lnTo>
                  <a:close/>
                  <a:moveTo>
                    <a:pt x="160716" y="70485"/>
                  </a:moveTo>
                  <a:cubicBezTo>
                    <a:pt x="145085" y="69041"/>
                    <a:pt x="126549" y="77366"/>
                    <a:pt x="129130" y="98962"/>
                  </a:cubicBezTo>
                  <a:cubicBezTo>
                    <a:pt x="133777" y="138753"/>
                    <a:pt x="157321" y="178647"/>
                    <a:pt x="191398" y="178647"/>
                  </a:cubicBezTo>
                  <a:cubicBezTo>
                    <a:pt x="223822" y="178647"/>
                    <a:pt x="253253" y="130712"/>
                    <a:pt x="253666" y="98962"/>
                  </a:cubicBezTo>
                  <a:cubicBezTo>
                    <a:pt x="254182" y="45976"/>
                    <a:pt x="217317" y="105147"/>
                    <a:pt x="174876" y="100611"/>
                  </a:cubicBezTo>
                  <a:cubicBezTo>
                    <a:pt x="189075" y="83138"/>
                    <a:pt x="176347" y="71928"/>
                    <a:pt x="160716" y="70485"/>
                  </a:cubicBezTo>
                  <a:close/>
                  <a:moveTo>
                    <a:pt x="191398" y="0"/>
                  </a:moveTo>
                  <a:cubicBezTo>
                    <a:pt x="249845" y="0"/>
                    <a:pt x="273802" y="30101"/>
                    <a:pt x="273286" y="80407"/>
                  </a:cubicBezTo>
                  <a:cubicBezTo>
                    <a:pt x="272563" y="152979"/>
                    <a:pt x="225991" y="196172"/>
                    <a:pt x="191398" y="196172"/>
                  </a:cubicBezTo>
                  <a:cubicBezTo>
                    <a:pt x="150816" y="196172"/>
                    <a:pt x="110130" y="152979"/>
                    <a:pt x="109407" y="80407"/>
                  </a:cubicBezTo>
                  <a:cubicBezTo>
                    <a:pt x="108891" y="30101"/>
                    <a:pt x="132848" y="0"/>
                    <a:pt x="191398" y="0"/>
                  </a:cubicBezTo>
                  <a:close/>
                </a:path>
              </a:pathLst>
            </a:custGeom>
            <a:solidFill>
              <a:srgbClr val="C10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606976" y="658796"/>
            <a:ext cx="301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目录</a:t>
            </a:r>
            <a:endParaRPr lang="en-US" altLang="zh-CN" sz="6600" dirty="0"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cs typeface="+mn-ea"/>
                <a:sym typeface="+mn-lt"/>
              </a:rPr>
              <a:t>Contents</a:t>
            </a:r>
            <a:endParaRPr lang="zh-CN" altLang="en-US" sz="14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68454" y="2821790"/>
            <a:ext cx="4035600" cy="800219"/>
            <a:chOff x="1404398" y="2802054"/>
            <a:chExt cx="4035600" cy="800219"/>
          </a:xfrm>
        </p:grpSpPr>
        <p:sp>
          <p:nvSpPr>
            <p:cNvPr id="9" name="文本框 8"/>
            <p:cNvSpPr txBox="1"/>
            <p:nvPr/>
          </p:nvSpPr>
          <p:spPr>
            <a:xfrm>
              <a:off x="2255804" y="2942215"/>
              <a:ext cx="3184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cs typeface="+mn-ea"/>
                  <a:sym typeface="+mn-lt"/>
                </a:rPr>
                <a:t>案例背景</a:t>
              </a:r>
              <a:r>
                <a:rPr lang="zh-CN" altLang="en-US" sz="2000" dirty="0">
                  <a:cs typeface="+mn-ea"/>
                  <a:sym typeface="+mn-lt"/>
                </a:rPr>
                <a:t>与意义</a:t>
              </a:r>
              <a:endParaRPr lang="en-US" altLang="zh-CN" sz="2000" dirty="0">
                <a:cs typeface="+mn-ea"/>
                <a:sym typeface="+mn-lt"/>
              </a:endParaRPr>
            </a:p>
            <a:p>
              <a:r>
                <a:rPr lang="en-US" altLang="zh-CN" sz="1200" dirty="0">
                  <a:cs typeface="+mn-ea"/>
                  <a:sym typeface="+mn-lt"/>
                </a:rPr>
                <a:t>Background and significance of the topic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04398" y="2802054"/>
              <a:ext cx="8514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600" dirty="0">
                  <a:cs typeface="+mn-ea"/>
                  <a:sym typeface="+mn-lt"/>
                </a:rPr>
                <a:t>01.</a:t>
              </a:r>
              <a:endParaRPr lang="zh-CN" altLang="en-US" sz="460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8454" y="4511359"/>
            <a:ext cx="4035600" cy="800219"/>
            <a:chOff x="1404398" y="4491623"/>
            <a:chExt cx="4035600" cy="800219"/>
          </a:xfrm>
        </p:grpSpPr>
        <p:sp>
          <p:nvSpPr>
            <p:cNvPr id="12" name="文本框 11"/>
            <p:cNvSpPr txBox="1"/>
            <p:nvPr/>
          </p:nvSpPr>
          <p:spPr>
            <a:xfrm>
              <a:off x="2255804" y="4631825"/>
              <a:ext cx="3184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cs typeface="+mn-ea"/>
                  <a:sym typeface="+mn-lt"/>
                </a:rPr>
                <a:t>研究问题与阻碍</a:t>
              </a:r>
            </a:p>
            <a:p>
              <a:r>
                <a:rPr lang="en-US" altLang="zh-CN" sz="1200">
                  <a:cs typeface="+mn-ea"/>
                  <a:sym typeface="+mn-lt"/>
                </a:rPr>
                <a:t>Research </a:t>
              </a:r>
              <a:r>
                <a:rPr lang="en-US" altLang="zh-CN" sz="1200" dirty="0">
                  <a:cs typeface="+mn-ea"/>
                  <a:sym typeface="+mn-lt"/>
                </a:rPr>
                <a:t>content and presentation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04398" y="4491623"/>
              <a:ext cx="8514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600" dirty="0">
                  <a:cs typeface="+mn-ea"/>
                  <a:sym typeface="+mn-lt"/>
                </a:rPr>
                <a:t>03.</a:t>
              </a:r>
              <a:endParaRPr lang="zh-CN" altLang="en-US" sz="46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55460" y="2821790"/>
            <a:ext cx="4035600" cy="800219"/>
            <a:chOff x="6473534" y="2802054"/>
            <a:chExt cx="4035600" cy="800219"/>
          </a:xfrm>
        </p:grpSpPr>
        <p:sp>
          <p:nvSpPr>
            <p:cNvPr id="15" name="文本框 14"/>
            <p:cNvSpPr txBox="1"/>
            <p:nvPr/>
          </p:nvSpPr>
          <p:spPr>
            <a:xfrm>
              <a:off x="7324940" y="2942215"/>
              <a:ext cx="3184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cs typeface="+mn-ea"/>
                  <a:sym typeface="+mn-lt"/>
                </a:rPr>
                <a:t>研究思路与理论</a:t>
              </a:r>
            </a:p>
            <a:p>
              <a:r>
                <a:rPr lang="en-US" altLang="zh-CN" sz="1200">
                  <a:cs typeface="+mn-ea"/>
                  <a:sym typeface="+mn-lt"/>
                </a:rPr>
                <a:t>Research </a:t>
              </a:r>
              <a:r>
                <a:rPr lang="en-US" altLang="zh-CN" sz="1200" dirty="0">
                  <a:cs typeface="+mn-ea"/>
                  <a:sym typeface="+mn-lt"/>
                </a:rPr>
                <a:t>ideas and theories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73534" y="2802054"/>
              <a:ext cx="8514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600" dirty="0">
                  <a:cs typeface="+mn-ea"/>
                  <a:sym typeface="+mn-lt"/>
                </a:rPr>
                <a:t>02.</a:t>
              </a:r>
              <a:endParaRPr lang="zh-CN" altLang="en-US" sz="46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5460" y="4511359"/>
            <a:ext cx="4035600" cy="800219"/>
            <a:chOff x="6473534" y="4491623"/>
            <a:chExt cx="4035600" cy="800219"/>
          </a:xfrm>
        </p:grpSpPr>
        <p:sp>
          <p:nvSpPr>
            <p:cNvPr id="18" name="文本框 17"/>
            <p:cNvSpPr txBox="1"/>
            <p:nvPr/>
          </p:nvSpPr>
          <p:spPr>
            <a:xfrm>
              <a:off x="7324940" y="4624816"/>
              <a:ext cx="3184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cs typeface="+mn-ea"/>
                  <a:sym typeface="+mn-lt"/>
                </a:rPr>
                <a:t>总结分析与展望</a:t>
              </a:r>
            </a:p>
            <a:p>
              <a:r>
                <a:rPr lang="en-US" altLang="zh-CN" sz="1200" dirty="0">
                  <a:cs typeface="+mn-ea"/>
                  <a:sym typeface="+mn-lt"/>
                </a:rPr>
                <a:t>Summary analysis and outlook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3534" y="4491623"/>
              <a:ext cx="85140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600" dirty="0">
                  <a:cs typeface="+mn-ea"/>
                  <a:sym typeface="+mn-lt"/>
                </a:rPr>
                <a:t>04.</a:t>
              </a:r>
              <a:endParaRPr lang="zh-CN" altLang="en-US" sz="4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5B2A12E8-E6D7-DDBE-A600-3789795C6ADD}"/>
              </a:ext>
            </a:extLst>
          </p:cNvPr>
          <p:cNvGrpSpPr/>
          <p:nvPr/>
        </p:nvGrpSpPr>
        <p:grpSpPr>
          <a:xfrm>
            <a:off x="601884" y="130696"/>
            <a:ext cx="10988231" cy="4360281"/>
            <a:chOff x="308660" y="176995"/>
            <a:chExt cx="11688082" cy="5518397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A1061E9-2F57-1BBA-04ED-5D47FE9CE79A}"/>
                </a:ext>
              </a:extLst>
            </p:cNvPr>
            <p:cNvSpPr/>
            <p:nvPr/>
          </p:nvSpPr>
          <p:spPr>
            <a:xfrm>
              <a:off x="9907534" y="2121803"/>
              <a:ext cx="2089208" cy="128812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Output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4438CCA-322F-AF7D-3F20-2AEB93B62319}"/>
                </a:ext>
              </a:extLst>
            </p:cNvPr>
            <p:cNvGrpSpPr/>
            <p:nvPr/>
          </p:nvGrpSpPr>
          <p:grpSpPr>
            <a:xfrm>
              <a:off x="308660" y="176995"/>
              <a:ext cx="7915262" cy="5518397"/>
              <a:chOff x="528579" y="512661"/>
              <a:chExt cx="7915262" cy="5518397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EDCBB17E-B678-2812-25DF-A99809B24AC2}"/>
                  </a:ext>
                </a:extLst>
              </p:cNvPr>
              <p:cNvSpPr/>
              <p:nvPr/>
            </p:nvSpPr>
            <p:spPr>
              <a:xfrm>
                <a:off x="5415506" y="4146145"/>
                <a:ext cx="2437273" cy="5440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TextBlod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093F8DF8-9C7C-0486-EC5A-08862D515978}"/>
                  </a:ext>
                </a:extLst>
              </p:cNvPr>
              <p:cNvGrpSpPr/>
              <p:nvPr/>
            </p:nvGrpSpPr>
            <p:grpSpPr>
              <a:xfrm>
                <a:off x="528579" y="512661"/>
                <a:ext cx="7915262" cy="5518397"/>
                <a:chOff x="528579" y="512661"/>
                <a:chExt cx="7915262" cy="5518397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B620C69C-D491-D573-0007-CE3883D4A9B3}"/>
                    </a:ext>
                  </a:extLst>
                </p:cNvPr>
                <p:cNvGrpSpPr/>
                <p:nvPr/>
              </p:nvGrpSpPr>
              <p:grpSpPr>
                <a:xfrm>
                  <a:off x="528579" y="512661"/>
                  <a:ext cx="7915262" cy="5518397"/>
                  <a:chOff x="366534" y="1045097"/>
                  <a:chExt cx="7915262" cy="5518397"/>
                </a:xfrm>
              </p:grpSpPr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3776863-860E-DFED-B0E5-3B6833E33548}"/>
                      </a:ext>
                    </a:extLst>
                  </p:cNvPr>
                  <p:cNvGrpSpPr/>
                  <p:nvPr/>
                </p:nvGrpSpPr>
                <p:grpSpPr>
                  <a:xfrm>
                    <a:off x="366534" y="1045097"/>
                    <a:ext cx="7915262" cy="5518397"/>
                    <a:chOff x="771647" y="502534"/>
                    <a:chExt cx="8119402" cy="5518397"/>
                  </a:xfrm>
                </p:grpSpPr>
                <p:sp>
                  <p:nvSpPr>
                    <p:cNvPr id="2" name="矩形: 圆角 1">
                      <a:extLst>
                        <a:ext uri="{FF2B5EF4-FFF2-40B4-BE49-F238E27FC236}">
                          <a16:creationId xmlns:a16="http://schemas.microsoft.com/office/drawing/2014/main" id="{1B4941C5-A81F-B4D9-14B7-95FF385FF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647" y="1076446"/>
                      <a:ext cx="2500132" cy="544010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Business Features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" name="矩形: 圆角 2">
                      <a:extLst>
                        <a:ext uri="{FF2B5EF4-FFF2-40B4-BE49-F238E27FC236}">
                          <a16:creationId xmlns:a16="http://schemas.microsoft.com/office/drawing/2014/main" id="{A4FCABAD-621D-E054-9BCC-36D8D6658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647" y="2015924"/>
                      <a:ext cx="2500132" cy="544010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Convenience index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" name="左大括号 4">
                      <a:extLst>
                        <a:ext uri="{FF2B5EF4-FFF2-40B4-BE49-F238E27FC236}">
                          <a16:creationId xmlns:a16="http://schemas.microsoft.com/office/drawing/2014/main" id="{8C595332-68B5-6E15-F45C-FFE9048872B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385753" y="3437011"/>
                      <a:ext cx="578734" cy="3806945"/>
                    </a:xfrm>
                    <a:prstGeom prst="leftBrac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" name="菱形 5">
                      <a:extLst>
                        <a:ext uri="{FF2B5EF4-FFF2-40B4-BE49-F238E27FC236}">
                          <a16:creationId xmlns:a16="http://schemas.microsoft.com/office/drawing/2014/main" id="{140982CE-21B8-C4A1-0B56-5DD8715F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3660" y="1441048"/>
                      <a:ext cx="740780" cy="667473"/>
                    </a:xfrm>
                    <a:prstGeom prst="diamond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8D63682C-EECE-5E4A-3862-B0860EFEC8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5753" y="5651599"/>
                      <a:ext cx="578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i="1"/>
                        <a:t>X</a:t>
                      </a:r>
                      <a:endParaRPr lang="zh-CN" altLang="en-US" b="1" i="1"/>
                    </a:p>
                  </p:txBody>
                </p:sp>
                <p:cxnSp>
                  <p:nvCxnSpPr>
                    <p:cNvPr id="11" name="连接符: 肘形 10">
                      <a:extLst>
                        <a:ext uri="{FF2B5EF4-FFF2-40B4-BE49-F238E27FC236}">
                          <a16:creationId xmlns:a16="http://schemas.microsoft.com/office/drawing/2014/main" id="{206FA213-BBF4-EA55-4C98-EF9324780A0E}"/>
                        </a:ext>
                      </a:extLst>
                    </p:cNvPr>
                    <p:cNvCxnSpPr>
                      <a:stCxn id="2" idx="3"/>
                      <a:endCxn id="3" idx="3"/>
                    </p:cNvCxnSpPr>
                    <p:nvPr/>
                  </p:nvCxnSpPr>
                  <p:spPr>
                    <a:xfrm>
                      <a:off x="3271779" y="1348451"/>
                      <a:ext cx="12700" cy="939478"/>
                    </a:xfrm>
                    <a:prstGeom prst="bentConnector3">
                      <a:avLst>
                        <a:gd name="adj1" fmla="val 180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64376C03-24CD-5998-DC7E-812A4EA5ADBF}"/>
                        </a:ext>
                      </a:extLst>
                    </p:cNvPr>
                    <p:cNvCxnSpPr>
                      <a:stCxn id="6" idx="1"/>
                    </p:cNvCxnSpPr>
                    <p:nvPr/>
                  </p:nvCxnSpPr>
                  <p:spPr>
                    <a:xfrm flipH="1" flipV="1">
                      <a:off x="3514846" y="1774784"/>
                      <a:ext cx="358814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箭头连接符 16">
                      <a:extLst>
                        <a:ext uri="{FF2B5EF4-FFF2-40B4-BE49-F238E27FC236}">
                          <a16:creationId xmlns:a16="http://schemas.microsoft.com/office/drawing/2014/main" id="{63C166E8-0C0A-059A-44B5-92CFFE3B23A8}"/>
                        </a:ext>
                      </a:extLst>
                    </p:cNvPr>
                    <p:cNvCxnSpPr>
                      <a:cxnSpLocks/>
                      <a:stCxn id="6" idx="3"/>
                    </p:cNvCxnSpPr>
                    <p:nvPr/>
                  </p:nvCxnSpPr>
                  <p:spPr>
                    <a:xfrm>
                      <a:off x="4614440" y="1774785"/>
                      <a:ext cx="117017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D56CF641-B4D4-3FB5-C400-10B6CF97C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53337" y="502534"/>
                      <a:ext cx="0" cy="445287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矩形: 圆角 19">
                      <a:extLst>
                        <a:ext uri="{FF2B5EF4-FFF2-40B4-BE49-F238E27FC236}">
                          <a16:creationId xmlns:a16="http://schemas.microsoft.com/office/drawing/2014/main" id="{6F5DE3B5-61F9-6F4F-C3BA-8E19AB1CD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611" y="1502779"/>
                      <a:ext cx="2500132" cy="544010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XGBoost Model</a:t>
                      </a:r>
                    </a:p>
                  </p:txBody>
                </p:sp>
                <p:sp>
                  <p:nvSpPr>
                    <p:cNvPr id="22" name="左大括号 21">
                      <a:extLst>
                        <a:ext uri="{FF2B5EF4-FFF2-40B4-BE49-F238E27FC236}">
                          <a16:creationId xmlns:a16="http://schemas.microsoft.com/office/drawing/2014/main" id="{CC4501D0-B318-8267-35B7-92B0255C01E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76990" y="3851742"/>
                      <a:ext cx="578734" cy="3020982"/>
                    </a:xfrm>
                    <a:prstGeom prst="leftBrac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45331593-6BB6-02CD-2B8D-8682F4E4D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6990" y="5651599"/>
                      <a:ext cx="5787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i="1"/>
                        <a:t>f</a:t>
                      </a:r>
                      <a:endParaRPr lang="zh-CN" altLang="en-US" b="1" i="1"/>
                    </a:p>
                  </p:txBody>
                </p:sp>
                <p:cxnSp>
                  <p:nvCxnSpPr>
                    <p:cNvPr id="24" name="直接连接符 23">
                      <a:extLst>
                        <a:ext uri="{FF2B5EF4-FFF2-40B4-BE49-F238E27FC236}">
                          <a16:creationId xmlns:a16="http://schemas.microsoft.com/office/drawing/2014/main" id="{0A248EF9-AEBC-64FA-947A-3AA67C9521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91049" y="502534"/>
                      <a:ext cx="0" cy="445287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矩形: 圆角 28">
                      <a:extLst>
                        <a:ext uri="{FF2B5EF4-FFF2-40B4-BE49-F238E27FC236}">
                          <a16:creationId xmlns:a16="http://schemas.microsoft.com/office/drawing/2014/main" id="{91A1837A-EDC0-5F3B-BFC5-42CB9C9EE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647" y="4136018"/>
                      <a:ext cx="2500132" cy="544010"/>
                    </a:xfrm>
                    <a:prstGeom prst="round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31" name="菱形 30">
                    <a:extLst>
                      <a:ext uri="{FF2B5EF4-FFF2-40B4-BE49-F238E27FC236}">
                        <a16:creationId xmlns:a16="http://schemas.microsoft.com/office/drawing/2014/main" id="{83DA44F4-828D-60B6-BBC3-BD38F3D36F83}"/>
                      </a:ext>
                    </a:extLst>
                  </p:cNvPr>
                  <p:cNvSpPr/>
                  <p:nvPr/>
                </p:nvSpPr>
                <p:spPr>
                  <a:xfrm>
                    <a:off x="3390555" y="4616849"/>
                    <a:ext cx="722155" cy="667473"/>
                  </a:xfrm>
                  <a:prstGeom prst="diamond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b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13593BC4-B16D-DD71-5C97-F0431D19283A}"/>
                      </a:ext>
                    </a:extLst>
                  </p:cNvPr>
                  <p:cNvCxnSpPr>
                    <a:cxnSpLocks/>
                    <a:stCxn id="31" idx="1"/>
                  </p:cNvCxnSpPr>
                  <p:nvPr/>
                </p:nvCxnSpPr>
                <p:spPr>
                  <a:xfrm flipH="1" flipV="1">
                    <a:off x="2796525" y="4950585"/>
                    <a:ext cx="594030" cy="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02AE2D38-EBEF-CC1C-4B60-8F3189F29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710" y="4950585"/>
                    <a:ext cx="114075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连接符: 肘形 42">
                  <a:extLst>
                    <a:ext uri="{FF2B5EF4-FFF2-40B4-BE49-F238E27FC236}">
                      <a16:creationId xmlns:a16="http://schemas.microsoft.com/office/drawing/2014/main" id="{95DB6089-4F20-0667-88B4-A60B97C02CEB}"/>
                    </a:ext>
                  </a:extLst>
                </p:cNvPr>
                <p:cNvCxnSpPr>
                  <a:stCxn id="20" idx="3"/>
                  <a:endCxn id="41" idx="3"/>
                </p:cNvCxnSpPr>
                <p:nvPr/>
              </p:nvCxnSpPr>
              <p:spPr>
                <a:xfrm>
                  <a:off x="7852779" y="1784911"/>
                  <a:ext cx="12700" cy="2633239"/>
                </a:xfrm>
                <a:prstGeom prst="bentConnector3">
                  <a:avLst>
                    <a:gd name="adj1" fmla="val 7268354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ED096A9-8414-0640-55FF-FEA6AB574471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8553691" y="2765864"/>
              <a:ext cx="1353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4B1BC3F6-AFF2-4CC6-290D-B72FB6A3FCCC}"/>
              </a:ext>
            </a:extLst>
          </p:cNvPr>
          <p:cNvSpPr/>
          <p:nvPr/>
        </p:nvSpPr>
        <p:spPr>
          <a:xfrm rot="16200000">
            <a:off x="9977133" y="2489209"/>
            <a:ext cx="457278" cy="2768687"/>
          </a:xfrm>
          <a:prstGeom prst="leftBrac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236FA6-4CAB-2568-EF3F-D6E5FF879D02}"/>
              </a:ext>
            </a:extLst>
          </p:cNvPr>
          <p:cNvSpPr txBox="1"/>
          <p:nvPr/>
        </p:nvSpPr>
        <p:spPr>
          <a:xfrm>
            <a:off x="9006428" y="4199155"/>
            <a:ext cx="23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/>
              <a:t>Y=f(x);[1-5] and [0-1]</a:t>
            </a:r>
            <a:endParaRPr lang="zh-CN" altLang="en-US" b="1" i="1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76C591B9-67E3-50D6-DE33-BD46183CF650}"/>
              </a:ext>
            </a:extLst>
          </p:cNvPr>
          <p:cNvSpPr/>
          <p:nvPr/>
        </p:nvSpPr>
        <p:spPr>
          <a:xfrm rot="16200000">
            <a:off x="2101465" y="4758091"/>
            <a:ext cx="457278" cy="2768687"/>
          </a:xfrm>
          <a:prstGeom prst="leftBrac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27B0F4-6437-C229-C0D2-9368B662A521}"/>
              </a:ext>
            </a:extLst>
          </p:cNvPr>
          <p:cNvSpPr txBox="1"/>
          <p:nvPr/>
        </p:nvSpPr>
        <p:spPr>
          <a:xfrm>
            <a:off x="1130760" y="6452628"/>
            <a:ext cx="239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/>
              <a:t>Y=f(x);[1-5] and [0-1]</a:t>
            </a:r>
            <a:endParaRPr lang="zh-CN" altLang="en-US" b="1" i="1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B19B81E-EE24-8673-1058-71C2F44CE017}"/>
              </a:ext>
            </a:extLst>
          </p:cNvPr>
          <p:cNvSpPr/>
          <p:nvPr/>
        </p:nvSpPr>
        <p:spPr>
          <a:xfrm>
            <a:off x="1364334" y="4788279"/>
            <a:ext cx="1964112" cy="10177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D869A2-0B50-1192-3513-9E1251261CC1}"/>
              </a:ext>
            </a:extLst>
          </p:cNvPr>
          <p:cNvCxnSpPr>
            <a:stCxn id="59" idx="3"/>
          </p:cNvCxnSpPr>
          <p:nvPr/>
        </p:nvCxnSpPr>
        <p:spPr>
          <a:xfrm>
            <a:off x="3328446" y="5297174"/>
            <a:ext cx="197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46D7B4A-4E5E-7F7C-FDC9-B9D95EAA5C21}"/>
              </a:ext>
            </a:extLst>
          </p:cNvPr>
          <p:cNvGrpSpPr/>
          <p:nvPr/>
        </p:nvGrpSpPr>
        <p:grpSpPr>
          <a:xfrm>
            <a:off x="5463527" y="4628121"/>
            <a:ext cx="3197991" cy="2099183"/>
            <a:chOff x="6096000" y="4645479"/>
            <a:chExt cx="3197991" cy="2099183"/>
          </a:xfrm>
        </p:grpSpPr>
        <p:sp>
          <p:nvSpPr>
            <p:cNvPr id="64" name="左大括号 63">
              <a:extLst>
                <a:ext uri="{FF2B5EF4-FFF2-40B4-BE49-F238E27FC236}">
                  <a16:creationId xmlns:a16="http://schemas.microsoft.com/office/drawing/2014/main" id="{FF42B75E-680A-61A1-4A11-E23959522316}"/>
                </a:ext>
              </a:extLst>
            </p:cNvPr>
            <p:cNvSpPr/>
            <p:nvPr/>
          </p:nvSpPr>
          <p:spPr>
            <a:xfrm>
              <a:off x="6096000" y="4645479"/>
              <a:ext cx="365327" cy="209918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2BB08CAA-13FA-2627-A855-0729272AC623}"/>
                </a:ext>
              </a:extLst>
            </p:cNvPr>
            <p:cNvSpPr/>
            <p:nvPr/>
          </p:nvSpPr>
          <p:spPr>
            <a:xfrm rot="10800000">
              <a:off x="8928664" y="4645479"/>
              <a:ext cx="365327" cy="209918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91EF4AE-3C77-D0C2-A0F6-5EEA8629AFB0}"/>
                </a:ext>
              </a:extLst>
            </p:cNvPr>
            <p:cNvSpPr/>
            <p:nvPr/>
          </p:nvSpPr>
          <p:spPr>
            <a:xfrm>
              <a:off x="6773184" y="5135407"/>
              <a:ext cx="1964112" cy="101779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Social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0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884000" y="4326474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84000" y="2716041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045025" y="2580856"/>
            <a:ext cx="8101951" cy="1785104"/>
            <a:chOff x="2508242" y="2488758"/>
            <a:chExt cx="8101951" cy="1785104"/>
          </a:xfrm>
        </p:grpSpPr>
        <p:sp>
          <p:nvSpPr>
            <p:cNvPr id="7" name="文本框 6"/>
            <p:cNvSpPr txBox="1"/>
            <p:nvPr/>
          </p:nvSpPr>
          <p:spPr>
            <a:xfrm>
              <a:off x="4521540" y="2752051"/>
              <a:ext cx="608865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cs typeface="+mn-ea"/>
                  <a:sym typeface="+mn-lt"/>
                </a:rPr>
                <a:t>选题背景与意义</a:t>
              </a: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Background and significance of the topic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08242" y="2488758"/>
              <a:ext cx="201184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dirty="0">
                  <a:cs typeface="+mn-ea"/>
                  <a:sym typeface="+mn-lt"/>
                </a:rPr>
                <a:t>01.</a:t>
              </a:r>
              <a:endParaRPr lang="zh-CN" altLang="en-US" sz="11000" dirty="0">
                <a:cs typeface="+mn-ea"/>
                <a:sym typeface="+mn-lt"/>
              </a:endParaRPr>
            </a:p>
          </p:txBody>
        </p:sp>
      </p:grpSp>
      <p:sp>
        <p:nvSpPr>
          <p:cNvPr id="9" name="Freeform 27"/>
          <p:cNvSpPr/>
          <p:nvPr/>
        </p:nvSpPr>
        <p:spPr>
          <a:xfrm>
            <a:off x="5561661" y="1468288"/>
            <a:ext cx="1068678" cy="1078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2" h="20761" extrusionOk="0">
                <a:moveTo>
                  <a:pt x="20241" y="17586"/>
                </a:moveTo>
                <a:cubicBezTo>
                  <a:pt x="14805" y="12186"/>
                  <a:pt x="14805" y="12186"/>
                  <a:pt x="14805" y="12186"/>
                </a:cubicBezTo>
                <a:cubicBezTo>
                  <a:pt x="14364" y="11748"/>
                  <a:pt x="13923" y="11602"/>
                  <a:pt x="13335" y="11602"/>
                </a:cubicBezTo>
                <a:cubicBezTo>
                  <a:pt x="12160" y="10289"/>
                  <a:pt x="12160" y="10289"/>
                  <a:pt x="12160" y="10289"/>
                </a:cubicBezTo>
                <a:cubicBezTo>
                  <a:pt x="13923" y="7808"/>
                  <a:pt x="13629" y="4159"/>
                  <a:pt x="11278" y="1970"/>
                </a:cubicBezTo>
                <a:cubicBezTo>
                  <a:pt x="8780" y="-657"/>
                  <a:pt x="4519" y="-657"/>
                  <a:pt x="1874" y="1970"/>
                </a:cubicBezTo>
                <a:cubicBezTo>
                  <a:pt x="-624" y="4451"/>
                  <a:pt x="-624" y="8684"/>
                  <a:pt x="1874" y="11311"/>
                </a:cubicBezTo>
                <a:cubicBezTo>
                  <a:pt x="4225" y="13500"/>
                  <a:pt x="7752" y="13792"/>
                  <a:pt x="10396" y="12040"/>
                </a:cubicBezTo>
                <a:cubicBezTo>
                  <a:pt x="11719" y="13354"/>
                  <a:pt x="11719" y="13354"/>
                  <a:pt x="11719" y="13354"/>
                </a:cubicBezTo>
                <a:cubicBezTo>
                  <a:pt x="11719" y="13792"/>
                  <a:pt x="11866" y="14229"/>
                  <a:pt x="12160" y="14667"/>
                </a:cubicBezTo>
                <a:cubicBezTo>
                  <a:pt x="17743" y="20213"/>
                  <a:pt x="17743" y="20213"/>
                  <a:pt x="17743" y="20213"/>
                </a:cubicBezTo>
                <a:cubicBezTo>
                  <a:pt x="18478" y="20943"/>
                  <a:pt x="19654" y="20943"/>
                  <a:pt x="20241" y="20213"/>
                </a:cubicBezTo>
                <a:cubicBezTo>
                  <a:pt x="20976" y="19484"/>
                  <a:pt x="20976" y="18316"/>
                  <a:pt x="20241" y="17586"/>
                </a:cubicBezTo>
                <a:close/>
                <a:moveTo>
                  <a:pt x="10103" y="9997"/>
                </a:moveTo>
                <a:cubicBezTo>
                  <a:pt x="8192" y="11894"/>
                  <a:pt x="5107" y="11894"/>
                  <a:pt x="3196" y="9997"/>
                </a:cubicBezTo>
                <a:cubicBezTo>
                  <a:pt x="1286" y="8100"/>
                  <a:pt x="1286" y="5035"/>
                  <a:pt x="3196" y="3284"/>
                </a:cubicBezTo>
                <a:cubicBezTo>
                  <a:pt x="5107" y="1386"/>
                  <a:pt x="8192" y="1386"/>
                  <a:pt x="10103" y="3284"/>
                </a:cubicBezTo>
                <a:cubicBezTo>
                  <a:pt x="12013" y="5035"/>
                  <a:pt x="12013" y="8100"/>
                  <a:pt x="10103" y="9997"/>
                </a:cubicBezTo>
                <a:close/>
                <a:moveTo>
                  <a:pt x="7164" y="3284"/>
                </a:moveTo>
                <a:cubicBezTo>
                  <a:pt x="5107" y="2846"/>
                  <a:pt x="2756" y="5035"/>
                  <a:pt x="3196" y="7078"/>
                </a:cubicBezTo>
                <a:cubicBezTo>
                  <a:pt x="3490" y="7954"/>
                  <a:pt x="4225" y="8246"/>
                  <a:pt x="4372" y="7954"/>
                </a:cubicBezTo>
                <a:cubicBezTo>
                  <a:pt x="4666" y="7662"/>
                  <a:pt x="4372" y="7224"/>
                  <a:pt x="4372" y="6786"/>
                </a:cubicBezTo>
                <a:cubicBezTo>
                  <a:pt x="4078" y="5473"/>
                  <a:pt x="5547" y="4013"/>
                  <a:pt x="6870" y="4305"/>
                </a:cubicBezTo>
                <a:cubicBezTo>
                  <a:pt x="7311" y="4451"/>
                  <a:pt x="7752" y="4597"/>
                  <a:pt x="8045" y="4451"/>
                </a:cubicBezTo>
                <a:cubicBezTo>
                  <a:pt x="8339" y="4159"/>
                  <a:pt x="7898" y="3429"/>
                  <a:pt x="7164" y="3284"/>
                </a:cubicBez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7371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选题背景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与意义 </a:t>
              </a:r>
              <a:r>
                <a:rPr lang="en-US" altLang="zh-CN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	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背景介绍        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Background and significance of the topic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71729" y="1245189"/>
            <a:ext cx="10305690" cy="954107"/>
            <a:chOff x="943155" y="1823481"/>
            <a:chExt cx="10305690" cy="954107"/>
          </a:xfrm>
        </p:grpSpPr>
        <p:sp>
          <p:nvSpPr>
            <p:cNvPr id="2" name="矩形 1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63040" y="1823481"/>
              <a:ext cx="97858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用户生成内容（</a:t>
              </a:r>
              <a:r>
                <a:rPr lang="en-US" altLang="zh-CN" sz="2800" b="1"/>
                <a:t>UGC</a:t>
              </a:r>
              <a:r>
                <a:rPr lang="zh-CN" altLang="en-US" sz="2800" b="1"/>
                <a:t>）与社交网络对本地生活服务平台的影响日益凸显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463040" y="5420188"/>
            <a:ext cx="61036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/>
              <a:t>商户信息</a:t>
            </a:r>
            <a:endParaRPr lang="en-US" altLang="zh-CN" sz="280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/>
              <a:t>顾客评论评分</a:t>
            </a:r>
            <a:endParaRPr lang="en-US" altLang="zh-CN" sz="280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800"/>
              <a:t>地理位置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43155" y="4824680"/>
            <a:ext cx="10305690" cy="523220"/>
            <a:chOff x="943155" y="1823481"/>
            <a:chExt cx="10305690" cy="523220"/>
          </a:xfrm>
        </p:grpSpPr>
        <p:sp>
          <p:nvSpPr>
            <p:cNvPr id="16" name="矩形 15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63040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Yelp</a:t>
              </a:r>
              <a:r>
                <a:rPr lang="zh-CN" altLang="en-US" sz="2800" b="1"/>
                <a:t>生态提供了宝贵数据资源</a:t>
              </a:r>
              <a:endParaRPr lang="zh-CN" altLang="en-US" sz="2400" b="1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1729" y="3677465"/>
            <a:ext cx="10305690" cy="954107"/>
            <a:chOff x="943155" y="1823481"/>
            <a:chExt cx="10305690" cy="954107"/>
          </a:xfrm>
        </p:grpSpPr>
        <p:sp>
          <p:nvSpPr>
            <p:cNvPr id="23" name="矩形 2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63040" y="1823481"/>
              <a:ext cx="97858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基于多源数据进行商户洞察和精准推荐，已成为智能商业决策与城市消费引导的重要方向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1729" y="2502462"/>
            <a:ext cx="10305690" cy="954107"/>
            <a:chOff x="943155" y="1823481"/>
            <a:chExt cx="10305690" cy="954107"/>
          </a:xfrm>
        </p:grpSpPr>
        <p:sp>
          <p:nvSpPr>
            <p:cNvPr id="26" name="矩形 25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3040" y="1823481"/>
              <a:ext cx="97858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用户生成内容具有主观误差，应回归商户属性主客观结合进行商业洞悉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4049" y="52817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选题背景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与意义</a:t>
              </a:r>
              <a:r>
                <a:rPr lang="en-US" altLang="zh-CN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	</a:t>
              </a:r>
              <a:r>
                <a:rPr lang="zh-CN" alt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研究意义</a:t>
              </a:r>
              <a:endPara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Background and significance of the topic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014050" y="1100221"/>
            <a:ext cx="10163902" cy="523220"/>
            <a:chOff x="943155" y="1823481"/>
            <a:chExt cx="10163902" cy="523220"/>
          </a:xfrm>
        </p:grpSpPr>
        <p:sp>
          <p:nvSpPr>
            <p:cNvPr id="38" name="矩形 37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文本挖掘赋能口碑解读：</a:t>
              </a:r>
              <a:endParaRPr lang="en-US" altLang="zh-CN" sz="2800" b="1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310639" y="1582803"/>
            <a:ext cx="98673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利用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技术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对用户评论进行情感分析</a:t>
            </a:r>
            <a:r>
              <a:rPr lang="zh-CN" altLang="en-US" sz="2000">
                <a:latin typeface="Arial" panose="020B0604020202020204" pitchFamily="34" charset="0"/>
              </a:rPr>
              <a:t>，</a:t>
            </a:r>
            <a:r>
              <a:rPr lang="zh-CN" altLang="en-US" sz="2000" b="1">
                <a:latin typeface="Arial" panose="020B0604020202020204" pitchFamily="34" charset="0"/>
              </a:rPr>
              <a:t>引入“好评率</a:t>
            </a:r>
            <a:r>
              <a:rPr lang="en-US" altLang="zh-CN" sz="2000" b="1">
                <a:latin typeface="Arial" panose="020B0604020202020204" pitchFamily="34" charset="0"/>
              </a:rPr>
              <a:t>”</a:t>
            </a:r>
            <a:r>
              <a:rPr lang="zh-CN" altLang="en-US" sz="2000" b="1">
                <a:latin typeface="Arial" panose="020B0604020202020204" pitchFamily="34" charset="0"/>
              </a:rPr>
              <a:t>指标，</a:t>
            </a:r>
            <a:r>
              <a:rPr lang="zh-CN" altLang="en-US" sz="2000">
                <a:latin typeface="Arial" panose="020B0604020202020204" pitchFamily="34" charset="0"/>
              </a:rPr>
              <a:t>同时对商户类别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主题建模，有助于理解评分背后的用户体验维度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和商户布局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，从而增强星级预测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分类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的解释性</a:t>
            </a:r>
            <a:endParaRPr lang="en-US" altLang="zh-CN" sz="2000" b="1"/>
          </a:p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014049" y="2535286"/>
            <a:ext cx="10163902" cy="523220"/>
            <a:chOff x="943155" y="1823481"/>
            <a:chExt cx="10163902" cy="523220"/>
          </a:xfrm>
        </p:grpSpPr>
        <p:sp>
          <p:nvSpPr>
            <p:cNvPr id="46" name="矩形 45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时空分析洞察消费行为</a:t>
              </a:r>
              <a:r>
                <a:rPr lang="zh-CN" altLang="en-US" sz="2800"/>
                <a:t>：</a:t>
              </a: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310639" y="3056564"/>
            <a:ext cx="98673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</a:rPr>
              <a:t>通过商户地理位置与聚类中心的关系，引入</a:t>
            </a:r>
            <a:r>
              <a:rPr lang="zh-CN" altLang="en-US" sz="2000" b="1">
                <a:latin typeface="Arial" panose="020B0604020202020204" pitchFamily="34" charset="0"/>
              </a:rPr>
              <a:t>“便利性”指标</a:t>
            </a:r>
            <a:r>
              <a:rPr lang="zh-CN" altLang="en-US" sz="2000">
                <a:latin typeface="Arial" panose="020B0604020202020204" pitchFamily="34" charset="0"/>
              </a:rPr>
              <a:t>，揭示地理区位对商户受欢迎程度的影响；同时考虑城市空间结构对商户布局的优化建议。</a:t>
            </a:r>
          </a:p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1014047" y="3779839"/>
            <a:ext cx="10163902" cy="523220"/>
            <a:chOff x="943155" y="1823481"/>
            <a:chExt cx="10163902" cy="523220"/>
          </a:xfrm>
        </p:grpSpPr>
        <p:sp>
          <p:nvSpPr>
            <p:cNvPr id="56" name="矩形 55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社交网络拓展推荐边界</a:t>
              </a:r>
              <a:r>
                <a:rPr lang="zh-CN" altLang="en-US" sz="2800"/>
                <a:t>：</a:t>
              </a: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310639" y="4342075"/>
            <a:ext cx="98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模拟用户社交网络传播路径，</a:t>
            </a:r>
            <a:r>
              <a:rPr lang="zh-CN" altLang="en-US" sz="2000">
                <a:latin typeface="Arial" panose="020B0604020202020204" pitchFamily="34" charset="0"/>
              </a:rPr>
              <a:t>实现“好店优先推荐给朋友”的个性化推荐策略，增强模型的可扩展性与用户粘性。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014049" y="5140772"/>
            <a:ext cx="10163902" cy="523220"/>
            <a:chOff x="943155" y="1823481"/>
            <a:chExt cx="10163902" cy="523220"/>
          </a:xfrm>
        </p:grpSpPr>
        <p:sp>
          <p:nvSpPr>
            <p:cNvPr id="63" name="矩形 6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多模态融合提升模型能力：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310639" y="5714329"/>
            <a:ext cx="98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</a:rPr>
              <a:t>融合位置、类别、便利性等商户多源特征，</a:t>
            </a:r>
            <a:r>
              <a:rPr lang="zh-CN" altLang="en-US" sz="2000" b="1">
                <a:latin typeface="Arial" panose="020B0604020202020204" pitchFamily="34" charset="0"/>
              </a:rPr>
              <a:t>构建 </a:t>
            </a:r>
            <a:r>
              <a:rPr lang="en-US" altLang="zh-CN" sz="2000" b="1">
                <a:latin typeface="Arial" panose="020B0604020202020204" pitchFamily="34" charset="0"/>
              </a:rPr>
              <a:t>XGBoost </a:t>
            </a:r>
            <a:r>
              <a:rPr lang="zh-CN" altLang="en-US" sz="2000" b="1">
                <a:latin typeface="Arial" panose="020B0604020202020204" pitchFamily="34" charset="0"/>
              </a:rPr>
              <a:t>星级预测模型</a:t>
            </a:r>
            <a:r>
              <a:rPr lang="zh-CN" altLang="en-US" sz="2000">
                <a:latin typeface="Arial" panose="020B0604020202020204" pitchFamily="34" charset="0"/>
              </a:rPr>
              <a:t>，为餐饮行业提供数据驱动的智能决策支持。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884000" y="4234376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884000" y="2623943"/>
            <a:ext cx="8424000" cy="0"/>
          </a:xfrm>
          <a:prstGeom prst="line">
            <a:avLst/>
          </a:prstGeom>
          <a:ln w="15875">
            <a:solidFill>
              <a:srgbClr val="3F3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045025" y="2488758"/>
            <a:ext cx="8101951" cy="1785104"/>
            <a:chOff x="2508242" y="2488758"/>
            <a:chExt cx="8101951" cy="1785104"/>
          </a:xfrm>
        </p:grpSpPr>
        <p:sp>
          <p:nvSpPr>
            <p:cNvPr id="5" name="文本框 4"/>
            <p:cNvSpPr txBox="1"/>
            <p:nvPr/>
          </p:nvSpPr>
          <p:spPr>
            <a:xfrm>
              <a:off x="4521540" y="2752051"/>
              <a:ext cx="608865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cs typeface="+mn-ea"/>
                  <a:sym typeface="+mn-lt"/>
                </a:rPr>
                <a:t>研究思路与理论</a:t>
              </a:r>
            </a:p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Research ideas and theories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08242" y="2488758"/>
              <a:ext cx="201184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dirty="0">
                  <a:cs typeface="+mn-ea"/>
                  <a:sym typeface="+mn-lt"/>
                </a:rPr>
                <a:t>02.</a:t>
              </a:r>
              <a:endParaRPr lang="zh-CN" altLang="en-US" sz="11000" dirty="0">
                <a:cs typeface="+mn-ea"/>
                <a:sym typeface="+mn-lt"/>
              </a:endParaRPr>
            </a:p>
          </p:txBody>
        </p:sp>
      </p:grpSp>
      <p:sp>
        <p:nvSpPr>
          <p:cNvPr id="7" name="Freeform 22"/>
          <p:cNvSpPr/>
          <p:nvPr/>
        </p:nvSpPr>
        <p:spPr>
          <a:xfrm>
            <a:off x="5438235" y="1463471"/>
            <a:ext cx="1315530" cy="986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4" y="424"/>
                </a:moveTo>
                <a:cubicBezTo>
                  <a:pt x="17312" y="1482"/>
                  <a:pt x="17312" y="2753"/>
                  <a:pt x="16994" y="3812"/>
                </a:cubicBezTo>
                <a:cubicBezTo>
                  <a:pt x="16994" y="4024"/>
                  <a:pt x="16835" y="4235"/>
                  <a:pt x="16676" y="4235"/>
                </a:cubicBezTo>
                <a:cubicBezTo>
                  <a:pt x="18265" y="4235"/>
                  <a:pt x="18265" y="4235"/>
                  <a:pt x="18265" y="4235"/>
                </a:cubicBezTo>
                <a:cubicBezTo>
                  <a:pt x="18582" y="4235"/>
                  <a:pt x="18900" y="3812"/>
                  <a:pt x="18900" y="3388"/>
                </a:cubicBezTo>
                <a:cubicBezTo>
                  <a:pt x="18900" y="847"/>
                  <a:pt x="18900" y="847"/>
                  <a:pt x="18900" y="847"/>
                </a:cubicBezTo>
                <a:cubicBezTo>
                  <a:pt x="18900" y="212"/>
                  <a:pt x="18582" y="0"/>
                  <a:pt x="18265" y="0"/>
                </a:cubicBezTo>
                <a:cubicBezTo>
                  <a:pt x="16676" y="0"/>
                  <a:pt x="16676" y="0"/>
                  <a:pt x="16676" y="0"/>
                </a:cubicBezTo>
                <a:cubicBezTo>
                  <a:pt x="16835" y="0"/>
                  <a:pt x="16994" y="212"/>
                  <a:pt x="16994" y="424"/>
                </a:cubicBezTo>
                <a:close/>
                <a:moveTo>
                  <a:pt x="5400" y="12918"/>
                </a:moveTo>
                <a:cubicBezTo>
                  <a:pt x="5082" y="15882"/>
                  <a:pt x="5082" y="18847"/>
                  <a:pt x="5400" y="21600"/>
                </a:cubicBezTo>
                <a:cubicBezTo>
                  <a:pt x="18582" y="21600"/>
                  <a:pt x="18582" y="21600"/>
                  <a:pt x="18582" y="21600"/>
                </a:cubicBezTo>
                <a:cubicBezTo>
                  <a:pt x="19218" y="19694"/>
                  <a:pt x="19218" y="14824"/>
                  <a:pt x="18582" y="12918"/>
                </a:cubicBezTo>
                <a:lnTo>
                  <a:pt x="5400" y="12918"/>
                </a:lnTo>
                <a:close/>
                <a:moveTo>
                  <a:pt x="635" y="12918"/>
                </a:moveTo>
                <a:cubicBezTo>
                  <a:pt x="318" y="12918"/>
                  <a:pt x="0" y="13341"/>
                  <a:pt x="0" y="13765"/>
                </a:cubicBezTo>
                <a:cubicBezTo>
                  <a:pt x="0" y="20753"/>
                  <a:pt x="0" y="20753"/>
                  <a:pt x="0" y="20753"/>
                </a:cubicBezTo>
                <a:cubicBezTo>
                  <a:pt x="0" y="21388"/>
                  <a:pt x="318" y="21600"/>
                  <a:pt x="635" y="21600"/>
                </a:cubicBezTo>
                <a:cubicBezTo>
                  <a:pt x="1588" y="21600"/>
                  <a:pt x="1588" y="21600"/>
                  <a:pt x="1588" y="21600"/>
                </a:cubicBezTo>
                <a:cubicBezTo>
                  <a:pt x="1271" y="20753"/>
                  <a:pt x="1271" y="13976"/>
                  <a:pt x="1588" y="12918"/>
                </a:cubicBezTo>
                <a:lnTo>
                  <a:pt x="635" y="12918"/>
                </a:lnTo>
                <a:close/>
                <a:moveTo>
                  <a:pt x="20806" y="12918"/>
                </a:moveTo>
                <a:cubicBezTo>
                  <a:pt x="19218" y="12918"/>
                  <a:pt x="19218" y="12918"/>
                  <a:pt x="19218" y="12918"/>
                </a:cubicBezTo>
                <a:cubicBezTo>
                  <a:pt x="19853" y="14824"/>
                  <a:pt x="19694" y="20118"/>
                  <a:pt x="19218" y="21600"/>
                </a:cubicBezTo>
                <a:cubicBezTo>
                  <a:pt x="20806" y="21600"/>
                  <a:pt x="20806" y="21600"/>
                  <a:pt x="20806" y="21600"/>
                </a:cubicBezTo>
                <a:cubicBezTo>
                  <a:pt x="21282" y="21600"/>
                  <a:pt x="21600" y="21388"/>
                  <a:pt x="21600" y="20753"/>
                </a:cubicBezTo>
                <a:cubicBezTo>
                  <a:pt x="21600" y="13765"/>
                  <a:pt x="21600" y="13765"/>
                  <a:pt x="21600" y="13765"/>
                </a:cubicBezTo>
                <a:cubicBezTo>
                  <a:pt x="21600" y="13341"/>
                  <a:pt x="21282" y="12918"/>
                  <a:pt x="20806" y="12918"/>
                </a:cubicBezTo>
                <a:close/>
                <a:moveTo>
                  <a:pt x="3494" y="12918"/>
                </a:moveTo>
                <a:cubicBezTo>
                  <a:pt x="3018" y="14612"/>
                  <a:pt x="3018" y="20118"/>
                  <a:pt x="3494" y="21600"/>
                </a:cubicBezTo>
                <a:cubicBezTo>
                  <a:pt x="4765" y="21600"/>
                  <a:pt x="4765" y="21600"/>
                  <a:pt x="4765" y="21600"/>
                </a:cubicBezTo>
                <a:cubicBezTo>
                  <a:pt x="4447" y="18847"/>
                  <a:pt x="4447" y="15882"/>
                  <a:pt x="4765" y="12918"/>
                </a:cubicBezTo>
                <a:lnTo>
                  <a:pt x="3494" y="12918"/>
                </a:lnTo>
                <a:close/>
                <a:moveTo>
                  <a:pt x="20171" y="10376"/>
                </a:moveTo>
                <a:cubicBezTo>
                  <a:pt x="20171" y="6988"/>
                  <a:pt x="20171" y="6988"/>
                  <a:pt x="20171" y="6988"/>
                </a:cubicBezTo>
                <a:cubicBezTo>
                  <a:pt x="20171" y="6353"/>
                  <a:pt x="19853" y="5929"/>
                  <a:pt x="19535" y="5929"/>
                </a:cubicBezTo>
                <a:cubicBezTo>
                  <a:pt x="1906" y="5929"/>
                  <a:pt x="1906" y="5929"/>
                  <a:pt x="1906" y="5929"/>
                </a:cubicBezTo>
                <a:cubicBezTo>
                  <a:pt x="1588" y="5929"/>
                  <a:pt x="1271" y="6353"/>
                  <a:pt x="1271" y="6988"/>
                </a:cubicBezTo>
                <a:cubicBezTo>
                  <a:pt x="1271" y="10376"/>
                  <a:pt x="1271" y="10376"/>
                  <a:pt x="1271" y="10376"/>
                </a:cubicBezTo>
                <a:cubicBezTo>
                  <a:pt x="1271" y="10800"/>
                  <a:pt x="1588" y="11224"/>
                  <a:pt x="1906" y="11224"/>
                </a:cubicBezTo>
                <a:cubicBezTo>
                  <a:pt x="19535" y="11224"/>
                  <a:pt x="19535" y="11224"/>
                  <a:pt x="19535" y="11224"/>
                </a:cubicBezTo>
                <a:cubicBezTo>
                  <a:pt x="19853" y="11224"/>
                  <a:pt x="20171" y="10800"/>
                  <a:pt x="20171" y="10376"/>
                </a:cubicBezTo>
                <a:close/>
                <a:moveTo>
                  <a:pt x="4924" y="6988"/>
                </a:moveTo>
                <a:cubicBezTo>
                  <a:pt x="5082" y="6988"/>
                  <a:pt x="5241" y="6988"/>
                  <a:pt x="5241" y="7412"/>
                </a:cubicBezTo>
                <a:cubicBezTo>
                  <a:pt x="5241" y="7624"/>
                  <a:pt x="5082" y="7835"/>
                  <a:pt x="4924" y="7835"/>
                </a:cubicBezTo>
                <a:cubicBezTo>
                  <a:pt x="4606" y="7835"/>
                  <a:pt x="4606" y="7624"/>
                  <a:pt x="4606" y="7412"/>
                </a:cubicBezTo>
                <a:cubicBezTo>
                  <a:pt x="4606" y="6988"/>
                  <a:pt x="4606" y="6988"/>
                  <a:pt x="4924" y="6988"/>
                </a:cubicBezTo>
                <a:close/>
                <a:moveTo>
                  <a:pt x="3812" y="9953"/>
                </a:moveTo>
                <a:cubicBezTo>
                  <a:pt x="3812" y="10165"/>
                  <a:pt x="3812" y="10376"/>
                  <a:pt x="3494" y="10376"/>
                </a:cubicBezTo>
                <a:cubicBezTo>
                  <a:pt x="3335" y="10376"/>
                  <a:pt x="3176" y="10165"/>
                  <a:pt x="3176" y="9953"/>
                </a:cubicBezTo>
                <a:cubicBezTo>
                  <a:pt x="3176" y="7412"/>
                  <a:pt x="3176" y="7412"/>
                  <a:pt x="3176" y="7412"/>
                </a:cubicBezTo>
                <a:cubicBezTo>
                  <a:pt x="3176" y="6988"/>
                  <a:pt x="3335" y="6988"/>
                  <a:pt x="3494" y="6988"/>
                </a:cubicBezTo>
                <a:cubicBezTo>
                  <a:pt x="3812" y="6988"/>
                  <a:pt x="3812" y="6988"/>
                  <a:pt x="3812" y="7412"/>
                </a:cubicBezTo>
                <a:lnTo>
                  <a:pt x="3812" y="9953"/>
                </a:lnTo>
                <a:close/>
                <a:moveTo>
                  <a:pt x="4924" y="9529"/>
                </a:moveTo>
                <a:cubicBezTo>
                  <a:pt x="4606" y="9529"/>
                  <a:pt x="4606" y="9318"/>
                  <a:pt x="4606" y="9106"/>
                </a:cubicBezTo>
                <a:cubicBezTo>
                  <a:pt x="4606" y="8894"/>
                  <a:pt x="4606" y="8682"/>
                  <a:pt x="4924" y="8682"/>
                </a:cubicBezTo>
                <a:cubicBezTo>
                  <a:pt x="5082" y="8682"/>
                  <a:pt x="5241" y="8894"/>
                  <a:pt x="5241" y="9106"/>
                </a:cubicBezTo>
                <a:cubicBezTo>
                  <a:pt x="5241" y="9318"/>
                  <a:pt x="5082" y="9529"/>
                  <a:pt x="4924" y="9529"/>
                </a:cubicBezTo>
                <a:close/>
                <a:moveTo>
                  <a:pt x="5559" y="10376"/>
                </a:moveTo>
                <a:cubicBezTo>
                  <a:pt x="5400" y="10376"/>
                  <a:pt x="5241" y="10165"/>
                  <a:pt x="5241" y="9953"/>
                </a:cubicBezTo>
                <a:cubicBezTo>
                  <a:pt x="5241" y="9741"/>
                  <a:pt x="5400" y="9529"/>
                  <a:pt x="5559" y="9529"/>
                </a:cubicBezTo>
                <a:cubicBezTo>
                  <a:pt x="5718" y="9529"/>
                  <a:pt x="5876" y="9741"/>
                  <a:pt x="5876" y="9953"/>
                </a:cubicBezTo>
                <a:cubicBezTo>
                  <a:pt x="5876" y="10165"/>
                  <a:pt x="5718" y="10376"/>
                  <a:pt x="5559" y="10376"/>
                </a:cubicBezTo>
                <a:close/>
                <a:moveTo>
                  <a:pt x="5559" y="8682"/>
                </a:moveTo>
                <a:cubicBezTo>
                  <a:pt x="5400" y="8682"/>
                  <a:pt x="5241" y="8471"/>
                  <a:pt x="5241" y="8259"/>
                </a:cubicBezTo>
                <a:cubicBezTo>
                  <a:pt x="5241" y="8047"/>
                  <a:pt x="5400" y="7835"/>
                  <a:pt x="5559" y="7835"/>
                </a:cubicBezTo>
                <a:cubicBezTo>
                  <a:pt x="5718" y="7835"/>
                  <a:pt x="5876" y="8047"/>
                  <a:pt x="5876" y="8259"/>
                </a:cubicBezTo>
                <a:cubicBezTo>
                  <a:pt x="5876" y="8471"/>
                  <a:pt x="5718" y="8682"/>
                  <a:pt x="5559" y="8682"/>
                </a:cubicBezTo>
                <a:close/>
                <a:moveTo>
                  <a:pt x="18900" y="9529"/>
                </a:moveTo>
                <a:cubicBezTo>
                  <a:pt x="18900" y="9953"/>
                  <a:pt x="18582" y="10376"/>
                  <a:pt x="18265" y="10376"/>
                </a:cubicBezTo>
                <a:cubicBezTo>
                  <a:pt x="17947" y="10376"/>
                  <a:pt x="17629" y="9953"/>
                  <a:pt x="17629" y="9529"/>
                </a:cubicBezTo>
                <a:cubicBezTo>
                  <a:pt x="17629" y="7835"/>
                  <a:pt x="17629" y="7835"/>
                  <a:pt x="17629" y="7835"/>
                </a:cubicBezTo>
                <a:cubicBezTo>
                  <a:pt x="17629" y="7200"/>
                  <a:pt x="17947" y="6988"/>
                  <a:pt x="18265" y="6988"/>
                </a:cubicBezTo>
                <a:cubicBezTo>
                  <a:pt x="18582" y="6988"/>
                  <a:pt x="18900" y="7200"/>
                  <a:pt x="18900" y="7835"/>
                </a:cubicBezTo>
                <a:lnTo>
                  <a:pt x="18900" y="9529"/>
                </a:lnTo>
                <a:close/>
                <a:moveTo>
                  <a:pt x="3176" y="4235"/>
                </a:moveTo>
                <a:cubicBezTo>
                  <a:pt x="16676" y="4235"/>
                  <a:pt x="16676" y="4235"/>
                  <a:pt x="16676" y="4235"/>
                </a:cubicBezTo>
                <a:cubicBezTo>
                  <a:pt x="16518" y="4235"/>
                  <a:pt x="16359" y="4024"/>
                  <a:pt x="16359" y="3812"/>
                </a:cubicBezTo>
                <a:cubicBezTo>
                  <a:pt x="16676" y="2753"/>
                  <a:pt x="16676" y="1482"/>
                  <a:pt x="16359" y="424"/>
                </a:cubicBezTo>
                <a:cubicBezTo>
                  <a:pt x="16359" y="212"/>
                  <a:pt x="16518" y="0"/>
                  <a:pt x="16676" y="0"/>
                </a:cubicBezTo>
                <a:cubicBezTo>
                  <a:pt x="3176" y="0"/>
                  <a:pt x="3176" y="0"/>
                  <a:pt x="3176" y="0"/>
                </a:cubicBezTo>
                <a:cubicBezTo>
                  <a:pt x="2859" y="0"/>
                  <a:pt x="2541" y="212"/>
                  <a:pt x="2541" y="847"/>
                </a:cubicBezTo>
                <a:cubicBezTo>
                  <a:pt x="2541" y="3388"/>
                  <a:pt x="2541" y="3388"/>
                  <a:pt x="2541" y="3388"/>
                </a:cubicBezTo>
                <a:cubicBezTo>
                  <a:pt x="2541" y="3812"/>
                  <a:pt x="2859" y="4235"/>
                  <a:pt x="3176" y="4235"/>
                </a:cubicBezTo>
                <a:close/>
                <a:moveTo>
                  <a:pt x="13024" y="847"/>
                </a:moveTo>
                <a:cubicBezTo>
                  <a:pt x="15724" y="847"/>
                  <a:pt x="15724" y="847"/>
                  <a:pt x="15724" y="847"/>
                </a:cubicBezTo>
                <a:cubicBezTo>
                  <a:pt x="15724" y="3388"/>
                  <a:pt x="15724" y="3388"/>
                  <a:pt x="15724" y="3388"/>
                </a:cubicBezTo>
                <a:cubicBezTo>
                  <a:pt x="13024" y="3388"/>
                  <a:pt x="13024" y="3388"/>
                  <a:pt x="13024" y="3388"/>
                </a:cubicBezTo>
                <a:lnTo>
                  <a:pt x="13024" y="847"/>
                </a:lnTo>
                <a:close/>
              </a:path>
            </a:pathLst>
          </a:custGeom>
          <a:solidFill>
            <a:srgbClr val="3F3B3A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96640" y="703232"/>
            <a:ext cx="4998720" cy="586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新商家星级预测推荐系统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096000" y="1291654"/>
            <a:ext cx="0" cy="923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067560" y="1489107"/>
            <a:ext cx="8056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067560" y="1499267"/>
            <a:ext cx="0" cy="715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0124440" y="1489107"/>
            <a:ext cx="0" cy="7156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8151" y="2225013"/>
            <a:ext cx="2956558" cy="5587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根据商家自身属性预测星级</a:t>
            </a:r>
          </a:p>
        </p:txBody>
      </p:sp>
      <p:sp>
        <p:nvSpPr>
          <p:cNvPr id="12" name="矩形 11"/>
          <p:cNvSpPr/>
          <p:nvPr/>
        </p:nvSpPr>
        <p:spPr>
          <a:xfrm>
            <a:off x="4617720" y="2225012"/>
            <a:ext cx="2956559" cy="5587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获取试运营期间好评率</a:t>
            </a:r>
          </a:p>
        </p:txBody>
      </p:sp>
      <p:sp>
        <p:nvSpPr>
          <p:cNvPr id="15" name="矩形 14"/>
          <p:cNvSpPr/>
          <p:nvPr/>
        </p:nvSpPr>
        <p:spPr>
          <a:xfrm>
            <a:off x="8646160" y="2225013"/>
            <a:ext cx="2956558" cy="5587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通过社交网络进行传播推荐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075630" y="2799063"/>
            <a:ext cx="0" cy="523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8151" y="3040326"/>
            <a:ext cx="29565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8151" y="3040326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604709" y="3040326"/>
            <a:ext cx="0" cy="28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1397046" y="4365148"/>
            <a:ext cx="1197643" cy="1887083"/>
            <a:chOff x="1095623" y="4316435"/>
            <a:chExt cx="1412855" cy="1887083"/>
          </a:xfrm>
        </p:grpSpPr>
        <p:sp>
          <p:nvSpPr>
            <p:cNvPr id="55" name="矩形 54"/>
            <p:cNvSpPr/>
            <p:nvPr/>
          </p:nvSpPr>
          <p:spPr>
            <a:xfrm>
              <a:off x="1325974" y="5480426"/>
              <a:ext cx="1182504" cy="7230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One-hot</a:t>
              </a:r>
              <a:r>
                <a:rPr lang="zh-CN" altLang="en-US" sz="1600">
                  <a:solidFill>
                    <a:schemeClr val="tx1"/>
                  </a:solidFill>
                </a:rPr>
                <a:t>编码、词向量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83583" y="4316435"/>
              <a:ext cx="1137917" cy="6499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“</a:t>
              </a:r>
              <a:r>
                <a:rPr lang="zh-CN" altLang="en-US" sz="1600">
                  <a:solidFill>
                    <a:schemeClr val="tx1"/>
                  </a:solidFill>
                </a:rPr>
                <a:t>便利性</a:t>
              </a:r>
              <a:r>
                <a:rPr lang="en-US" altLang="zh-CN" sz="1600">
                  <a:solidFill>
                    <a:schemeClr val="tx1"/>
                  </a:solidFill>
                </a:rPr>
                <a:t>”</a:t>
              </a:r>
              <a:r>
                <a:rPr lang="zh-CN" altLang="en-US" sz="1600">
                  <a:solidFill>
                    <a:schemeClr val="tx1"/>
                  </a:solidFill>
                </a:rPr>
                <a:t>指标</a:t>
              </a:r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1095623" y="4693892"/>
              <a:ext cx="207040" cy="1148080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2865319" y="4377423"/>
            <a:ext cx="1270416" cy="1804004"/>
            <a:chOff x="2790777" y="4377423"/>
            <a:chExt cx="1344958" cy="1804004"/>
          </a:xfrm>
        </p:grpSpPr>
        <p:sp>
          <p:nvSpPr>
            <p:cNvPr id="61" name="矩形 60"/>
            <p:cNvSpPr/>
            <p:nvPr/>
          </p:nvSpPr>
          <p:spPr>
            <a:xfrm>
              <a:off x="2997818" y="4377423"/>
              <a:ext cx="1137917" cy="867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验证集误差约</a:t>
              </a:r>
              <a:r>
                <a:rPr lang="en-US" altLang="zh-CN" sz="160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997817" y="5531441"/>
              <a:ext cx="1137917" cy="6499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特征重要性分析</a:t>
              </a:r>
            </a:p>
          </p:txBody>
        </p:sp>
        <p:sp>
          <p:nvSpPr>
            <p:cNvPr id="63" name="左大括号 62"/>
            <p:cNvSpPr/>
            <p:nvPr/>
          </p:nvSpPr>
          <p:spPr>
            <a:xfrm>
              <a:off x="2790777" y="4765238"/>
              <a:ext cx="207040" cy="1148080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: 圆角 65"/>
          <p:cNvSpPr/>
          <p:nvPr/>
        </p:nvSpPr>
        <p:spPr>
          <a:xfrm>
            <a:off x="1468738" y="3349028"/>
            <a:ext cx="1197643" cy="8125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特征工程</a:t>
            </a:r>
          </a:p>
        </p:txBody>
      </p:sp>
      <p:sp>
        <p:nvSpPr>
          <p:cNvPr id="67" name="矩形: 圆角 66"/>
          <p:cNvSpPr/>
          <p:nvPr/>
        </p:nvSpPr>
        <p:spPr>
          <a:xfrm>
            <a:off x="64801" y="3332453"/>
            <a:ext cx="1197643" cy="8125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EDA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: 圆角 67"/>
          <p:cNvSpPr/>
          <p:nvPr/>
        </p:nvSpPr>
        <p:spPr>
          <a:xfrm>
            <a:off x="2997818" y="3332453"/>
            <a:ext cx="1197643" cy="8125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XGboost</a:t>
            </a:r>
            <a:r>
              <a:rPr lang="zh-CN" altLang="en-US">
                <a:solidFill>
                  <a:schemeClr val="tx1"/>
                </a:solidFill>
              </a:rPr>
              <a:t>预测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-873217" y="6380286"/>
            <a:ext cx="58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时空数据挖掘及预测模型构建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2483660" y="4269129"/>
            <a:ext cx="489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时空聚类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126429" y="1638300"/>
            <a:ext cx="38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阶段一：优质新商家发掘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166991" y="1638300"/>
            <a:ext cx="38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阶段二：优质新商家推广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5257388" y="3068465"/>
            <a:ext cx="1529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257388" y="3068465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: 圆角 83"/>
          <p:cNvSpPr/>
          <p:nvPr/>
        </p:nvSpPr>
        <p:spPr>
          <a:xfrm>
            <a:off x="4439491" y="3351353"/>
            <a:ext cx="1442720" cy="557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文本预处理</a:t>
            </a:r>
          </a:p>
        </p:txBody>
      </p:sp>
      <p:sp>
        <p:nvSpPr>
          <p:cNvPr id="89" name="矩形: 圆角 88"/>
          <p:cNvSpPr/>
          <p:nvPr/>
        </p:nvSpPr>
        <p:spPr>
          <a:xfrm>
            <a:off x="6021582" y="3360592"/>
            <a:ext cx="1542209" cy="8125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情感分析</a:t>
            </a:r>
          </a:p>
        </p:txBody>
      </p:sp>
      <p:sp>
        <p:nvSpPr>
          <p:cNvPr id="92" name="椭圆 91"/>
          <p:cNvSpPr/>
          <p:nvPr/>
        </p:nvSpPr>
        <p:spPr>
          <a:xfrm>
            <a:off x="4624612" y="4450717"/>
            <a:ext cx="1137917" cy="5454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词条化</a:t>
            </a:r>
          </a:p>
        </p:txBody>
      </p:sp>
      <p:sp>
        <p:nvSpPr>
          <p:cNvPr id="93" name="椭圆 92"/>
          <p:cNvSpPr/>
          <p:nvPr/>
        </p:nvSpPr>
        <p:spPr>
          <a:xfrm>
            <a:off x="4649040" y="5105555"/>
            <a:ext cx="1137917" cy="5454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规范化</a:t>
            </a:r>
          </a:p>
        </p:txBody>
      </p:sp>
      <p:sp>
        <p:nvSpPr>
          <p:cNvPr id="94" name="椭圆 93"/>
          <p:cNvSpPr/>
          <p:nvPr/>
        </p:nvSpPr>
        <p:spPr>
          <a:xfrm>
            <a:off x="4489234" y="5758952"/>
            <a:ext cx="1442720" cy="5454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噪音去除</a:t>
            </a:r>
          </a:p>
        </p:txBody>
      </p:sp>
      <p:cxnSp>
        <p:nvCxnSpPr>
          <p:cNvPr id="96" name="直接连接符 95"/>
          <p:cNvCxnSpPr>
            <a:stCxn id="89" idx="2"/>
          </p:cNvCxnSpPr>
          <p:nvPr/>
        </p:nvCxnSpPr>
        <p:spPr>
          <a:xfrm flipH="1">
            <a:off x="6792686" y="4173158"/>
            <a:ext cx="1" cy="407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316437" y="4581089"/>
            <a:ext cx="10382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6316437" y="4570956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7354662" y="4581089"/>
            <a:ext cx="0" cy="28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5911101" y="4885504"/>
            <a:ext cx="810672" cy="656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Textblod</a:t>
            </a:r>
            <a:r>
              <a:rPr lang="zh-CN" altLang="en-US" sz="1400">
                <a:solidFill>
                  <a:schemeClr val="tx1"/>
                </a:solidFill>
              </a:rPr>
              <a:t>得到</a:t>
            </a:r>
            <a:r>
              <a:rPr lang="en-US" altLang="zh-CN" sz="1400">
                <a:solidFill>
                  <a:schemeClr val="tx1"/>
                </a:solidFill>
              </a:rPr>
              <a:t>polarity</a:t>
            </a:r>
          </a:p>
        </p:txBody>
      </p:sp>
      <p:sp>
        <p:nvSpPr>
          <p:cNvPr id="108" name="矩形 107"/>
          <p:cNvSpPr/>
          <p:nvPr/>
        </p:nvSpPr>
        <p:spPr>
          <a:xfrm>
            <a:off x="6922028" y="4863083"/>
            <a:ext cx="742816" cy="656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设置阈值定义好评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6316437" y="5724204"/>
            <a:ext cx="10382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6826023" y="5724204"/>
            <a:ext cx="0" cy="217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7354662" y="5519602"/>
            <a:ext cx="0" cy="204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325962" y="5542023"/>
            <a:ext cx="0" cy="18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6122784" y="5966271"/>
            <a:ext cx="1425530" cy="366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“好评率”指标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365662" y="6398996"/>
            <a:ext cx="58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文本数据挖掘及情感分析</a:t>
            </a:r>
          </a:p>
        </p:txBody>
      </p:sp>
      <p:cxnSp>
        <p:nvCxnSpPr>
          <p:cNvPr id="137" name="直接连接符 136"/>
          <p:cNvCxnSpPr>
            <a:stCxn id="12" idx="2"/>
          </p:cNvCxnSpPr>
          <p:nvPr/>
        </p:nvCxnSpPr>
        <p:spPr>
          <a:xfrm>
            <a:off x="6096000" y="2783795"/>
            <a:ext cx="0" cy="29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左大括号 137"/>
          <p:cNvSpPr/>
          <p:nvPr/>
        </p:nvSpPr>
        <p:spPr>
          <a:xfrm rot="10800000">
            <a:off x="7639585" y="2823022"/>
            <a:ext cx="377050" cy="349316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箭头连接符 140"/>
          <p:cNvCxnSpPr/>
          <p:nvPr/>
        </p:nvCxnSpPr>
        <p:spPr>
          <a:xfrm>
            <a:off x="6784500" y="3075279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7996425" y="3576766"/>
            <a:ext cx="667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按照星级和好评率依次降序得到前</a:t>
            </a:r>
            <a:r>
              <a:rPr lang="en-US" altLang="zh-CN" b="1"/>
              <a:t>10</a:t>
            </a:r>
            <a:r>
              <a:rPr lang="zh-CN" altLang="en-US" b="1"/>
              <a:t>优秀商家</a:t>
            </a:r>
          </a:p>
        </p:txBody>
      </p:sp>
      <p:grpSp>
        <p:nvGrpSpPr>
          <p:cNvPr id="146" name="组合 145"/>
          <p:cNvGrpSpPr/>
          <p:nvPr/>
        </p:nvGrpSpPr>
        <p:grpSpPr>
          <a:xfrm>
            <a:off x="-45549" y="4458826"/>
            <a:ext cx="1270416" cy="1804004"/>
            <a:chOff x="2790777" y="4377423"/>
            <a:chExt cx="1344958" cy="1804004"/>
          </a:xfrm>
        </p:grpSpPr>
        <p:sp>
          <p:nvSpPr>
            <p:cNvPr id="147" name="矩形 146"/>
            <p:cNvSpPr/>
            <p:nvPr/>
          </p:nvSpPr>
          <p:spPr>
            <a:xfrm>
              <a:off x="2997818" y="4377423"/>
              <a:ext cx="1137917" cy="5563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缺失值删除及填充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2997817" y="5531441"/>
              <a:ext cx="1137917" cy="6499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统计描述</a:t>
              </a:r>
            </a:p>
          </p:txBody>
        </p:sp>
        <p:sp>
          <p:nvSpPr>
            <p:cNvPr id="149" name="左大括号 148"/>
            <p:cNvSpPr/>
            <p:nvPr/>
          </p:nvSpPr>
          <p:spPr>
            <a:xfrm>
              <a:off x="2790777" y="4765238"/>
              <a:ext cx="207040" cy="1148080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矩形: 圆角 80"/>
          <p:cNvSpPr/>
          <p:nvPr/>
        </p:nvSpPr>
        <p:spPr>
          <a:xfrm>
            <a:off x="8566488" y="3395193"/>
            <a:ext cx="1182554" cy="5059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数据处理</a:t>
            </a:r>
          </a:p>
        </p:txBody>
      </p:sp>
      <p:sp>
        <p:nvSpPr>
          <p:cNvPr id="87" name="矩形 86"/>
          <p:cNvSpPr/>
          <p:nvPr/>
        </p:nvSpPr>
        <p:spPr>
          <a:xfrm>
            <a:off x="8655291" y="4088124"/>
            <a:ext cx="1053049" cy="566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异常、重复值删除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650806" y="4824166"/>
            <a:ext cx="1062017" cy="7139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依据</a:t>
            </a:r>
            <a:r>
              <a:rPr lang="en-US" altLang="zh-CN" sz="1600" dirty="0">
                <a:solidFill>
                  <a:schemeClr val="tx1"/>
                </a:solidFill>
              </a:rPr>
              <a:t>user_id</a:t>
            </a:r>
            <a:r>
              <a:rPr lang="zh-CN" altLang="en-US" sz="1600" dirty="0">
                <a:solidFill>
                  <a:schemeClr val="tx1"/>
                </a:solidFill>
              </a:rPr>
              <a:t>，创建节点</a:t>
            </a:r>
          </a:p>
        </p:txBody>
      </p:sp>
      <p:sp>
        <p:nvSpPr>
          <p:cNvPr id="91" name="矩形 90"/>
          <p:cNvSpPr/>
          <p:nvPr/>
        </p:nvSpPr>
        <p:spPr>
          <a:xfrm>
            <a:off x="8648628" y="5707427"/>
            <a:ext cx="1043862" cy="6945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</a:t>
            </a:r>
            <a:r>
              <a:rPr lang="en-US" altLang="zh-CN" sz="1600" dirty="0">
                <a:solidFill>
                  <a:schemeClr val="tx1"/>
                </a:solidFill>
              </a:rPr>
              <a:t>friends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提取边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3" name="矩形: 圆角 112"/>
          <p:cNvSpPr/>
          <p:nvPr/>
        </p:nvSpPr>
        <p:spPr>
          <a:xfrm>
            <a:off x="10313379" y="3400216"/>
            <a:ext cx="1458539" cy="55700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滚雪球抽样</a:t>
            </a:r>
          </a:p>
        </p:txBody>
      </p:sp>
      <p:cxnSp>
        <p:nvCxnSpPr>
          <p:cNvPr id="118" name="直接连接符 117"/>
          <p:cNvCxnSpPr/>
          <p:nvPr/>
        </p:nvCxnSpPr>
        <p:spPr>
          <a:xfrm flipH="1">
            <a:off x="11114847" y="3957217"/>
            <a:ext cx="1" cy="407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0392205" y="4364444"/>
            <a:ext cx="1517697" cy="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10392205" y="4355015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11909902" y="4377883"/>
            <a:ext cx="0" cy="28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9889748" y="4686874"/>
            <a:ext cx="1125176" cy="8306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以度中心性最高的节点为起点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191849" y="4672857"/>
            <a:ext cx="1000150" cy="839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迭代抽样，不断扩充样本集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9271567" y="3075279"/>
            <a:ext cx="15290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9271567" y="3075279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110179" y="2790609"/>
            <a:ext cx="0" cy="29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0798679" y="3082093"/>
            <a:ext cx="0" cy="292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0420463" y="5517639"/>
            <a:ext cx="0" cy="22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25176" y="5517639"/>
            <a:ext cx="0" cy="22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V="1">
            <a:off x="10417740" y="5748580"/>
            <a:ext cx="1517697" cy="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11152279" y="5743135"/>
            <a:ext cx="0" cy="281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7057693" y="6397845"/>
            <a:ext cx="58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社交网络识别及分析</a:t>
            </a:r>
          </a:p>
        </p:txBody>
      </p:sp>
      <p:sp>
        <p:nvSpPr>
          <p:cNvPr id="154" name="矩形 153"/>
          <p:cNvSpPr/>
          <p:nvPr/>
        </p:nvSpPr>
        <p:spPr>
          <a:xfrm>
            <a:off x="10431326" y="5993823"/>
            <a:ext cx="1425530" cy="366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社交网络创建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82650"/>
            <a:chOff x="217540" y="1"/>
            <a:chExt cx="11974460" cy="882650"/>
          </a:xfrm>
        </p:grpSpPr>
        <p:sp>
          <p:nvSpPr>
            <p:cNvPr id="4" name="PA-矩形 7"/>
            <p:cNvSpPr/>
            <p:nvPr>
              <p:custDataLst>
                <p:tags r:id="rId3"/>
              </p:custDataLst>
            </p:nvPr>
          </p:nvSpPr>
          <p:spPr>
            <a:xfrm>
              <a:off x="1013830" y="52706"/>
              <a:ext cx="7595870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      数据预处理部分</a:t>
              </a:r>
            </a:p>
            <a:p>
              <a:endParaRPr lang="zh-CN" altLang="en-US" sz="2400" b="1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4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014095" y="821055"/>
            <a:ext cx="3961130" cy="521970"/>
            <a:chOff x="943155" y="1823481"/>
            <a:chExt cx="10163902" cy="502438"/>
          </a:xfrm>
        </p:grpSpPr>
        <p:sp>
          <p:nvSpPr>
            <p:cNvPr id="3" name="矩形 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21252" y="1823481"/>
              <a:ext cx="9785805" cy="50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维度处理：</a:t>
              </a:r>
            </a:p>
          </p:txBody>
        </p:sp>
      </p:grp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7470" y="1487805"/>
          <a:ext cx="10942955" cy="377190"/>
        </p:xfrm>
        <a:graphic>
          <a:graphicData uri="http://schemas.openxmlformats.org/drawingml/2006/table">
            <a:tbl>
              <a:tblPr/>
              <a:tblGrid>
                <a:gridCol w="156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business_id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address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city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state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   postal_code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endParaRPr lang="en-US" altLang="zh-CN" sz="1600" b="1" i="0">
                        <a:latin typeface="Times New Roman" panose="02020603050405020304" charset="0"/>
                        <a:ea typeface="system-ui"/>
                        <a:cs typeface="Times New Roman" panose="02020603050405020304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948055" y="4096385"/>
          <a:ext cx="9525000" cy="621030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6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1030">
                <a:tc>
                  <a:txBody>
                    <a:bodyPr/>
                    <a:lstStyle/>
                    <a:p>
                      <a:pPr marL="0" indent="0" algn="r" fontAlgn="ctr">
                        <a:buNone/>
                      </a:pPr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latitude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longitude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 stars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review_count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is_open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  <a:sym typeface="+mn-ea"/>
                        </a:rPr>
                        <a:t>categories</a:t>
                      </a:r>
                      <a:endParaRPr lang="en-US" altLang="zh-CN" sz="1600" b="1" i="0">
                        <a:latin typeface="Times New Roman" panose="02020603050405020304" charset="0"/>
                        <a:ea typeface="system-ui"/>
                        <a:cs typeface="Times New Roman" panose="02020603050405020304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attributes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fontAlgn="ctr"/>
                      <a:r>
                        <a:rPr lang="en-US" altLang="zh-CN" sz="1600" b="1" i="0">
                          <a:latin typeface="Times New Roman" panose="02020603050405020304" charset="0"/>
                          <a:ea typeface="system-ui"/>
                          <a:cs typeface="Times New Roman" panose="02020603050405020304" charset="0"/>
                        </a:rPr>
                        <a:t>hours</a:t>
                      </a: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 rot="16200000">
            <a:off x="9192895" y="4046220"/>
            <a:ext cx="418465" cy="17608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150610" y="2540000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由于只处理费城的数据，作删除处理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626995" y="2202815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向量化并降维</a:t>
            </a:r>
          </a:p>
        </p:txBody>
      </p:sp>
      <p:sp>
        <p:nvSpPr>
          <p:cNvPr id="29" name="左大括号 28"/>
          <p:cNvSpPr/>
          <p:nvPr/>
        </p:nvSpPr>
        <p:spPr>
          <a:xfrm rot="16200000">
            <a:off x="5192395" y="4046220"/>
            <a:ext cx="418465" cy="17608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521200" y="5209540"/>
            <a:ext cx="205867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预测尚未有评论且开业的商家，作删除处理</a:t>
            </a:r>
          </a:p>
        </p:txBody>
      </p:sp>
      <p:sp>
        <p:nvSpPr>
          <p:cNvPr id="31" name="左大括号 30"/>
          <p:cNvSpPr/>
          <p:nvPr/>
        </p:nvSpPr>
        <p:spPr>
          <a:xfrm rot="16200000">
            <a:off x="6774815" y="1398905"/>
            <a:ext cx="418465" cy="17608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456295" y="5209540"/>
            <a:ext cx="270637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为</a:t>
            </a:r>
            <a:r>
              <a:rPr lang="en-US" altLang="zh-CN" sz="1400"/>
              <a:t>json</a:t>
            </a:r>
            <a:r>
              <a:rPr lang="zh-CN" altLang="en-US" sz="1400"/>
              <a:t>格式，分别展开后对</a:t>
            </a:r>
            <a:r>
              <a:rPr lang="en-US" altLang="zh-CN" sz="1400"/>
              <a:t>attributes</a:t>
            </a:r>
            <a:r>
              <a:rPr lang="zh-CN" altLang="en-US" sz="1400"/>
              <a:t>作</a:t>
            </a:r>
            <a:r>
              <a:rPr lang="en-US" altLang="zh-CN" sz="1400"/>
              <a:t>one-hot</a:t>
            </a:r>
            <a:r>
              <a:rPr lang="zh-CN" altLang="en-US" sz="1400"/>
              <a:t>编码，将</a:t>
            </a:r>
            <a:r>
              <a:rPr lang="en-US" altLang="zh-CN" sz="1400"/>
              <a:t>hours</a:t>
            </a:r>
            <a:r>
              <a:rPr lang="zh-CN" altLang="en-US" sz="1400"/>
              <a:t>转换为每周开业时长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208655" y="1840230"/>
            <a:ext cx="0" cy="35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627495" y="4963160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向量化并降维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209155" y="4600575"/>
            <a:ext cx="0" cy="354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88290" y="2009775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631190" y="1840230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（主键）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4987290" y="1097280"/>
            <a:ext cx="1123950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209790" y="1116330"/>
            <a:ext cx="127254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123305" y="779780"/>
            <a:ext cx="1781810" cy="478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/>
              <a:t>对预测星级没有</a:t>
            </a:r>
          </a:p>
          <a:p>
            <a:r>
              <a:rPr lang="zh-CN" altLang="en-US" sz="1400"/>
              <a:t>意义，删除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7540" y="1"/>
            <a:ext cx="11974460" cy="812800"/>
            <a:chOff x="217540" y="1"/>
            <a:chExt cx="11974460" cy="812800"/>
          </a:xfrm>
        </p:grpSpPr>
        <p:sp>
          <p:nvSpPr>
            <p:cNvPr id="4" name="PA-矩形 7"/>
            <p:cNvSpPr/>
            <p:nvPr>
              <p:custDataLst>
                <p:tags r:id="rId1"/>
              </p:custDataLst>
            </p:nvPr>
          </p:nvSpPr>
          <p:spPr>
            <a:xfrm>
              <a:off x="1013830" y="52706"/>
              <a:ext cx="68675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研究思路</a:t>
              </a:r>
              <a:r>
                <a:rPr lang="zh-CN" altLang="en-US" sz="2400" b="1">
                  <a:cs typeface="+mn-ea"/>
                  <a:sym typeface="+mn-lt"/>
                </a:rPr>
                <a:t>与背景      时空挖掘部分</a:t>
              </a:r>
              <a:endParaRPr lang="zh-CN" altLang="en-US" sz="2400" b="1" dirty="0">
                <a:cs typeface="+mn-ea"/>
                <a:sym typeface="+mn-lt"/>
              </a:endParaRPr>
            </a:p>
          </p:txBody>
        </p:sp>
        <p:sp>
          <p:nvSpPr>
            <p:cNvPr id="5" name="PA-矩形 8"/>
            <p:cNvSpPr/>
            <p:nvPr>
              <p:custDataLst>
                <p:tags r:id="rId2"/>
              </p:custDataLst>
            </p:nvPr>
          </p:nvSpPr>
          <p:spPr>
            <a:xfrm>
              <a:off x="948280" y="521044"/>
              <a:ext cx="4571011" cy="2677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Research ideas and theories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17540" y="1"/>
              <a:ext cx="730741" cy="812800"/>
              <a:chOff x="117754" y="1"/>
              <a:chExt cx="730741" cy="81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0575" y="1"/>
                <a:ext cx="699345" cy="812800"/>
              </a:xfrm>
              <a:prstGeom prst="rect">
                <a:avLst/>
              </a:prstGeom>
              <a:solidFill>
                <a:srgbClr val="C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7754" y="51021"/>
                <a:ext cx="730741" cy="723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>
                  <a:lnSpc>
                    <a:spcPct val="114000"/>
                  </a:lnSpc>
                  <a:defRPr sz="1000" spc="300">
                    <a:solidFill>
                      <a:srgbClr val="C0A984"/>
                    </a:solidFill>
                    <a:latin typeface="Century Gothic" panose="020B0502020202020204" pitchFamily="34" charset="0"/>
                    <a:ea typeface="+mj-ea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</a:t>
                </a: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855194" y="497032"/>
              <a:ext cx="11336806" cy="98670"/>
            </a:xfrm>
            <a:prstGeom prst="line">
              <a:avLst/>
            </a:prstGeom>
            <a:ln w="28575">
              <a:solidFill>
                <a:srgbClr val="C1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45" y="-269097"/>
            <a:ext cx="2354156" cy="107007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156996" y="915721"/>
            <a:ext cx="10163902" cy="523220"/>
            <a:chOff x="943155" y="1823481"/>
            <a:chExt cx="10163902" cy="523220"/>
          </a:xfrm>
        </p:grpSpPr>
        <p:sp>
          <p:nvSpPr>
            <p:cNvPr id="3" name="矩形 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商户类别和空间维度处理</a:t>
              </a:r>
              <a:r>
                <a:rPr lang="zh-CN" altLang="en-US" sz="2800"/>
                <a:t>：</a:t>
              </a:r>
            </a:p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43617" y="1508191"/>
            <a:ext cx="68499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类别字段</a:t>
            </a:r>
            <a:r>
              <a:rPr lang="zh-CN" altLang="zh-CN" sz="2000" b="1">
                <a:latin typeface="Arial" panose="020B0604020202020204" pitchFamily="34" charset="0"/>
              </a:rPr>
              <a:t>TF-IDF向量化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2000">
                <a:latin typeface="Arial" panose="020B0604020202020204" pitchFamily="34" charset="0"/>
              </a:rPr>
              <a:t>     </a:t>
            </a:r>
            <a:r>
              <a:rPr lang="zh-CN" altLang="zh-CN" sz="2000">
                <a:latin typeface="Arial" panose="020B0604020202020204" pitchFamily="34" charset="0"/>
              </a:rPr>
              <a:t>对处理后的category_preprocessed文本构建TF-IDF矩阵</a:t>
            </a:r>
            <a:endParaRPr kumimoji="0" lang="zh-CN" altLang="zh-CN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zh-CN" sz="2000" b="1">
                <a:latin typeface="Arial" panose="020B0604020202020204" pitchFamily="34" charset="0"/>
              </a:rPr>
              <a:t>SVD降维（主题建模）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Arial" panose="020B0604020202020204" pitchFamily="34" charset="0"/>
              </a:rPr>
              <a:t>     </a:t>
            </a:r>
            <a:r>
              <a:rPr lang="zh-CN" altLang="zh-CN" sz="2000">
                <a:latin typeface="Arial" panose="020B0604020202020204" pitchFamily="34" charset="0"/>
              </a:rPr>
              <a:t>使用Truncated SVD对TF-IDF进行压缩</a:t>
            </a:r>
            <a:endParaRPr lang="en-US" altLang="zh-CN" sz="200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空间坐标标准化</a:t>
            </a:r>
            <a:endParaRPr lang="en-US" altLang="zh-CN" sz="2000" b="1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</a:pPr>
            <a:r>
              <a:rPr lang="zh-CN" altLang="en-US" sz="2000">
                <a:latin typeface="Arial" panose="020B0604020202020204" pitchFamily="34" charset="0"/>
              </a:rPr>
              <a:t>     使用</a:t>
            </a:r>
            <a:r>
              <a:rPr lang="zh-CN" altLang="zh-CN" sz="2000">
                <a:latin typeface="Arial" panose="020B0604020202020204" pitchFamily="34" charset="0"/>
              </a:rPr>
              <a:t>StandardScaler() 对经纬度数据进行标准化处理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56996" y="3461770"/>
            <a:ext cx="10163902" cy="523220"/>
            <a:chOff x="943155" y="1823481"/>
            <a:chExt cx="10163902" cy="523220"/>
          </a:xfrm>
        </p:grpSpPr>
        <p:sp>
          <p:nvSpPr>
            <p:cNvPr id="18" name="矩形 17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K-Means</a:t>
              </a:r>
              <a:r>
                <a:rPr lang="zh-CN" altLang="en-US" sz="2800" b="1"/>
                <a:t>聚类：</a:t>
              </a:r>
            </a:p>
          </p:txBody>
        </p:sp>
      </p:grp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243617" y="3999577"/>
            <a:ext cx="26436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结合商户地理信息</a:t>
            </a:r>
            <a:endParaRPr lang="en-US" altLang="zh-CN" sz="2000" b="1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结合商户类别信息</a:t>
            </a:r>
            <a:endParaRPr lang="zh-CN" altLang="zh-CN" sz="2000" b="1">
              <a:latin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56996" y="4707463"/>
            <a:ext cx="10163902" cy="523220"/>
            <a:chOff x="943155" y="1823481"/>
            <a:chExt cx="10163902" cy="523220"/>
          </a:xfrm>
        </p:grpSpPr>
        <p:sp>
          <p:nvSpPr>
            <p:cNvPr id="23" name="矩形 22"/>
            <p:cNvSpPr/>
            <p:nvPr/>
          </p:nvSpPr>
          <p:spPr>
            <a:xfrm>
              <a:off x="943155" y="1935480"/>
              <a:ext cx="296591" cy="2677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21252" y="1823481"/>
              <a:ext cx="97858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“便利性”指标代理计算：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243617" y="5191972"/>
            <a:ext cx="778173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Arial" panose="020B0604020202020204" pitchFamily="34" charset="0"/>
              </a:rPr>
              <a:t>每个商户到其最近聚类中心的距离</a:t>
            </a:r>
            <a:r>
              <a:rPr lang="zh-CN" altLang="en-US" sz="2000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di</a:t>
            </a:r>
            <a:r>
              <a:rPr lang="zh-CN" altLang="en-US" sz="2000" b="1">
                <a:latin typeface="Arial" panose="020B0604020202020204" pitchFamily="34" charset="0"/>
              </a:rPr>
              <a:t>：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Arial" panose="020B0604020202020204" pitchFamily="34" charset="0"/>
              </a:rPr>
              <a:t>Min-Max </a:t>
            </a:r>
            <a:r>
              <a:rPr lang="zh-CN" altLang="en-US" sz="2000" b="1">
                <a:latin typeface="Arial" panose="020B0604020202020204" pitchFamily="34" charset="0"/>
              </a:rPr>
              <a:t>标准化反向得分（距离越近便利性越高）：</a:t>
            </a:r>
            <a:endParaRPr lang="en-US" altLang="zh-CN" sz="2000" b="1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399" y="5999428"/>
            <a:ext cx="2796720" cy="6054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723" y="3447183"/>
            <a:ext cx="2583600" cy="202452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6723" y="2296160"/>
            <a:ext cx="3051928" cy="372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双色答辩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1*29"/>
  <p:tag name="TABLE_ENDDRAG_RECT" val="6*117*861*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49*48"/>
  <p:tag name="TABLE_ENDDRAG_RECT" val="74*322*750*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qetr5v0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1947</Words>
  <Application>Microsoft Office PowerPoint</Application>
  <PresentationFormat>宽屏</PresentationFormat>
  <Paragraphs>283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宋体</vt:lpstr>
      <vt:lpstr>字魂59号-创粗黑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双色答辩</dc:title>
  <dc:creator>script</dc:creator>
  <cp:lastModifiedBy>海成 买</cp:lastModifiedBy>
  <cp:revision>29</cp:revision>
  <dcterms:created xsi:type="dcterms:W3CDTF">2019-04-14T09:55:00Z</dcterms:created>
  <dcterms:modified xsi:type="dcterms:W3CDTF">2025-06-28T15:36:09Z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5559BF8F8E6440DC9D9E2B354214A5D6_12</vt:lpwstr>
  </property>
  <property fmtid="{D5CDD505-2E9C-101B-9397-08002B2CF9AE}" pid="3" name="KSOProductBuildVer">
    <vt:lpwstr>2052-12.1.0.21171</vt:lpwstr>
  </property>
</Properties>
</file>