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ara Rodrigues" userId="b06624efe4ce34e0" providerId="LiveId" clId="{CF5686F9-C8EF-4B9E-BDE0-463B76F4D952}"/>
    <pc:docChg chg="modSld">
      <pc:chgData name="Maiara Rodrigues" userId="b06624efe4ce34e0" providerId="LiveId" clId="{CF5686F9-C8EF-4B9E-BDE0-463B76F4D952}" dt="2023-05-21T00:22:05.025" v="3" actId="20577"/>
      <pc:docMkLst>
        <pc:docMk/>
      </pc:docMkLst>
      <pc:sldChg chg="modSp mod">
        <pc:chgData name="Maiara Rodrigues" userId="b06624efe4ce34e0" providerId="LiveId" clId="{CF5686F9-C8EF-4B9E-BDE0-463B76F4D952}" dt="2023-05-21T00:22:05.025" v="3" actId="20577"/>
        <pc:sldMkLst>
          <pc:docMk/>
          <pc:sldMk cId="473082985" sldId="260"/>
        </pc:sldMkLst>
        <pc:spChg chg="mod">
          <ac:chgData name="Maiara Rodrigues" userId="b06624efe4ce34e0" providerId="LiveId" clId="{CF5686F9-C8EF-4B9E-BDE0-463B76F4D952}" dt="2023-05-21T00:22:05.025" v="3" actId="20577"/>
          <ac:spMkLst>
            <pc:docMk/>
            <pc:sldMk cId="473082985" sldId="260"/>
            <ac:spMk id="4" creationId="{70871908-DC79-4135-942C-0A77D1E97902}"/>
          </ac:spMkLst>
        </pc:spChg>
      </pc:sldChg>
      <pc:sldChg chg="modSp mod">
        <pc:chgData name="Maiara Rodrigues" userId="b06624efe4ce34e0" providerId="LiveId" clId="{CF5686F9-C8EF-4B9E-BDE0-463B76F4D952}" dt="2023-05-21T00:15:12.577" v="1" actId="1076"/>
        <pc:sldMkLst>
          <pc:docMk/>
          <pc:sldMk cId="2805116222" sldId="265"/>
        </pc:sldMkLst>
        <pc:spChg chg="mod">
          <ac:chgData name="Maiara Rodrigues" userId="b06624efe4ce34e0" providerId="LiveId" clId="{CF5686F9-C8EF-4B9E-BDE0-463B76F4D952}" dt="2023-05-21T00:15:05.605" v="0" actId="1076"/>
          <ac:spMkLst>
            <pc:docMk/>
            <pc:sldMk cId="2805116222" sldId="265"/>
            <ac:spMk id="14" creationId="{AB21238F-6A46-4D53-AE26-10BD9EFD3F91}"/>
          </ac:spMkLst>
        </pc:spChg>
        <pc:spChg chg="mod">
          <ac:chgData name="Maiara Rodrigues" userId="b06624efe4ce34e0" providerId="LiveId" clId="{CF5686F9-C8EF-4B9E-BDE0-463B76F4D952}" dt="2023-05-21T00:15:12.577" v="1" actId="1076"/>
          <ac:spMkLst>
            <pc:docMk/>
            <pc:sldMk cId="2805116222" sldId="265"/>
            <ac:spMk id="15" creationId="{EBDD1DDE-9B1F-4EB6-886B-4D64160090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D8BB3-DB61-4287-BB77-D5C98672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AC4B8-A374-441E-B2AB-A495EDF3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5AD89-9ECF-43B8-9A79-EA3B71BD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CBE2A-DB96-465E-BDD7-4324E2BA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32FED-B028-4D60-86E1-2360524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C52DC-AE1C-4B41-AD15-D294FFA4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CFB6C9-2C9C-4178-9D68-2D6B9E2A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96818-9EB6-458C-A1E7-BD688334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D66FD-80A1-4341-8018-F2EBB2F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3E1EC-E159-4C01-9754-F2FB8DE1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298E7-DD5A-4561-A011-5AB85B364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631B7F-B6D5-4E1B-9697-C7BE74C7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2F84B-960A-4998-9739-0999B8DC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6E58C-978D-457E-A30A-5FFEBE36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C5162-6040-4475-B7B4-6374146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6AD43-26CA-43DB-AA7A-6E21BF48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A52AB-F15B-41BA-8F13-A665D60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136CD-390D-4BD9-BED1-5AEFE660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24225-1645-481F-9AA0-8333A17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0BB20-9000-4BB4-8315-6CA9E1C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C6B69-68A4-41E5-9EB2-FD0654A2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3A9BE-536A-431E-B038-50DA58E4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D725C-4C5C-4C20-8C89-9920C720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49213-A2FE-4F9D-BCD0-1BC6E562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9E966-22E7-4A9B-95AA-33AD5076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7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4B6F6-D6A0-4F5E-B264-D29ACFD4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FFBBB-6BAD-4CF6-917B-B1F80E1D7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BCDD1A-6F43-454D-9514-C6EB49DA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94AC0-B0B0-4041-AB70-A9632EAD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DA212-7446-4A61-94E2-871E6BF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1817B-81CF-4A6D-895F-14C965AE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2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0B92-7027-41A0-AF1F-B63D9DB0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B3AA7-C0A4-4F5C-BCD9-10C6E290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528F5E-128B-4266-A1CC-E2249E9F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6307DE-12D0-4079-8A1F-5F1A28B6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7688F9-BD05-4DB7-91A8-F2B92BDB9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5D2A05-8C0F-4F4C-AE69-AB972BFD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33DDC-2D4E-487E-92F2-F0F8F0FD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8A4167-26FE-4DDA-8CC7-AFA0F3F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84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517F-3772-44C7-A241-086D6D74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FC9755-2056-4C84-86DD-6A6CEBC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B8DB51-0CCD-411E-A2B1-58AADF71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F1E0D-7B8B-425B-AB1F-EEDAB7FA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81AC73-D83F-48CE-86F5-417BA3C2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1CC039-425A-46CA-AF36-16C601F7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1598A-2905-4AF2-8600-A1CCAD2B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09442-4A46-4E43-BDBE-A02EAAF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F61AF-B591-4983-9A7E-CFFE1577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FF940A-873A-41DA-9C62-4909EE76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48BDC3-C40D-4657-B02E-FA882CBF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4B3D2A-6CA2-4C8E-83F5-A8F89083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DC958-3D65-468E-9476-958978D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6379-5941-410D-84F2-09FF21D6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FAD227-6B26-4A9B-A656-EC7A9BA1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7A74E9-C810-4DE4-809B-DA455EFF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E7B4C-1981-4958-8372-8EC09A4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475E3-D58B-4B3D-9AEE-534E16AA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CD448-9E23-45CD-86A8-91C9A773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12E521-796B-4F98-AA33-9DC03789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2706B-E120-4E4E-BFC7-BE4C7429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E6880-5E96-46A8-A404-E724DFC7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65B3-77C5-4119-B1A9-CE6D70249A4F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F6F2E-CB80-4A44-A6C5-169C96734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07E5-94DB-4C5D-B74B-2C36DB2C4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7A2B-8620-4A0F-9774-9F414E3BD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04888428-70A3-4305-BEC6-8388C406C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9091" r="21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1D8397-E9B4-4B4C-AFD3-36AD902D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94688"/>
            <a:ext cx="3438144" cy="591312"/>
          </a:xfrm>
        </p:spPr>
        <p:txBody>
          <a:bodyPr anchor="b">
            <a:norm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Sobre a </a:t>
            </a:r>
            <a:r>
              <a:rPr lang="pt-BR" sz="2800" dirty="0" err="1">
                <a:latin typeface="Arial Rounded MT Bold" panose="020F0704030504030204" pitchFamily="34" charset="0"/>
              </a:rPr>
              <a:t>Amazon</a:t>
            </a:r>
            <a:endParaRPr lang="pt-BR" sz="28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B70090-BFD5-4C46-B5BE-243A8096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404106" cy="412164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O site </a:t>
            </a:r>
            <a:r>
              <a:rPr lang="pt-BR" sz="1600" dirty="0" err="1"/>
              <a:t>Amazon</a:t>
            </a:r>
            <a:r>
              <a:rPr lang="pt-BR" sz="1600" dirty="0"/>
              <a:t> foi lançado no ano de 1995 por </a:t>
            </a:r>
            <a:r>
              <a:rPr lang="pt-BR" sz="1600" dirty="0">
                <a:solidFill>
                  <a:srgbClr val="E06F30"/>
                </a:solidFill>
                <a:latin typeface="SFMono-Regular"/>
              </a:rPr>
              <a:t>Jeff Bezos </a:t>
            </a:r>
            <a:r>
              <a:rPr lang="pt-BR" sz="1600" dirty="0"/>
              <a:t>e hoje quase metade de todas as vendas on-line nos EUA é feita pela </a:t>
            </a:r>
            <a:r>
              <a:rPr lang="pt-BR" sz="1600" dirty="0" err="1"/>
              <a:t>Amazon</a:t>
            </a:r>
            <a:r>
              <a:rPr lang="pt-BR" sz="1600" dirty="0"/>
              <a:t>, tornando-a a empresa líder neste mercado além de ocupar o segundo lugar em termos de volume de mercadorias globais vendidas.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200" dirty="0"/>
              <a:t>“A missão da </a:t>
            </a:r>
            <a:r>
              <a:rPr lang="pt-BR" sz="1200" dirty="0" err="1"/>
              <a:t>Amazon</a:t>
            </a:r>
            <a:r>
              <a:rPr lang="pt-BR" sz="1200" dirty="0"/>
              <a:t> é ser a empresa com mais </a:t>
            </a:r>
            <a:r>
              <a:rPr lang="pt-BR" sz="1200" b="1" dirty="0">
                <a:solidFill>
                  <a:srgbClr val="E06F30"/>
                </a:solidFill>
                <a:latin typeface="SFMono-Regular"/>
              </a:rPr>
              <a:t>foco no cliente </a:t>
            </a:r>
            <a:r>
              <a:rPr lang="pt-BR" sz="1200" dirty="0"/>
              <a:t>do mundo todo e se esforçar para oferecer os menores preços possíveis de maneira que os clientes consigam encontrar e descobrir tudo o que desejem comprar.”               - Jeff Bezos</a:t>
            </a:r>
          </a:p>
        </p:txBody>
      </p:sp>
    </p:spTree>
    <p:extLst>
      <p:ext uri="{BB962C8B-B14F-4D97-AF65-F5344CB8AC3E}">
        <p14:creationId xmlns:p14="http://schemas.microsoft.com/office/powerpoint/2010/main" val="192046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Uma imagem contendo ao ar livre, lego, rua, calçada&#10;&#10;Descrição gerada automaticamente">
            <a:extLst>
              <a:ext uri="{FF2B5EF4-FFF2-40B4-BE49-F238E27FC236}">
                <a16:creationId xmlns:a16="http://schemas.microsoft.com/office/drawing/2014/main" id="{66E26327-F507-43B4-9BE1-7129CEDA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D5AC11-C6AA-47FF-9DA9-0F16D286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22" y="365124"/>
            <a:ext cx="5585178" cy="758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Antes da </a:t>
            </a:r>
            <a:r>
              <a:rPr lang="en-US" sz="28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Inteligência</a:t>
            </a: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Artificial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71908-DC79-4135-942C-0A77D1E9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822" y="1033715"/>
            <a:ext cx="5585178" cy="548729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FFFFFF"/>
                </a:solidFill>
              </a:rPr>
              <a:t>A </a:t>
            </a:r>
            <a:r>
              <a:rPr lang="pt-BR" dirty="0" err="1">
                <a:solidFill>
                  <a:srgbClr val="FFFFFF"/>
                </a:solidFill>
              </a:rPr>
              <a:t>Amazon</a:t>
            </a:r>
            <a:r>
              <a:rPr lang="pt-BR" dirty="0">
                <a:solidFill>
                  <a:srgbClr val="FFFFFF"/>
                </a:solidFill>
              </a:rPr>
              <a:t> utiliza inteligência artificial para impulsionar seus produtos, aumentar vendas, prevenir fraudes e melhorar a </a:t>
            </a:r>
            <a:r>
              <a:rPr lang="pt-BR" dirty="0">
                <a:solidFill>
                  <a:srgbClr val="E06F30"/>
                </a:solidFill>
              </a:rPr>
              <a:t>experiência</a:t>
            </a:r>
            <a:r>
              <a:rPr lang="pt-BR" dirty="0">
                <a:solidFill>
                  <a:srgbClr val="FFFFFF"/>
                </a:solidFill>
              </a:rPr>
              <a:t> do cliente. Isso inclui: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Recomendações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personalizadas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US">
                <a:solidFill>
                  <a:srgbClr val="FFFFFF"/>
                </a:solidFill>
              </a:rPr>
              <a:t>hatbots </a:t>
            </a:r>
            <a:r>
              <a:rPr lang="en-US" dirty="0">
                <a:solidFill>
                  <a:srgbClr val="FFFFFF"/>
                </a:solidFill>
              </a:rPr>
              <a:t>e </a:t>
            </a:r>
            <a:r>
              <a:rPr lang="en-US" dirty="0" err="1">
                <a:solidFill>
                  <a:srgbClr val="FFFFFF"/>
                </a:solidFill>
              </a:rPr>
              <a:t>assistentes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virtuais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Detecção de fraudes;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Otimização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logística</a:t>
            </a:r>
            <a:r>
              <a:rPr lang="en-US" dirty="0">
                <a:solidFill>
                  <a:srgbClr val="FFFFFF"/>
                </a:solidFill>
              </a:rPr>
              <a:t>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FFFFFF"/>
                </a:solidFill>
              </a:rPr>
              <a:t>Porém, antes que a IA possa se tornar uma solução que agregue valor, é necessário adquirir um amplo conhecimento por meio de </a:t>
            </a:r>
            <a:r>
              <a:rPr lang="pt-BR" dirty="0">
                <a:solidFill>
                  <a:srgbClr val="E06F30"/>
                </a:solidFill>
              </a:rPr>
              <a:t>análises exploratórias</a:t>
            </a:r>
            <a:r>
              <a:rPr lang="pt-BR" dirty="0">
                <a:solidFill>
                  <a:srgbClr val="FFFFFF"/>
                </a:solidFill>
              </a:rPr>
              <a:t>. As análises exploratórias envolvem a investigação e o entendimento dos dados disponíveis, identificando padrões, tendências e insights relevantes. Essa etapa é fundamental para garantir que os algoritmos de IA sejam alimentados com informações confiáveis e relevantes.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8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Imagem 5" descr="Mouse de computador&#10;&#10;Descrição gerada automaticamente">
            <a:extLst>
              <a:ext uri="{FF2B5EF4-FFF2-40B4-BE49-F238E27FC236}">
                <a16:creationId xmlns:a16="http://schemas.microsoft.com/office/drawing/2014/main" id="{362E08B2-E839-42F2-8C0A-060AC9E4E1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F0E0D-907E-4E45-9722-E8F3EE03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39486"/>
            <a:ext cx="10515600" cy="1112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O Python e o  </a:t>
            </a:r>
            <a:r>
              <a:rPr lang="en-US" sz="28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pré-processamento</a:t>
            </a: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dos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B99B2-2FCB-4699-AE0B-5DBCECE4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828" y="1201510"/>
            <a:ext cx="10515600" cy="514123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FFFFFF"/>
                </a:solidFill>
              </a:rPr>
              <a:t>A análise exploratória de dados requer linguagens de programação com ferramentas adequadas para o tratamento dos dados. Essas ferramentas são essenciais para realizar melhores visualizações, transformações, manipulações, agregações e cálculos que </a:t>
            </a:r>
            <a:r>
              <a:rPr lang="pt-BR" dirty="0">
                <a:solidFill>
                  <a:srgbClr val="E06F30"/>
                </a:solidFill>
              </a:rPr>
              <a:t>enriquecem os dados</a:t>
            </a:r>
            <a:r>
              <a:rPr lang="pt-BR" dirty="0">
                <a:solidFill>
                  <a:srgbClr val="FFFFFF"/>
                </a:solidFill>
              </a:rPr>
              <a:t>, garantindo a qualidade e preparando-os para uso nos algoritmos de IA. Elas também desempenham um papel fundamental na identificação </a:t>
            </a:r>
            <a:r>
              <a:rPr lang="pt-BR" dirty="0">
                <a:solidFill>
                  <a:srgbClr val="E06F30"/>
                </a:solidFill>
              </a:rPr>
              <a:t>e tratamento </a:t>
            </a:r>
            <a:r>
              <a:rPr lang="pt-BR" dirty="0">
                <a:solidFill>
                  <a:srgbClr val="FFFFFF"/>
                </a:solidFill>
              </a:rPr>
              <a:t>de anomalias e dados inconsistentes, garantindo uma análise abrangente e eficaz.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FFFFFF"/>
                </a:solidFill>
              </a:rPr>
              <a:t>Na análise exploratória  da </a:t>
            </a:r>
            <a:r>
              <a:rPr lang="pt-BR" dirty="0" err="1">
                <a:solidFill>
                  <a:srgbClr val="FFFFFF"/>
                </a:solidFill>
              </a:rPr>
              <a:t>Amazon</a:t>
            </a:r>
            <a:r>
              <a:rPr lang="pt-BR" dirty="0">
                <a:solidFill>
                  <a:srgbClr val="FFFFFF"/>
                </a:solidFill>
              </a:rPr>
              <a:t>, utilizamos</a:t>
            </a:r>
            <a:r>
              <a:rPr lang="pt-BR" dirty="0"/>
              <a:t> o </a:t>
            </a:r>
            <a:r>
              <a:rPr lang="pt-BR" dirty="0">
                <a:solidFill>
                  <a:srgbClr val="E06F30"/>
                </a:solidFill>
              </a:rPr>
              <a:t>Python </a:t>
            </a:r>
            <a:r>
              <a:rPr lang="pt-BR" dirty="0">
                <a:solidFill>
                  <a:srgbClr val="FFFFFF"/>
                </a:solidFill>
              </a:rPr>
              <a:t>e suas bibliotecas: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Pandas, </a:t>
            </a:r>
            <a:r>
              <a:rPr lang="pt-BR" dirty="0"/>
              <a:t>os</a:t>
            </a:r>
            <a:r>
              <a:rPr lang="pt-BR" dirty="0">
                <a:solidFill>
                  <a:srgbClr val="FFFFFF"/>
                </a:solidFill>
              </a:rPr>
              <a:t> e </a:t>
            </a:r>
            <a:r>
              <a:rPr lang="pt-BR" dirty="0" err="1">
                <a:solidFill>
                  <a:srgbClr val="FFFFFF"/>
                </a:solidFill>
              </a:rPr>
              <a:t>glob</a:t>
            </a:r>
            <a:r>
              <a:rPr lang="pt-BR" dirty="0">
                <a:solidFill>
                  <a:srgbClr val="FFFFFF"/>
                </a:solidFill>
              </a:rPr>
              <a:t> – Para i</a:t>
            </a:r>
            <a:r>
              <a:rPr lang="pt-BR" dirty="0"/>
              <a:t>mportação e junção dos arquivos CSV</a:t>
            </a:r>
            <a:r>
              <a:rPr lang="pt-BR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Pandas – Para verificar a dimensão dos dados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Pandas – Para validar os t</a:t>
            </a:r>
            <a:r>
              <a:rPr lang="pt-BR" dirty="0"/>
              <a:t>ipos de dados</a:t>
            </a:r>
            <a:r>
              <a:rPr lang="pt-BR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Pandas, </a:t>
            </a:r>
            <a:r>
              <a:rPr lang="pt-BR" dirty="0" err="1">
                <a:solidFill>
                  <a:srgbClr val="FFFFFF"/>
                </a:solidFill>
              </a:rPr>
              <a:t>Numpy</a:t>
            </a:r>
            <a:r>
              <a:rPr lang="pt-BR" dirty="0">
                <a:solidFill>
                  <a:srgbClr val="FFFFFF"/>
                </a:solidFill>
              </a:rPr>
              <a:t>, e funções recursivas – Para tratar v</a:t>
            </a:r>
            <a:r>
              <a:rPr lang="pt-BR" dirty="0"/>
              <a:t>alores perdidos ou incorretos</a:t>
            </a:r>
            <a:r>
              <a:rPr lang="pt-BR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Pandas – Para verificar as medidas de posição e dispersão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rgbClr val="FFFFFF"/>
                </a:solidFill>
              </a:rPr>
              <a:t>Seaborn</a:t>
            </a:r>
            <a:r>
              <a:rPr lang="pt-BR" dirty="0">
                <a:solidFill>
                  <a:srgbClr val="FFFFFF"/>
                </a:solidFill>
              </a:rPr>
              <a:t>, Pandas e </a:t>
            </a:r>
            <a:r>
              <a:rPr lang="pt-BR" dirty="0" err="1">
                <a:solidFill>
                  <a:srgbClr val="FFFFFF"/>
                </a:solidFill>
              </a:rPr>
              <a:t>Matplotlib</a:t>
            </a:r>
            <a:r>
              <a:rPr lang="pt-BR" dirty="0">
                <a:solidFill>
                  <a:srgbClr val="FFFFFF"/>
                </a:solidFill>
              </a:rPr>
              <a:t> – Para a criação do gráficos para visualização dos dados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08BD4AD3-2E3C-49B8-A9D7-3A71FC158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2" y="3206699"/>
            <a:ext cx="4142078" cy="236253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385703-7376-42A9-B4B1-FD63ABE1AB14}"/>
              </a:ext>
            </a:extLst>
          </p:cNvPr>
          <p:cNvSpPr/>
          <p:nvPr/>
        </p:nvSpPr>
        <p:spPr>
          <a:xfrm>
            <a:off x="7859422" y="3206700"/>
            <a:ext cx="4142078" cy="2362530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02AB27-9683-4596-85D3-7B87E1F52F66}"/>
              </a:ext>
            </a:extLst>
          </p:cNvPr>
          <p:cNvSpPr txBox="1"/>
          <p:nvPr/>
        </p:nvSpPr>
        <p:spPr>
          <a:xfrm>
            <a:off x="9007928" y="5563570"/>
            <a:ext cx="3184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err="1">
                <a:solidFill>
                  <a:schemeClr val="tx1">
                    <a:lumMod val="75000"/>
                  </a:schemeClr>
                </a:solidFill>
              </a:rPr>
              <a:t>df.describe</a:t>
            </a:r>
            <a:r>
              <a:rPr lang="pt-BR" sz="1100" u="sng" dirty="0">
                <a:solidFill>
                  <a:schemeClr val="tx1">
                    <a:lumMod val="75000"/>
                  </a:schemeClr>
                </a:solidFill>
              </a:rPr>
              <a:t>() para medidas de posição e dispersão</a:t>
            </a:r>
          </a:p>
        </p:txBody>
      </p:sp>
    </p:spTree>
    <p:extLst>
      <p:ext uri="{BB962C8B-B14F-4D97-AF65-F5344CB8AC3E}">
        <p14:creationId xmlns:p14="http://schemas.microsoft.com/office/powerpoint/2010/main" val="59919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29CD7-5C2B-483C-A856-45AC9B78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6" y="139045"/>
            <a:ext cx="9601891" cy="504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Visualização</a:t>
            </a: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dos </a:t>
            </a:r>
            <a:r>
              <a:rPr lang="en-US" sz="28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resultados</a:t>
            </a: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obtidos</a:t>
            </a:r>
            <a:endParaRPr lang="en-US" sz="28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Espaço Reservado para Conteúdo 5" descr="Uma imagem contendo pássaro&#10;&#10;Descrição gerada automaticamente">
            <a:extLst>
              <a:ext uri="{FF2B5EF4-FFF2-40B4-BE49-F238E27FC236}">
                <a16:creationId xmlns:a16="http://schemas.microsoft.com/office/drawing/2014/main" id="{BAA68F77-6E48-4462-90B9-E66AE496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5"/>
                    </a14:imgEffect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Gráfico, Gráfico de cascata&#10;&#10;Descrição gerada automaticamente">
            <a:extLst>
              <a:ext uri="{FF2B5EF4-FFF2-40B4-BE49-F238E27FC236}">
                <a16:creationId xmlns:a16="http://schemas.microsoft.com/office/drawing/2014/main" id="{95D761BE-283D-4960-9DBE-160BBCE31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" y="1925888"/>
            <a:ext cx="8926116" cy="4984251"/>
          </a:xfrm>
          <a:prstGeom prst="rect">
            <a:avLst/>
          </a:prstGeom>
          <a:effectLst>
            <a:outerShdw blurRad="50800" sx="40000" sy="40000" algn="l" rotWithShape="0">
              <a:schemeClr val="tx1">
                <a:alpha val="59000"/>
              </a:schemeClr>
            </a:outerShdw>
            <a:reflection endPos="0" dist="50800" dir="5400000" sy="-100000" algn="bl" rotWithShape="0"/>
            <a:softEdge rad="0"/>
          </a:effectLst>
        </p:spPr>
      </p:pic>
      <p:grpSp>
        <p:nvGrpSpPr>
          <p:cNvPr id="37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EE1A7-038D-4510-9398-6827D0F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89808" y="145721"/>
            <a:ext cx="3029601" cy="65946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Principais </a:t>
            </a:r>
            <a:r>
              <a:rPr lang="pt-BR" dirty="0">
                <a:solidFill>
                  <a:srgbClr val="E06F30"/>
                </a:solidFill>
              </a:rPr>
              <a:t>insights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categoria "</a:t>
            </a:r>
            <a:r>
              <a:rPr lang="pt-BR" dirty="0" err="1">
                <a:solidFill>
                  <a:schemeClr val="bg1"/>
                </a:solidFill>
              </a:rPr>
              <a:t>accessories</a:t>
            </a:r>
            <a:r>
              <a:rPr lang="pt-BR" dirty="0">
                <a:solidFill>
                  <a:schemeClr val="bg1"/>
                </a:solidFill>
              </a:rPr>
              <a:t>" liderou as vendas com mais de 300.000 unidades, indicando sua popularidade entre os consumidores.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Tanto "</a:t>
            </a:r>
            <a:r>
              <a:rPr lang="pt-BR" dirty="0" err="1">
                <a:solidFill>
                  <a:schemeClr val="bg1"/>
                </a:solidFill>
              </a:rPr>
              <a:t>men's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clothing</a:t>
            </a:r>
            <a:r>
              <a:rPr lang="pt-BR" dirty="0">
                <a:solidFill>
                  <a:schemeClr val="bg1"/>
                </a:solidFill>
              </a:rPr>
              <a:t>" quanto "</a:t>
            </a:r>
            <a:r>
              <a:rPr lang="pt-BR" dirty="0" err="1">
                <a:solidFill>
                  <a:schemeClr val="bg1"/>
                </a:solidFill>
              </a:rPr>
              <a:t>women's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clothing</a:t>
            </a:r>
            <a:r>
              <a:rPr lang="pt-BR" dirty="0">
                <a:solidFill>
                  <a:schemeClr val="bg1"/>
                </a:solidFill>
              </a:rPr>
              <a:t>" alcançaram 150.000 vendas, demonstrando que roupas são itens comuns nas compras online.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“TV, </a:t>
            </a:r>
            <a:r>
              <a:rPr lang="pt-BR" dirty="0" err="1">
                <a:solidFill>
                  <a:schemeClr val="bg1"/>
                </a:solidFill>
              </a:rPr>
              <a:t>audio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cameras</a:t>
            </a:r>
            <a:r>
              <a:rPr lang="pt-BR" dirty="0">
                <a:solidFill>
                  <a:schemeClr val="bg1"/>
                </a:solidFill>
              </a:rPr>
              <a:t>" registrou mais de 100.000 vendas, possivelmente devido ao crescimento da produção de conteúdo online.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Não houve vendas nas categorias "home, </a:t>
            </a:r>
            <a:r>
              <a:rPr lang="pt-BR" dirty="0" err="1">
                <a:solidFill>
                  <a:schemeClr val="bg1"/>
                </a:solidFill>
              </a:rPr>
              <a:t>kitchen</a:t>
            </a:r>
            <a:r>
              <a:rPr lang="pt-BR" dirty="0">
                <a:solidFill>
                  <a:schemeClr val="bg1"/>
                </a:solidFill>
              </a:rPr>
              <a:t>, pets", "pet </a:t>
            </a:r>
            <a:r>
              <a:rPr lang="pt-BR" dirty="0" err="1">
                <a:solidFill>
                  <a:schemeClr val="bg1"/>
                </a:solidFill>
              </a:rPr>
              <a:t>supplies</a:t>
            </a:r>
            <a:r>
              <a:rPr lang="pt-BR" dirty="0">
                <a:solidFill>
                  <a:schemeClr val="bg1"/>
                </a:solidFill>
              </a:rPr>
              <a:t>", "</a:t>
            </a:r>
            <a:r>
              <a:rPr lang="pt-BR" dirty="0" err="1">
                <a:solidFill>
                  <a:schemeClr val="bg1"/>
                </a:solidFill>
              </a:rPr>
              <a:t>music</a:t>
            </a:r>
            <a:r>
              <a:rPr lang="pt-BR" dirty="0">
                <a:solidFill>
                  <a:schemeClr val="bg1"/>
                </a:solidFill>
              </a:rPr>
              <a:t>" e "</a:t>
            </a:r>
            <a:r>
              <a:rPr lang="pt-BR" dirty="0" err="1">
                <a:solidFill>
                  <a:schemeClr val="bg1"/>
                </a:solidFill>
              </a:rPr>
              <a:t>grocery</a:t>
            </a:r>
            <a:r>
              <a:rPr lang="pt-BR" dirty="0">
                <a:solidFill>
                  <a:schemeClr val="bg1"/>
                </a:solidFill>
              </a:rPr>
              <a:t> e gourmet </a:t>
            </a:r>
            <a:r>
              <a:rPr lang="pt-BR" dirty="0" err="1">
                <a:solidFill>
                  <a:schemeClr val="bg1"/>
                </a:solidFill>
              </a:rPr>
              <a:t>foods</a:t>
            </a:r>
            <a:r>
              <a:rPr lang="pt-BR" dirty="0">
                <a:solidFill>
                  <a:schemeClr val="bg1"/>
                </a:solidFill>
              </a:rPr>
              <a:t>", indicando falta de interesse ou oferta inadequada.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EBF1D9-0070-4C7F-9144-474982D17AB7}"/>
              </a:ext>
            </a:extLst>
          </p:cNvPr>
          <p:cNvSpPr txBox="1"/>
          <p:nvPr/>
        </p:nvSpPr>
        <p:spPr>
          <a:xfrm>
            <a:off x="149689" y="1021808"/>
            <a:ext cx="87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Os insights fornecidos pelo gráfico de frequência das vendas por categorias nos oferece uma visão geral das categorias mais populares e destacam a necessidade de ajustes </a:t>
            </a:r>
            <a:r>
              <a:rPr lang="pt-BR" sz="1600" dirty="0">
                <a:solidFill>
                  <a:srgbClr val="E06F30"/>
                </a:solidFill>
              </a:rPr>
              <a:t>estratégicos</a:t>
            </a:r>
            <a:r>
              <a:rPr lang="pt-BR" sz="1600" dirty="0">
                <a:solidFill>
                  <a:schemeClr val="bg1"/>
                </a:solidFill>
              </a:rPr>
              <a:t> para atender às demandas do mercado.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A32381D-BC7D-485C-9D58-620B57BFA5B7}"/>
              </a:ext>
            </a:extLst>
          </p:cNvPr>
          <p:cNvSpPr/>
          <p:nvPr/>
        </p:nvSpPr>
        <p:spPr>
          <a:xfrm>
            <a:off x="72591" y="1925888"/>
            <a:ext cx="8926116" cy="4199114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1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" name="Imagem 9" descr="Brinquedo de plástico&#10;&#10;Descrição gerada automaticamente com confiança baixa">
            <a:extLst>
              <a:ext uri="{FF2B5EF4-FFF2-40B4-BE49-F238E27FC236}">
                <a16:creationId xmlns:a16="http://schemas.microsoft.com/office/drawing/2014/main" id="{9BD28F7F-72A9-4D08-A0BC-5B03EFBA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863D7343-019D-454D-9574-7704855FC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9" y="1752367"/>
            <a:ext cx="6978028" cy="458524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7BFFA48-5DF1-491F-B222-B9B34C1D7C68}"/>
              </a:ext>
            </a:extLst>
          </p:cNvPr>
          <p:cNvSpPr/>
          <p:nvPr/>
        </p:nvSpPr>
        <p:spPr>
          <a:xfrm>
            <a:off x="7346904" y="1477760"/>
            <a:ext cx="4724724" cy="4585243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434DF3-87E9-4EA5-9B4B-7FD7E791F4D9}"/>
              </a:ext>
            </a:extLst>
          </p:cNvPr>
          <p:cNvSpPr txBox="1"/>
          <p:nvPr/>
        </p:nvSpPr>
        <p:spPr>
          <a:xfrm>
            <a:off x="190176" y="163821"/>
            <a:ext cx="654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Visualização dos resultados obtidos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CCAC4B-46DE-42B4-A4DB-2B6B0E30DAE6}"/>
              </a:ext>
            </a:extLst>
          </p:cNvPr>
          <p:cNvSpPr txBox="1"/>
          <p:nvPr/>
        </p:nvSpPr>
        <p:spPr>
          <a:xfrm>
            <a:off x="7376800" y="1502118"/>
            <a:ext cx="4680574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A distribuição das avaliações revela que a categoria "</a:t>
            </a:r>
            <a:r>
              <a:rPr lang="pt-BR" sz="1600" dirty="0" err="1">
                <a:solidFill>
                  <a:schemeClr val="bg1"/>
                </a:solidFill>
              </a:rPr>
              <a:t>accessories</a:t>
            </a:r>
            <a:r>
              <a:rPr lang="pt-BR" sz="1600" dirty="0">
                <a:solidFill>
                  <a:schemeClr val="bg1"/>
                </a:solidFill>
              </a:rPr>
              <a:t>" tem uma maior concentração de ratings próximos a 4.0, indicando </a:t>
            </a:r>
            <a:r>
              <a:rPr lang="pt-BR" sz="1600" dirty="0">
                <a:solidFill>
                  <a:srgbClr val="E06F30"/>
                </a:solidFill>
              </a:rPr>
              <a:t>uma qualidade consistente e avaliações semelhantes dos consumidores</a:t>
            </a:r>
            <a:r>
              <a:rPr lang="pt-BR" sz="1600" dirty="0">
                <a:solidFill>
                  <a:schemeClr val="bg1"/>
                </a:solidFill>
              </a:rPr>
              <a:t>. Por outro lado, as outras categorias apresentam uma distribuição mais variada, </a:t>
            </a:r>
            <a:r>
              <a:rPr lang="pt-BR" sz="1600" dirty="0">
                <a:solidFill>
                  <a:srgbClr val="E06F30"/>
                </a:solidFill>
              </a:rPr>
              <a:t>sugerindo uma maior diversidade em termos de qualidade e avaliações dos produtos.</a:t>
            </a:r>
            <a:r>
              <a:rPr lang="pt-BR" sz="1600" dirty="0">
                <a:solidFill>
                  <a:schemeClr val="bg1"/>
                </a:solidFill>
              </a:rPr>
              <a:t> Apesar disso, é importante analisar outros aspectos dos dados para confirmar essas observações. Quanto aos outliers, na categoria "</a:t>
            </a:r>
            <a:r>
              <a:rPr lang="pt-BR" sz="1600" dirty="0" err="1">
                <a:solidFill>
                  <a:schemeClr val="bg1"/>
                </a:solidFill>
              </a:rPr>
              <a:t>accessories</a:t>
            </a:r>
            <a:r>
              <a:rPr lang="pt-BR" sz="1600" dirty="0">
                <a:solidFill>
                  <a:schemeClr val="bg1"/>
                </a:solidFill>
              </a:rPr>
              <a:t>" há poucas avaliações abaixo de 2.5, indicando um desempenho geralmente satisfatório.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3907A51-8A19-4775-A50C-F885A45A4483}"/>
              </a:ext>
            </a:extLst>
          </p:cNvPr>
          <p:cNvSpPr/>
          <p:nvPr/>
        </p:nvSpPr>
        <p:spPr>
          <a:xfrm>
            <a:off x="159462" y="1752367"/>
            <a:ext cx="6978028" cy="4585243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D9D83E-2B26-4609-8378-4ABADAFD45E9}"/>
              </a:ext>
            </a:extLst>
          </p:cNvPr>
          <p:cNvSpPr txBox="1"/>
          <p:nvPr/>
        </p:nvSpPr>
        <p:spPr>
          <a:xfrm>
            <a:off x="264169" y="839028"/>
            <a:ext cx="1154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 gráfico de distribuição das avaliações é importante pois ela fornece uma </a:t>
            </a:r>
            <a:r>
              <a:rPr lang="pt-BR" sz="1600" dirty="0">
                <a:solidFill>
                  <a:srgbClr val="E06F30"/>
                </a:solidFill>
              </a:rPr>
              <a:t>visão ampla </a:t>
            </a:r>
            <a:r>
              <a:rPr lang="pt-BR" sz="1600" dirty="0">
                <a:solidFill>
                  <a:schemeClr val="bg1"/>
                </a:solidFill>
              </a:rPr>
              <a:t>sobre a qualidade e a consistência dos produtos em cada categoria. </a:t>
            </a:r>
          </a:p>
        </p:txBody>
      </p:sp>
    </p:spTree>
    <p:extLst>
      <p:ext uri="{BB962C8B-B14F-4D97-AF65-F5344CB8AC3E}">
        <p14:creationId xmlns:p14="http://schemas.microsoft.com/office/powerpoint/2010/main" val="10120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Espaço Reservado para Conteúdo 5" descr="Uma imagem contendo pássaro&#10;&#10;Descrição gerada automaticamente">
            <a:extLst>
              <a:ext uri="{FF2B5EF4-FFF2-40B4-BE49-F238E27FC236}">
                <a16:creationId xmlns:a16="http://schemas.microsoft.com/office/drawing/2014/main" id="{BAA68F77-6E48-4462-90B9-E66AE496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5"/>
                    </a14:imgEffect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7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BD03C0-3623-4477-800D-1C4FAD4BC87A}"/>
              </a:ext>
            </a:extLst>
          </p:cNvPr>
          <p:cNvSpPr txBox="1"/>
          <p:nvPr/>
        </p:nvSpPr>
        <p:spPr>
          <a:xfrm>
            <a:off x="342576" y="316221"/>
            <a:ext cx="654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Visualização dos resultados obtidos</a:t>
            </a:r>
          </a:p>
        </p:txBody>
      </p:sp>
      <p:pic>
        <p:nvPicPr>
          <p:cNvPr id="13" name="Imagem 1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E562CDE-BEA7-44DF-B5E9-911503931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15" y="2247844"/>
            <a:ext cx="5520657" cy="40232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172A319-4164-4B3A-A2BA-70179957A3B5}"/>
              </a:ext>
            </a:extLst>
          </p:cNvPr>
          <p:cNvSpPr/>
          <p:nvPr/>
        </p:nvSpPr>
        <p:spPr>
          <a:xfrm>
            <a:off x="6247905" y="2247844"/>
            <a:ext cx="5520657" cy="4023276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0513F7-9BE1-42C8-A0A8-76FAC17E528F}"/>
              </a:ext>
            </a:extLst>
          </p:cNvPr>
          <p:cNvSpPr txBox="1"/>
          <p:nvPr/>
        </p:nvSpPr>
        <p:spPr>
          <a:xfrm>
            <a:off x="1230264" y="1127822"/>
            <a:ext cx="4774620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A análise da matriz de correlação e do mapa de calor revelou uma correlação negativa fraca de -0.033 entre a quantidade de avaliações e o preço do produto com desconto. Isso indica que, em média, </a:t>
            </a:r>
            <a:r>
              <a:rPr lang="pt-BR" sz="1600" dirty="0">
                <a:solidFill>
                  <a:srgbClr val="E06F30"/>
                </a:solidFill>
              </a:rPr>
              <a:t>os produtos mais caros não tendem a ter menos avaliações do que os produtos mais baratos.</a:t>
            </a:r>
            <a:r>
              <a:rPr lang="pt-BR" sz="1600" dirty="0">
                <a:solidFill>
                  <a:schemeClr val="bg1"/>
                </a:solidFill>
              </a:rPr>
              <a:t> No entanto, é importante lembrar que a correlação não implica causalidade, e existem outros fatores, como qualidade do produto, marca e popularidade do vendedor, que podem influenciar tanto o preço quanto a quantidade de avaliações. Portanto, é necessário considerar mais informações para entender melhor essa relação complexa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EE1E021-4BD9-4AFD-AFF6-D3B4909E38BC}"/>
              </a:ext>
            </a:extLst>
          </p:cNvPr>
          <p:cNvSpPr/>
          <p:nvPr/>
        </p:nvSpPr>
        <p:spPr>
          <a:xfrm>
            <a:off x="1186462" y="1141918"/>
            <a:ext cx="4724724" cy="4855432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3C3C77-493F-46BE-9097-835C17E22D8B}"/>
              </a:ext>
            </a:extLst>
          </p:cNvPr>
          <p:cNvSpPr txBox="1"/>
          <p:nvPr/>
        </p:nvSpPr>
        <p:spPr>
          <a:xfrm>
            <a:off x="6187118" y="1127822"/>
            <a:ext cx="55206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A correlação nos permite entender a </a:t>
            </a:r>
            <a:r>
              <a:rPr lang="pt-BR" sz="1600" b="0" i="0" dirty="0">
                <a:solidFill>
                  <a:srgbClr val="E06F30"/>
                </a:solidFill>
                <a:effectLst/>
                <a:latin typeface="Söhne"/>
              </a:rPr>
              <a:t>relação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Söhne"/>
              </a:rPr>
              <a:t> entre a quantidade de avaliações e o preço do produto com desconto. 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Uma imagem contendo ao ar livre, lego, rua, calçada&#10;&#10;Descrição gerada automaticamente">
            <a:extLst>
              <a:ext uri="{FF2B5EF4-FFF2-40B4-BE49-F238E27FC236}">
                <a16:creationId xmlns:a16="http://schemas.microsoft.com/office/drawing/2014/main" id="{66E26327-F507-43B4-9BE1-7129CEDA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5F11A6E-F11B-4BFC-BDFE-7FC15FC1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4" y="2169069"/>
            <a:ext cx="6418366" cy="391423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7313475-8F9D-4C5C-915B-F4E80DAECE23}"/>
              </a:ext>
            </a:extLst>
          </p:cNvPr>
          <p:cNvSpPr/>
          <p:nvPr/>
        </p:nvSpPr>
        <p:spPr>
          <a:xfrm>
            <a:off x="287234" y="2169068"/>
            <a:ext cx="6418366" cy="3914232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148EC7-2496-4F28-A6B1-91739279370C}"/>
              </a:ext>
            </a:extLst>
          </p:cNvPr>
          <p:cNvSpPr txBox="1"/>
          <p:nvPr/>
        </p:nvSpPr>
        <p:spPr>
          <a:xfrm>
            <a:off x="406076" y="417821"/>
            <a:ext cx="654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Visualização dos resultados obtidos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21238F-6A46-4D53-AE26-10BD9EFD3F91}"/>
              </a:ext>
            </a:extLst>
          </p:cNvPr>
          <p:cNvSpPr txBox="1"/>
          <p:nvPr/>
        </p:nvSpPr>
        <p:spPr>
          <a:xfrm>
            <a:off x="7111656" y="450879"/>
            <a:ext cx="4716566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0" i="0" dirty="0">
                <a:effectLst/>
                <a:latin typeface="Söhne"/>
              </a:rPr>
              <a:t>Categorias com avaliação média mais alta estão posicionadas acima, indicando maior satisfação. Categorias com mais avaliações estão localizadas à direita, indicando maior participação dos consumidores. O gráfico nos ajuda a identificar relações entre número de avaliações e avaliação média, além de comparar o desempenho das categorias.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E06F30"/>
                </a:solidFill>
                <a:latin typeface="Söhne"/>
              </a:rPr>
              <a:t>A categoria “stores” é um outlier </a:t>
            </a:r>
            <a:r>
              <a:rPr lang="pt-BR" sz="1600" dirty="0">
                <a:latin typeface="Söhne"/>
              </a:rPr>
              <a:t>na avaliação média por quantidade de avaliações.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  <a:latin typeface="Söhne"/>
              </a:rPr>
              <a:t>A categoria “bags e </a:t>
            </a:r>
            <a:r>
              <a:rPr lang="pt-BR" sz="1600" b="0" i="0" dirty="0" err="1">
                <a:effectLst/>
                <a:latin typeface="Söhne"/>
              </a:rPr>
              <a:t>luggage</a:t>
            </a:r>
            <a:r>
              <a:rPr lang="pt-BR" sz="1600" b="0" i="0" dirty="0">
                <a:effectLst/>
                <a:latin typeface="Söhne"/>
              </a:rPr>
              <a:t> </a:t>
            </a:r>
            <a:r>
              <a:rPr lang="pt-BR" sz="1600" dirty="0">
                <a:latin typeface="Söhne"/>
              </a:rPr>
              <a:t>” e “</a:t>
            </a:r>
            <a:r>
              <a:rPr lang="pt-BR" sz="1600" dirty="0" err="1">
                <a:latin typeface="Söhne"/>
              </a:rPr>
              <a:t>music</a:t>
            </a:r>
            <a:r>
              <a:rPr lang="pt-BR" sz="1600" dirty="0">
                <a:latin typeface="Söhne"/>
              </a:rPr>
              <a:t>” têm poucas avaliações porém um </a:t>
            </a:r>
            <a:r>
              <a:rPr lang="pt-BR" sz="1600" dirty="0">
                <a:solidFill>
                  <a:srgbClr val="E06F30"/>
                </a:solidFill>
                <a:latin typeface="Söhne"/>
              </a:rPr>
              <a:t>bom desempenho </a:t>
            </a:r>
            <a:r>
              <a:rPr lang="pt-BR" sz="1600" dirty="0">
                <a:latin typeface="Söhne"/>
              </a:rPr>
              <a:t>médio.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  <a:latin typeface="Söhne"/>
              </a:rPr>
              <a:t>As compras da categoria “</a:t>
            </a:r>
            <a:r>
              <a:rPr lang="pt-BR" sz="1600" b="0" i="0" dirty="0" err="1">
                <a:effectLst/>
                <a:latin typeface="Söhne"/>
              </a:rPr>
              <a:t>grocery</a:t>
            </a:r>
            <a:r>
              <a:rPr lang="pt-BR" sz="1600" b="0" i="0" dirty="0">
                <a:effectLst/>
                <a:latin typeface="Söhne"/>
              </a:rPr>
              <a:t> e gourmet </a:t>
            </a:r>
            <a:r>
              <a:rPr lang="pt-BR" sz="1600" b="0" i="0" dirty="0" err="1">
                <a:effectLst/>
                <a:latin typeface="Söhne"/>
              </a:rPr>
              <a:t>foods</a:t>
            </a:r>
            <a:r>
              <a:rPr lang="pt-BR" sz="1600" b="0" i="0" dirty="0">
                <a:effectLst/>
                <a:latin typeface="Söhne"/>
              </a:rPr>
              <a:t>” </a:t>
            </a:r>
            <a:r>
              <a:rPr lang="pt-BR" sz="1600" b="0" i="0" dirty="0">
                <a:solidFill>
                  <a:srgbClr val="E06F30"/>
                </a:solidFill>
                <a:effectLst/>
                <a:latin typeface="Söhne"/>
              </a:rPr>
              <a:t>possuem muitas avaliações mas um desempenho que não acompanha essa quantidade.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DD1DDE-9B1F-4EB6-886B-4D64160090BB}"/>
              </a:ext>
            </a:extLst>
          </p:cNvPr>
          <p:cNvSpPr/>
          <p:nvPr/>
        </p:nvSpPr>
        <p:spPr>
          <a:xfrm>
            <a:off x="6998491" y="447040"/>
            <a:ext cx="4942895" cy="5688359"/>
          </a:xfrm>
          <a:prstGeom prst="rect">
            <a:avLst/>
          </a:prstGeom>
          <a:noFill/>
          <a:ln>
            <a:solidFill>
              <a:srgbClr val="E06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8ECE71-E292-4042-9449-463AD9DB0813}"/>
              </a:ext>
            </a:extLst>
          </p:cNvPr>
          <p:cNvSpPr txBox="1"/>
          <p:nvPr/>
        </p:nvSpPr>
        <p:spPr>
          <a:xfrm>
            <a:off x="406076" y="1244600"/>
            <a:ext cx="609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effectLst/>
                <a:latin typeface="Söhne"/>
              </a:rPr>
              <a:t>O gráfico de dispersão mostra a relação entre a </a:t>
            </a:r>
            <a:r>
              <a:rPr lang="pt-BR" sz="1600" b="0" i="0" dirty="0">
                <a:solidFill>
                  <a:srgbClr val="E06F30"/>
                </a:solidFill>
                <a:effectLst/>
                <a:latin typeface="Söhne"/>
              </a:rPr>
              <a:t>avaliação média </a:t>
            </a:r>
            <a:r>
              <a:rPr lang="pt-BR" sz="1600" b="0" i="0" dirty="0">
                <a:effectLst/>
                <a:latin typeface="Söhne"/>
              </a:rPr>
              <a:t>e o </a:t>
            </a:r>
            <a:r>
              <a:rPr lang="pt-BR" sz="1600" b="0" i="0" dirty="0">
                <a:solidFill>
                  <a:srgbClr val="E06F30"/>
                </a:solidFill>
                <a:effectLst/>
                <a:latin typeface="Söhne"/>
              </a:rPr>
              <a:t>número de avaliações </a:t>
            </a:r>
            <a:r>
              <a:rPr lang="pt-BR" sz="1600" b="0" i="0" dirty="0">
                <a:effectLst/>
                <a:latin typeface="Söhne"/>
              </a:rPr>
              <a:t>por categoria de produtos.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0511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915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SFMono-Regular</vt:lpstr>
      <vt:lpstr>Söhne</vt:lpstr>
      <vt:lpstr>Wingdings</vt:lpstr>
      <vt:lpstr>Tema do Office</vt:lpstr>
      <vt:lpstr>Sobre a Amazon</vt:lpstr>
      <vt:lpstr>Antes da Inteligência Artificial</vt:lpstr>
      <vt:lpstr>O Python e o  pré-processamento dos dados</vt:lpstr>
      <vt:lpstr>Visualização dos resultados obtidos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a Amazon</dc:title>
  <dc:creator>Maiara Rodrigues</dc:creator>
  <cp:lastModifiedBy>Maiara Rodrigues</cp:lastModifiedBy>
  <cp:revision>2</cp:revision>
  <dcterms:created xsi:type="dcterms:W3CDTF">2023-05-20T13:45:04Z</dcterms:created>
  <dcterms:modified xsi:type="dcterms:W3CDTF">2023-05-21T00:22:05Z</dcterms:modified>
</cp:coreProperties>
</file>