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8" r:id="rId13"/>
    <p:sldId id="267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499F-F7F1-4E5E-BB73-C45148704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68F36-7C9B-4FE3-8BBA-19FFE0B6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5DDB-55A5-4A38-BCD5-E39D0C75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DDB8-C7BC-4FB1-A65A-E4C72F3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C3F5-A656-4736-B34A-86E9F9E0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6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2D36-0C3C-4ACA-8C17-D091E7A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1D554-13F0-44E3-8B49-CFE181ABF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A007-7558-4997-A25E-76876346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117E-384F-4E0C-AD61-64267537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89A6-2B23-4E71-BAB3-84CDA7AB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0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2A209-A4A8-4B1B-A5FD-522CA5DFF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4038F-48D1-4CC3-80A8-F8299D331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27FB-D837-43F4-8179-DB84BD9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2D99-93E8-4FA6-954C-D6C2730D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2D00-D63B-4C06-9A65-B195236D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93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64C5-E036-47D8-9558-BD972820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6A73-73A4-4EC2-A45C-6AA753A5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E1C5-A111-480E-854D-B1222027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30F1-EB76-4C7E-AC46-17F76A8E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9B92-0B75-4438-8EF5-A609AEE0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6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55A0-65F6-4049-AF5D-CDD56B0B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7A086-DB61-4558-8FE5-5D6742E2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3310-6AFC-4820-B73A-AF6F80BB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D2B1-839F-45DA-881C-841F760D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A9E0-7D2F-4B68-939E-3F12532D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00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62D0-188C-48EC-8987-43DD66B4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F023-92EC-4617-9183-BE9618DE4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3A47-B6C6-4B15-928D-592742AE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EA4C-68FD-4A47-9E99-E4DAB7C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E292-F9E2-46DA-A487-44369FD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508F-7325-47EA-AD27-2DDD82F7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30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C500-4FFB-4389-8D44-38ACFD4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3E87-5661-4D70-BE73-8108D386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DE8B-DECC-4E64-814C-5D6F3CD1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59C4F-BC0A-4E9F-A962-230D7A153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B331F-DD4A-4179-84E7-7A667B70E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8F67-5AD6-4905-BF4D-8F9DAE6D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E16EF-58E3-4014-A5BA-B124CA93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50E54-2663-4AD6-AD34-B56BA485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1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759B-5F80-4741-851E-F5DAF4AA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559B7-057A-40ED-9D89-F68B692C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E41EF-5B7F-4794-9B4A-393CA346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4DA32-921E-4A99-AF2B-8075AA3C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07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91891-9959-4BC2-8A72-7F76643D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EAF1D-9AB5-473E-B2B8-D6E5BF16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C0EB-8269-4A2A-970E-DD61A7CC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42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B0DB-3D42-4558-B6CA-E66071FF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5AF3-BD27-4933-9BF7-76A9F6B5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CE51-17C8-4685-90A5-5F456EBE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B37E-C20D-407C-82E4-CDFCAAA9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E1FA9-D109-46E9-BC32-D252C72D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6B25-6971-4DB6-8073-48102016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29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A473-A071-4DD3-98D6-1F0DE604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871B3-2358-41E2-9478-F720242F7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9C24E-C861-4BD0-A388-2BE38B52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3A04D-DAFF-441B-975F-5791668E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D2C5A-D105-49E6-A5C7-57F1E344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CDDFA-4A28-43E0-B66D-C2936AC3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8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8EDDD-FDE7-46C1-BDE0-B16FBC61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F07CF-E41A-4FC0-95E3-3BF85916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5EF6-459D-42F6-8D3B-D5B06CC8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9B27-5CCC-4225-88E5-0DDDFF0C4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9DF0-C1A1-4ABB-9CBC-E87ABD693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74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786FFF-832A-4BB0-9E69-714F4ABF39E2}"/>
              </a:ext>
            </a:extLst>
          </p:cNvPr>
          <p:cNvSpPr/>
          <p:nvPr/>
        </p:nvSpPr>
        <p:spPr>
          <a:xfrm>
            <a:off x="9611360" y="172720"/>
            <a:ext cx="2123440" cy="13004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D4760-2CDE-403F-B80D-F5C77AF5B6FF}"/>
              </a:ext>
            </a:extLst>
          </p:cNvPr>
          <p:cNvSpPr txBox="1"/>
          <p:nvPr/>
        </p:nvSpPr>
        <p:spPr>
          <a:xfrm>
            <a:off x="894080" y="318846"/>
            <a:ext cx="10403840" cy="1766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Recovery Quotient: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3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DE704-35DF-4237-BEA8-05A5DEAD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1" y="1473200"/>
            <a:ext cx="7955969" cy="2385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141569-6AA6-458E-92D0-0438792C8D94}"/>
              </a:ext>
            </a:extLst>
          </p:cNvPr>
          <p:cNvSpPr txBox="1"/>
          <p:nvPr/>
        </p:nvSpPr>
        <p:spPr>
          <a:xfrm>
            <a:off x="894080" y="4373882"/>
            <a:ext cx="1094232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group was interested in comparing the recovery times of sectors across </a:t>
            </a:r>
            <a:r>
              <a:rPr lang="en-A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A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recessions.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RECESSIONS :     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         GLOBAL FINANCIAL CRISIS            DOT-COM (and September 11 attack)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5B1135-DB18-46A3-AA39-7692973F07D1}"/>
              </a:ext>
            </a:extLst>
          </p:cNvPr>
          <p:cNvSpPr/>
          <p:nvPr/>
        </p:nvSpPr>
        <p:spPr>
          <a:xfrm rot="19932057">
            <a:off x="9487052" y="342394"/>
            <a:ext cx="22606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QRec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46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280EBFF-5BB9-445D-9994-6F3CC697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E1413-23C7-45CD-BB9E-90EE1FAF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71" y="2052320"/>
            <a:ext cx="9832891" cy="363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F4307-72EB-42A8-A26F-E11C77FD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960" y="218016"/>
            <a:ext cx="2979588" cy="1483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8151E-F042-4140-893D-E1B312AED2AB}"/>
              </a:ext>
            </a:extLst>
          </p:cNvPr>
          <p:cNvSpPr txBox="1"/>
          <p:nvPr/>
        </p:nvSpPr>
        <p:spPr>
          <a:xfrm>
            <a:off x="812800" y="457384"/>
            <a:ext cx="609600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Recovery Quotient:  </a:t>
            </a:r>
          </a:p>
        </p:txBody>
      </p:sp>
    </p:spTree>
    <p:extLst>
      <p:ext uri="{BB962C8B-B14F-4D97-AF65-F5344CB8AC3E}">
        <p14:creationId xmlns:p14="http://schemas.microsoft.com/office/powerpoint/2010/main" val="297606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7EA148-752F-4CC7-8F5E-D51E0A2BECBD}"/>
              </a:ext>
            </a:extLst>
          </p:cNvPr>
          <p:cNvSpPr txBox="1"/>
          <p:nvPr/>
        </p:nvSpPr>
        <p:spPr>
          <a:xfrm>
            <a:off x="711200" y="363141"/>
            <a:ext cx="10027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Key Question 1:</a:t>
            </a:r>
          </a:p>
          <a:p>
            <a:endParaRPr lang="en-A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AU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 all sectors take the same amount of time to recover after a recession?</a:t>
            </a:r>
            <a:endParaRPr lang="en-AU" sz="18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513BC3B-50D6-444B-B5FF-0776ABF4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1" y="1588870"/>
            <a:ext cx="3152775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2BAE1-D92C-4E2E-8068-0956A38F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06" y="1563470"/>
            <a:ext cx="3141345" cy="257556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884FCFF-F491-4092-8E8F-8501CAE27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961" y="1588870"/>
            <a:ext cx="3115310" cy="2446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C6960-D50F-4842-A2E0-A6E72642D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871" y="4299585"/>
            <a:ext cx="3230880" cy="255841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6B46481-1FFA-473C-964F-EFFE9DBB4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1" y="4299585"/>
            <a:ext cx="3108960" cy="24384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E3AA6E4-43B6-41B0-B3AA-6AE56889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646" y="4299585"/>
            <a:ext cx="2994660" cy="239014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CC2FBC-CED5-4F0F-B303-CB5B62EBD633}"/>
              </a:ext>
            </a:extLst>
          </p:cNvPr>
          <p:cNvSpPr/>
          <p:nvPr/>
        </p:nvSpPr>
        <p:spPr>
          <a:xfrm>
            <a:off x="2692400" y="1422400"/>
            <a:ext cx="528320" cy="45148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9F26CB-E9ED-465E-A7C4-1B9F75434A41}"/>
              </a:ext>
            </a:extLst>
          </p:cNvPr>
          <p:cNvSpPr/>
          <p:nvPr/>
        </p:nvSpPr>
        <p:spPr>
          <a:xfrm>
            <a:off x="6309360" y="1470075"/>
            <a:ext cx="528320" cy="45148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D6AD05-A9F4-4DCE-AE53-C1FAD6AF54E7}"/>
              </a:ext>
            </a:extLst>
          </p:cNvPr>
          <p:cNvSpPr/>
          <p:nvPr/>
        </p:nvSpPr>
        <p:spPr>
          <a:xfrm>
            <a:off x="9865360" y="1470075"/>
            <a:ext cx="528320" cy="45148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F1DEFD-6AA1-46F4-9009-93FC1EF9C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4890" y="404416"/>
            <a:ext cx="1928217" cy="10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9E05D5-7255-4CA4-87D9-E3047BE5C080}"/>
              </a:ext>
            </a:extLst>
          </p:cNvPr>
          <p:cNvSpPr txBox="1"/>
          <p:nvPr/>
        </p:nvSpPr>
        <p:spPr>
          <a:xfrm>
            <a:off x="751840" y="477520"/>
            <a:ext cx="984504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Key Question 2:</a:t>
            </a:r>
          </a:p>
          <a:p>
            <a:endParaRPr lang="en-AU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AU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 there a strong link between the number of days a recession lasts for and the number of days it takes for the market and its eleven sectors to recover?</a:t>
            </a:r>
          </a:p>
          <a:p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AU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COVID-19 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recession lasted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61 days 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took the market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68 days 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recover (</a:t>
            </a:r>
            <a:r>
              <a:rPr lang="en-AU" sz="1800" b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QRec</a:t>
            </a:r>
            <a:r>
              <a:rPr lang="en-AU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1.11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).</a:t>
            </a:r>
          </a:p>
          <a:p>
            <a:pPr lvl="0"/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AU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Dot-Com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recession lasted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246 days 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took the market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1365 days 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recover (</a:t>
            </a:r>
            <a:r>
              <a:rPr lang="en-AU" sz="1800" b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QRec</a:t>
            </a:r>
            <a:r>
              <a:rPr lang="en-AU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5.54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AU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AU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GFC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recession lasted a staggering 549 days……</a:t>
            </a:r>
          </a:p>
          <a:p>
            <a:pPr lvl="0"/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</a:p>
          <a:p>
            <a:pPr lvl="0"/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                  </a:t>
            </a:r>
            <a:endParaRPr lang="en-AU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/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AU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A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AU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29483-1D11-45F1-B34C-790B8E000BBA}"/>
              </a:ext>
            </a:extLst>
          </p:cNvPr>
          <p:cNvSpPr txBox="1"/>
          <p:nvPr/>
        </p:nvSpPr>
        <p:spPr>
          <a:xfrm>
            <a:off x="970280" y="2712640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36AF0-F0B1-43C2-B2B2-5F039D4ABC6A}"/>
              </a:ext>
            </a:extLst>
          </p:cNvPr>
          <p:cNvSpPr txBox="1"/>
          <p:nvPr/>
        </p:nvSpPr>
        <p:spPr>
          <a:xfrm>
            <a:off x="970280" y="5245670"/>
            <a:ext cx="9616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GFC</a:t>
            </a: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only required a recovery time of </a:t>
            </a:r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1327 days 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AU" sz="1800" b="1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QRec</a:t>
            </a:r>
            <a:r>
              <a:rPr lang="en-AU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2.417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).</a:t>
            </a:r>
          </a:p>
          <a:p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37C5E-F84E-4132-A447-602E27E1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490" y="1643935"/>
            <a:ext cx="1928217" cy="10687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37C0C8-AEC0-420F-BE40-EB21A2D6FEB1}"/>
              </a:ext>
            </a:extLst>
          </p:cNvPr>
          <p:cNvSpPr/>
          <p:nvPr/>
        </p:nvSpPr>
        <p:spPr>
          <a:xfrm>
            <a:off x="947030" y="4050734"/>
            <a:ext cx="96396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AU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If there was a link what would you predict?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D6846-C7D3-4019-84EC-143A5E937C93}"/>
              </a:ext>
            </a:extLst>
          </p:cNvPr>
          <p:cNvSpPr/>
          <p:nvPr/>
        </p:nvSpPr>
        <p:spPr>
          <a:xfrm>
            <a:off x="947030" y="5059680"/>
            <a:ext cx="6500250" cy="843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31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4E0A00-A005-48F4-B8A7-6F639C2A1C09}"/>
              </a:ext>
            </a:extLst>
          </p:cNvPr>
          <p:cNvSpPr txBox="1"/>
          <p:nvPr/>
        </p:nvSpPr>
        <p:spPr>
          <a:xfrm>
            <a:off x="802640" y="647115"/>
            <a:ext cx="8249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Key Question 3:</a:t>
            </a:r>
          </a:p>
          <a:p>
            <a:endParaRPr lang="en-A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AU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 sectors that experience higher percentage losses during a recession take longer to recover?</a:t>
            </a:r>
            <a:endParaRPr lang="en-AU" sz="18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70AC377-2850-49F0-8FDD-2DC5E233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" y="2428239"/>
            <a:ext cx="24055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BBF5FD3-49A6-44BB-8989-2F30F87CB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42638"/>
              </p:ext>
            </p:extLst>
          </p:nvPr>
        </p:nvGraphicFramePr>
        <p:xfrm>
          <a:off x="621666" y="2182926"/>
          <a:ext cx="4677102" cy="293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3" imgW="4092295" imgH="2567619" progId="Paint.Picture">
                  <p:embed/>
                </p:oleObj>
              </mc:Choice>
              <mc:Fallback>
                <p:oleObj name="Bitmap Image" r:id="rId3" imgW="4092295" imgH="25676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6" y="2182926"/>
                        <a:ext cx="4677102" cy="2936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0E677742-F6DE-4655-99B9-895793C0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098422D-80BB-4D2A-99F7-ED784C555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1089"/>
              </p:ext>
            </p:extLst>
          </p:nvPr>
        </p:nvGraphicFramePr>
        <p:xfrm>
          <a:off x="5843751" y="2182926"/>
          <a:ext cx="4677103" cy="309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itmap Image" r:id="rId5" imgW="3992381" imgH="2644369" progId="Paint.Picture">
                  <p:embed/>
                </p:oleObj>
              </mc:Choice>
              <mc:Fallback>
                <p:oleObj name="Bitmap Image" r:id="rId5" imgW="3992381" imgH="2644369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C80AF86-D2B8-4B43-B190-AA1C8F043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751" y="2182926"/>
                        <a:ext cx="4677103" cy="30916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257832D-8D6F-46F4-86DA-5661C5931E08}"/>
              </a:ext>
            </a:extLst>
          </p:cNvPr>
          <p:cNvSpPr txBox="1"/>
          <p:nvPr/>
        </p:nvSpPr>
        <p:spPr>
          <a:xfrm>
            <a:off x="1769592" y="5330725"/>
            <a:ext cx="270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r-squared value of 0.007. 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9595B-18DF-4BBB-BC1C-9865A6E15148}"/>
              </a:ext>
            </a:extLst>
          </p:cNvPr>
          <p:cNvSpPr txBox="1"/>
          <p:nvPr/>
        </p:nvSpPr>
        <p:spPr>
          <a:xfrm>
            <a:off x="6827870" y="5335264"/>
            <a:ext cx="359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r-squared value of 0.016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B2B910-EBFA-4038-ADF8-035D1E376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5318" y="778739"/>
            <a:ext cx="1928217" cy="10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B54B-F7BF-45D4-973E-85C5D23B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94005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1734-6AD7-4578-997E-C30947C9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835785"/>
            <a:ext cx="113385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>
                <a:solidFill>
                  <a:srgbClr val="FF0000"/>
                </a:solidFill>
              </a:rPr>
              <a:t>Limited API data: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We could not source pre 2000s data from the Yahoo finance API. </a:t>
            </a:r>
          </a:p>
          <a:p>
            <a:r>
              <a:rPr lang="en-AU" dirty="0"/>
              <a:t>This precluded us from analysing more recessions.</a:t>
            </a:r>
          </a:p>
          <a:p>
            <a:endParaRPr lang="en-AU" dirty="0"/>
          </a:p>
          <a:p>
            <a:r>
              <a:rPr lang="en-AU" dirty="0"/>
              <a:t>Real Estate sector data did not exist at the time of the Dot-Com recession. This gave us incomplete data for that recession.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FF0000"/>
                </a:solidFill>
              </a:rPr>
              <a:t>Time:</a:t>
            </a:r>
          </a:p>
          <a:p>
            <a:r>
              <a:rPr lang="en-AU" dirty="0"/>
              <a:t>The group would have analysed this data in even greater detail had time not run out.</a:t>
            </a:r>
          </a:p>
        </p:txBody>
      </p:sp>
    </p:spTree>
    <p:extLst>
      <p:ext uri="{BB962C8B-B14F-4D97-AF65-F5344CB8AC3E}">
        <p14:creationId xmlns:p14="http://schemas.microsoft.com/office/powerpoint/2010/main" val="417333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48DF-476C-4EE2-BB7E-47D7A7B7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F734-965D-4201-BE1F-7E564516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During each of the last three recessions, there is an enormous amount of variation sector recovery times. Sectors recover at different rates to one another.</a:t>
            </a: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One might think that a longer recession would mean a longer recovery for both the market and its eleven sectors, but this has not been the case for the last three recessions.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According to data from the last 3 recessions there is no relationship between the loss in value incurred by a sector and the time it takes to recover.</a:t>
            </a:r>
          </a:p>
          <a:p>
            <a:pPr marL="0" indent="0">
              <a:buNone/>
            </a:pPr>
            <a:endParaRPr lang="en-AU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77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F117-3D04-4CA7-928B-FE1B3A05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05287"/>
            <a:ext cx="386588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‘days’ to measure recovery works </a:t>
            </a: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comparing sector performance after the </a:t>
            </a: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recession.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3CF12-387B-403B-A8E0-058565216F2B}"/>
              </a:ext>
            </a:extLst>
          </p:cNvPr>
          <p:cNvSpPr/>
          <p:nvPr/>
        </p:nvSpPr>
        <p:spPr>
          <a:xfrm>
            <a:off x="762000" y="1291927"/>
            <a:ext cx="4135120" cy="3769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B39E39-2644-4F1F-BF8C-8D38E93C1B42}"/>
              </a:ext>
            </a:extLst>
          </p:cNvPr>
          <p:cNvSpPr/>
          <p:nvPr/>
        </p:nvSpPr>
        <p:spPr>
          <a:xfrm>
            <a:off x="7142480" y="1291927"/>
            <a:ext cx="4135120" cy="3769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748EF-A135-4D8A-87BC-DB47333FDD1E}"/>
              </a:ext>
            </a:extLst>
          </p:cNvPr>
          <p:cNvSpPr txBox="1"/>
          <p:nvPr/>
        </p:nvSpPr>
        <p:spPr>
          <a:xfrm>
            <a:off x="7284719" y="1501996"/>
            <a:ext cx="38404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‘days’ to measure recovery after </a:t>
            </a:r>
            <a:r>
              <a:rPr lang="en-AU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AU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recessions seemed, to our group, to lack meaning.</a:t>
            </a:r>
          </a:p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003955-5983-4A79-AD1D-A6560750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1" y="4140478"/>
            <a:ext cx="797620" cy="7931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B47917-44DC-4B97-9CA0-01D8F6F9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48" y="4094120"/>
            <a:ext cx="811423" cy="793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AB0B05-4EFF-4C5D-8F8B-11AAA204BA17}"/>
              </a:ext>
            </a:extLst>
          </p:cNvPr>
          <p:cNvSpPr txBox="1"/>
          <p:nvPr/>
        </p:nvSpPr>
        <p:spPr>
          <a:xfrm>
            <a:off x="1005840" y="5638800"/>
            <a:ext cx="955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facilitate cross-recession comparison we created the</a:t>
            </a: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Recovery Quotient</a:t>
            </a: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QRec</a:t>
            </a:r>
            <a:r>
              <a:rPr lang="en-A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1ACC2-70E6-4ABD-BEC9-57984562BBCD}"/>
              </a:ext>
            </a:extLst>
          </p:cNvPr>
          <p:cNvSpPr txBox="1"/>
          <p:nvPr/>
        </p:nvSpPr>
        <p:spPr>
          <a:xfrm>
            <a:off x="762000" y="368597"/>
            <a:ext cx="638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Recovery Quotient: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1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D80BF76-E8DC-487A-A509-918D6514556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964634B-C4EF-4734-B387-9BF4F12C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3979B0-47AA-408D-8D54-302878F8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604036-2DAC-44E9-BC01-66590B26C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772843F-BEBE-416A-9C5B-6B85A84A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3979B0-47AA-408D-8D54-302878F8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76EA2C-D84B-4C9E-814D-80E2989C2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418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Burley</dc:creator>
  <cp:lastModifiedBy>Chris Burley</cp:lastModifiedBy>
  <cp:revision>41</cp:revision>
  <dcterms:created xsi:type="dcterms:W3CDTF">2022-03-26T04:28:37Z</dcterms:created>
  <dcterms:modified xsi:type="dcterms:W3CDTF">2022-03-29T03:09:16Z</dcterms:modified>
</cp:coreProperties>
</file>