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2C3A-A269-4C29-9E43-62C277F46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7A948A-51B0-44B1-AB90-A7731B96A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811FB07-8BFB-4E61-8609-281AE0821836}"/>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7519A52F-D1DA-477D-8088-DB1277B1C6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ED5283-5008-4295-983F-4097A59544FB}"/>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376873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D5F3-0FFA-4557-B807-1E2ADEB05EA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D8BD9E1-C34D-46D3-A449-CB63E393F3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01E09BA-0010-4B96-908B-7572D5917AF1}"/>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1A388D82-8770-4E6A-9FF5-A125E324ED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C550FE-ADB4-4745-9F3B-AEDDF9577F8E}"/>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219989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0B301-4641-4036-83D5-BF81BDF97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FCF4FA-08CA-4143-9610-8913D06CF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D83274-693A-4C93-9C93-18F21C99FAA2}"/>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DDB55EE8-4A82-4524-A60E-0E427E52C3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0290E8-BB0D-428C-AA0F-7D1F6E3F167D}"/>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218983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BC88-85FC-45BB-BF00-B494503B1C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C09657-5A41-4EE0-98CB-E8403C63D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036865-C5C0-4424-AAA4-0E3754F1E24C}"/>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D1576990-F6F7-4C5C-82C2-927A06157BA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D2BC61-EE90-40AE-B3D2-3E442E842A8B}"/>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359941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21D4-991F-4DBC-A343-B69C5212AB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A21A264-4DEB-46BC-AE4E-DE438B2EF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462E4E-E8AB-47C9-AAFC-A10741E3B49B}"/>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DA3D3632-D890-458F-8DB2-8E1BB8DB04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0CD639-D69D-4179-8712-7B3587429F4A}"/>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384866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DDD5-E4BA-4718-96A9-F5E07A9852A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C05AB-6F93-48E4-BC9F-93B94420D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B9E84DA-4917-43AE-9A2B-C6F2416E58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BB17ABA-B8D6-474C-B5FB-8A5315A192B8}"/>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6" name="Footer Placeholder 5">
            <a:extLst>
              <a:ext uri="{FF2B5EF4-FFF2-40B4-BE49-F238E27FC236}">
                <a16:creationId xmlns:a16="http://schemas.microsoft.com/office/drawing/2014/main" id="{F6CF45CC-AAD2-472F-8E06-B3815514B3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062C41-3496-4C5C-B440-50C7F82C9FBF}"/>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21064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0AAD-4549-4EA6-B640-B9CBA0656EA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C8379D-B419-4C5A-9E09-E8DC6D300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CD8CC-5B07-48AD-A8BE-D347A22CE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54570CA-5C20-4AFD-AF58-5A732E015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CA3A8-E402-4D03-BF5C-8D056F03B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35718-63A9-4E2E-A67F-658639CAC984}"/>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8" name="Footer Placeholder 7">
            <a:extLst>
              <a:ext uri="{FF2B5EF4-FFF2-40B4-BE49-F238E27FC236}">
                <a16:creationId xmlns:a16="http://schemas.microsoft.com/office/drawing/2014/main" id="{9C31EF02-78FC-4B5F-ABC9-F9F2754936C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890E31B-9378-485B-857F-97332B24D0B2}"/>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338494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4080-7295-4632-878F-FEB1D269C00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004493A-9A52-4E37-ADA4-75ED9373CAA1}"/>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4" name="Footer Placeholder 3">
            <a:extLst>
              <a:ext uri="{FF2B5EF4-FFF2-40B4-BE49-F238E27FC236}">
                <a16:creationId xmlns:a16="http://schemas.microsoft.com/office/drawing/2014/main" id="{129BD1CE-2B7A-416A-87D0-2025C7D1ABA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8397EEA-5E60-4C55-B057-177B165D8DD0}"/>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120424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DE4E2-1DED-4A55-8EF5-4CB0032A1577}"/>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3" name="Footer Placeholder 2">
            <a:extLst>
              <a:ext uri="{FF2B5EF4-FFF2-40B4-BE49-F238E27FC236}">
                <a16:creationId xmlns:a16="http://schemas.microsoft.com/office/drawing/2014/main" id="{928D8540-5F8F-4C3C-A393-19D246DA09D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DC9A940-624B-4522-842E-8C6EEEBEFF21}"/>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363585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EBF9-6A3E-47CF-9BCB-180762D66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C7FC44B-C436-4037-9B7A-9D1A78947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BD479FF-761E-401A-92BB-7EA44CF98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C3FB4-6730-4E05-90EC-A082C12EAF76}"/>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6" name="Footer Placeholder 5">
            <a:extLst>
              <a:ext uri="{FF2B5EF4-FFF2-40B4-BE49-F238E27FC236}">
                <a16:creationId xmlns:a16="http://schemas.microsoft.com/office/drawing/2014/main" id="{7A5ABB9A-F690-45DC-B459-991019B6F6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74D301-D39A-4F9B-AF10-D488C844B1B9}"/>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403431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1B7-FF7B-45AE-9801-6F2A69AB4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857E09-2CAC-4041-9337-0CA29A4D9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E003245-AE5B-41DA-AA2B-3B52DD43E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5EFBE-E3F6-4D5D-BA57-0DB30EF3F3AA}"/>
              </a:ext>
            </a:extLst>
          </p:cNvPr>
          <p:cNvSpPr>
            <a:spLocks noGrp="1"/>
          </p:cNvSpPr>
          <p:nvPr>
            <p:ph type="dt" sz="half" idx="10"/>
          </p:nvPr>
        </p:nvSpPr>
        <p:spPr/>
        <p:txBody>
          <a:bodyPr/>
          <a:lstStyle/>
          <a:p>
            <a:fld id="{6BC37046-EAF3-45BB-8798-95CC5FF58A06}" type="datetimeFigureOut">
              <a:rPr lang="en-AU" smtClean="0"/>
              <a:t>27/03/2022</a:t>
            </a:fld>
            <a:endParaRPr lang="en-AU"/>
          </a:p>
        </p:txBody>
      </p:sp>
      <p:sp>
        <p:nvSpPr>
          <p:cNvPr id="6" name="Footer Placeholder 5">
            <a:extLst>
              <a:ext uri="{FF2B5EF4-FFF2-40B4-BE49-F238E27FC236}">
                <a16:creationId xmlns:a16="http://schemas.microsoft.com/office/drawing/2014/main" id="{E58AF810-89AB-4625-A58C-7FFDED3DAC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91CD8D9-F446-4AF3-8ED0-1FA3A76694E2}"/>
              </a:ext>
            </a:extLst>
          </p:cNvPr>
          <p:cNvSpPr>
            <a:spLocks noGrp="1"/>
          </p:cNvSpPr>
          <p:nvPr>
            <p:ph type="sldNum" sz="quarter" idx="12"/>
          </p:nvPr>
        </p:nvSpPr>
        <p:spPr/>
        <p:txBody>
          <a:bodyPr/>
          <a:lstStyle/>
          <a:p>
            <a:fld id="{AB523746-D140-4DAD-A091-B00006882339}" type="slidenum">
              <a:rPr lang="en-AU" smtClean="0"/>
              <a:t>‹#›</a:t>
            </a:fld>
            <a:endParaRPr lang="en-AU"/>
          </a:p>
        </p:txBody>
      </p:sp>
    </p:spTree>
    <p:extLst>
      <p:ext uri="{BB962C8B-B14F-4D97-AF65-F5344CB8AC3E}">
        <p14:creationId xmlns:p14="http://schemas.microsoft.com/office/powerpoint/2010/main" val="19768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4B98E-9084-401D-A65F-64BED377E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63788B0-8E5A-4AF4-8F69-EAF65DEE1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97AE13-F066-4DF2-A979-906319D40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37046-EAF3-45BB-8798-95CC5FF58A06}" type="datetimeFigureOut">
              <a:rPr lang="en-AU" smtClean="0"/>
              <a:t>27/03/2022</a:t>
            </a:fld>
            <a:endParaRPr lang="en-AU"/>
          </a:p>
        </p:txBody>
      </p:sp>
      <p:sp>
        <p:nvSpPr>
          <p:cNvPr id="5" name="Footer Placeholder 4">
            <a:extLst>
              <a:ext uri="{FF2B5EF4-FFF2-40B4-BE49-F238E27FC236}">
                <a16:creationId xmlns:a16="http://schemas.microsoft.com/office/drawing/2014/main" id="{35C9E094-1408-413D-A9D8-08AD97089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B4B40DD-7B94-49FC-9512-B56ECF902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23746-D140-4DAD-A091-B00006882339}" type="slidenum">
              <a:rPr lang="en-AU" smtClean="0"/>
              <a:t>‹#›</a:t>
            </a:fld>
            <a:endParaRPr lang="en-AU"/>
          </a:p>
        </p:txBody>
      </p:sp>
    </p:spTree>
    <p:extLst>
      <p:ext uri="{BB962C8B-B14F-4D97-AF65-F5344CB8AC3E}">
        <p14:creationId xmlns:p14="http://schemas.microsoft.com/office/powerpoint/2010/main" val="27706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B500-0399-4F63-B84E-B1C022739545}"/>
              </a:ext>
            </a:extLst>
          </p:cNvPr>
          <p:cNvSpPr>
            <a:spLocks noGrp="1"/>
          </p:cNvSpPr>
          <p:nvPr>
            <p:ph type="ctrTitle"/>
          </p:nvPr>
        </p:nvSpPr>
        <p:spPr>
          <a:xfrm>
            <a:off x="1524000" y="1122363"/>
            <a:ext cx="9144000" cy="1042867"/>
          </a:xfrm>
        </p:spPr>
        <p:txBody>
          <a:bodyPr/>
          <a:lstStyle/>
          <a:p>
            <a:r>
              <a:rPr lang="en-AU" dirty="0" err="1"/>
              <a:t>Maica_Presentation</a:t>
            </a:r>
            <a:r>
              <a:rPr lang="en-AU" dirty="0"/>
              <a:t>	</a:t>
            </a:r>
          </a:p>
        </p:txBody>
      </p:sp>
      <p:sp>
        <p:nvSpPr>
          <p:cNvPr id="3" name="Subtitle 2">
            <a:extLst>
              <a:ext uri="{FF2B5EF4-FFF2-40B4-BE49-F238E27FC236}">
                <a16:creationId xmlns:a16="http://schemas.microsoft.com/office/drawing/2014/main" id="{AC175687-17B5-4953-9E62-0801F4B09321}"/>
              </a:ext>
            </a:extLst>
          </p:cNvPr>
          <p:cNvSpPr>
            <a:spLocks noGrp="1"/>
          </p:cNvSpPr>
          <p:nvPr>
            <p:ph type="subTitle" idx="1"/>
          </p:nvPr>
        </p:nvSpPr>
        <p:spPr>
          <a:xfrm>
            <a:off x="1524000" y="3602038"/>
            <a:ext cx="9144000" cy="1478920"/>
          </a:xfrm>
        </p:spPr>
        <p:txBody>
          <a:bodyPr/>
          <a:lstStyle/>
          <a:p>
            <a:endParaRPr lang="en-AU" dirty="0"/>
          </a:p>
          <a:p>
            <a:r>
              <a:rPr lang="en-AU" dirty="0"/>
              <a:t>Is there any links between Economy and Share Market growth?</a:t>
            </a:r>
          </a:p>
        </p:txBody>
      </p:sp>
      <p:sp>
        <p:nvSpPr>
          <p:cNvPr id="4" name="TextBox 3">
            <a:extLst>
              <a:ext uri="{FF2B5EF4-FFF2-40B4-BE49-F238E27FC236}">
                <a16:creationId xmlns:a16="http://schemas.microsoft.com/office/drawing/2014/main" id="{50A79129-6E76-4F8E-91D8-D6B6C9602022}"/>
              </a:ext>
            </a:extLst>
          </p:cNvPr>
          <p:cNvSpPr txBox="1"/>
          <p:nvPr/>
        </p:nvSpPr>
        <p:spPr>
          <a:xfrm>
            <a:off x="4987636" y="5735637"/>
            <a:ext cx="5153891" cy="369332"/>
          </a:xfrm>
          <a:prstGeom prst="rect">
            <a:avLst/>
          </a:prstGeom>
          <a:noFill/>
        </p:spPr>
        <p:txBody>
          <a:bodyPr wrap="square" rtlCol="0">
            <a:spAutoFit/>
          </a:bodyPr>
          <a:lstStyle/>
          <a:p>
            <a:pPr marL="114300" indent="0" algn="r">
              <a:buNone/>
            </a:pPr>
            <a:r>
              <a:rPr lang="en-US" sz="1800"/>
              <a:t>Ash </a:t>
            </a:r>
            <a:r>
              <a:rPr lang="en-US" sz="1800">
                <a:sym typeface="Helvetica Neue"/>
              </a:rPr>
              <a:t>Tao, Chris Burley, Maica Tran and Sabrina Tsan</a:t>
            </a:r>
            <a:endParaRPr lang="en-US" sz="1800" dirty="0"/>
          </a:p>
        </p:txBody>
      </p:sp>
    </p:spTree>
    <p:extLst>
      <p:ext uri="{BB962C8B-B14F-4D97-AF65-F5344CB8AC3E}">
        <p14:creationId xmlns:p14="http://schemas.microsoft.com/office/powerpoint/2010/main" val="304968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8B0C-2656-4001-9962-AECC1D0C980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9B39725-F46B-4CFF-BA00-8C6EB4763244}"/>
              </a:ext>
            </a:extLst>
          </p:cNvPr>
          <p:cNvSpPr>
            <a:spLocks noGrp="1"/>
          </p:cNvSpPr>
          <p:nvPr>
            <p:ph idx="1"/>
          </p:nvPr>
        </p:nvSpPr>
        <p:spPr/>
        <p:txBody>
          <a:bodyPr>
            <a:normAutofit lnSpcReduction="10000"/>
          </a:bodyPr>
          <a:lstStyle/>
          <a:p>
            <a:pPr marL="0" indent="0">
              <a:buNone/>
            </a:pPr>
            <a:r>
              <a:rPr lang="en-AU" dirty="0"/>
              <a:t>Things contribute to </a:t>
            </a:r>
            <a:r>
              <a:rPr lang="en-AU" dirty="0" err="1"/>
              <a:t>share_price</a:t>
            </a:r>
            <a:r>
              <a:rPr lang="en-AU" dirty="0"/>
              <a:t>:</a:t>
            </a:r>
          </a:p>
          <a:p>
            <a:pPr marL="0" indent="0">
              <a:buNone/>
            </a:pPr>
            <a:endParaRPr lang="en-AU" dirty="0"/>
          </a:p>
          <a:p>
            <a:pPr marL="0" indent="0">
              <a:buNone/>
            </a:pPr>
            <a:r>
              <a:rPr lang="en-AU" sz="1800" dirty="0">
                <a:solidFill>
                  <a:srgbClr val="000000"/>
                </a:solidFill>
                <a:effectLst/>
                <a:latin typeface="Arial" panose="020B0604020202020204" pitchFamily="34" charset="0"/>
                <a:ea typeface="Times New Roman" panose="02020603050405020304" pitchFamily="18" charset="0"/>
              </a:rPr>
              <a:t>Fluctuations in the prices of financial assets in the stock market can sometimes seem to be inconsistent with what is happening in the rest of the economy – what’s sometimes referred to as the ‘real economy’.</a:t>
            </a:r>
            <a:endParaRPr lang="en-AU" sz="1800" dirty="0">
              <a:effectLst/>
              <a:latin typeface="Times New Roman" panose="02020603050405020304" pitchFamily="18" charset="0"/>
              <a:ea typeface="Times New Roman" panose="02020603050405020304" pitchFamily="18" charset="0"/>
            </a:endParaRPr>
          </a:p>
          <a:p>
            <a:pPr marL="0" indent="0">
              <a:buNone/>
            </a:pPr>
            <a:r>
              <a:rPr lang="en-AU" sz="1800" dirty="0">
                <a:solidFill>
                  <a:srgbClr val="000000"/>
                </a:solidFill>
                <a:effectLst/>
                <a:latin typeface="Arial" panose="020B0604020202020204" pitchFamily="34" charset="0"/>
                <a:ea typeface="Times New Roman" panose="02020603050405020304" pitchFamily="18" charset="0"/>
              </a:rPr>
              <a:t>The market value of a company should reflect how much cash investors believe the firm will make in the future. If changes in the broader economy are likely to affect company performance, then this should lead to changes in share prices. But it is important to emphasise that investors will consider not only what is happening now, but also what is likely to occur in the future.</a:t>
            </a:r>
            <a:endParaRPr lang="en-AU" sz="1800" dirty="0">
              <a:effectLst/>
              <a:latin typeface="Times New Roman" panose="02020603050405020304" pitchFamily="18" charset="0"/>
              <a:ea typeface="Times New Roman" panose="02020603050405020304" pitchFamily="18" charset="0"/>
            </a:endParaRPr>
          </a:p>
          <a:p>
            <a:pPr marL="0" indent="0">
              <a:buNone/>
            </a:pPr>
            <a:r>
              <a:rPr lang="en-AU" sz="1800" dirty="0">
                <a:solidFill>
                  <a:srgbClr val="000000"/>
                </a:solidFill>
                <a:effectLst/>
                <a:latin typeface="Arial" panose="020B0604020202020204" pitchFamily="34" charset="0"/>
                <a:ea typeface="Times New Roman" panose="02020603050405020304" pitchFamily="18" charset="0"/>
              </a:rPr>
              <a:t>Research has shown that a considerable proportion of the variation in share prices can be explained by key economic variables such as industrial production, inflation and interest rates, as well as changes in the dividends that companies pay to shareholders (Cutler et al, 1988). The evidence suggests that expectations about future changes in the economy play an important role in current pricing, although there may be some feedback effects involved, as changes in the stock market may actually cause changes in the wider economy.</a:t>
            </a:r>
            <a:endParaRPr lang="en-AU" sz="1800" dirty="0">
              <a:effectLst/>
              <a:latin typeface="Times New Roman" panose="02020603050405020304" pitchFamily="18" charset="0"/>
              <a:ea typeface="Times New Roman" panose="02020603050405020304" pitchFamily="18" charset="0"/>
            </a:endParaRPr>
          </a:p>
          <a:p>
            <a:endParaRPr lang="en-AU" sz="1800" dirty="0">
              <a:effectLst/>
              <a:latin typeface="Times New Roman" panose="02020603050405020304" pitchFamily="18" charset="0"/>
              <a:ea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289471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1005E959-F7F0-40BD-9259-B1250945A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450" y="535709"/>
            <a:ext cx="8687008" cy="5253327"/>
          </a:xfrm>
        </p:spPr>
      </p:pic>
    </p:spTree>
    <p:extLst>
      <p:ext uri="{BB962C8B-B14F-4D97-AF65-F5344CB8AC3E}">
        <p14:creationId xmlns:p14="http://schemas.microsoft.com/office/powerpoint/2010/main" val="366354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ED6643B1-D6DD-4A61-A710-2603E48B7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745" y="314036"/>
            <a:ext cx="8229599" cy="6206837"/>
          </a:xfrm>
        </p:spPr>
      </p:pic>
    </p:spTree>
    <p:extLst>
      <p:ext uri="{BB962C8B-B14F-4D97-AF65-F5344CB8AC3E}">
        <p14:creationId xmlns:p14="http://schemas.microsoft.com/office/powerpoint/2010/main" val="179875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4AE-4A8A-44A2-BCDD-BD669327FF4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E2F8E6C-817A-43A5-98F9-4D5F31223A4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8103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235</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Maica_Presentation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Maica_Presentation</dc:title>
  <dc:creator>MAICA TRAN</dc:creator>
  <cp:lastModifiedBy>MAICA TRAN</cp:lastModifiedBy>
  <cp:revision>1</cp:revision>
  <dcterms:created xsi:type="dcterms:W3CDTF">2022-03-27T06:01:31Z</dcterms:created>
  <dcterms:modified xsi:type="dcterms:W3CDTF">2022-03-27T07:08:29Z</dcterms:modified>
</cp:coreProperties>
</file>