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87" r:id="rId2"/>
    <p:sldId id="284" r:id="rId3"/>
    <p:sldId id="285" r:id="rId4"/>
    <p:sldId id="298" r:id="rId5"/>
    <p:sldId id="256" r:id="rId6"/>
    <p:sldId id="265" r:id="rId7"/>
    <p:sldId id="257" r:id="rId8"/>
    <p:sldId id="258" r:id="rId9"/>
    <p:sldId id="259" r:id="rId10"/>
    <p:sldId id="260" r:id="rId11"/>
    <p:sldId id="261" r:id="rId12"/>
    <p:sldId id="264" r:id="rId13"/>
    <p:sldId id="262" r:id="rId14"/>
    <p:sldId id="263" r:id="rId15"/>
    <p:sldId id="266" r:id="rId16"/>
    <p:sldId id="268" r:id="rId17"/>
    <p:sldId id="267" r:id="rId18"/>
    <p:sldId id="270" r:id="rId19"/>
    <p:sldId id="272" r:id="rId20"/>
    <p:sldId id="271" r:id="rId21"/>
    <p:sldId id="300" r:id="rId22"/>
    <p:sldId id="301" r:id="rId23"/>
    <p:sldId id="299" r:id="rId24"/>
    <p:sldId id="302" r:id="rId25"/>
    <p:sldId id="303" r:id="rId26"/>
    <p:sldId id="297" r:id="rId27"/>
    <p:sldId id="295" r:id="rId28"/>
    <p:sldId id="290" r:id="rId29"/>
    <p:sldId id="288" r:id="rId30"/>
    <p:sldId id="305" r:id="rId31"/>
    <p:sldId id="304" r:id="rId32"/>
    <p:sldId id="289" r:id="rId33"/>
    <p:sldId id="291" r:id="rId34"/>
    <p:sldId id="296" r:id="rId35"/>
  </p:sldIdLst>
  <p:sldSz cx="12192000" cy="6858000"/>
  <p:notesSz cx="6858000" cy="9144000"/>
  <p:embeddedFontLst>
    <p:embeddedFont>
      <p:font typeface="Average" panose="020B0604020202020204" charset="0"/>
      <p:regular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Helvetica Neue" panose="020B0604020202020204" charset="0"/>
      <p:regular r:id="rId42"/>
      <p:bold r:id="rId43"/>
      <p:italic r:id="rId44"/>
      <p:boldItalic r:id="rId45"/>
    </p:embeddedFont>
    <p:embeddedFont>
      <p:font typeface="Oswald" panose="00000500000000000000" pitchFamily="2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840">
          <p15:clr>
            <a:srgbClr val="A4A3A4"/>
          </p15:clr>
        </p15:guide>
        <p15:guide id="3" pos="7151">
          <p15:clr>
            <a:srgbClr val="A4A3A4"/>
          </p15:clr>
        </p15:guide>
        <p15:guide id="4" pos="529">
          <p15:clr>
            <a:srgbClr val="A4A3A4"/>
          </p15:clr>
        </p15:guide>
        <p15:guide id="5" orient="horz" pos="2137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i/cL2OS/ojimfveO2UHaj/2NM+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666"/>
    <a:srgbClr val="DD5F2D"/>
    <a:srgbClr val="364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534560-DA6E-4E6A-9585-E4A07602E284}">
  <a:tblStyle styleId="{47534560-DA6E-4E6A-9585-E4A07602E2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3"/>
    <p:restoredTop sz="94830"/>
  </p:normalViewPr>
  <p:slideViewPr>
    <p:cSldViewPr snapToGrid="0">
      <p:cViewPr>
        <p:scale>
          <a:sx n="60" d="100"/>
          <a:sy n="60" d="100"/>
        </p:scale>
        <p:origin x="892" y="24"/>
      </p:cViewPr>
      <p:guideLst>
        <p:guide orient="horz" pos="300"/>
        <p:guide pos="3840"/>
        <p:guide pos="7151"/>
        <p:guide pos="529"/>
        <p:guide orient="horz" pos="2137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25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5426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llllllllllll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7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84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A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 prices start to fluctuate will generate multiple trend reversals or trade signals. And sometimes the market won't respect MA support/resistance trade signals. We will need another indicator to help clarify the trend. Moving averages work well in strong trending conditions but poorly in choppy or ranging conditions.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1ef6ac3a0f_0_180"/>
          <p:cNvSpPr txBox="1">
            <a:spLocks noGrp="1"/>
          </p:cNvSpPr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11ef6ac3a0f_0_180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ef6ac3a0f_0_216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ef6ac3a0f_0_2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11ef6ac3a0f_0_2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g11ef6ac3a0f_0_2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11ef6ac3a0f_0_2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11ef6ac3a0f_0_2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499F-F7F1-4E5E-BB73-C45148704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68F36-7C9B-4FE3-8BBA-19FFE0B60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65DDB-55A5-4A38-BCD5-E39D0C75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57BF-8D52-4879-9980-4A260B7197AF}" type="datetimeFigureOut">
              <a:rPr lang="en-AU" smtClean="0"/>
              <a:t>29/03/2022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DDDB8-C7BC-4FB1-A65A-E4C72F3A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8C3F5-A656-4736-B34A-86E9F9E0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4D2A-6A73-4237-85B1-AAC3AF11EC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05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1ef6ac3a0f_0_18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11ef6ac3a0f_0_18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g11ef6ac3a0f_0_183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1ef6ac3a0f_0_18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1ef6ac3a0f_0_18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g11ef6ac3a0f_0_187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11ef6ac3a0f_0_187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1ef6ac3a0f_0_19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11ef6ac3a0f_0_192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1ef6ac3a0f_0_19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g11ef6ac3a0f_0_19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11ef6ac3a0f_0_195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1ef6ac3a0f_0_199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g11ef6ac3a0f_0_199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1ef6ac3a0f_0_20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g11ef6ac3a0f_0_202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g11ef6ac3a0f_0_202"/>
          <p:cNvSpPr txBox="1">
            <a:spLocks noGrp="1"/>
          </p:cNvSpPr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1ef6ac3a0f_0_202"/>
          <p:cNvSpPr txBox="1">
            <a:spLocks noGrp="1"/>
          </p:cNvSpPr>
          <p:nvPr>
            <p:ph type="subTitle" idx="1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g11ef6ac3a0f_0_202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g11ef6ac3a0f_0_202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1ef6ac3a0f_0_20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g11ef6ac3a0f_0_209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1ef6ac3a0f_0_212"/>
          <p:cNvSpPr txBox="1">
            <a:spLocks noGrp="1"/>
          </p:cNvSpPr>
          <p:nvPr>
            <p:ph type="title" hasCustomPrompt="1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1ef6ac3a0f_0_212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1ef6ac3a0f_0_212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1ef6ac3a0f_0_16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g11ef6ac3a0f_0_16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g11ef6ac3a0f_0_168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;p1">
            <a:extLst>
              <a:ext uri="{FF2B5EF4-FFF2-40B4-BE49-F238E27FC236}">
                <a16:creationId xmlns:a16="http://schemas.microsoft.com/office/drawing/2014/main" id="{2EECCE51-652B-B043-B0F9-4BE56A354809}"/>
              </a:ext>
            </a:extLst>
          </p:cNvPr>
          <p:cNvSpPr txBox="1">
            <a:spLocks/>
          </p:cNvSpPr>
          <p:nvPr/>
        </p:nvSpPr>
        <p:spPr>
          <a:xfrm>
            <a:off x="839787" y="1355226"/>
            <a:ext cx="10512425" cy="367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>
              <a:buSzPts val="6500"/>
            </a:pPr>
            <a:r>
              <a:rPr lang="en-AU" sz="8000"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</a:rPr>
              <a:t>Analysis of </a:t>
            </a:r>
          </a:p>
          <a:p>
            <a:pPr>
              <a:buSzPts val="6500"/>
            </a:pPr>
            <a:r>
              <a:rPr lang="en-AU" sz="8000"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</a:rPr>
              <a:t>sector performance during </a:t>
            </a:r>
            <a:r>
              <a:rPr lang="en-AU" sz="8000" b="1" dirty="0">
                <a:solidFill>
                  <a:srgbClr val="E06666"/>
                </a:solidFill>
                <a:latin typeface="Helvetica Neue"/>
                <a:ea typeface="Helvetica Neue"/>
                <a:cs typeface="Helvetica Neue"/>
              </a:rPr>
              <a:t>recessions</a:t>
            </a:r>
            <a:br>
              <a:rPr lang="en-US" sz="6500" b="1" dirty="0">
                <a:solidFill>
                  <a:schemeClr val="accent6"/>
                </a:solidFill>
                <a:highlight>
                  <a:srgbClr val="008080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400"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Performance analysis of 11 sectors in S&amp;P 500 during 3 crashes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4D6B453-F01A-AD46-8107-7EC60FB4D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5183" y="5979715"/>
            <a:ext cx="5617029" cy="402035"/>
          </a:xfrm>
        </p:spPr>
        <p:txBody>
          <a:bodyPr anchor="b" anchorCtr="0">
            <a:normAutofit lnSpcReduction="10000"/>
          </a:bodyPr>
          <a:lstStyle/>
          <a:p>
            <a:pPr marL="114300" indent="0" algn="r">
              <a:buNone/>
            </a:pPr>
            <a:r>
              <a:rPr lang="en-US" sz="1400" dirty="0"/>
              <a:t>Ash </a:t>
            </a:r>
            <a:r>
              <a:rPr lang="en-US" sz="1400" dirty="0">
                <a:sym typeface="Helvetica Neue"/>
              </a:rPr>
              <a:t>Tao, Chris Burley, </a:t>
            </a:r>
            <a:r>
              <a:rPr lang="en-US" sz="1400" dirty="0" err="1">
                <a:sym typeface="Helvetica Neue"/>
              </a:rPr>
              <a:t>Maica</a:t>
            </a:r>
            <a:r>
              <a:rPr lang="en-US" sz="1400" dirty="0">
                <a:sym typeface="Helvetica Neue"/>
              </a:rPr>
              <a:t> Tran and Sabrina </a:t>
            </a:r>
            <a:r>
              <a:rPr lang="en-US" sz="1400" dirty="0" err="1">
                <a:sym typeface="Helvetica Neue"/>
              </a:rPr>
              <a:t>Tsan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19881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3604036-2DAC-44E9-BC01-66590B26C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09" y="643467"/>
            <a:ext cx="7051981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119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772843F-BEBE-416A-9C5B-6B85A84A0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09" y="643467"/>
            <a:ext cx="7051981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1826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53979B0-47AA-408D-8D54-302878F86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09" y="643467"/>
            <a:ext cx="7051981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945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576EA2C-D84B-4C9E-814D-80E2989C2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09" y="643467"/>
            <a:ext cx="7051981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7988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280EBFF-5BB9-445D-9994-6F3CC697A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09" y="643467"/>
            <a:ext cx="7051981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176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9E1413-23C7-45CD-BB9E-90EE1FAF5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71" y="2052320"/>
            <a:ext cx="9832891" cy="3637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5F4307-72EB-42A8-A26F-E11C77FD1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960" y="218016"/>
            <a:ext cx="2979588" cy="1483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A8151E-F042-4140-893D-E1B312AED2AB}"/>
              </a:ext>
            </a:extLst>
          </p:cNvPr>
          <p:cNvSpPr txBox="1"/>
          <p:nvPr/>
        </p:nvSpPr>
        <p:spPr>
          <a:xfrm>
            <a:off x="812800" y="457384"/>
            <a:ext cx="6096000" cy="790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4400" b="1" dirty="0">
                <a:solidFill>
                  <a:schemeClr val="tx1">
                    <a:lumMod val="95000"/>
                  </a:schemeClr>
                </a:solidFill>
                <a:highlight>
                  <a:srgbClr val="008080"/>
                </a:highlight>
                <a:latin typeface="Helvetica Neue" panose="02000503000000020004" pitchFamily="2" charset="0"/>
                <a:sym typeface="Oswald"/>
              </a:rPr>
              <a:t>The Recovery Quotient:  </a:t>
            </a:r>
          </a:p>
        </p:txBody>
      </p:sp>
    </p:spTree>
    <p:extLst>
      <p:ext uri="{BB962C8B-B14F-4D97-AF65-F5344CB8AC3E}">
        <p14:creationId xmlns:p14="http://schemas.microsoft.com/office/powerpoint/2010/main" val="297606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7EA148-752F-4CC7-8F5E-D51E0A2BECBD}"/>
              </a:ext>
            </a:extLst>
          </p:cNvPr>
          <p:cNvSpPr txBox="1"/>
          <p:nvPr/>
        </p:nvSpPr>
        <p:spPr>
          <a:xfrm>
            <a:off x="711200" y="363141"/>
            <a:ext cx="1002792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1" dirty="0">
                <a:solidFill>
                  <a:schemeClr val="tx1">
                    <a:lumMod val="95000"/>
                  </a:schemeClr>
                </a:solidFill>
                <a:highlight>
                  <a:srgbClr val="008080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Oswald"/>
              </a:rPr>
              <a:t>Key Question 1:</a:t>
            </a:r>
          </a:p>
          <a:p>
            <a:endParaRPr lang="en-AU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AU" sz="1700" b="1" dirty="0">
                <a:solidFill>
                  <a:srgbClr val="FFC000"/>
                </a:solidFill>
                <a:latin typeface="Average"/>
                <a:ea typeface="Average"/>
                <a:cs typeface="Average"/>
              </a:rPr>
              <a:t>Do all sectors take the same amount of time to recover after a recession?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513BC3B-50D6-444B-B5FF-0776ABF4B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31" y="1588870"/>
            <a:ext cx="3152775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2BAE1-D92C-4E2E-8068-0956A38F9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811" y="1563470"/>
            <a:ext cx="3013033" cy="2470358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884FCFF-F491-4092-8E8F-8501CAE27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961" y="1588870"/>
            <a:ext cx="3115310" cy="2446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AC6960-D50F-4842-A2E0-A6E72642D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9871" y="4299585"/>
            <a:ext cx="3052170" cy="2416901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86B46481-1FFA-473C-964F-EFFE9DBB4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311" y="4299585"/>
            <a:ext cx="3108960" cy="243840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6E3AA6E4-43B6-41B0-B3AA-6AE568896F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588" y="4299585"/>
            <a:ext cx="2994660" cy="239014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CC2FBC-CED5-4F0F-B303-CB5B62EBD633}"/>
              </a:ext>
            </a:extLst>
          </p:cNvPr>
          <p:cNvSpPr/>
          <p:nvPr/>
        </p:nvSpPr>
        <p:spPr>
          <a:xfrm>
            <a:off x="2692400" y="1422400"/>
            <a:ext cx="528320" cy="45148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39F26CB-E9ED-465E-A7C4-1B9F75434A41}"/>
              </a:ext>
            </a:extLst>
          </p:cNvPr>
          <p:cNvSpPr/>
          <p:nvPr/>
        </p:nvSpPr>
        <p:spPr>
          <a:xfrm>
            <a:off x="6309360" y="1470075"/>
            <a:ext cx="528320" cy="45148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D6AD05-A9F4-4DCE-AE53-C1FAD6AF54E7}"/>
              </a:ext>
            </a:extLst>
          </p:cNvPr>
          <p:cNvSpPr/>
          <p:nvPr/>
        </p:nvSpPr>
        <p:spPr>
          <a:xfrm>
            <a:off x="9865360" y="1470075"/>
            <a:ext cx="528320" cy="45148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0F1DEFD-6AA1-46F4-9009-93FC1EF9CF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3779" y="229008"/>
            <a:ext cx="1928217" cy="10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9E05D5-7255-4CA4-87D9-E3047BE5C080}"/>
              </a:ext>
            </a:extLst>
          </p:cNvPr>
          <p:cNvSpPr txBox="1"/>
          <p:nvPr/>
        </p:nvSpPr>
        <p:spPr>
          <a:xfrm>
            <a:off x="751840" y="477520"/>
            <a:ext cx="9845040" cy="621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AU" sz="2400" b="1" dirty="0">
                <a:solidFill>
                  <a:schemeClr val="tx1">
                    <a:lumMod val="95000"/>
                  </a:schemeClr>
                </a:solidFill>
                <a:highlight>
                  <a:srgbClr val="008080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Oswald"/>
              </a:rPr>
              <a:t>Key Question 2:</a:t>
            </a:r>
          </a:p>
          <a:p>
            <a:endParaRPr lang="en-AU" b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AU" sz="1700" b="1" dirty="0">
                <a:solidFill>
                  <a:srgbClr val="FFC000"/>
                </a:solidFill>
                <a:latin typeface="Average"/>
                <a:ea typeface="Average"/>
                <a:cs typeface="Average"/>
              </a:rPr>
              <a:t>Is there a strong link between the number of days a recession lasts for and the number of days it takes for the market and its eleven sectors to recover?</a:t>
            </a:r>
          </a:p>
          <a:p>
            <a:endParaRPr lang="en-AU" sz="1700" dirty="0">
              <a:solidFill>
                <a:schemeClr val="accent3"/>
              </a:solidFill>
              <a:latin typeface="Average"/>
              <a:ea typeface="Average"/>
              <a:cs typeface="Average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AU" sz="1700" dirty="0">
                <a:solidFill>
                  <a:schemeClr val="accent3"/>
                </a:solidFill>
                <a:latin typeface="Average"/>
                <a:ea typeface="Average"/>
                <a:cs typeface="Average"/>
              </a:rPr>
              <a:t>The </a:t>
            </a:r>
            <a:r>
              <a:rPr lang="en-AU" sz="1700" b="1" dirty="0">
                <a:solidFill>
                  <a:srgbClr val="E06666"/>
                </a:solidFill>
                <a:latin typeface="Average"/>
                <a:ea typeface="Average"/>
                <a:cs typeface="Average"/>
              </a:rPr>
              <a:t>COVID-19</a:t>
            </a:r>
            <a:r>
              <a:rPr lang="en-AU" sz="1700" dirty="0">
                <a:solidFill>
                  <a:schemeClr val="accent3"/>
                </a:solidFill>
                <a:latin typeface="Average"/>
                <a:ea typeface="Average"/>
                <a:cs typeface="Average"/>
              </a:rPr>
              <a:t> recession lasted </a:t>
            </a:r>
            <a:r>
              <a:rPr lang="en-AU" sz="1700" b="1" dirty="0">
                <a:solidFill>
                  <a:srgbClr val="00B050"/>
                </a:solidFill>
                <a:latin typeface="Average"/>
                <a:ea typeface="Average"/>
                <a:cs typeface="Average"/>
              </a:rPr>
              <a:t>61 days</a:t>
            </a:r>
            <a:r>
              <a:rPr lang="en-AU" sz="1700" dirty="0">
                <a:solidFill>
                  <a:srgbClr val="00B050"/>
                </a:solidFill>
                <a:latin typeface="Average"/>
                <a:ea typeface="Average"/>
                <a:cs typeface="Average"/>
              </a:rPr>
              <a:t> </a:t>
            </a:r>
            <a:r>
              <a:rPr lang="en-AU" sz="1700" dirty="0">
                <a:solidFill>
                  <a:schemeClr val="accent3"/>
                </a:solidFill>
                <a:latin typeface="Average"/>
                <a:ea typeface="Average"/>
                <a:cs typeface="Average"/>
              </a:rPr>
              <a:t>and took the market </a:t>
            </a:r>
            <a:r>
              <a:rPr lang="en-AU" sz="1700" b="1" dirty="0">
                <a:solidFill>
                  <a:srgbClr val="00B050"/>
                </a:solidFill>
                <a:latin typeface="Average"/>
                <a:ea typeface="Average"/>
                <a:cs typeface="Average"/>
              </a:rPr>
              <a:t>68 days</a:t>
            </a:r>
            <a:r>
              <a:rPr lang="en-AU" sz="1700" b="1" dirty="0">
                <a:solidFill>
                  <a:schemeClr val="accent3"/>
                </a:solidFill>
                <a:latin typeface="Average"/>
                <a:ea typeface="Average"/>
                <a:cs typeface="Average"/>
              </a:rPr>
              <a:t> </a:t>
            </a:r>
            <a:r>
              <a:rPr lang="en-AU" sz="1700" dirty="0">
                <a:solidFill>
                  <a:schemeClr val="accent3"/>
                </a:solidFill>
                <a:latin typeface="Average"/>
                <a:ea typeface="Average"/>
                <a:cs typeface="Average"/>
              </a:rPr>
              <a:t>to recover (</a:t>
            </a:r>
            <a:r>
              <a:rPr lang="en-AU" sz="1700" dirty="0" err="1">
                <a:solidFill>
                  <a:schemeClr val="accent4">
                    <a:lumMod val="75000"/>
                  </a:schemeClr>
                </a:solidFill>
                <a:latin typeface="Average"/>
                <a:ea typeface="Average"/>
                <a:cs typeface="Average"/>
              </a:rPr>
              <a:t>QRec</a:t>
            </a:r>
            <a:r>
              <a:rPr lang="en-AU" sz="1700" dirty="0">
                <a:solidFill>
                  <a:schemeClr val="accent4">
                    <a:lumMod val="75000"/>
                  </a:schemeClr>
                </a:solidFill>
                <a:latin typeface="Average"/>
                <a:ea typeface="Average"/>
                <a:cs typeface="Average"/>
              </a:rPr>
              <a:t> = 1.11</a:t>
            </a:r>
            <a:r>
              <a:rPr lang="en-AU" sz="1700" dirty="0">
                <a:solidFill>
                  <a:schemeClr val="accent3"/>
                </a:solidFill>
                <a:latin typeface="Average"/>
                <a:ea typeface="Average"/>
                <a:cs typeface="Average"/>
              </a:rPr>
              <a:t>).</a:t>
            </a:r>
          </a:p>
          <a:p>
            <a:pPr lvl="0"/>
            <a:endParaRPr lang="en-AU" sz="1700" dirty="0">
              <a:solidFill>
                <a:schemeClr val="accent3"/>
              </a:solidFill>
              <a:latin typeface="Average"/>
              <a:ea typeface="Average"/>
              <a:cs typeface="Average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AU" sz="1700" dirty="0">
                <a:solidFill>
                  <a:schemeClr val="accent3"/>
                </a:solidFill>
                <a:latin typeface="Average"/>
                <a:ea typeface="Average"/>
                <a:cs typeface="Average"/>
              </a:rPr>
              <a:t>The </a:t>
            </a:r>
            <a:r>
              <a:rPr lang="en-AU" sz="1700" b="1" dirty="0">
                <a:solidFill>
                  <a:srgbClr val="E06666"/>
                </a:solidFill>
                <a:latin typeface="Average"/>
                <a:ea typeface="Average"/>
                <a:cs typeface="Average"/>
              </a:rPr>
              <a:t>Dot-Com</a:t>
            </a:r>
            <a:r>
              <a:rPr lang="en-AU" sz="1700" dirty="0">
                <a:solidFill>
                  <a:schemeClr val="accent3"/>
                </a:solidFill>
                <a:latin typeface="Average"/>
                <a:ea typeface="Average"/>
                <a:cs typeface="Average"/>
              </a:rPr>
              <a:t> recession lasted </a:t>
            </a:r>
            <a:r>
              <a:rPr lang="en-AU" sz="1700" b="1" dirty="0">
                <a:solidFill>
                  <a:srgbClr val="00B050"/>
                </a:solidFill>
                <a:latin typeface="Average"/>
                <a:ea typeface="Average"/>
                <a:cs typeface="Average"/>
              </a:rPr>
              <a:t>246</a:t>
            </a:r>
            <a:r>
              <a:rPr lang="en-AU" sz="1700" dirty="0">
                <a:solidFill>
                  <a:schemeClr val="accent3"/>
                </a:solidFill>
                <a:latin typeface="Average"/>
                <a:ea typeface="Average"/>
                <a:cs typeface="Average"/>
              </a:rPr>
              <a:t> days and took the market </a:t>
            </a:r>
            <a:r>
              <a:rPr lang="en-AU" sz="1700" b="1" dirty="0">
                <a:solidFill>
                  <a:srgbClr val="00B050"/>
                </a:solidFill>
                <a:latin typeface="Average"/>
                <a:ea typeface="Average"/>
                <a:cs typeface="Average"/>
              </a:rPr>
              <a:t>1365 days </a:t>
            </a:r>
            <a:r>
              <a:rPr lang="en-AU" sz="1700" dirty="0">
                <a:solidFill>
                  <a:schemeClr val="accent3"/>
                </a:solidFill>
                <a:latin typeface="Average"/>
                <a:ea typeface="Average"/>
                <a:cs typeface="Average"/>
              </a:rPr>
              <a:t>to recover (</a:t>
            </a:r>
            <a:r>
              <a:rPr lang="en-AU" sz="1700" b="1" dirty="0" err="1">
                <a:solidFill>
                  <a:schemeClr val="accent4">
                    <a:lumMod val="75000"/>
                  </a:schemeClr>
                </a:solidFill>
                <a:latin typeface="Average"/>
                <a:ea typeface="Average"/>
                <a:cs typeface="Average"/>
              </a:rPr>
              <a:t>QRec</a:t>
            </a:r>
            <a:r>
              <a:rPr lang="en-AU" sz="1700" b="1" dirty="0">
                <a:solidFill>
                  <a:schemeClr val="accent4">
                    <a:lumMod val="75000"/>
                  </a:schemeClr>
                </a:solidFill>
                <a:latin typeface="Average"/>
                <a:ea typeface="Average"/>
                <a:cs typeface="Average"/>
              </a:rPr>
              <a:t> = 5.54</a:t>
            </a:r>
            <a:r>
              <a:rPr lang="en-AU" sz="1700" dirty="0">
                <a:solidFill>
                  <a:schemeClr val="accent3"/>
                </a:solidFill>
                <a:latin typeface="Average"/>
                <a:ea typeface="Average"/>
                <a:cs typeface="Average"/>
              </a:rPr>
              <a:t>)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lang="en-AU" sz="1700" dirty="0">
              <a:solidFill>
                <a:schemeClr val="accent3"/>
              </a:solidFill>
              <a:latin typeface="Average"/>
              <a:ea typeface="Average"/>
              <a:cs typeface="Average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AU" sz="1700" dirty="0">
                <a:solidFill>
                  <a:schemeClr val="accent3"/>
                </a:solidFill>
                <a:latin typeface="Average"/>
                <a:ea typeface="Average"/>
                <a:cs typeface="Average"/>
              </a:rPr>
              <a:t>The </a:t>
            </a:r>
            <a:r>
              <a:rPr lang="en-AU" sz="1700" b="1" dirty="0">
                <a:solidFill>
                  <a:srgbClr val="E06666"/>
                </a:solidFill>
                <a:latin typeface="Average"/>
                <a:ea typeface="Average"/>
                <a:cs typeface="Average"/>
              </a:rPr>
              <a:t>GFC</a:t>
            </a:r>
            <a:r>
              <a:rPr lang="en-AU" sz="1700" dirty="0">
                <a:solidFill>
                  <a:schemeClr val="accent3"/>
                </a:solidFill>
                <a:latin typeface="Average"/>
                <a:ea typeface="Average"/>
                <a:cs typeface="Average"/>
              </a:rPr>
              <a:t> recession lasted a staggering </a:t>
            </a:r>
            <a:r>
              <a:rPr lang="en-AU" sz="1700" b="1" dirty="0">
                <a:solidFill>
                  <a:srgbClr val="00B050"/>
                </a:solidFill>
                <a:latin typeface="Average"/>
                <a:ea typeface="Average"/>
                <a:cs typeface="Average"/>
              </a:rPr>
              <a:t>549 days</a:t>
            </a:r>
            <a:r>
              <a:rPr lang="en-AU" sz="1700" dirty="0">
                <a:solidFill>
                  <a:schemeClr val="accent3"/>
                </a:solidFill>
                <a:latin typeface="Average"/>
                <a:ea typeface="Average"/>
                <a:cs typeface="Average"/>
              </a:rPr>
              <a:t>……</a:t>
            </a:r>
          </a:p>
          <a:p>
            <a:pPr lvl="0"/>
            <a:r>
              <a:rPr lang="en-AU" sz="1700" dirty="0">
                <a:solidFill>
                  <a:schemeClr val="accent3"/>
                </a:solidFill>
                <a:latin typeface="Average"/>
                <a:ea typeface="Average"/>
                <a:cs typeface="Average"/>
              </a:rPr>
              <a:t>      </a:t>
            </a:r>
          </a:p>
          <a:p>
            <a:pPr lvl="0"/>
            <a:r>
              <a:rPr lang="en-AU" sz="1700" dirty="0">
                <a:solidFill>
                  <a:schemeClr val="accent3"/>
                </a:solidFill>
                <a:latin typeface="Average"/>
                <a:ea typeface="Average"/>
                <a:cs typeface="Average"/>
              </a:rPr>
              <a:t>                              </a:t>
            </a:r>
          </a:p>
          <a:p>
            <a:pPr marL="457200"/>
            <a:endParaRPr lang="en-AU" sz="1700" dirty="0">
              <a:solidFill>
                <a:schemeClr val="accent3"/>
              </a:solidFill>
              <a:latin typeface="Average"/>
              <a:ea typeface="Average"/>
              <a:cs typeface="Average"/>
            </a:endParaRPr>
          </a:p>
          <a:p>
            <a:r>
              <a:rPr lang="en-AU" sz="1700" dirty="0">
                <a:solidFill>
                  <a:schemeClr val="accent3"/>
                </a:solidFill>
                <a:latin typeface="Average"/>
                <a:ea typeface="Average"/>
                <a:cs typeface="Average"/>
              </a:rPr>
              <a:t> </a:t>
            </a:r>
          </a:p>
          <a:p>
            <a:endParaRPr lang="en-AU" sz="1700" dirty="0">
              <a:solidFill>
                <a:schemeClr val="accent3"/>
              </a:solidFill>
              <a:latin typeface="Average"/>
              <a:ea typeface="Average"/>
              <a:cs typeface="Average"/>
            </a:endParaRPr>
          </a:p>
          <a:p>
            <a:endParaRPr lang="en-AU" sz="1700" dirty="0">
              <a:solidFill>
                <a:schemeClr val="accent3"/>
              </a:solidFill>
              <a:latin typeface="Average"/>
              <a:ea typeface="Average"/>
              <a:cs typeface="Average"/>
            </a:endParaRPr>
          </a:p>
          <a:p>
            <a:endParaRPr lang="en-AU" sz="1700" dirty="0">
              <a:solidFill>
                <a:schemeClr val="accent3"/>
              </a:solidFill>
              <a:latin typeface="Average"/>
              <a:ea typeface="Average"/>
              <a:cs typeface="Average"/>
            </a:endParaRPr>
          </a:p>
          <a:p>
            <a:endParaRPr lang="en-AU" sz="1700" dirty="0">
              <a:solidFill>
                <a:schemeClr val="accent3"/>
              </a:solidFill>
              <a:latin typeface="Average"/>
              <a:ea typeface="Average"/>
              <a:cs typeface="Average"/>
            </a:endParaRPr>
          </a:p>
          <a:p>
            <a:endParaRPr lang="en-AU" sz="1700" dirty="0">
              <a:solidFill>
                <a:schemeClr val="accent3"/>
              </a:solidFill>
              <a:latin typeface="Average"/>
              <a:ea typeface="Average"/>
              <a:cs typeface="Average"/>
            </a:endParaRPr>
          </a:p>
          <a:p>
            <a:r>
              <a:rPr lang="en-AU" sz="1700" dirty="0">
                <a:solidFill>
                  <a:schemeClr val="accent3"/>
                </a:solidFill>
                <a:latin typeface="Average"/>
                <a:ea typeface="Average"/>
                <a:cs typeface="Average"/>
              </a:rPr>
              <a:t> </a:t>
            </a:r>
          </a:p>
          <a:p>
            <a:r>
              <a:rPr lang="en-AU" sz="1700" dirty="0">
                <a:solidFill>
                  <a:schemeClr val="accent3"/>
                </a:solidFill>
                <a:latin typeface="Average"/>
                <a:ea typeface="Average"/>
                <a:cs typeface="Average"/>
              </a:rPr>
              <a:t> </a:t>
            </a:r>
          </a:p>
          <a:p>
            <a:r>
              <a:rPr lang="en-AU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36AF0-F0B1-43C2-B2B2-5F039D4ABC6A}"/>
              </a:ext>
            </a:extLst>
          </p:cNvPr>
          <p:cNvSpPr txBox="1"/>
          <p:nvPr/>
        </p:nvSpPr>
        <p:spPr>
          <a:xfrm>
            <a:off x="980440" y="5285893"/>
            <a:ext cx="9616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700" dirty="0">
                <a:solidFill>
                  <a:schemeClr val="accent3"/>
                </a:solidFill>
                <a:latin typeface="Average"/>
                <a:ea typeface="Average"/>
                <a:cs typeface="Average"/>
              </a:rPr>
              <a:t>The </a:t>
            </a:r>
            <a:r>
              <a:rPr lang="en-AU" sz="1700" b="1" dirty="0">
                <a:solidFill>
                  <a:srgbClr val="E06666"/>
                </a:solidFill>
                <a:latin typeface="Average"/>
                <a:ea typeface="Average"/>
                <a:cs typeface="Average"/>
              </a:rPr>
              <a:t>GFC</a:t>
            </a:r>
            <a:r>
              <a:rPr lang="en-AU" sz="1700" dirty="0">
                <a:solidFill>
                  <a:schemeClr val="accent3"/>
                </a:solidFill>
                <a:latin typeface="Average"/>
                <a:ea typeface="Average"/>
                <a:cs typeface="Average"/>
              </a:rPr>
              <a:t> only required a recovery time of </a:t>
            </a:r>
            <a:r>
              <a:rPr lang="en-AU" sz="1700" b="1" dirty="0">
                <a:solidFill>
                  <a:srgbClr val="00B050"/>
                </a:solidFill>
                <a:latin typeface="Average"/>
                <a:ea typeface="Average"/>
                <a:cs typeface="Average"/>
              </a:rPr>
              <a:t>1327 days </a:t>
            </a:r>
            <a:r>
              <a:rPr lang="en-AU" sz="1700" dirty="0">
                <a:solidFill>
                  <a:schemeClr val="accent3"/>
                </a:solidFill>
                <a:latin typeface="Average"/>
                <a:ea typeface="Average"/>
                <a:cs typeface="Average"/>
              </a:rPr>
              <a:t>(</a:t>
            </a:r>
            <a:r>
              <a:rPr lang="en-AU" sz="1700" b="1" dirty="0" err="1">
                <a:solidFill>
                  <a:schemeClr val="accent4">
                    <a:lumMod val="75000"/>
                  </a:schemeClr>
                </a:solidFill>
                <a:latin typeface="Average"/>
                <a:ea typeface="Average"/>
                <a:cs typeface="Average"/>
              </a:rPr>
              <a:t>QRec</a:t>
            </a:r>
            <a:r>
              <a:rPr lang="en-AU" sz="1700" b="1" dirty="0">
                <a:solidFill>
                  <a:schemeClr val="accent4">
                    <a:lumMod val="75000"/>
                  </a:schemeClr>
                </a:solidFill>
                <a:latin typeface="Average"/>
                <a:ea typeface="Average"/>
                <a:cs typeface="Average"/>
              </a:rPr>
              <a:t> = 2.417</a:t>
            </a:r>
            <a:r>
              <a:rPr lang="en-AU" sz="1700" dirty="0">
                <a:solidFill>
                  <a:schemeClr val="accent3"/>
                </a:solidFill>
                <a:latin typeface="Average"/>
                <a:ea typeface="Average"/>
                <a:cs typeface="Average"/>
              </a:rPr>
              <a:t>).</a:t>
            </a:r>
          </a:p>
          <a:p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837C5E-F84E-4132-A447-602E27E1C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571" y="163393"/>
            <a:ext cx="1928217" cy="10687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9DD6846-C7D3-4019-84EC-143A5E937C93}"/>
              </a:ext>
            </a:extLst>
          </p:cNvPr>
          <p:cNvSpPr/>
          <p:nvPr/>
        </p:nvSpPr>
        <p:spPr>
          <a:xfrm>
            <a:off x="947030" y="5059680"/>
            <a:ext cx="6500250" cy="843280"/>
          </a:xfrm>
          <a:prstGeom prst="rect">
            <a:avLst/>
          </a:prstGeom>
          <a:noFill/>
          <a:ln w="19050">
            <a:solidFill>
              <a:srgbClr val="E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7C00C5-5222-4F0D-B75F-7CDF8F0CFDC0}"/>
              </a:ext>
            </a:extLst>
          </p:cNvPr>
          <p:cNvSpPr/>
          <p:nvPr/>
        </p:nvSpPr>
        <p:spPr>
          <a:xfrm>
            <a:off x="620678" y="3859431"/>
            <a:ext cx="103156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If there was a link what would you predict?</a:t>
            </a:r>
            <a:endParaRPr lang="en-AU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031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4E0A00-A005-48F4-B8A7-6F639C2A1C09}"/>
              </a:ext>
            </a:extLst>
          </p:cNvPr>
          <p:cNvSpPr txBox="1"/>
          <p:nvPr/>
        </p:nvSpPr>
        <p:spPr>
          <a:xfrm>
            <a:off x="802640" y="647115"/>
            <a:ext cx="824992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1" dirty="0">
                <a:solidFill>
                  <a:schemeClr val="tx1">
                    <a:lumMod val="95000"/>
                  </a:schemeClr>
                </a:solidFill>
                <a:highlight>
                  <a:srgbClr val="008080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Oswald"/>
              </a:rPr>
              <a:t>Key Question 3:</a:t>
            </a:r>
          </a:p>
          <a:p>
            <a:endParaRPr lang="en-AU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AU" sz="1700" b="1" dirty="0">
                <a:solidFill>
                  <a:srgbClr val="FFC000"/>
                </a:solidFill>
                <a:latin typeface="Average"/>
                <a:ea typeface="Average"/>
                <a:cs typeface="Average"/>
              </a:rPr>
              <a:t>Do sectors that experience higher percentage losses during a recession take longer to recover?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70AC377-2850-49F0-8FDD-2DC5E2335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40" y="2428239"/>
            <a:ext cx="240550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BBF5FD3-49A6-44BB-8989-2F30F87CBB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666" y="2182926"/>
          <a:ext cx="4677102" cy="2936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Bitmap Image" r:id="rId3" imgW="4092295" imgH="2567619" progId="Paint.Picture">
                  <p:embed/>
                </p:oleObj>
              </mc:Choice>
              <mc:Fallback>
                <p:oleObj name="Bitmap Image" r:id="rId3" imgW="4092295" imgH="2567619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BBF5FD3-49A6-44BB-8989-2F30F87CBB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6" y="2182926"/>
                        <a:ext cx="4677102" cy="2936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0E677742-F6DE-4655-99B9-895793C05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C098422D-80BB-4D2A-99F7-ED784C555A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538581"/>
              </p:ext>
            </p:extLst>
          </p:nvPr>
        </p:nvGraphicFramePr>
        <p:xfrm>
          <a:off x="5843752" y="2182927"/>
          <a:ext cx="4459976" cy="2948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Bitmap Image" r:id="rId5" imgW="3992381" imgH="2644369" progId="Paint.Picture">
                  <p:embed/>
                </p:oleObj>
              </mc:Choice>
              <mc:Fallback>
                <p:oleObj name="Bitmap Image" r:id="rId5" imgW="3992381" imgH="2644369" progId="Paint.Picture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C098422D-80BB-4D2A-99F7-ED784C555A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752" y="2182927"/>
                        <a:ext cx="4459976" cy="29481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257832D-8D6F-46F4-86DA-5661C5931E08}"/>
              </a:ext>
            </a:extLst>
          </p:cNvPr>
          <p:cNvSpPr txBox="1"/>
          <p:nvPr/>
        </p:nvSpPr>
        <p:spPr>
          <a:xfrm>
            <a:off x="1769592" y="5330725"/>
            <a:ext cx="2707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700" dirty="0">
                <a:solidFill>
                  <a:schemeClr val="accent3"/>
                </a:solidFill>
                <a:latin typeface="Average"/>
                <a:ea typeface="Average"/>
                <a:cs typeface="Average"/>
              </a:rPr>
              <a:t>r-squared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AU" sz="1700" dirty="0">
                <a:solidFill>
                  <a:schemeClr val="accent3"/>
                </a:solidFill>
                <a:latin typeface="Average"/>
                <a:ea typeface="Average"/>
                <a:cs typeface="Average"/>
              </a:rPr>
              <a:t>value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AU" sz="1700" dirty="0">
                <a:solidFill>
                  <a:schemeClr val="accent3"/>
                </a:solidFill>
                <a:latin typeface="Average"/>
                <a:ea typeface="Average"/>
                <a:cs typeface="Average"/>
              </a:rPr>
              <a:t>of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AU" sz="1700" dirty="0">
                <a:solidFill>
                  <a:schemeClr val="accent3"/>
                </a:solidFill>
                <a:latin typeface="Average"/>
                <a:ea typeface="Average"/>
                <a:cs typeface="Average"/>
              </a:rPr>
              <a:t>0.007.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C9595B-18DF-4BBB-BC1C-9865A6E15148}"/>
              </a:ext>
            </a:extLst>
          </p:cNvPr>
          <p:cNvSpPr txBox="1"/>
          <p:nvPr/>
        </p:nvSpPr>
        <p:spPr>
          <a:xfrm>
            <a:off x="6827870" y="5335264"/>
            <a:ext cx="359453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700" dirty="0">
                <a:solidFill>
                  <a:schemeClr val="accent3"/>
                </a:solidFill>
                <a:latin typeface="Average"/>
                <a:ea typeface="Average"/>
                <a:cs typeface="Average"/>
              </a:rPr>
              <a:t>r-squared value of 0.016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B2B910-EBFA-4038-ADF8-035D1E376F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5453" y="361948"/>
            <a:ext cx="1928217" cy="10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3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B54B-F7BF-45D4-973E-85C5D23B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294005"/>
            <a:ext cx="10515600" cy="1325563"/>
          </a:xfrm>
        </p:spPr>
        <p:txBody>
          <a:bodyPr>
            <a:normAutofit/>
          </a:bodyPr>
          <a:lstStyle/>
          <a:p>
            <a:r>
              <a:rPr lang="en-AU" sz="4400" b="1" dirty="0">
                <a:solidFill>
                  <a:schemeClr val="tx1">
                    <a:lumMod val="95000"/>
                  </a:schemeClr>
                </a:solidFill>
                <a:highlight>
                  <a:srgbClr val="008080"/>
                </a:highlight>
                <a:latin typeface="Helvetica Neue" panose="02000503000000020004" pitchFamily="2" charset="0"/>
                <a:cs typeface="Arial"/>
                <a:sym typeface="Average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71734-6AD7-4578-997E-C30947C9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835785"/>
            <a:ext cx="1133856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b="1" dirty="0">
                <a:solidFill>
                  <a:srgbClr val="FFC000"/>
                </a:solidFill>
              </a:rPr>
              <a:t>Limited API data: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We could not source pre 2000s data from the Yahoo finance API. </a:t>
            </a:r>
          </a:p>
          <a:p>
            <a:r>
              <a:rPr lang="en-AU" dirty="0"/>
              <a:t>This precluded us from analysing more recessions.</a:t>
            </a:r>
          </a:p>
          <a:p>
            <a:endParaRPr lang="en-AU" dirty="0"/>
          </a:p>
          <a:p>
            <a:r>
              <a:rPr lang="en-AU" dirty="0"/>
              <a:t>Real Estate sector data did not exist at the time of the Dot-Com recession. This gave us incomplete data for that recession.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>
                <a:solidFill>
                  <a:srgbClr val="FFC000"/>
                </a:solidFill>
              </a:rPr>
              <a:t>Time:</a:t>
            </a:r>
          </a:p>
          <a:p>
            <a:r>
              <a:rPr lang="en-AU" dirty="0"/>
              <a:t>The group would have analysed this data in even greater detail had time not run out.</a:t>
            </a:r>
          </a:p>
        </p:txBody>
      </p:sp>
    </p:spTree>
    <p:extLst>
      <p:ext uri="{BB962C8B-B14F-4D97-AF65-F5344CB8AC3E}">
        <p14:creationId xmlns:p14="http://schemas.microsoft.com/office/powerpoint/2010/main" val="417333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;p4">
            <a:extLst>
              <a:ext uri="{FF2B5EF4-FFF2-40B4-BE49-F238E27FC236}">
                <a16:creationId xmlns:a16="http://schemas.microsoft.com/office/drawing/2014/main" id="{5BB0FBA2-4C44-DA43-A912-FA60E74B55F8}"/>
              </a:ext>
            </a:extLst>
          </p:cNvPr>
          <p:cNvSpPr txBox="1"/>
          <p:nvPr/>
        </p:nvSpPr>
        <p:spPr>
          <a:xfrm>
            <a:off x="853040" y="502755"/>
            <a:ext cx="5256212" cy="1140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07000"/>
              </a:lnSpc>
              <a:buClr>
                <a:srgbClr val="171616"/>
              </a:buClr>
              <a:buSzPts val="2400"/>
            </a:pPr>
            <a:r>
              <a:rPr lang="en-US" sz="5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Content</a:t>
            </a:r>
            <a:endParaRPr sz="5400" i="0" u="none" strike="noStrike" cap="non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84287-630D-3E40-B648-9ABB4C790769}"/>
              </a:ext>
            </a:extLst>
          </p:cNvPr>
          <p:cNvSpPr txBox="1"/>
          <p:nvPr/>
        </p:nvSpPr>
        <p:spPr>
          <a:xfrm>
            <a:off x="2930623" y="1643270"/>
            <a:ext cx="6357258" cy="3357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457200">
              <a:lnSpc>
                <a:spcPct val="150000"/>
              </a:lnSpc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Average"/>
                <a:sym typeface="Average"/>
              </a:rPr>
              <a:t>Who needs the analysis?</a:t>
            </a:r>
          </a:p>
          <a:p>
            <a:pPr marL="571500" indent="-457200">
              <a:lnSpc>
                <a:spcPct val="150000"/>
              </a:lnSpc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Average"/>
                <a:sym typeface="Average"/>
              </a:rPr>
              <a:t>What questions can solve the problem?</a:t>
            </a:r>
          </a:p>
          <a:p>
            <a:pPr marL="571500" indent="-457200">
              <a:lnSpc>
                <a:spcPct val="150000"/>
              </a:lnSpc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Average"/>
                <a:sym typeface="Average"/>
              </a:rPr>
              <a:t>Exploratory data analysis(EDA)</a:t>
            </a:r>
          </a:p>
          <a:p>
            <a:pPr marL="571500" indent="-457200">
              <a:lnSpc>
                <a:spcPct val="150000"/>
              </a:lnSpc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Average"/>
              </a:rPr>
              <a:t>Questions have been answered</a:t>
            </a:r>
          </a:p>
          <a:p>
            <a:pPr marL="571500" indent="-457200">
              <a:lnSpc>
                <a:spcPct val="150000"/>
              </a:lnSpc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Average"/>
                <a:sym typeface="Average"/>
              </a:rPr>
              <a:t>What are the limitations?</a:t>
            </a:r>
          </a:p>
          <a:p>
            <a:pPr marL="571500" indent="-457200">
              <a:lnSpc>
                <a:spcPct val="150000"/>
              </a:lnSpc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Average"/>
                <a:sym typeface="Average"/>
              </a:rPr>
              <a:t>How can the analysis be improved?</a:t>
            </a:r>
          </a:p>
        </p:txBody>
      </p:sp>
    </p:spTree>
    <p:extLst>
      <p:ext uri="{BB962C8B-B14F-4D97-AF65-F5344CB8AC3E}">
        <p14:creationId xmlns:p14="http://schemas.microsoft.com/office/powerpoint/2010/main" val="1802901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48DF-476C-4EE2-BB7E-47D7A7B7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insights (Chris)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BF734-965D-4201-BE1F-7E564516A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During each of the last three recessions, there is an enormous amount of variation sector recovery times. Sectors recover at different rates to one another.</a:t>
            </a:r>
          </a:p>
          <a:p>
            <a:pPr marL="0" indent="0">
              <a:buNone/>
            </a:pP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One might think that a longer recession would mean a longer recovery for both the market and its eleven sectors, but this has not been the case for the last three recessions.</a:t>
            </a:r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According to data from the last 3 recessions there is no relationship between the loss in value incurred by a sector and the time it takes to recover.</a:t>
            </a:r>
          </a:p>
          <a:p>
            <a:pPr marL="0" indent="0">
              <a:buNone/>
            </a:pPr>
            <a:endParaRPr lang="en-AU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7777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2455-86EE-A34F-9E92-493223F9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72292-E9DB-C449-81EF-FD57BE71A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57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1099-5F56-734D-B806-2D1D9A5C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795B4-A6B0-C14A-8B3A-02314A8FC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84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9E10BE2-7318-EA4B-B798-42941DEC9FEB}"/>
              </a:ext>
            </a:extLst>
          </p:cNvPr>
          <p:cNvSpPr txBox="1">
            <a:spLocks/>
          </p:cNvSpPr>
          <p:nvPr/>
        </p:nvSpPr>
        <p:spPr>
          <a:xfrm>
            <a:off x="866291" y="502754"/>
            <a:ext cx="10485921" cy="76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questions can solve the problem?</a:t>
            </a:r>
            <a:endParaRPr lang="en-US" dirty="0">
              <a:highlight>
                <a:srgbClr val="008080"/>
              </a:highlight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274EB-A97D-5F41-99DE-E8AC4C381EF0}"/>
              </a:ext>
            </a:extLst>
          </p:cNvPr>
          <p:cNvSpPr txBox="1"/>
          <p:nvPr/>
        </p:nvSpPr>
        <p:spPr>
          <a:xfrm>
            <a:off x="1023946" y="2113036"/>
            <a:ext cx="1048592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accent3"/>
                </a:solidFill>
                <a:latin typeface="Average"/>
              </a:rPr>
              <a:t>How the GDP during recession?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accent3"/>
                </a:solidFill>
                <a:latin typeface="Average"/>
              </a:rPr>
              <a:t>Is there any correlation between recessions?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accent3"/>
                </a:solidFill>
                <a:latin typeface="Average"/>
              </a:rPr>
              <a:t>Is there any link between GDP and stock market?</a:t>
            </a:r>
          </a:p>
        </p:txBody>
      </p:sp>
    </p:spTree>
    <p:extLst>
      <p:ext uri="{BB962C8B-B14F-4D97-AF65-F5344CB8AC3E}">
        <p14:creationId xmlns:p14="http://schemas.microsoft.com/office/powerpoint/2010/main" val="907139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A1E7-2E21-8D42-9F54-22AF7FA8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7C743-2A64-A449-8EA7-828B84933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44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8FF5-B843-504F-B22B-6EA87CDC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32790-6BDC-6F4C-A94F-1518D95A5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4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9E10BE2-7318-EA4B-B798-42941DEC9FEB}"/>
              </a:ext>
            </a:extLst>
          </p:cNvPr>
          <p:cNvSpPr txBox="1">
            <a:spLocks/>
          </p:cNvSpPr>
          <p:nvPr/>
        </p:nvSpPr>
        <p:spPr>
          <a:xfrm>
            <a:off x="866291" y="502754"/>
            <a:ext cx="10485921" cy="76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questions can solve the problem?</a:t>
            </a:r>
            <a:endParaRPr lang="en-US" dirty="0">
              <a:highlight>
                <a:srgbClr val="008080"/>
              </a:highlight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274EB-A97D-5F41-99DE-E8AC4C381EF0}"/>
              </a:ext>
            </a:extLst>
          </p:cNvPr>
          <p:cNvSpPr txBox="1"/>
          <p:nvPr/>
        </p:nvSpPr>
        <p:spPr>
          <a:xfrm>
            <a:off x="866291" y="1272209"/>
            <a:ext cx="1048592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accent3"/>
                </a:solidFill>
                <a:latin typeface="Average"/>
              </a:rPr>
              <a:t>Can we predict the price on different sectors?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accent3"/>
                </a:solidFill>
                <a:latin typeface="Average"/>
              </a:rPr>
              <a:t>Is there a correlation between sectors?</a:t>
            </a:r>
          </a:p>
        </p:txBody>
      </p:sp>
    </p:spTree>
    <p:extLst>
      <p:ext uri="{BB962C8B-B14F-4D97-AF65-F5344CB8AC3E}">
        <p14:creationId xmlns:p14="http://schemas.microsoft.com/office/powerpoint/2010/main" val="2474586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9E10BE2-7318-EA4B-B798-42941DEC9FEB}"/>
              </a:ext>
            </a:extLst>
          </p:cNvPr>
          <p:cNvSpPr txBox="1">
            <a:spLocks/>
          </p:cNvSpPr>
          <p:nvPr/>
        </p:nvSpPr>
        <p:spPr>
          <a:xfrm>
            <a:off x="866292" y="502754"/>
            <a:ext cx="9144000" cy="76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>
                <a:schemeClr val="tx1">
                  <a:lumMod val="95000"/>
                </a:schemeClr>
              </a:buClr>
            </a:pPr>
            <a:r>
              <a:rPr lang="en-US" sz="4400" b="1" dirty="0">
                <a:solidFill>
                  <a:schemeClr val="tx1">
                    <a:lumMod val="95000"/>
                  </a:schemeClr>
                </a:solidFill>
                <a:highlight>
                  <a:srgbClr val="008080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Questions have been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C330A-EC32-B040-951A-96ED7CD4AFFB}"/>
              </a:ext>
            </a:extLst>
          </p:cNvPr>
          <p:cNvSpPr txBox="1">
            <a:spLocks/>
          </p:cNvSpPr>
          <p:nvPr/>
        </p:nvSpPr>
        <p:spPr>
          <a:xfrm>
            <a:off x="839787" y="1156214"/>
            <a:ext cx="10512426" cy="29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  <a:defRPr sz="2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○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■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○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■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○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verage"/>
              <a:buChar char="■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AU" sz="6200" dirty="0">
                <a:solidFill>
                  <a:schemeClr val="tx1"/>
                </a:solidFill>
              </a:rPr>
              <a:t>1</a:t>
            </a:r>
            <a:r>
              <a:rPr lang="en-AU" sz="6200" baseline="30000" dirty="0">
                <a:solidFill>
                  <a:schemeClr val="tx1"/>
                </a:solidFill>
              </a:rPr>
              <a:t>st</a:t>
            </a:r>
            <a:r>
              <a:rPr lang="en-AU" sz="6200" dirty="0">
                <a:solidFill>
                  <a:schemeClr val="tx1"/>
                </a:solidFill>
              </a:rPr>
              <a:t>   question</a:t>
            </a:r>
            <a:r>
              <a:rPr lang="en-US" altLang="zh-CN" sz="6200" dirty="0">
                <a:solidFill>
                  <a:schemeClr val="tx1"/>
                </a:solidFill>
              </a:rPr>
              <a:t>:  </a:t>
            </a:r>
            <a:r>
              <a:rPr lang="en-AU" sz="6200" dirty="0">
                <a:solidFill>
                  <a:schemeClr val="tx1"/>
                </a:solidFill>
              </a:rPr>
              <a:t>Can the previous price help to make a judgment on sector performance?</a:t>
            </a:r>
          </a:p>
          <a:p>
            <a:pPr lvl="1" algn="just">
              <a:lnSpc>
                <a:spcPct val="125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AU" sz="5200" dirty="0"/>
              <a:t>The moving averages can help to identify trend direction and to determine support and resistance levels. </a:t>
            </a:r>
          </a:p>
          <a:p>
            <a:pPr lvl="1" algn="just">
              <a:lnSpc>
                <a:spcPct val="125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AU" sz="5200" dirty="0"/>
              <a:t>We can judge the by the crossover on the closing price and the moving average line. When the price crosses above or below a moving average, there will be a signal for the potential change in trend. </a:t>
            </a:r>
          </a:p>
          <a:p>
            <a:pPr lvl="1" algn="just">
              <a:lnSpc>
                <a:spcPct val="125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AU" sz="5200" dirty="0"/>
              <a:t>We can judge by the crossover on the short-term and long-term moving average line. When the shorter-term MA crosses above the longer-term MA, it's a buy signal, as it indicates that the trend is shifting up. Meanwhile, when the shorter-term MA crosses below the longer-term MA, it's a sell signal, as it indicates that the trend is going down.</a:t>
            </a:r>
          </a:p>
        </p:txBody>
      </p:sp>
      <p:pic>
        <p:nvPicPr>
          <p:cNvPr id="6" name="Picture 5" descr="Chart, map&#10;&#10;Description automatically generated">
            <a:extLst>
              <a:ext uri="{FF2B5EF4-FFF2-40B4-BE49-F238E27FC236}">
                <a16:creationId xmlns:a16="http://schemas.microsoft.com/office/drawing/2014/main" id="{D9E807CE-0A15-264F-B973-B59C67A033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5" t="9963" r="66047" b="71400"/>
          <a:stretch/>
        </p:blipFill>
        <p:spPr bwMode="auto">
          <a:xfrm>
            <a:off x="1596000" y="4052773"/>
            <a:ext cx="4500000" cy="23333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9B4D304F-7E5F-F649-92DD-10CED4C01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213" y="4061819"/>
            <a:ext cx="4500000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71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9E10BE2-7318-EA4B-B798-42941DEC9FEB}"/>
              </a:ext>
            </a:extLst>
          </p:cNvPr>
          <p:cNvSpPr txBox="1">
            <a:spLocks/>
          </p:cNvSpPr>
          <p:nvPr/>
        </p:nvSpPr>
        <p:spPr>
          <a:xfrm>
            <a:off x="866292" y="502754"/>
            <a:ext cx="9144000" cy="76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>
                <a:schemeClr val="tx1">
                  <a:lumMod val="95000"/>
                </a:schemeClr>
              </a:buClr>
            </a:pPr>
            <a:r>
              <a:rPr lang="en-US" sz="4400" b="1" dirty="0">
                <a:solidFill>
                  <a:schemeClr val="tx1">
                    <a:lumMod val="95000"/>
                  </a:schemeClr>
                </a:solidFill>
                <a:highlight>
                  <a:srgbClr val="008080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Questions have been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C330A-EC32-B040-951A-96ED7CD4AFFB}"/>
              </a:ext>
            </a:extLst>
          </p:cNvPr>
          <p:cNvSpPr txBox="1">
            <a:spLocks/>
          </p:cNvSpPr>
          <p:nvPr/>
        </p:nvSpPr>
        <p:spPr>
          <a:xfrm>
            <a:off x="839787" y="1272209"/>
            <a:ext cx="6674196" cy="286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  <a:defRPr sz="2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○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■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○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■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○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verage"/>
              <a:buChar char="■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AU" sz="2000" dirty="0">
                <a:solidFill>
                  <a:schemeClr val="tx1"/>
                </a:solidFill>
              </a:rPr>
              <a:t>2</a:t>
            </a:r>
            <a:r>
              <a:rPr lang="en-AU" sz="2000" baseline="30000" dirty="0">
                <a:solidFill>
                  <a:schemeClr val="tx1"/>
                </a:solidFill>
              </a:rPr>
              <a:t>nd</a:t>
            </a:r>
            <a:r>
              <a:rPr lang="en-AU" sz="2000" dirty="0">
                <a:solidFill>
                  <a:schemeClr val="tx1"/>
                </a:solidFill>
              </a:rPr>
              <a:t>  question</a:t>
            </a:r>
            <a:r>
              <a:rPr lang="en-US" altLang="zh-CN" sz="2000" dirty="0">
                <a:solidFill>
                  <a:schemeClr val="tx1"/>
                </a:solidFill>
              </a:rPr>
              <a:t>:  </a:t>
            </a:r>
            <a:r>
              <a:rPr lang="en-AU" sz="2000" dirty="0">
                <a:solidFill>
                  <a:schemeClr val="tx1"/>
                </a:solidFill>
              </a:rPr>
              <a:t>Is there a correlation between the sectors? </a:t>
            </a:r>
          </a:p>
          <a:p>
            <a:pPr lvl="1" algn="just">
              <a:lnSpc>
                <a:spcPct val="125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AU" sz="1700" dirty="0"/>
              <a:t>Yes, based on the heat map related to the daily return. </a:t>
            </a:r>
          </a:p>
          <a:p>
            <a:pPr lvl="1" algn="just">
              <a:lnSpc>
                <a:spcPct val="125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AU" sz="1700" dirty="0"/>
              <a:t>The correlations are getting tighter over time. </a:t>
            </a:r>
          </a:p>
          <a:p>
            <a:pPr lvl="1" algn="just">
              <a:lnSpc>
                <a:spcPct val="125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AU" sz="1700" dirty="0"/>
              <a:t>Therefore, during the crash, no matter which sector you invest in, it will be influenced by other sectors. It is not easy to say whether there is a specific sector that is independent from the others.</a:t>
            </a:r>
          </a:p>
        </p:txBody>
      </p:sp>
      <p:pic>
        <p:nvPicPr>
          <p:cNvPr id="8" name="Shape 4">
            <a:extLst>
              <a:ext uri="{FF2B5EF4-FFF2-40B4-BE49-F238E27FC236}">
                <a16:creationId xmlns:a16="http://schemas.microsoft.com/office/drawing/2014/main" id="{E169CF5F-B37E-5148-A7D8-25D2828EF4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37115" y="4269187"/>
            <a:ext cx="3420000" cy="21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25">
            <a:extLst>
              <a:ext uri="{FF2B5EF4-FFF2-40B4-BE49-F238E27FC236}">
                <a16:creationId xmlns:a16="http://schemas.microsoft.com/office/drawing/2014/main" id="{E8153861-EA75-734D-892E-74D467E94B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6292" y="4269187"/>
            <a:ext cx="3420000" cy="21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22">
            <a:extLst>
              <a:ext uri="{FF2B5EF4-FFF2-40B4-BE49-F238E27FC236}">
                <a16:creationId xmlns:a16="http://schemas.microsoft.com/office/drawing/2014/main" id="{BA85B2B2-6D6E-3244-ADAE-C69C911851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399252" y="4269187"/>
            <a:ext cx="3420000" cy="21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7">
            <a:extLst>
              <a:ext uri="{FF2B5EF4-FFF2-40B4-BE49-F238E27FC236}">
                <a16:creationId xmlns:a16="http://schemas.microsoft.com/office/drawing/2014/main" id="{C90DF78E-8582-E24F-8BCF-71E2A33B2D8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937115" y="1714416"/>
            <a:ext cx="3420000" cy="210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930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9E10BE2-7318-EA4B-B798-42941DEC9FEB}"/>
              </a:ext>
            </a:extLst>
          </p:cNvPr>
          <p:cNvSpPr txBox="1">
            <a:spLocks/>
          </p:cNvSpPr>
          <p:nvPr/>
        </p:nvSpPr>
        <p:spPr>
          <a:xfrm>
            <a:off x="866291" y="502754"/>
            <a:ext cx="10485921" cy="76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questions can solve the problem?</a:t>
            </a:r>
            <a:endParaRPr lang="en-US" dirty="0">
              <a:highlight>
                <a:srgbClr val="008080"/>
              </a:highlight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274EB-A97D-5F41-99DE-E8AC4C381EF0}"/>
              </a:ext>
            </a:extLst>
          </p:cNvPr>
          <p:cNvSpPr txBox="1"/>
          <p:nvPr/>
        </p:nvSpPr>
        <p:spPr>
          <a:xfrm>
            <a:off x="866291" y="1713643"/>
            <a:ext cx="1048592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accent3"/>
                </a:solidFill>
                <a:latin typeface="Average"/>
              </a:rPr>
              <a:t>Has the market recovered after the Covid 19 recession?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accent3"/>
                </a:solidFill>
                <a:latin typeface="Average"/>
              </a:rPr>
              <a:t>Is the market on a bull or bear trend?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accent3"/>
                </a:solidFill>
                <a:latin typeface="Average"/>
              </a:rPr>
              <a:t>Is it still a good time to invest in the stock market?</a:t>
            </a:r>
          </a:p>
        </p:txBody>
      </p:sp>
    </p:spTree>
    <p:extLst>
      <p:ext uri="{BB962C8B-B14F-4D97-AF65-F5344CB8AC3E}">
        <p14:creationId xmlns:p14="http://schemas.microsoft.com/office/powerpoint/2010/main" val="414090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0EDF3E-B563-E749-973B-5CAB224E7CC6}"/>
              </a:ext>
            </a:extLst>
          </p:cNvPr>
          <p:cNvSpPr txBox="1">
            <a:spLocks/>
          </p:cNvSpPr>
          <p:nvPr/>
        </p:nvSpPr>
        <p:spPr>
          <a:xfrm>
            <a:off x="866292" y="502754"/>
            <a:ext cx="9144000" cy="114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4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Who needs the analysis</a:t>
            </a:r>
            <a:br>
              <a:rPr lang="en-US" sz="4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 Stakeholders: investors &amp; traders in the US Market</a:t>
            </a: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Google Shape;73;g11eed26506c_0_7">
            <a:extLst>
              <a:ext uri="{FF2B5EF4-FFF2-40B4-BE49-F238E27FC236}">
                <a16:creationId xmlns:a16="http://schemas.microsoft.com/office/drawing/2014/main" id="{9BB9E897-F52C-B443-981C-8BC6A86EDFD0}"/>
              </a:ext>
            </a:extLst>
          </p:cNvPr>
          <p:cNvPicPr preferRelativeResize="0"/>
          <p:nvPr/>
        </p:nvPicPr>
        <p:blipFill rotWithShape="1">
          <a:blip r:embed="rId3"/>
          <a:srcRect t="30657" b="14218"/>
          <a:stretch/>
        </p:blipFill>
        <p:spPr>
          <a:xfrm>
            <a:off x="866292" y="2217733"/>
            <a:ext cx="5733106" cy="15370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8248346-321E-1649-A14C-AB3A645DBCE2}"/>
              </a:ext>
            </a:extLst>
          </p:cNvPr>
          <p:cNvGrpSpPr/>
          <p:nvPr/>
        </p:nvGrpSpPr>
        <p:grpSpPr>
          <a:xfrm>
            <a:off x="1570749" y="4389193"/>
            <a:ext cx="4536411" cy="1450752"/>
            <a:chOff x="1217974" y="4031153"/>
            <a:chExt cx="4536411" cy="1450752"/>
          </a:xfrm>
        </p:grpSpPr>
        <p:sp>
          <p:nvSpPr>
            <p:cNvPr id="12" name="Left-right Arrow 11">
              <a:extLst>
                <a:ext uri="{FF2B5EF4-FFF2-40B4-BE49-F238E27FC236}">
                  <a16:creationId xmlns:a16="http://schemas.microsoft.com/office/drawing/2014/main" id="{7A432713-1FD0-2A4B-989C-ABEC5AC749D2}"/>
                </a:ext>
              </a:extLst>
            </p:cNvPr>
            <p:cNvSpPr/>
            <p:nvPr/>
          </p:nvSpPr>
          <p:spPr>
            <a:xfrm>
              <a:off x="2830197" y="4484149"/>
              <a:ext cx="1311965" cy="544760"/>
            </a:xfrm>
            <a:prstGeom prst="left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75000"/>
                    </a:schemeClr>
                  </a:solidFill>
                </a:rPr>
                <a:t>Analysis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63BFCD-9C81-1C42-94D2-33451514D6BE}"/>
                </a:ext>
              </a:extLst>
            </p:cNvPr>
            <p:cNvSpPr/>
            <p:nvPr/>
          </p:nvSpPr>
          <p:spPr>
            <a:xfrm>
              <a:off x="4245603" y="4031153"/>
              <a:ext cx="1508782" cy="1450752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 dirty="0"/>
                <a:t>Traders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BC71F5D-9AC2-F641-BD00-81AAB9BDF49F}"/>
                </a:ext>
              </a:extLst>
            </p:cNvPr>
            <p:cNvSpPr/>
            <p:nvPr/>
          </p:nvSpPr>
          <p:spPr>
            <a:xfrm>
              <a:off x="1217974" y="4031153"/>
              <a:ext cx="1508782" cy="145075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b="1" dirty="0"/>
                <a:t>Investors</a:t>
              </a:r>
              <a:endParaRPr lang="en-US" sz="1200" b="1" dirty="0"/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1A8AD8-D29E-724B-85EB-459388DEDDB9}"/>
              </a:ext>
            </a:extLst>
          </p:cNvPr>
          <p:cNvSpPr txBox="1">
            <a:spLocks/>
          </p:cNvSpPr>
          <p:nvPr/>
        </p:nvSpPr>
        <p:spPr>
          <a:xfrm>
            <a:off x="6957697" y="4842189"/>
            <a:ext cx="4117640" cy="1450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  <a:defRPr sz="2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○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■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○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■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○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verage"/>
              <a:buChar char="■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ym typeface="Helvetica Neue"/>
              </a:rPr>
              <a:t>4 crashes we chose to analyze:</a:t>
            </a:r>
          </a:p>
          <a:p>
            <a:pPr marL="742950" lvl="1" indent="-28575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Helvetica Neue"/>
              </a:rPr>
              <a:t>COVID-19:                                         2 months</a:t>
            </a:r>
          </a:p>
          <a:p>
            <a:pPr marL="742950" lvl="1" indent="-28575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AU" sz="1400" dirty="0"/>
              <a:t>Global Financial Crisis(</a:t>
            </a:r>
            <a:r>
              <a:rPr lang="en-US" sz="1400" dirty="0">
                <a:sym typeface="Helvetica Neue"/>
              </a:rPr>
              <a:t>GFC):        18 months</a:t>
            </a:r>
          </a:p>
          <a:p>
            <a:pPr marL="742950" lvl="1" indent="-28575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ym typeface="Helvetica Neue"/>
              </a:rPr>
              <a:t>Dot-Com bubble:                               8 months</a:t>
            </a:r>
          </a:p>
        </p:txBody>
      </p:sp>
      <p:pic>
        <p:nvPicPr>
          <p:cNvPr id="10" name="Picture 9" descr="Chart, bar chart, box and whisker chart&#10;&#10;Description automatically generated">
            <a:extLst>
              <a:ext uri="{FF2B5EF4-FFF2-40B4-BE49-F238E27FC236}">
                <a16:creationId xmlns:a16="http://schemas.microsoft.com/office/drawing/2014/main" id="{79B88036-D5FD-DC4F-A474-B1DD2FAB4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675" y="1648475"/>
            <a:ext cx="3973033" cy="324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16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7DD3-D6D3-614B-886E-CE849904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FAEF1-371D-084B-94F2-E1225E05B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25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D9E3-BD73-DD44-9A1F-FF8A084C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40655-B6FD-6447-8AF5-ACAEDB04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1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9E10BE2-7318-EA4B-B798-42941DEC9FEB}"/>
              </a:ext>
            </a:extLst>
          </p:cNvPr>
          <p:cNvSpPr txBox="1">
            <a:spLocks/>
          </p:cNvSpPr>
          <p:nvPr/>
        </p:nvSpPr>
        <p:spPr>
          <a:xfrm>
            <a:off x="866292" y="502754"/>
            <a:ext cx="9144000" cy="76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>
                <a:schemeClr val="tx1">
                  <a:lumMod val="95000"/>
                </a:schemeClr>
              </a:buClr>
            </a:pPr>
            <a:r>
              <a:rPr lang="en-US" sz="4400" b="1" dirty="0">
                <a:solidFill>
                  <a:schemeClr val="tx1">
                    <a:lumMod val="9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Exploratory Data Analysis (EDA)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F42B1-1126-5E44-ABCD-D07F38F7B31F}"/>
              </a:ext>
            </a:extLst>
          </p:cNvPr>
          <p:cNvSpPr txBox="1"/>
          <p:nvPr/>
        </p:nvSpPr>
        <p:spPr>
          <a:xfrm>
            <a:off x="839787" y="1643896"/>
            <a:ext cx="10512425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verage"/>
                <a:sym typeface="Average"/>
              </a:rPr>
              <a:t>Key Insights:</a:t>
            </a: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accent3"/>
                </a:solidFill>
                <a:latin typeface="Average"/>
              </a:rPr>
              <a:t>We can tell a price trend based on previous price.</a:t>
            </a: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accent3"/>
                </a:solidFill>
                <a:latin typeface="Average"/>
              </a:rPr>
              <a:t>The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3221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9E10BE2-7318-EA4B-B798-42941DEC9FEB}"/>
              </a:ext>
            </a:extLst>
          </p:cNvPr>
          <p:cNvSpPr txBox="1">
            <a:spLocks/>
          </p:cNvSpPr>
          <p:nvPr/>
        </p:nvSpPr>
        <p:spPr>
          <a:xfrm>
            <a:off x="866292" y="502754"/>
            <a:ext cx="9144000" cy="76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>
                <a:schemeClr val="tx1">
                  <a:lumMod val="95000"/>
                </a:schemeClr>
              </a:buClr>
            </a:pPr>
            <a:r>
              <a:rPr lang="en-US" sz="4400" b="1" dirty="0">
                <a:solidFill>
                  <a:schemeClr val="tx1">
                    <a:lumMod val="9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51D83-71D4-C941-875E-17CCC1AD3FB6}"/>
              </a:ext>
            </a:extLst>
          </p:cNvPr>
          <p:cNvSpPr txBox="1"/>
          <p:nvPr/>
        </p:nvSpPr>
        <p:spPr>
          <a:xfrm>
            <a:off x="839788" y="1564383"/>
            <a:ext cx="10512425" cy="4454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  <a:latin typeface="Average"/>
                <a:sym typeface="Average"/>
              </a:rPr>
              <a:t>The dataset is not completed. </a:t>
            </a:r>
          </a:p>
          <a:p>
            <a:pPr marL="571500" algn="just">
              <a:lnSpc>
                <a:spcPct val="125000"/>
              </a:lnSpc>
              <a:spcBef>
                <a:spcPts val="1200"/>
              </a:spcBef>
              <a:buClr>
                <a:schemeClr val="dk1"/>
              </a:buClr>
              <a:buSzPts val="1800"/>
            </a:pPr>
            <a:endParaRPr lang="en-AU" sz="1600" dirty="0">
              <a:solidFill>
                <a:schemeClr val="accent3"/>
              </a:solidFill>
              <a:latin typeface="Average"/>
              <a:sym typeface="Average"/>
            </a:endParaRPr>
          </a:p>
          <a:p>
            <a:pPr marL="571500" algn="just">
              <a:lnSpc>
                <a:spcPct val="125000"/>
              </a:lnSpc>
              <a:spcBef>
                <a:spcPts val="1200"/>
              </a:spcBef>
              <a:buClr>
                <a:schemeClr val="dk1"/>
              </a:buClr>
              <a:buSzPts val="1800"/>
            </a:pPr>
            <a:r>
              <a:rPr lang="en-AU" sz="1600" dirty="0">
                <a:solidFill>
                  <a:srgbClr val="36474F"/>
                </a:solidFill>
                <a:latin typeface="Average"/>
                <a:sym typeface="Average"/>
              </a:rPr>
              <a:t>If we can break down the selected sample, analyse individual stocks instead of the 11 sectors. If we can expand the size of the project, perform data analysis in a larger dataset, such as studying the top 20 stocks in each sector. The results may be more convincing.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Average"/>
                <a:sym typeface="Average"/>
              </a:rPr>
              <a:t>3 selected crash periods have different causes.</a:t>
            </a:r>
          </a:p>
          <a:p>
            <a:pPr marL="571500" algn="just">
              <a:lnSpc>
                <a:spcPct val="125000"/>
              </a:lnSpc>
              <a:spcBef>
                <a:spcPts val="1200"/>
              </a:spcBef>
              <a:buClr>
                <a:schemeClr val="dk1"/>
              </a:buClr>
              <a:buSzPts val="1800"/>
            </a:pPr>
            <a:r>
              <a:rPr lang="en-AU" sz="1600" dirty="0">
                <a:solidFill>
                  <a:schemeClr val="accent3"/>
                </a:solidFill>
                <a:latin typeface="Average"/>
                <a:sym typeface="Average"/>
              </a:rPr>
              <a:t>The cause of crash is an important dimension to study a crash. The impact of “Black Swans” and “Grey Rhinos” on the market is very different.</a:t>
            </a:r>
            <a:r>
              <a:rPr lang="zh-CN" altLang="en-US" sz="1600" dirty="0">
                <a:solidFill>
                  <a:schemeClr val="accent3"/>
                </a:solidFill>
                <a:latin typeface="Average"/>
                <a:sym typeface="Average"/>
              </a:rPr>
              <a:t> </a:t>
            </a:r>
            <a:r>
              <a:rPr lang="en-AU" sz="1600" dirty="0">
                <a:solidFill>
                  <a:schemeClr val="accent3"/>
                </a:solidFill>
                <a:latin typeface="Average"/>
                <a:sym typeface="Average"/>
              </a:rPr>
              <a:t>In this study</a:t>
            </a:r>
            <a:r>
              <a:rPr lang="en-US" altLang="zh-CN" sz="1600" dirty="0">
                <a:solidFill>
                  <a:schemeClr val="accent3"/>
                </a:solidFill>
                <a:latin typeface="Average"/>
                <a:sym typeface="Average"/>
              </a:rPr>
              <a:t>,</a:t>
            </a:r>
            <a:r>
              <a:rPr lang="zh-CN" altLang="en-US" sz="1600" dirty="0">
                <a:solidFill>
                  <a:schemeClr val="accent3"/>
                </a:solidFill>
                <a:latin typeface="Average"/>
                <a:sym typeface="Average"/>
              </a:rPr>
              <a:t> </a:t>
            </a:r>
            <a:r>
              <a:rPr lang="en-AU" sz="1600" dirty="0">
                <a:solidFill>
                  <a:schemeClr val="accent3"/>
                </a:solidFill>
                <a:latin typeface="Average"/>
                <a:sym typeface="Average"/>
              </a:rPr>
              <a:t>the crash we selected includes both the predictable crash with a high possibility and the unpredictable crash with a low  possibility.</a:t>
            </a:r>
          </a:p>
          <a:p>
            <a:pPr marL="571500" algn="just">
              <a:lnSpc>
                <a:spcPct val="125000"/>
              </a:lnSpc>
              <a:spcBef>
                <a:spcPts val="1200"/>
              </a:spcBef>
              <a:buClr>
                <a:schemeClr val="dk1"/>
              </a:buClr>
              <a:buSzPts val="1800"/>
            </a:pPr>
            <a:r>
              <a:rPr lang="en-AU" sz="1600" dirty="0">
                <a:solidFill>
                  <a:schemeClr val="bg1"/>
                </a:solidFill>
                <a:latin typeface="Average"/>
                <a:sym typeface="Average"/>
              </a:rPr>
              <a:t>If we can select crashes with more similar causes for research, the conclusions obtained may be more helpful for relevant personnel to obtain the judgments they need</a:t>
            </a:r>
          </a:p>
        </p:txBody>
      </p:sp>
    </p:spTree>
    <p:extLst>
      <p:ext uri="{BB962C8B-B14F-4D97-AF65-F5344CB8AC3E}">
        <p14:creationId xmlns:p14="http://schemas.microsoft.com/office/powerpoint/2010/main" val="3651636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639C68-53A9-2A46-AD9C-4BED515541A0}"/>
              </a:ext>
            </a:extLst>
          </p:cNvPr>
          <p:cNvSpPr txBox="1">
            <a:spLocks/>
          </p:cNvSpPr>
          <p:nvPr/>
        </p:nvSpPr>
        <p:spPr>
          <a:xfrm>
            <a:off x="866292" y="502754"/>
            <a:ext cx="9144000" cy="76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>
                <a:schemeClr val="tx1">
                  <a:lumMod val="95000"/>
                </a:schemeClr>
              </a:buClr>
            </a:pPr>
            <a:r>
              <a:rPr lang="en-US" sz="4400" b="1" dirty="0">
                <a:solidFill>
                  <a:schemeClr val="tx1">
                    <a:lumMod val="9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2733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9E10BE2-7318-EA4B-B798-42941DEC9FEB}"/>
              </a:ext>
            </a:extLst>
          </p:cNvPr>
          <p:cNvSpPr txBox="1">
            <a:spLocks/>
          </p:cNvSpPr>
          <p:nvPr/>
        </p:nvSpPr>
        <p:spPr>
          <a:xfrm>
            <a:off x="866291" y="502754"/>
            <a:ext cx="10485921" cy="76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questions can solve the problem?</a:t>
            </a:r>
            <a:endParaRPr lang="en-US" dirty="0">
              <a:highlight>
                <a:srgbClr val="008080"/>
              </a:highlight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274EB-A97D-5F41-99DE-E8AC4C381EF0}"/>
              </a:ext>
            </a:extLst>
          </p:cNvPr>
          <p:cNvSpPr txBox="1"/>
          <p:nvPr/>
        </p:nvSpPr>
        <p:spPr>
          <a:xfrm>
            <a:off x="866291" y="2218140"/>
            <a:ext cx="1048592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accent3"/>
                </a:solidFill>
                <a:latin typeface="Average"/>
              </a:rPr>
              <a:t>How long does it take the market and its eleven sectors to recover after a recession?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accent3"/>
                </a:solidFill>
                <a:latin typeface="Average"/>
              </a:rPr>
              <a:t>Do all sectors take the same amount of time to recover after a recession?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accent3"/>
                </a:solidFill>
                <a:latin typeface="Average"/>
              </a:rPr>
              <a:t>Is there a link between the number of days a recession lasts for and the number of days it takes for the market to recover?</a:t>
            </a:r>
          </a:p>
        </p:txBody>
      </p:sp>
    </p:spTree>
    <p:extLst>
      <p:ext uri="{BB962C8B-B14F-4D97-AF65-F5344CB8AC3E}">
        <p14:creationId xmlns:p14="http://schemas.microsoft.com/office/powerpoint/2010/main" val="136577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786FFF-832A-4BB0-9E69-714F4ABF39E2}"/>
              </a:ext>
            </a:extLst>
          </p:cNvPr>
          <p:cNvSpPr/>
          <p:nvPr/>
        </p:nvSpPr>
        <p:spPr>
          <a:xfrm>
            <a:off x="9611360" y="172720"/>
            <a:ext cx="2123440" cy="130048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D4760-2CDE-403F-B80D-F5C77AF5B6FF}"/>
              </a:ext>
            </a:extLst>
          </p:cNvPr>
          <p:cNvSpPr txBox="1"/>
          <p:nvPr/>
        </p:nvSpPr>
        <p:spPr>
          <a:xfrm>
            <a:off x="992052" y="356992"/>
            <a:ext cx="10403840" cy="189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4400" b="1" dirty="0">
                <a:solidFill>
                  <a:schemeClr val="tx1">
                    <a:lumMod val="95000"/>
                  </a:schemeClr>
                </a:solidFill>
                <a:highlight>
                  <a:srgbClr val="008080"/>
                </a:highlight>
                <a:latin typeface="Helvetica Neue" panose="02000503000000020004" pitchFamily="2" charset="0"/>
                <a:sym typeface="Oswald"/>
              </a:rPr>
              <a:t>The Recovery Quotient: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3600" b="1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DE704-35DF-4237-BEA8-05A5DEAD2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81" y="1473200"/>
            <a:ext cx="7955969" cy="23852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141569-6AA6-458E-92D0-0438792C8D94}"/>
              </a:ext>
            </a:extLst>
          </p:cNvPr>
          <p:cNvSpPr txBox="1"/>
          <p:nvPr/>
        </p:nvSpPr>
        <p:spPr>
          <a:xfrm>
            <a:off x="894080" y="4373882"/>
            <a:ext cx="10942320" cy="1793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7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Our group was interested in comparing the recovery times of sectors across </a:t>
            </a:r>
            <a:r>
              <a:rPr lang="en-AU" sz="1700" u="sng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DIFFERENT</a:t>
            </a:r>
            <a:r>
              <a:rPr lang="en-AU" sz="17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recessions.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7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700" b="1" dirty="0">
                <a:solidFill>
                  <a:schemeClr val="accent5">
                    <a:lumMod val="75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RECESSIONS :</a:t>
            </a:r>
            <a:r>
              <a:rPr lang="en-AU" sz="17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</a:t>
            </a:r>
            <a:r>
              <a:rPr lang="en-AU" sz="1700" b="1" dirty="0">
                <a:solidFill>
                  <a:schemeClr val="accent4">
                    <a:lumMod val="75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COVID-19</a:t>
            </a:r>
            <a:r>
              <a:rPr lang="en-AU" sz="17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AU" sz="17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 </a:t>
            </a:r>
            <a:r>
              <a:rPr lang="en-AU" sz="1700" b="1" dirty="0">
                <a:solidFill>
                  <a:schemeClr val="accent4">
                    <a:lumMod val="75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GLOBAL FINANCIAL CRISIS</a:t>
            </a:r>
            <a:r>
              <a:rPr lang="en-AU" sz="1700" b="1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    </a:t>
            </a:r>
            <a:r>
              <a:rPr lang="en-AU" sz="1700" b="1" dirty="0">
                <a:solidFill>
                  <a:schemeClr val="accent4">
                    <a:lumMod val="75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DOT-COM</a:t>
            </a:r>
            <a:r>
              <a:rPr lang="en-AU" sz="17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(and September 11 attack)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5B1135-DB18-46A3-AA39-7692973F07D1}"/>
              </a:ext>
            </a:extLst>
          </p:cNvPr>
          <p:cNvSpPr/>
          <p:nvPr/>
        </p:nvSpPr>
        <p:spPr>
          <a:xfrm rot="19932057">
            <a:off x="9487052" y="342394"/>
            <a:ext cx="22606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/>
                </a:solidFill>
                <a:effectLst/>
              </a:rPr>
              <a:t>QRec</a:t>
            </a:r>
          </a:p>
        </p:txBody>
      </p:sp>
    </p:spTree>
    <p:extLst>
      <p:ext uri="{BB962C8B-B14F-4D97-AF65-F5344CB8AC3E}">
        <p14:creationId xmlns:p14="http://schemas.microsoft.com/office/powerpoint/2010/main" val="246460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405FEE6-5CB4-42B9-B62D-2102630AF6D5}"/>
              </a:ext>
            </a:extLst>
          </p:cNvPr>
          <p:cNvSpPr txBox="1">
            <a:spLocks/>
          </p:cNvSpPr>
          <p:nvPr/>
        </p:nvSpPr>
        <p:spPr>
          <a:xfrm>
            <a:off x="7186749" y="1505286"/>
            <a:ext cx="3865880" cy="3665427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  <a:defRPr sz="2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○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■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○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■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○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verage"/>
              <a:buChar char="■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Font typeface="Average"/>
              <a:buNone/>
            </a:pP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verage"/>
              <a:buNone/>
            </a:pP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F117-3D04-4CA7-928B-FE1B3A050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05286"/>
            <a:ext cx="3865880" cy="3665427"/>
          </a:xfrm>
          <a:solidFill>
            <a:schemeClr val="tx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‘days’ to measure recovery works </a:t>
            </a:r>
            <a:r>
              <a:rPr lang="en-AU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when comparing sector performance after the </a:t>
            </a:r>
            <a:r>
              <a:rPr lang="en-AU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recession.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748EF-A135-4D8A-87BC-DB47333FDD1E}"/>
              </a:ext>
            </a:extLst>
          </p:cNvPr>
          <p:cNvSpPr txBox="1"/>
          <p:nvPr/>
        </p:nvSpPr>
        <p:spPr>
          <a:xfrm>
            <a:off x="7284719" y="1501996"/>
            <a:ext cx="384048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‘days’ to measure recovery after </a:t>
            </a:r>
            <a:r>
              <a:rPr lang="en-AU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AU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recessions seemed, to our group, to lack meaning.</a:t>
            </a:r>
          </a:p>
          <a:p>
            <a:endParaRPr lang="en-A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003955-5983-4A79-AD1D-A6560750A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861" y="4140478"/>
            <a:ext cx="797620" cy="7931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B47917-44DC-4B97-9CA0-01D8F6F9B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248" y="4094120"/>
            <a:ext cx="811423" cy="7931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9AB0B05-4EFF-4C5D-8F8B-11AAA204BA17}"/>
              </a:ext>
            </a:extLst>
          </p:cNvPr>
          <p:cNvSpPr txBox="1"/>
          <p:nvPr/>
        </p:nvSpPr>
        <p:spPr>
          <a:xfrm>
            <a:off x="1005840" y="5638800"/>
            <a:ext cx="9550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700" dirty="0">
                <a:solidFill>
                  <a:schemeClr val="accent3"/>
                </a:solidFill>
                <a:latin typeface="Average"/>
                <a:ea typeface="Average"/>
                <a:cs typeface="Average"/>
              </a:rPr>
              <a:t>To facilitate cross-recession comparison we created the </a:t>
            </a:r>
            <a:r>
              <a:rPr lang="en-AU" sz="20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Recovery Quotient </a:t>
            </a:r>
            <a:r>
              <a:rPr lang="en-AU" sz="2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2000" b="1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QRec</a:t>
            </a:r>
            <a:r>
              <a:rPr lang="en-AU" sz="2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AU" sz="20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D1ACC2-70E6-4ABD-BEC9-57984562BBCD}"/>
              </a:ext>
            </a:extLst>
          </p:cNvPr>
          <p:cNvSpPr txBox="1"/>
          <p:nvPr/>
        </p:nvSpPr>
        <p:spPr>
          <a:xfrm>
            <a:off x="762000" y="368597"/>
            <a:ext cx="63804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>
                <a:solidFill>
                  <a:schemeClr val="tx1">
                    <a:lumMod val="95000"/>
                  </a:schemeClr>
                </a:solidFill>
                <a:highlight>
                  <a:srgbClr val="008080"/>
                </a:highlight>
                <a:latin typeface="Helvetica Neue" panose="02000503000000020004" pitchFamily="2" charset="0"/>
                <a:sym typeface="Oswald"/>
              </a:rPr>
              <a:t>The Recovery Quotient:  </a:t>
            </a:r>
          </a:p>
          <a:p>
            <a:endParaRPr lang="en-AU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0BE2DA4-8F36-43B2-A5C4-9E2055946EB4}"/>
              </a:ext>
            </a:extLst>
          </p:cNvPr>
          <p:cNvSpPr txBox="1">
            <a:spLocks/>
          </p:cNvSpPr>
          <p:nvPr/>
        </p:nvSpPr>
        <p:spPr>
          <a:xfrm>
            <a:off x="914400" y="1501996"/>
            <a:ext cx="3865880" cy="3665427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  <a:defRPr sz="2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○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■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○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■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○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verage"/>
              <a:buChar char="■"/>
              <a:defRPr sz="19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Font typeface="Average"/>
              <a:buNone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‘days’ to measure recovery works </a:t>
            </a:r>
            <a:r>
              <a:rPr lang="en-AU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when comparing sector performance after the </a:t>
            </a:r>
            <a:r>
              <a:rPr lang="en-AU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recession.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verage"/>
              <a:buNone/>
            </a:pP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verage"/>
              <a:buNone/>
            </a:pP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4E13B5D-821A-48F5-B824-AB5955193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861" y="4137188"/>
            <a:ext cx="797620" cy="79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build="p" animBg="1"/>
      <p:bldP spid="13" grpId="0"/>
      <p:bldP spid="18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D80BF76-E8DC-487A-A509-918D6514556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09" y="643467"/>
            <a:ext cx="7051981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41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964634B-C4EF-4734-B387-9BF4F12CD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09" y="643467"/>
            <a:ext cx="7051981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10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53979B0-47AA-408D-8D54-302878F86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09" y="643467"/>
            <a:ext cx="7051981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7716734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1160</Words>
  <Application>Microsoft Office PowerPoint</Application>
  <PresentationFormat>Widescreen</PresentationFormat>
  <Paragraphs>123</Paragraphs>
  <Slides>34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Average</vt:lpstr>
      <vt:lpstr>Courier New</vt:lpstr>
      <vt:lpstr>Arial</vt:lpstr>
      <vt:lpstr>Times New Roman</vt:lpstr>
      <vt:lpstr>Helvetica Neue</vt:lpstr>
      <vt:lpstr>Oswald</vt:lpstr>
      <vt:lpstr>Calibri</vt:lpstr>
      <vt:lpstr>Slate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</vt:lpstr>
      <vt:lpstr>Key insights (Chris)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there a safe or dangerous sector in a crash?</dc:title>
  <dc:creator>Ash Tao</dc:creator>
  <cp:lastModifiedBy>Chris Burley</cp:lastModifiedBy>
  <cp:revision>51</cp:revision>
  <dcterms:created xsi:type="dcterms:W3CDTF">2022-03-23T07:43:25Z</dcterms:created>
  <dcterms:modified xsi:type="dcterms:W3CDTF">2022-03-29T03:46:35Z</dcterms:modified>
</cp:coreProperties>
</file>