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57" r:id="rId4"/>
    <p:sldId id="258" r:id="rId5"/>
    <p:sldId id="273" r:id="rId6"/>
    <p:sldId id="274" r:id="rId7"/>
    <p:sldId id="278" r:id="rId8"/>
    <p:sldId id="279" r:id="rId9"/>
    <p:sldId id="275" r:id="rId10"/>
    <p:sldId id="276" r:id="rId11"/>
    <p:sldId id="271" r:id="rId12"/>
    <p:sldId id="272" r:id="rId13"/>
    <p:sldId id="277" r:id="rId14"/>
    <p:sldId id="262" r:id="rId15"/>
    <p:sldId id="260" r:id="rId16"/>
    <p:sldId id="261" r:id="rId17"/>
    <p:sldId id="263" r:id="rId18"/>
    <p:sldId id="264" r:id="rId19"/>
    <p:sldId id="265" r:id="rId20"/>
    <p:sldId id="269" r:id="rId21"/>
    <p:sldId id="266" r:id="rId22"/>
    <p:sldId id="267" r:id="rId23"/>
    <p:sldId id="268" r:id="rId24"/>
    <p:sldId id="270"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87E29-9671-6240-B1B7-274C07095D61}"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1C18B03B-8538-AE4F-8450-0E0FEA629B79}">
      <dgm:prSet phldrT="[Text]"/>
      <dgm:spPr/>
      <dgm:t>
        <a:bodyPr/>
        <a:lstStyle/>
        <a:p>
          <a:r>
            <a:rPr lang="tr-TR" noProof="0" dirty="0"/>
            <a:t>Problem Çözme</a:t>
          </a:r>
        </a:p>
      </dgm:t>
    </dgm:pt>
    <dgm:pt modelId="{44D0FBEC-9D18-D241-B37B-88B43179A97B}" type="parTrans" cxnId="{2F6AFFB4-6982-3045-819B-7228E6094295}">
      <dgm:prSet/>
      <dgm:spPr/>
      <dgm:t>
        <a:bodyPr/>
        <a:lstStyle/>
        <a:p>
          <a:endParaRPr lang="en-US"/>
        </a:p>
      </dgm:t>
    </dgm:pt>
    <dgm:pt modelId="{AA16D31E-C772-7B45-94B0-9497FE27B6E8}" type="sibTrans" cxnId="{2F6AFFB4-6982-3045-819B-7228E6094295}">
      <dgm:prSet/>
      <dgm:spPr/>
      <dgm:t>
        <a:bodyPr/>
        <a:lstStyle/>
        <a:p>
          <a:endParaRPr lang="en-US"/>
        </a:p>
      </dgm:t>
    </dgm:pt>
    <dgm:pt modelId="{897F296A-67D5-5A4A-853E-B4C40B2BF292}">
      <dgm:prSet phldrT="[Text]"/>
      <dgm:spPr/>
      <dgm:t>
        <a:bodyPr/>
        <a:lstStyle/>
        <a:p>
          <a:r>
            <a:rPr lang="tr-TR" noProof="0" dirty="0"/>
            <a:t>Programlama yeteneği</a:t>
          </a:r>
        </a:p>
      </dgm:t>
    </dgm:pt>
    <dgm:pt modelId="{1181029C-DAB2-1246-A004-2502E34490BD}" type="parTrans" cxnId="{5F0B8112-1AAE-6A4F-ADEC-7E9E83194B73}">
      <dgm:prSet/>
      <dgm:spPr/>
      <dgm:t>
        <a:bodyPr/>
        <a:lstStyle/>
        <a:p>
          <a:endParaRPr lang="en-US"/>
        </a:p>
      </dgm:t>
    </dgm:pt>
    <dgm:pt modelId="{13F27182-6D52-A243-8590-56434C968A12}" type="sibTrans" cxnId="{5F0B8112-1AAE-6A4F-ADEC-7E9E83194B73}">
      <dgm:prSet/>
      <dgm:spPr/>
      <dgm:t>
        <a:bodyPr/>
        <a:lstStyle/>
        <a:p>
          <a:endParaRPr lang="en-US"/>
        </a:p>
      </dgm:t>
    </dgm:pt>
    <dgm:pt modelId="{364F7C9F-6230-DC47-B8B6-4F713F1FCC53}">
      <dgm:prSet phldrT="[Text]"/>
      <dgm:spPr/>
      <dgm:t>
        <a:bodyPr/>
        <a:lstStyle/>
        <a:p>
          <a:r>
            <a:rPr lang="tr-TR" noProof="0" dirty="0"/>
            <a:t>Kavram Bilgisi</a:t>
          </a:r>
        </a:p>
      </dgm:t>
    </dgm:pt>
    <dgm:pt modelId="{CB6A0FBB-270F-FD47-9FE2-D1D7C436D0E9}" type="parTrans" cxnId="{D6F8775D-86F4-5543-BE53-C166301F4C89}">
      <dgm:prSet/>
      <dgm:spPr/>
      <dgm:t>
        <a:bodyPr/>
        <a:lstStyle/>
        <a:p>
          <a:endParaRPr lang="en-US"/>
        </a:p>
      </dgm:t>
    </dgm:pt>
    <dgm:pt modelId="{DCF2CA31-8B7F-AE46-B216-3B33D96DAC29}" type="sibTrans" cxnId="{D6F8775D-86F4-5543-BE53-C166301F4C89}">
      <dgm:prSet/>
      <dgm:spPr/>
      <dgm:t>
        <a:bodyPr/>
        <a:lstStyle/>
        <a:p>
          <a:endParaRPr lang="en-US"/>
        </a:p>
      </dgm:t>
    </dgm:pt>
    <dgm:pt modelId="{BB82AF92-812D-2B48-82F6-88576BFF839D}" type="pres">
      <dgm:prSet presAssocID="{2FF87E29-9671-6240-B1B7-274C07095D61}" presName="cycle" presStyleCnt="0">
        <dgm:presLayoutVars>
          <dgm:dir/>
          <dgm:resizeHandles val="exact"/>
        </dgm:presLayoutVars>
      </dgm:prSet>
      <dgm:spPr/>
    </dgm:pt>
    <dgm:pt modelId="{AEDA4DF4-5454-4943-BE36-FD23D6D5343F}" type="pres">
      <dgm:prSet presAssocID="{1C18B03B-8538-AE4F-8450-0E0FEA629B79}" presName="node" presStyleLbl="node1" presStyleIdx="0" presStyleCnt="3">
        <dgm:presLayoutVars>
          <dgm:bulletEnabled val="1"/>
        </dgm:presLayoutVars>
      </dgm:prSet>
      <dgm:spPr/>
    </dgm:pt>
    <dgm:pt modelId="{9CAE6ABE-1F98-D44F-A605-67B77B8AA6EB}" type="pres">
      <dgm:prSet presAssocID="{1C18B03B-8538-AE4F-8450-0E0FEA629B79}" presName="spNode" presStyleCnt="0"/>
      <dgm:spPr/>
    </dgm:pt>
    <dgm:pt modelId="{2016928D-ED3F-5D4D-82B6-0F1951F2E76E}" type="pres">
      <dgm:prSet presAssocID="{AA16D31E-C772-7B45-94B0-9497FE27B6E8}" presName="sibTrans" presStyleLbl="sibTrans1D1" presStyleIdx="0" presStyleCnt="3"/>
      <dgm:spPr/>
    </dgm:pt>
    <dgm:pt modelId="{8B6A898C-B30E-B343-BA75-7D64E2B82846}" type="pres">
      <dgm:prSet presAssocID="{897F296A-67D5-5A4A-853E-B4C40B2BF292}" presName="node" presStyleLbl="node1" presStyleIdx="1" presStyleCnt="3">
        <dgm:presLayoutVars>
          <dgm:bulletEnabled val="1"/>
        </dgm:presLayoutVars>
      </dgm:prSet>
      <dgm:spPr/>
    </dgm:pt>
    <dgm:pt modelId="{513BA1A1-B962-8F47-A24F-1D82E180ABAE}" type="pres">
      <dgm:prSet presAssocID="{897F296A-67D5-5A4A-853E-B4C40B2BF292}" presName="spNode" presStyleCnt="0"/>
      <dgm:spPr/>
    </dgm:pt>
    <dgm:pt modelId="{0A6E9357-FA60-CD43-ABE2-6D68A568D18E}" type="pres">
      <dgm:prSet presAssocID="{13F27182-6D52-A243-8590-56434C968A12}" presName="sibTrans" presStyleLbl="sibTrans1D1" presStyleIdx="1" presStyleCnt="3"/>
      <dgm:spPr/>
    </dgm:pt>
    <dgm:pt modelId="{E8155B1D-D6C9-DA43-9991-5287CE13F283}" type="pres">
      <dgm:prSet presAssocID="{364F7C9F-6230-DC47-B8B6-4F713F1FCC53}" presName="node" presStyleLbl="node1" presStyleIdx="2" presStyleCnt="3">
        <dgm:presLayoutVars>
          <dgm:bulletEnabled val="1"/>
        </dgm:presLayoutVars>
      </dgm:prSet>
      <dgm:spPr/>
    </dgm:pt>
    <dgm:pt modelId="{C0E11A8D-C45C-A04A-B2C3-433D7A082448}" type="pres">
      <dgm:prSet presAssocID="{364F7C9F-6230-DC47-B8B6-4F713F1FCC53}" presName="spNode" presStyleCnt="0"/>
      <dgm:spPr/>
    </dgm:pt>
    <dgm:pt modelId="{87EED490-3A4F-5A48-9A9D-44CE34F87A34}" type="pres">
      <dgm:prSet presAssocID="{DCF2CA31-8B7F-AE46-B216-3B33D96DAC29}" presName="sibTrans" presStyleLbl="sibTrans1D1" presStyleIdx="2" presStyleCnt="3"/>
      <dgm:spPr/>
    </dgm:pt>
  </dgm:ptLst>
  <dgm:cxnLst>
    <dgm:cxn modelId="{5F0B8112-1AAE-6A4F-ADEC-7E9E83194B73}" srcId="{2FF87E29-9671-6240-B1B7-274C07095D61}" destId="{897F296A-67D5-5A4A-853E-B4C40B2BF292}" srcOrd="1" destOrd="0" parTransId="{1181029C-DAB2-1246-A004-2502E34490BD}" sibTransId="{13F27182-6D52-A243-8590-56434C968A12}"/>
    <dgm:cxn modelId="{48CD4A38-F019-374D-A989-3BB2CA91D003}" type="presOf" srcId="{2FF87E29-9671-6240-B1B7-274C07095D61}" destId="{BB82AF92-812D-2B48-82F6-88576BFF839D}" srcOrd="0" destOrd="0" presId="urn:microsoft.com/office/officeart/2005/8/layout/cycle5"/>
    <dgm:cxn modelId="{7E883D3D-FD3B-9242-A03B-B88F16CD01A6}" type="presOf" srcId="{13F27182-6D52-A243-8590-56434C968A12}" destId="{0A6E9357-FA60-CD43-ABE2-6D68A568D18E}" srcOrd="0" destOrd="0" presId="urn:microsoft.com/office/officeart/2005/8/layout/cycle5"/>
    <dgm:cxn modelId="{B71F9940-E79B-F845-B6B1-5B4855E1D3FD}" type="presOf" srcId="{1C18B03B-8538-AE4F-8450-0E0FEA629B79}" destId="{AEDA4DF4-5454-4943-BE36-FD23D6D5343F}" srcOrd="0" destOrd="0" presId="urn:microsoft.com/office/officeart/2005/8/layout/cycle5"/>
    <dgm:cxn modelId="{D6F8775D-86F4-5543-BE53-C166301F4C89}" srcId="{2FF87E29-9671-6240-B1B7-274C07095D61}" destId="{364F7C9F-6230-DC47-B8B6-4F713F1FCC53}" srcOrd="2" destOrd="0" parTransId="{CB6A0FBB-270F-FD47-9FE2-D1D7C436D0E9}" sibTransId="{DCF2CA31-8B7F-AE46-B216-3B33D96DAC29}"/>
    <dgm:cxn modelId="{FF8B2F7E-2A07-3549-A6A6-DCE758FD5923}" type="presOf" srcId="{897F296A-67D5-5A4A-853E-B4C40B2BF292}" destId="{8B6A898C-B30E-B343-BA75-7D64E2B82846}" srcOrd="0" destOrd="0" presId="urn:microsoft.com/office/officeart/2005/8/layout/cycle5"/>
    <dgm:cxn modelId="{2F6AFFB4-6982-3045-819B-7228E6094295}" srcId="{2FF87E29-9671-6240-B1B7-274C07095D61}" destId="{1C18B03B-8538-AE4F-8450-0E0FEA629B79}" srcOrd="0" destOrd="0" parTransId="{44D0FBEC-9D18-D241-B37B-88B43179A97B}" sibTransId="{AA16D31E-C772-7B45-94B0-9497FE27B6E8}"/>
    <dgm:cxn modelId="{B37602BF-90C1-3244-AD3A-14FCF0DC5BBE}" type="presOf" srcId="{AA16D31E-C772-7B45-94B0-9497FE27B6E8}" destId="{2016928D-ED3F-5D4D-82B6-0F1951F2E76E}" srcOrd="0" destOrd="0" presId="urn:microsoft.com/office/officeart/2005/8/layout/cycle5"/>
    <dgm:cxn modelId="{BB8069CB-168F-9D4E-889C-C074E7CC3259}" type="presOf" srcId="{364F7C9F-6230-DC47-B8B6-4F713F1FCC53}" destId="{E8155B1D-D6C9-DA43-9991-5287CE13F283}" srcOrd="0" destOrd="0" presId="urn:microsoft.com/office/officeart/2005/8/layout/cycle5"/>
    <dgm:cxn modelId="{DF87DAFB-B286-6047-AD39-D3CDFF0085ED}" type="presOf" srcId="{DCF2CA31-8B7F-AE46-B216-3B33D96DAC29}" destId="{87EED490-3A4F-5A48-9A9D-44CE34F87A34}" srcOrd="0" destOrd="0" presId="urn:microsoft.com/office/officeart/2005/8/layout/cycle5"/>
    <dgm:cxn modelId="{EE43909E-FB69-0D4C-A5AA-C5F979C31180}" type="presParOf" srcId="{BB82AF92-812D-2B48-82F6-88576BFF839D}" destId="{AEDA4DF4-5454-4943-BE36-FD23D6D5343F}" srcOrd="0" destOrd="0" presId="urn:microsoft.com/office/officeart/2005/8/layout/cycle5"/>
    <dgm:cxn modelId="{394CBA15-5E01-7546-8C86-C78495A9204D}" type="presParOf" srcId="{BB82AF92-812D-2B48-82F6-88576BFF839D}" destId="{9CAE6ABE-1F98-D44F-A605-67B77B8AA6EB}" srcOrd="1" destOrd="0" presId="urn:microsoft.com/office/officeart/2005/8/layout/cycle5"/>
    <dgm:cxn modelId="{67DE2854-619B-E447-A12E-B05E94118D66}" type="presParOf" srcId="{BB82AF92-812D-2B48-82F6-88576BFF839D}" destId="{2016928D-ED3F-5D4D-82B6-0F1951F2E76E}" srcOrd="2" destOrd="0" presId="urn:microsoft.com/office/officeart/2005/8/layout/cycle5"/>
    <dgm:cxn modelId="{F591AD42-8816-5A44-ABBE-46572FE8FEF5}" type="presParOf" srcId="{BB82AF92-812D-2B48-82F6-88576BFF839D}" destId="{8B6A898C-B30E-B343-BA75-7D64E2B82846}" srcOrd="3" destOrd="0" presId="urn:microsoft.com/office/officeart/2005/8/layout/cycle5"/>
    <dgm:cxn modelId="{CFEA8283-9F3F-FA4F-94A9-F56A2D2901CE}" type="presParOf" srcId="{BB82AF92-812D-2B48-82F6-88576BFF839D}" destId="{513BA1A1-B962-8F47-A24F-1D82E180ABAE}" srcOrd="4" destOrd="0" presId="urn:microsoft.com/office/officeart/2005/8/layout/cycle5"/>
    <dgm:cxn modelId="{E53498C2-C97A-EB47-9964-82DAF07FAEBC}" type="presParOf" srcId="{BB82AF92-812D-2B48-82F6-88576BFF839D}" destId="{0A6E9357-FA60-CD43-ABE2-6D68A568D18E}" srcOrd="5" destOrd="0" presId="urn:microsoft.com/office/officeart/2005/8/layout/cycle5"/>
    <dgm:cxn modelId="{028A03F2-CF86-7C4D-BA48-E4F180C1F41B}" type="presParOf" srcId="{BB82AF92-812D-2B48-82F6-88576BFF839D}" destId="{E8155B1D-D6C9-DA43-9991-5287CE13F283}" srcOrd="6" destOrd="0" presId="urn:microsoft.com/office/officeart/2005/8/layout/cycle5"/>
    <dgm:cxn modelId="{E4F3346F-C7D1-9245-B1BA-B2F54BE7922A}" type="presParOf" srcId="{BB82AF92-812D-2B48-82F6-88576BFF839D}" destId="{C0E11A8D-C45C-A04A-B2C3-433D7A082448}" srcOrd="7" destOrd="0" presId="urn:microsoft.com/office/officeart/2005/8/layout/cycle5"/>
    <dgm:cxn modelId="{233BF53E-A768-EF49-B39B-16D09E09CF3E}" type="presParOf" srcId="{BB82AF92-812D-2B48-82F6-88576BFF839D}" destId="{87EED490-3A4F-5A48-9A9D-44CE34F87A34}"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A4DF4-5454-4943-BE36-FD23D6D5343F}">
      <dsp:nvSpPr>
        <dsp:cNvPr id="0" name=""/>
        <dsp:cNvSpPr/>
      </dsp:nvSpPr>
      <dsp:spPr>
        <a:xfrm>
          <a:off x="2821781" y="1830"/>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Problem Çözme</a:t>
          </a:r>
        </a:p>
      </dsp:txBody>
      <dsp:txXfrm>
        <a:off x="2900613" y="80662"/>
        <a:ext cx="2326773" cy="1457220"/>
      </dsp:txXfrm>
    </dsp:sp>
    <dsp:sp modelId="{2016928D-ED3F-5D4D-82B6-0F1951F2E76E}">
      <dsp:nvSpPr>
        <dsp:cNvPr id="0" name=""/>
        <dsp:cNvSpPr/>
      </dsp:nvSpPr>
      <dsp:spPr>
        <a:xfrm>
          <a:off x="1909284" y="809272"/>
          <a:ext cx="4309431" cy="4309431"/>
        </a:xfrm>
        <a:custGeom>
          <a:avLst/>
          <a:gdLst/>
          <a:ahLst/>
          <a:cxnLst/>
          <a:rect l="0" t="0" r="0" b="0"/>
          <a:pathLst>
            <a:path>
              <a:moveTo>
                <a:pt x="3730774" y="685416"/>
              </a:moveTo>
              <a:arcTo wR="2154715" hR="2154715" stAng="19020466" swAng="23031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B6A898C-B30E-B343-BA75-7D64E2B82846}">
      <dsp:nvSpPr>
        <dsp:cNvPr id="0" name=""/>
        <dsp:cNvSpPr/>
      </dsp:nvSpPr>
      <dsp:spPr>
        <a:xfrm>
          <a:off x="4687819" y="3233904"/>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Programlama yeteneği</a:t>
          </a:r>
        </a:p>
      </dsp:txBody>
      <dsp:txXfrm>
        <a:off x="4766651" y="3312736"/>
        <a:ext cx="2326773" cy="1457220"/>
      </dsp:txXfrm>
    </dsp:sp>
    <dsp:sp modelId="{0A6E9357-FA60-CD43-ABE2-6D68A568D18E}">
      <dsp:nvSpPr>
        <dsp:cNvPr id="0" name=""/>
        <dsp:cNvSpPr/>
      </dsp:nvSpPr>
      <dsp:spPr>
        <a:xfrm>
          <a:off x="1909284" y="809272"/>
          <a:ext cx="4309431" cy="4309431"/>
        </a:xfrm>
        <a:custGeom>
          <a:avLst/>
          <a:gdLst/>
          <a:ahLst/>
          <a:cxnLst/>
          <a:rect l="0" t="0" r="0" b="0"/>
          <a:pathLst>
            <a:path>
              <a:moveTo>
                <a:pt x="2816277" y="4205358"/>
              </a:moveTo>
              <a:arcTo wR="2154715" hR="2154715" stAng="4327181" swAng="214563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8155B1D-D6C9-DA43-9991-5287CE13F283}">
      <dsp:nvSpPr>
        <dsp:cNvPr id="0" name=""/>
        <dsp:cNvSpPr/>
      </dsp:nvSpPr>
      <dsp:spPr>
        <a:xfrm>
          <a:off x="955742" y="3233904"/>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Kavram Bilgisi</a:t>
          </a:r>
        </a:p>
      </dsp:txBody>
      <dsp:txXfrm>
        <a:off x="1034574" y="3312736"/>
        <a:ext cx="2326773" cy="1457220"/>
      </dsp:txXfrm>
    </dsp:sp>
    <dsp:sp modelId="{87EED490-3A4F-5A48-9A9D-44CE34F87A34}">
      <dsp:nvSpPr>
        <dsp:cNvPr id="0" name=""/>
        <dsp:cNvSpPr/>
      </dsp:nvSpPr>
      <dsp:spPr>
        <a:xfrm>
          <a:off x="1909284" y="809272"/>
          <a:ext cx="4309431" cy="4309431"/>
        </a:xfrm>
        <a:custGeom>
          <a:avLst/>
          <a:gdLst/>
          <a:ahLst/>
          <a:cxnLst/>
          <a:rect l="0" t="0" r="0" b="0"/>
          <a:pathLst>
            <a:path>
              <a:moveTo>
                <a:pt x="6958" y="1981685"/>
              </a:moveTo>
              <a:arcTo wR="2154715" hR="2154715" stAng="11076360" swAng="23031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0799-7251-C044-9682-4B0D99C9A35B}" type="datetimeFigureOut">
              <a:rPr lang="tr-TR" smtClean="0"/>
              <a:t>25.11.2019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589FF-70F1-0745-AA1C-DDA3B4A3EAF1}" type="slidenum">
              <a:rPr lang="tr-TR" smtClean="0"/>
              <a:t>‹#›</a:t>
            </a:fld>
            <a:endParaRPr lang="tr-TR"/>
          </a:p>
        </p:txBody>
      </p:sp>
    </p:spTree>
    <p:extLst>
      <p:ext uri="{BB962C8B-B14F-4D97-AF65-F5344CB8AC3E}">
        <p14:creationId xmlns:p14="http://schemas.microsoft.com/office/powerpoint/2010/main" val="12244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9590-F12E-944A-88B4-1A344BFEA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951207A-B7FC-2244-AB20-6700EC493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885855C-E44B-404E-9303-397BE5DB77DC}"/>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0DF2EA47-B6AB-8342-AA66-9A8D97EEE6DF}"/>
              </a:ext>
            </a:extLst>
          </p:cNvPr>
          <p:cNvSpPr>
            <a:spLocks noGrp="1"/>
          </p:cNvSpPr>
          <p:nvPr>
            <p:ph type="ftr" sz="quarter" idx="11"/>
          </p:nvPr>
        </p:nvSpPr>
        <p:spPr>
          <a:xfrm>
            <a:off x="4038600" y="6356350"/>
            <a:ext cx="4114800" cy="365125"/>
          </a:xfrm>
          <a:prstGeom prst="rect">
            <a:avLst/>
          </a:prstGeom>
        </p:spPr>
        <p:txBody>
          <a:bodyPr/>
          <a:lstStyle/>
          <a:p>
            <a:endParaRPr lang="tr-TR" dirty="0"/>
          </a:p>
        </p:txBody>
      </p:sp>
      <p:sp>
        <p:nvSpPr>
          <p:cNvPr id="6" name="Slide Number Placeholder 5">
            <a:extLst>
              <a:ext uri="{FF2B5EF4-FFF2-40B4-BE49-F238E27FC236}">
                <a16:creationId xmlns:a16="http://schemas.microsoft.com/office/drawing/2014/main" id="{43B01979-1216-DC4D-A6DD-6DAD69EDE6E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2244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92E8-4441-9C41-8AD2-7453F683D98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07E9632-2CF6-FA48-A6F9-B771DB16D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D1187CA-1387-8446-8CEC-E0E0C79CCA1E}"/>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1FDC4799-1969-BE4B-809E-6F90855F4C3B}"/>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0E451E60-7D46-4743-B58B-529989598DD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428431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27C43-F140-7B42-947D-1791622FD8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91E9D78-8C5B-5043-8DE4-72EB8C3DF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E562D3-DB76-E240-86F9-7E12F0C8011B}"/>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D72F8EDB-A1B6-B64D-98E4-AF1DE30D849D}"/>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705CAB3D-A653-C544-9813-7C847461D0E0}"/>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10616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46F-7F36-F34D-99BB-D3DC32A3E64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5D9BEF5-4DF6-844D-9E5B-B346D001877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477EABAD-6352-7B43-AFC3-76D2A72A3266}"/>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8B1DED63-FEA9-FC4F-BDE7-7AAC1AF59C37}"/>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DBCBF0E0-966E-1648-BEAD-3DAED7269C0C}"/>
              </a:ext>
            </a:extLst>
          </p:cNvPr>
          <p:cNvSpPr>
            <a:spLocks noGrp="1"/>
          </p:cNvSpPr>
          <p:nvPr>
            <p:ph type="sldNum" sz="quarter" idx="12"/>
          </p:nvPr>
        </p:nvSpPr>
        <p:spPr/>
        <p:txBody>
          <a:bodyPr/>
          <a:lstStyle/>
          <a:p>
            <a:fld id="{4119457A-5965-C148-8898-E00E7A560E34}" type="slidenum">
              <a:rPr lang="tr-TR" smtClean="0"/>
              <a:t>‹#›</a:t>
            </a:fld>
            <a:endParaRPr lang="tr-TR" dirty="0"/>
          </a:p>
        </p:txBody>
      </p:sp>
    </p:spTree>
    <p:extLst>
      <p:ext uri="{BB962C8B-B14F-4D97-AF65-F5344CB8AC3E}">
        <p14:creationId xmlns:p14="http://schemas.microsoft.com/office/powerpoint/2010/main" val="20301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E9DD-66CD-AE4C-A5F1-288822BB6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878E20C4-8442-F347-9C6A-62CD6D155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CC1C4-0FF1-B94C-99F2-3AE9E2D257B8}"/>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6B86228A-83DB-2241-9729-4143D769679A}"/>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61A260FA-13B9-C643-94CA-977F4076726F}"/>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3116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72A-F94B-D749-9E3A-12AE92C2FDC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8B3E451-92CA-0241-87E1-1432E41AA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CA100EB-EF69-BA47-9AD2-817B8F6F7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4C0AA12-C306-FD45-A33D-1784046CB8E4}"/>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4B57E199-526D-E045-9532-FEBDBAF3087E}"/>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A52A2DB2-5340-CD4A-84C0-569B17FAACE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513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9BBD-5A75-E046-A9D3-5444683D05EE}"/>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A6DE57C-D649-8F42-9531-992A1C02A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01620-B3F9-D945-887B-B32FA60C0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C09BD95-5563-A845-A45E-CE9B2F214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07A80-738B-C34C-9DEB-875F6DA3E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561D497-5477-504F-992B-84B171E2C52A}"/>
              </a:ext>
            </a:extLst>
          </p:cNvPr>
          <p:cNvSpPr>
            <a:spLocks noGrp="1"/>
          </p:cNvSpPr>
          <p:nvPr>
            <p:ph type="dt" sz="half" idx="10"/>
          </p:nvPr>
        </p:nvSpPr>
        <p:spPr/>
        <p:txBody>
          <a:bodyPr/>
          <a:lstStyle/>
          <a:p>
            <a:r>
              <a:rPr lang="tr-TR"/>
              <a:t>Medical Artificial Intelligence</a:t>
            </a:r>
          </a:p>
        </p:txBody>
      </p:sp>
      <p:sp>
        <p:nvSpPr>
          <p:cNvPr id="8" name="Footer Placeholder 7">
            <a:extLst>
              <a:ext uri="{FF2B5EF4-FFF2-40B4-BE49-F238E27FC236}">
                <a16:creationId xmlns:a16="http://schemas.microsoft.com/office/drawing/2014/main" id="{33525568-EF40-2040-9D5B-744052058AB6}"/>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a:extLst>
              <a:ext uri="{FF2B5EF4-FFF2-40B4-BE49-F238E27FC236}">
                <a16:creationId xmlns:a16="http://schemas.microsoft.com/office/drawing/2014/main" id="{DABCD100-5D47-824B-9725-CC0CCACF2AA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6629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CFF5-E067-C944-9277-4FBACA27060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CFC22B2-F0E6-6C4D-A7B4-3763FA55920C}"/>
              </a:ext>
            </a:extLst>
          </p:cNvPr>
          <p:cNvSpPr>
            <a:spLocks noGrp="1"/>
          </p:cNvSpPr>
          <p:nvPr>
            <p:ph type="dt" sz="half" idx="10"/>
          </p:nvPr>
        </p:nvSpPr>
        <p:spPr/>
        <p:txBody>
          <a:bodyPr/>
          <a:lstStyle/>
          <a:p>
            <a:r>
              <a:rPr lang="tr-TR"/>
              <a:t>Medical Artificial Intelligence</a:t>
            </a:r>
          </a:p>
        </p:txBody>
      </p:sp>
      <p:sp>
        <p:nvSpPr>
          <p:cNvPr id="4" name="Footer Placeholder 3">
            <a:extLst>
              <a:ext uri="{FF2B5EF4-FFF2-40B4-BE49-F238E27FC236}">
                <a16:creationId xmlns:a16="http://schemas.microsoft.com/office/drawing/2014/main" id="{1EB6BB6B-D272-7F4A-8AD3-E1064C3CB6E2}"/>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a:extLst>
              <a:ext uri="{FF2B5EF4-FFF2-40B4-BE49-F238E27FC236}">
                <a16:creationId xmlns:a16="http://schemas.microsoft.com/office/drawing/2014/main" id="{A09C6CC4-E222-4442-855F-97FE413877A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28162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BD7A8-E327-3642-8D85-877B7B0CE697}"/>
              </a:ext>
            </a:extLst>
          </p:cNvPr>
          <p:cNvSpPr>
            <a:spLocks noGrp="1"/>
          </p:cNvSpPr>
          <p:nvPr>
            <p:ph type="dt" sz="half" idx="10"/>
          </p:nvPr>
        </p:nvSpPr>
        <p:spPr/>
        <p:txBody>
          <a:bodyPr/>
          <a:lstStyle/>
          <a:p>
            <a:r>
              <a:rPr lang="tr-TR"/>
              <a:t>Medical Artificial Intelligence</a:t>
            </a:r>
          </a:p>
        </p:txBody>
      </p:sp>
      <p:sp>
        <p:nvSpPr>
          <p:cNvPr id="3" name="Footer Placeholder 2">
            <a:extLst>
              <a:ext uri="{FF2B5EF4-FFF2-40B4-BE49-F238E27FC236}">
                <a16:creationId xmlns:a16="http://schemas.microsoft.com/office/drawing/2014/main" id="{568F9331-AFAC-4044-ACF3-5CC7B1915738}"/>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4" name="Slide Number Placeholder 3">
            <a:extLst>
              <a:ext uri="{FF2B5EF4-FFF2-40B4-BE49-F238E27FC236}">
                <a16:creationId xmlns:a16="http://schemas.microsoft.com/office/drawing/2014/main" id="{036AAE71-ACCE-CD4C-907E-304ED83B0CC4}"/>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69966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B6C5-53FD-4C43-876A-1CF31E589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7551D5E-8218-5241-B701-08A0EECD4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A4F4FE1-CA6D-6A4D-96CF-07EBAC6CD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00CE5-B566-6641-803E-8D0BFFE58CBF}"/>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CA827FE-968F-A245-BD0A-AFC236EB2A64}"/>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75ACF4DB-A6DA-1643-BABD-3CB43802AF3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65353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A0AC-2776-C945-9EC1-09FCDCD09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A9F739FB-78DE-E04A-BC0E-23854DB85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3659176-119C-D748-BF0B-31075006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B3BB6-9E6F-EF44-A43D-08B00CBCA2AD}"/>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723E2D8-2B5C-CB47-8391-594D7F6DAF00}"/>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443BD7F4-5474-DF43-8DBB-FBF21DFE1D7D}"/>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21993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CCC1A-3E91-544A-AA15-0266C6A4A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B049DCB-B1DC-0344-B59C-03307B0B5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CB8A610E-4423-0E46-940C-7440822F6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Medical Artificial Intelligence</a:t>
            </a:r>
            <a:endParaRPr lang="tr-TR" dirty="0"/>
          </a:p>
        </p:txBody>
      </p:sp>
      <p:sp>
        <p:nvSpPr>
          <p:cNvPr id="6" name="Slide Number Placeholder 5">
            <a:extLst>
              <a:ext uri="{FF2B5EF4-FFF2-40B4-BE49-F238E27FC236}">
                <a16:creationId xmlns:a16="http://schemas.microsoft.com/office/drawing/2014/main" id="{3AA17516-2C89-904E-9FDF-1B4886C4D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9457A-5965-C148-8898-E00E7A560E34}" type="slidenum">
              <a:rPr lang="tr-TR" smtClean="0"/>
              <a:t>‹#›</a:t>
            </a:fld>
            <a:endParaRPr lang="tr-TR"/>
          </a:p>
        </p:txBody>
      </p:sp>
      <p:pic>
        <p:nvPicPr>
          <p:cNvPr id="11" name="Picture 10">
            <a:extLst>
              <a:ext uri="{FF2B5EF4-FFF2-40B4-BE49-F238E27FC236}">
                <a16:creationId xmlns:a16="http://schemas.microsoft.com/office/drawing/2014/main" id="{D5C8BCF1-F56B-0F4F-B4A8-2B43C5BC1A33}"/>
              </a:ext>
            </a:extLst>
          </p:cNvPr>
          <p:cNvPicPr>
            <a:picLocks noChangeAspect="1"/>
          </p:cNvPicPr>
          <p:nvPr userDrawn="1"/>
        </p:nvPicPr>
        <p:blipFill>
          <a:blip r:embed="rId13"/>
          <a:stretch>
            <a:fillRect/>
          </a:stretch>
        </p:blipFill>
        <p:spPr>
          <a:xfrm>
            <a:off x="5752552" y="6254858"/>
            <a:ext cx="686895" cy="568108"/>
          </a:xfrm>
          <a:prstGeom prst="rect">
            <a:avLst/>
          </a:prstGeom>
        </p:spPr>
      </p:pic>
      <p:sp>
        <p:nvSpPr>
          <p:cNvPr id="12" name="Footer Placeholder 11">
            <a:extLst>
              <a:ext uri="{FF2B5EF4-FFF2-40B4-BE49-F238E27FC236}">
                <a16:creationId xmlns:a16="http://schemas.microsoft.com/office/drawing/2014/main" id="{BB893FB4-ECF5-AE4D-AB50-21242434B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Tree>
    <p:extLst>
      <p:ext uri="{BB962C8B-B14F-4D97-AF65-F5344CB8AC3E}">
        <p14:creationId xmlns:p14="http://schemas.microsoft.com/office/powerpoint/2010/main" val="2581658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IClub/maiWorkshops19" TargetMode="External"/><Relationship Id="rId2" Type="http://schemas.openxmlformats.org/officeDocument/2006/relationships/hyperlink" Target="http://bit.ly/maiws" TargetMode="External"/><Relationship Id="rId1" Type="http://schemas.openxmlformats.org/officeDocument/2006/relationships/slideLayout" Target="../slideLayouts/slideLayout2.xml"/><Relationship Id="rId4" Type="http://schemas.openxmlformats.org/officeDocument/2006/relationships/hyperlink" Target="https://mai.istinye.clu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19AC-B85C-784F-8D39-21B8CEC7CD15}"/>
              </a:ext>
            </a:extLst>
          </p:cNvPr>
          <p:cNvSpPr>
            <a:spLocks noGrp="1"/>
          </p:cNvSpPr>
          <p:nvPr>
            <p:ph type="ctrTitle"/>
          </p:nvPr>
        </p:nvSpPr>
        <p:spPr/>
        <p:txBody>
          <a:bodyPr>
            <a:normAutofit fontScale="90000"/>
          </a:bodyPr>
          <a:lstStyle/>
          <a:p>
            <a:r>
              <a:rPr lang="tr-TR" dirty="0">
                <a:latin typeface="Monaco" pitchFamily="2" charset="77"/>
              </a:rPr>
              <a:t>Python ile Programlama Temelleri</a:t>
            </a:r>
          </a:p>
        </p:txBody>
      </p:sp>
      <p:sp>
        <p:nvSpPr>
          <p:cNvPr id="3" name="Subtitle 2">
            <a:extLst>
              <a:ext uri="{FF2B5EF4-FFF2-40B4-BE49-F238E27FC236}">
                <a16:creationId xmlns:a16="http://schemas.microsoft.com/office/drawing/2014/main" id="{581CA1F9-6A67-434D-A882-92C3C9BB0894}"/>
              </a:ext>
            </a:extLst>
          </p:cNvPr>
          <p:cNvSpPr>
            <a:spLocks noGrp="1"/>
          </p:cNvSpPr>
          <p:nvPr>
            <p:ph type="subTitle" idx="1"/>
          </p:nvPr>
        </p:nvSpPr>
        <p:spPr/>
        <p:txBody>
          <a:bodyPr/>
          <a:lstStyle/>
          <a:p>
            <a:r>
              <a:rPr lang="tr-TR" dirty="0">
                <a:latin typeface="Monaco" pitchFamily="2" charset="77"/>
              </a:rPr>
              <a:t>MAI Club Workshops’19</a:t>
            </a:r>
          </a:p>
        </p:txBody>
      </p:sp>
      <p:sp>
        <p:nvSpPr>
          <p:cNvPr id="4" name="Date Placeholder 3">
            <a:extLst>
              <a:ext uri="{FF2B5EF4-FFF2-40B4-BE49-F238E27FC236}">
                <a16:creationId xmlns:a16="http://schemas.microsoft.com/office/drawing/2014/main" id="{4DC8DFB4-E206-FD44-A951-A0B5F2D3FD2A}"/>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8C36FA2-0F33-7F44-BC70-038390E40B40}"/>
              </a:ext>
            </a:extLst>
          </p:cNvPr>
          <p:cNvSpPr>
            <a:spLocks noGrp="1"/>
          </p:cNvSpPr>
          <p:nvPr>
            <p:ph type="sldNum" sz="quarter" idx="12"/>
          </p:nvPr>
        </p:nvSpPr>
        <p:spPr/>
        <p:txBody>
          <a:bodyPr/>
          <a:lstStyle/>
          <a:p>
            <a:fld id="{4119457A-5965-C148-8898-E00E7A560E34}" type="slidenum">
              <a:rPr lang="tr-TR" smtClean="0"/>
              <a:t>1</a:t>
            </a:fld>
            <a:endParaRPr lang="tr-TR"/>
          </a:p>
        </p:txBody>
      </p:sp>
    </p:spTree>
    <p:extLst>
      <p:ext uri="{BB962C8B-B14F-4D97-AF65-F5344CB8AC3E}">
        <p14:creationId xmlns:p14="http://schemas.microsoft.com/office/powerpoint/2010/main" val="223844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3FA0-276B-5641-8FC4-647FCF530E63}"/>
              </a:ext>
            </a:extLst>
          </p:cNvPr>
          <p:cNvSpPr>
            <a:spLocks noGrp="1"/>
          </p:cNvSpPr>
          <p:nvPr>
            <p:ph type="title"/>
          </p:nvPr>
        </p:nvSpPr>
        <p:spPr/>
        <p:txBody>
          <a:bodyPr/>
          <a:lstStyle/>
          <a:p>
            <a:r>
              <a:rPr lang="tr-TR" dirty="0"/>
              <a:t>Nesne Tipleri</a:t>
            </a:r>
          </a:p>
        </p:txBody>
      </p:sp>
      <p:sp>
        <p:nvSpPr>
          <p:cNvPr id="3" name="Content Placeholder 2">
            <a:extLst>
              <a:ext uri="{FF2B5EF4-FFF2-40B4-BE49-F238E27FC236}">
                <a16:creationId xmlns:a16="http://schemas.microsoft.com/office/drawing/2014/main" id="{FA4F0C0F-5F20-4B43-BE12-5B5D5618F3B1}"/>
              </a:ext>
            </a:extLst>
          </p:cNvPr>
          <p:cNvSpPr>
            <a:spLocks noGrp="1"/>
          </p:cNvSpPr>
          <p:nvPr>
            <p:ph idx="1"/>
          </p:nvPr>
        </p:nvSpPr>
        <p:spPr/>
        <p:txBody>
          <a:bodyPr/>
          <a:lstStyle/>
          <a:p>
            <a:r>
              <a:rPr lang="tr-TR" dirty="0"/>
              <a:t>Skaler nesneler</a:t>
            </a:r>
          </a:p>
          <a:p>
            <a:pPr lvl="1"/>
            <a:r>
              <a:rPr lang="tr-TR" dirty="0"/>
              <a:t>Daha küçük parçalara bölünemeyen tip. Örneğin numaralar ve karakterler.</a:t>
            </a:r>
          </a:p>
          <a:p>
            <a:pPr lvl="1"/>
            <a:endParaRPr lang="tr-TR" dirty="0"/>
          </a:p>
          <a:p>
            <a:r>
              <a:rPr lang="tr-TR" dirty="0"/>
              <a:t>Skaler olmayan nesneler</a:t>
            </a:r>
          </a:p>
          <a:p>
            <a:pPr lvl="1"/>
            <a:r>
              <a:rPr lang="tr-TR" dirty="0"/>
              <a:t>Daha küçük parçalara ayrılabilen nesneler. Örneğin Listeler.</a:t>
            </a:r>
          </a:p>
        </p:txBody>
      </p:sp>
      <p:sp>
        <p:nvSpPr>
          <p:cNvPr id="4" name="Date Placeholder 3">
            <a:extLst>
              <a:ext uri="{FF2B5EF4-FFF2-40B4-BE49-F238E27FC236}">
                <a16:creationId xmlns:a16="http://schemas.microsoft.com/office/drawing/2014/main" id="{10915C89-F4E9-1047-B209-67C619CC86C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7CA4345-7CD2-5546-BA34-32EB80B1D069}"/>
              </a:ext>
            </a:extLst>
          </p:cNvPr>
          <p:cNvSpPr>
            <a:spLocks noGrp="1"/>
          </p:cNvSpPr>
          <p:nvPr>
            <p:ph type="sldNum" sz="quarter" idx="12"/>
          </p:nvPr>
        </p:nvSpPr>
        <p:spPr/>
        <p:txBody>
          <a:bodyPr/>
          <a:lstStyle/>
          <a:p>
            <a:fld id="{4119457A-5965-C148-8898-E00E7A560E34}" type="slidenum">
              <a:rPr lang="tr-TR" smtClean="0"/>
              <a:t>10</a:t>
            </a:fld>
            <a:endParaRPr lang="tr-TR" dirty="0"/>
          </a:p>
        </p:txBody>
      </p:sp>
    </p:spTree>
    <p:extLst>
      <p:ext uri="{BB962C8B-B14F-4D97-AF65-F5344CB8AC3E}">
        <p14:creationId xmlns:p14="http://schemas.microsoft.com/office/powerpoint/2010/main" val="95691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5C51-6854-FA47-ABE8-708AF75CE8D6}"/>
              </a:ext>
            </a:extLst>
          </p:cNvPr>
          <p:cNvSpPr>
            <a:spLocks noGrp="1"/>
          </p:cNvSpPr>
          <p:nvPr>
            <p:ph type="title"/>
          </p:nvPr>
        </p:nvSpPr>
        <p:spPr/>
        <p:txBody>
          <a:bodyPr/>
          <a:lstStyle/>
          <a:p>
            <a:r>
              <a:rPr lang="en-US" dirty="0"/>
              <a:t>Bilgi Tipleri </a:t>
            </a:r>
            <a:endParaRPr dirty="0"/>
          </a:p>
        </p:txBody>
      </p:sp>
      <p:sp>
        <p:nvSpPr>
          <p:cNvPr id="3" name="Content Placeholder 2">
            <a:extLst>
              <a:ext uri="{FF2B5EF4-FFF2-40B4-BE49-F238E27FC236}">
                <a16:creationId xmlns:a16="http://schemas.microsoft.com/office/drawing/2014/main" id="{5839892F-1FCA-2049-8A37-4A8130C0B3CE}"/>
              </a:ext>
            </a:extLst>
          </p:cNvPr>
          <p:cNvSpPr>
            <a:spLocks noGrp="1"/>
          </p:cNvSpPr>
          <p:nvPr>
            <p:ph idx="1"/>
          </p:nvPr>
        </p:nvSpPr>
        <p:spPr/>
        <p:txBody>
          <a:bodyPr>
            <a:normAutofit/>
          </a:bodyPr>
          <a:lstStyle/>
          <a:p>
            <a:pPr marL="0" indent="0">
              <a:buNone/>
            </a:pPr>
            <a:r>
              <a:rPr lang="tr-TR" dirty="0"/>
              <a:t>Bildirimsel Bilgi</a:t>
            </a:r>
          </a:p>
          <a:p>
            <a:pPr lvl="1"/>
            <a:r>
              <a:rPr lang="tr-TR" dirty="0"/>
              <a:t>Gerçeklerin ifade edilmesi. Örneğin ’Ders sonunda bir kişi kahve kazanacak.’</a:t>
            </a:r>
          </a:p>
          <a:p>
            <a:pPr lvl="1"/>
            <a:endParaRPr lang="tr-TR" dirty="0"/>
          </a:p>
          <a:p>
            <a:pPr marL="0" indent="0">
              <a:buNone/>
            </a:pPr>
            <a:r>
              <a:rPr lang="tr-TR" dirty="0"/>
              <a:t>Emirsel Bilgi</a:t>
            </a:r>
          </a:p>
          <a:p>
            <a:pPr lvl="1"/>
            <a:r>
              <a:rPr lang="tr-TR" dirty="0"/>
              <a:t>Bir tarif verilmesi veya nasıl yapılacağının belirtilmesi.</a:t>
            </a:r>
          </a:p>
          <a:p>
            <a:pPr lvl="2"/>
            <a:r>
              <a:rPr lang="tr-TR" dirty="0"/>
              <a:t>1- Batuhan Python üzerinden rastgele bir sayı üretir.</a:t>
            </a:r>
          </a:p>
          <a:p>
            <a:pPr lvl="2"/>
            <a:r>
              <a:rPr lang="tr-TR" dirty="0"/>
              <a:t>2- Batuhan kişi listesinden sayıyı bulur ve kazananı belirler.</a:t>
            </a:r>
          </a:p>
        </p:txBody>
      </p:sp>
      <p:sp>
        <p:nvSpPr>
          <p:cNvPr id="4" name="Date Placeholder 3">
            <a:extLst>
              <a:ext uri="{FF2B5EF4-FFF2-40B4-BE49-F238E27FC236}">
                <a16:creationId xmlns:a16="http://schemas.microsoft.com/office/drawing/2014/main" id="{15BF110A-69F9-BF4D-B391-B27C78BA3EC5}"/>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6A634B4C-18E4-3F42-9685-D3CFB4337D3F}"/>
              </a:ext>
            </a:extLst>
          </p:cNvPr>
          <p:cNvSpPr>
            <a:spLocks noGrp="1"/>
          </p:cNvSpPr>
          <p:nvPr>
            <p:ph type="sldNum" sz="quarter" idx="12"/>
          </p:nvPr>
        </p:nvSpPr>
        <p:spPr/>
        <p:txBody>
          <a:bodyPr/>
          <a:lstStyle/>
          <a:p>
            <a:fld id="{4119457A-5965-C148-8898-E00E7A560E34}" type="slidenum">
              <a:rPr lang="tr-TR" smtClean="0"/>
              <a:t>11</a:t>
            </a:fld>
            <a:endParaRPr lang="tr-TR" dirty="0"/>
          </a:p>
        </p:txBody>
      </p:sp>
    </p:spTree>
    <p:extLst>
      <p:ext uri="{BB962C8B-B14F-4D97-AF65-F5344CB8AC3E}">
        <p14:creationId xmlns:p14="http://schemas.microsoft.com/office/powerpoint/2010/main" val="111879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0A68-EB96-2643-B919-4635444A5CF3}"/>
              </a:ext>
            </a:extLst>
          </p:cNvPr>
          <p:cNvSpPr>
            <a:spLocks noGrp="1"/>
          </p:cNvSpPr>
          <p:nvPr>
            <p:ph type="title"/>
          </p:nvPr>
        </p:nvSpPr>
        <p:spPr/>
        <p:txBody>
          <a:bodyPr/>
          <a:lstStyle/>
          <a:p>
            <a:r>
              <a:rPr lang="tr-TR" dirty="0"/>
              <a:t>Emirsel Bilgi</a:t>
            </a:r>
            <a:endParaRPr dirty="0"/>
          </a:p>
        </p:txBody>
      </p:sp>
      <p:sp>
        <p:nvSpPr>
          <p:cNvPr id="3" name="Content Placeholder 2">
            <a:extLst>
              <a:ext uri="{FF2B5EF4-FFF2-40B4-BE49-F238E27FC236}">
                <a16:creationId xmlns:a16="http://schemas.microsoft.com/office/drawing/2014/main" id="{76210A91-6633-354D-AAF2-65546ED1E37E}"/>
              </a:ext>
            </a:extLst>
          </p:cNvPr>
          <p:cNvSpPr>
            <a:spLocks noGrp="1"/>
          </p:cNvSpPr>
          <p:nvPr>
            <p:ph idx="1"/>
          </p:nvPr>
        </p:nvSpPr>
        <p:spPr/>
        <p:txBody>
          <a:bodyPr/>
          <a:lstStyle/>
          <a:p>
            <a:r>
              <a:rPr lang="tr-TR" dirty="0"/>
              <a:t>Basit adımların sıralı bir şekilde verilmesi.</a:t>
            </a:r>
          </a:p>
          <a:p>
            <a:r>
              <a:rPr lang="tr-TR" dirty="0"/>
              <a:t>Kontrol akışı, gerçekleştirilen adımların sırasının belirtilmesi</a:t>
            </a:r>
          </a:p>
          <a:p>
            <a:r>
              <a:rPr lang="tr-TR" dirty="0"/>
              <a:t>Programın duracağı zamanı belirlemek</a:t>
            </a:r>
          </a:p>
        </p:txBody>
      </p:sp>
      <p:sp>
        <p:nvSpPr>
          <p:cNvPr id="4" name="Date Placeholder 3">
            <a:extLst>
              <a:ext uri="{FF2B5EF4-FFF2-40B4-BE49-F238E27FC236}">
                <a16:creationId xmlns:a16="http://schemas.microsoft.com/office/drawing/2014/main" id="{3A25CC33-837A-5444-B191-A6DAD8374EC0}"/>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14D77BC-1C9D-A54B-91A3-FB6967302CAD}"/>
              </a:ext>
            </a:extLst>
          </p:cNvPr>
          <p:cNvSpPr>
            <a:spLocks noGrp="1"/>
          </p:cNvSpPr>
          <p:nvPr>
            <p:ph type="sldNum" sz="quarter" idx="12"/>
          </p:nvPr>
        </p:nvSpPr>
        <p:spPr/>
        <p:txBody>
          <a:bodyPr/>
          <a:lstStyle/>
          <a:p>
            <a:fld id="{4119457A-5965-C148-8898-E00E7A560E34}" type="slidenum">
              <a:rPr lang="tr-TR" smtClean="0"/>
              <a:t>12</a:t>
            </a:fld>
            <a:endParaRPr lang="tr-TR" dirty="0"/>
          </a:p>
        </p:txBody>
      </p:sp>
    </p:spTree>
    <p:extLst>
      <p:ext uri="{BB962C8B-B14F-4D97-AF65-F5344CB8AC3E}">
        <p14:creationId xmlns:p14="http://schemas.microsoft.com/office/powerpoint/2010/main" val="84842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19E-7C02-2F40-82B5-77D423356187}"/>
              </a:ext>
            </a:extLst>
          </p:cNvPr>
          <p:cNvSpPr>
            <a:spLocks noGrp="1"/>
          </p:cNvSpPr>
          <p:nvPr>
            <p:ph type="title"/>
          </p:nvPr>
        </p:nvSpPr>
        <p:spPr/>
        <p:txBody>
          <a:bodyPr/>
          <a:lstStyle/>
          <a:p>
            <a:r>
              <a:rPr lang="tr-TR" dirty="0"/>
              <a:t>Kontrol Akışı</a:t>
            </a:r>
          </a:p>
        </p:txBody>
      </p:sp>
      <p:sp>
        <p:nvSpPr>
          <p:cNvPr id="3" name="Content Placeholder 2">
            <a:extLst>
              <a:ext uri="{FF2B5EF4-FFF2-40B4-BE49-F238E27FC236}">
                <a16:creationId xmlns:a16="http://schemas.microsoft.com/office/drawing/2014/main" id="{24DB90ED-8A9B-AC48-B418-9CEF7E64C3DA}"/>
              </a:ext>
            </a:extLst>
          </p:cNvPr>
          <p:cNvSpPr>
            <a:spLocks noGrp="1"/>
          </p:cNvSpPr>
          <p:nvPr>
            <p:ph idx="1"/>
          </p:nvPr>
        </p:nvSpPr>
        <p:spPr/>
        <p:txBody>
          <a:bodyPr/>
          <a:lstStyle/>
          <a:p>
            <a:r>
              <a:rPr lang="tr-TR" dirty="0"/>
              <a:t>Programlamada, kontrol akışı fonksiyon çağrılarını, talimatları ve ifadelerin gerçekleşme sırasını kontrol eder.</a:t>
            </a:r>
          </a:p>
        </p:txBody>
      </p:sp>
      <p:sp>
        <p:nvSpPr>
          <p:cNvPr id="4" name="Date Placeholder 3">
            <a:extLst>
              <a:ext uri="{FF2B5EF4-FFF2-40B4-BE49-F238E27FC236}">
                <a16:creationId xmlns:a16="http://schemas.microsoft.com/office/drawing/2014/main" id="{7E0A08CF-C071-8048-AD7E-2AED6B9F1063}"/>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9A18630F-2BBF-6F43-B2E4-8C4A3CFA8687}"/>
              </a:ext>
            </a:extLst>
          </p:cNvPr>
          <p:cNvSpPr>
            <a:spLocks noGrp="1"/>
          </p:cNvSpPr>
          <p:nvPr>
            <p:ph type="sldNum" sz="quarter" idx="12"/>
          </p:nvPr>
        </p:nvSpPr>
        <p:spPr/>
        <p:txBody>
          <a:bodyPr/>
          <a:lstStyle/>
          <a:p>
            <a:fld id="{4119457A-5965-C148-8898-E00E7A560E34}" type="slidenum">
              <a:rPr lang="tr-TR" smtClean="0"/>
              <a:t>13</a:t>
            </a:fld>
            <a:endParaRPr lang="tr-TR" dirty="0"/>
          </a:p>
        </p:txBody>
      </p:sp>
    </p:spTree>
    <p:extLst>
      <p:ext uri="{BB962C8B-B14F-4D97-AF65-F5344CB8AC3E}">
        <p14:creationId xmlns:p14="http://schemas.microsoft.com/office/powerpoint/2010/main" val="351741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BE20B1-ACE9-F94A-AA7C-5C092F086557}"/>
              </a:ext>
            </a:extLst>
          </p:cNvPr>
          <p:cNvSpPr>
            <a:spLocks noGrp="1"/>
          </p:cNvSpPr>
          <p:nvPr>
            <p:ph type="dt" sz="half" idx="10"/>
          </p:nvPr>
        </p:nvSpPr>
        <p:spPr>
          <a:xfrm>
            <a:off x="838200" y="6356350"/>
            <a:ext cx="2743200" cy="365125"/>
          </a:xfrm>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54E76CB6-5C70-1C4F-9F7B-2A8086F36C95}"/>
              </a:ext>
            </a:extLst>
          </p:cNvPr>
          <p:cNvSpPr>
            <a:spLocks noGrp="1"/>
          </p:cNvSpPr>
          <p:nvPr>
            <p:ph type="sldNum" sz="quarter" idx="12"/>
          </p:nvPr>
        </p:nvSpPr>
        <p:spPr>
          <a:xfrm>
            <a:off x="8610600" y="6356350"/>
            <a:ext cx="2743200" cy="365125"/>
          </a:xfrm>
        </p:spPr>
        <p:txBody>
          <a:bodyPr/>
          <a:lstStyle/>
          <a:p>
            <a:fld id="{4119457A-5965-C148-8898-E00E7A560E34}" type="slidenum">
              <a:rPr lang="tr-TR" smtClean="0"/>
              <a:t>14</a:t>
            </a:fld>
            <a:endParaRPr lang="tr-TR" dirty="0"/>
          </a:p>
        </p:txBody>
      </p:sp>
      <p:pic>
        <p:nvPicPr>
          <p:cNvPr id="16" name="Picture 15" descr="A close up of a screen&#10;&#10;Description automatically generated">
            <a:extLst>
              <a:ext uri="{FF2B5EF4-FFF2-40B4-BE49-F238E27FC236}">
                <a16:creationId xmlns:a16="http://schemas.microsoft.com/office/drawing/2014/main" id="{38D1C787-F52E-FB40-AE93-8082F9206654}"/>
              </a:ext>
            </a:extLst>
          </p:cNvPr>
          <p:cNvPicPr>
            <a:picLocks noChangeAspect="1"/>
          </p:cNvPicPr>
          <p:nvPr/>
        </p:nvPicPr>
        <p:blipFill>
          <a:blip r:embed="rId2"/>
          <a:stretch>
            <a:fillRect/>
          </a:stretch>
        </p:blipFill>
        <p:spPr>
          <a:xfrm>
            <a:off x="2111597" y="136525"/>
            <a:ext cx="7968805" cy="6032938"/>
          </a:xfrm>
          <a:prstGeom prst="rect">
            <a:avLst/>
          </a:prstGeom>
        </p:spPr>
      </p:pic>
    </p:spTree>
    <p:extLst>
      <p:ext uri="{BB962C8B-B14F-4D97-AF65-F5344CB8AC3E}">
        <p14:creationId xmlns:p14="http://schemas.microsoft.com/office/powerpoint/2010/main" val="401133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29B4-0CFC-1146-8BBD-A9BE4EACE90D}"/>
              </a:ext>
            </a:extLst>
          </p:cNvPr>
          <p:cNvSpPr>
            <a:spLocks noGrp="1"/>
          </p:cNvSpPr>
          <p:nvPr>
            <p:ph type="title"/>
          </p:nvPr>
        </p:nvSpPr>
        <p:spPr/>
        <p:txBody>
          <a:bodyPr/>
          <a:lstStyle/>
          <a:p>
            <a:r>
              <a:rPr lang="tr-TR" dirty="0"/>
              <a:t>Makine Dili</a:t>
            </a:r>
          </a:p>
        </p:txBody>
      </p:sp>
      <p:sp>
        <p:nvSpPr>
          <p:cNvPr id="3" name="Content Placeholder 2">
            <a:extLst>
              <a:ext uri="{FF2B5EF4-FFF2-40B4-BE49-F238E27FC236}">
                <a16:creationId xmlns:a16="http://schemas.microsoft.com/office/drawing/2014/main" id="{1955A0C9-6458-414C-BFEE-7ED08A91BE35}"/>
              </a:ext>
            </a:extLst>
          </p:cNvPr>
          <p:cNvSpPr>
            <a:spLocks noGrp="1"/>
          </p:cNvSpPr>
          <p:nvPr>
            <p:ph idx="1"/>
          </p:nvPr>
        </p:nvSpPr>
        <p:spPr/>
        <p:txBody>
          <a:bodyPr/>
          <a:lstStyle/>
          <a:p>
            <a:r>
              <a:rPr lang="tr-TR" dirty="0"/>
              <a:t>Makine dili mikroişlemci ya da mikro denetleyici gibi komut işleme yeteneğine sahip entegrelerin işleyebilecekleri, yapısına göre değişebilen ama genellikle her biri 8 adet 0-1'den (bit) ibaret komutlardan oluşan dile verilen addır.</a:t>
            </a:r>
          </a:p>
          <a:p>
            <a:r>
              <a:rPr lang="tr-TR" dirty="0"/>
              <a:t>Her bir komutun </a:t>
            </a:r>
            <a:r>
              <a:rPr lang="tr-TR" i="1" dirty="0"/>
              <a:t>mnemonic</a:t>
            </a:r>
            <a:r>
              <a:rPr lang="tr-TR" dirty="0"/>
              <a:t> olarak adlandırılan bir tanımı ve </a:t>
            </a:r>
            <a:r>
              <a:rPr lang="tr-TR" i="1" dirty="0"/>
              <a:t>op code</a:t>
            </a:r>
            <a:r>
              <a:rPr lang="tr-TR" dirty="0"/>
              <a:t> olarak adlandırılan bir sayı karşılığı vardır. Mnemonic'ler, o op kodun ne işe yaradığını hatırda tutmaya yarar.</a:t>
            </a:r>
          </a:p>
          <a:p>
            <a:r>
              <a:rPr lang="tr-TR" dirty="0"/>
              <a:t>Örneğin Z-80 mikroişlemcisinde bulunan bir komutun mnemonic’i  </a:t>
            </a:r>
            <a:r>
              <a:rPr lang="tr-TR" i="1" dirty="0"/>
              <a:t>Call NN’</a:t>
            </a:r>
            <a:r>
              <a:rPr lang="tr-TR" dirty="0"/>
              <a:t>dir ve program yazarken </a:t>
            </a:r>
            <a:r>
              <a:rPr lang="tr-TR" i="1" dirty="0"/>
              <a:t>Call NN</a:t>
            </a:r>
            <a:r>
              <a:rPr lang="tr-TR" dirty="0"/>
              <a:t> mnemonic'inin op code'u olan "205" sayısı programa konur.</a:t>
            </a:r>
          </a:p>
        </p:txBody>
      </p:sp>
      <p:sp>
        <p:nvSpPr>
          <p:cNvPr id="4" name="Date Placeholder 3">
            <a:extLst>
              <a:ext uri="{FF2B5EF4-FFF2-40B4-BE49-F238E27FC236}">
                <a16:creationId xmlns:a16="http://schemas.microsoft.com/office/drawing/2014/main" id="{E782A061-128A-364D-A2D8-8652B72BE6C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2A4BECE-7106-BF48-B0FC-A72EF754BFD5}"/>
              </a:ext>
            </a:extLst>
          </p:cNvPr>
          <p:cNvSpPr>
            <a:spLocks noGrp="1"/>
          </p:cNvSpPr>
          <p:nvPr>
            <p:ph type="sldNum" sz="quarter" idx="12"/>
          </p:nvPr>
        </p:nvSpPr>
        <p:spPr/>
        <p:txBody>
          <a:bodyPr/>
          <a:lstStyle/>
          <a:p>
            <a:fld id="{4119457A-5965-C148-8898-E00E7A560E34}" type="slidenum">
              <a:rPr lang="tr-TR" smtClean="0"/>
              <a:t>15</a:t>
            </a:fld>
            <a:endParaRPr lang="tr-TR" dirty="0"/>
          </a:p>
        </p:txBody>
      </p:sp>
    </p:spTree>
    <p:extLst>
      <p:ext uri="{BB962C8B-B14F-4D97-AF65-F5344CB8AC3E}">
        <p14:creationId xmlns:p14="http://schemas.microsoft.com/office/powerpoint/2010/main" val="19428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8005-FFCC-0245-82DB-2D1A0A55AEC9}"/>
              </a:ext>
            </a:extLst>
          </p:cNvPr>
          <p:cNvSpPr>
            <a:spLocks noGrp="1"/>
          </p:cNvSpPr>
          <p:nvPr>
            <p:ph type="title"/>
          </p:nvPr>
        </p:nvSpPr>
        <p:spPr/>
        <p:txBody>
          <a:bodyPr/>
          <a:lstStyle/>
          <a:p>
            <a:r>
              <a:rPr lang="tr-TR" dirty="0"/>
              <a:t>Assembly </a:t>
            </a:r>
          </a:p>
        </p:txBody>
      </p:sp>
      <p:sp>
        <p:nvSpPr>
          <p:cNvPr id="3" name="Content Placeholder 2">
            <a:extLst>
              <a:ext uri="{FF2B5EF4-FFF2-40B4-BE49-F238E27FC236}">
                <a16:creationId xmlns:a16="http://schemas.microsoft.com/office/drawing/2014/main" id="{4373DC56-E18B-E94E-80AD-6F6310AEB2FB}"/>
              </a:ext>
            </a:extLst>
          </p:cNvPr>
          <p:cNvSpPr>
            <a:spLocks noGrp="1"/>
          </p:cNvSpPr>
          <p:nvPr>
            <p:ph idx="1"/>
          </p:nvPr>
        </p:nvSpPr>
        <p:spPr/>
        <p:txBody>
          <a:bodyPr/>
          <a:lstStyle/>
          <a:p>
            <a:r>
              <a:rPr lang="tr-TR" dirty="0"/>
              <a:t>Makine dilini öğrenmek ve kullanmak zordur. Bu nedenle insanların anlayabileceğimiz bir dilde konuşup ardından işlemcinin diline çeviren yazılımlar geliştirilmiştir. Bunlara </a:t>
            </a:r>
            <a:r>
              <a:rPr lang="tr-TR" b="1" dirty="0"/>
              <a:t>derleyici</a:t>
            </a:r>
            <a:r>
              <a:rPr lang="tr-TR" dirty="0"/>
              <a:t> denir. Derleyiciler de bir dile sahiptir fakat işlemcinin diline göre çok daha kolaydır. İşte bu derleyici dillerinden biri de </a:t>
            </a:r>
            <a:r>
              <a:rPr lang="tr-TR" b="1" dirty="0"/>
              <a:t>Assembly'</a:t>
            </a:r>
            <a:r>
              <a:rPr lang="tr-TR" dirty="0"/>
              <a:t>dir. Çevirici dil, bilgisayar programlarının yazılmasında kullanılan alt seviyeli bir dildir.</a:t>
            </a:r>
          </a:p>
        </p:txBody>
      </p:sp>
      <p:sp>
        <p:nvSpPr>
          <p:cNvPr id="4" name="Date Placeholder 3">
            <a:extLst>
              <a:ext uri="{FF2B5EF4-FFF2-40B4-BE49-F238E27FC236}">
                <a16:creationId xmlns:a16="http://schemas.microsoft.com/office/drawing/2014/main" id="{5A9AE38F-A9CC-6F4A-963E-D42F0294645F}"/>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CA0639A-2E7F-6242-88D2-CB250359F1A1}"/>
              </a:ext>
            </a:extLst>
          </p:cNvPr>
          <p:cNvSpPr>
            <a:spLocks noGrp="1"/>
          </p:cNvSpPr>
          <p:nvPr>
            <p:ph type="sldNum" sz="quarter" idx="12"/>
          </p:nvPr>
        </p:nvSpPr>
        <p:spPr/>
        <p:txBody>
          <a:bodyPr/>
          <a:lstStyle/>
          <a:p>
            <a:fld id="{4119457A-5965-C148-8898-E00E7A560E34}" type="slidenum">
              <a:rPr lang="tr-TR" smtClean="0"/>
              <a:t>16</a:t>
            </a:fld>
            <a:endParaRPr lang="tr-TR" dirty="0"/>
          </a:p>
        </p:txBody>
      </p:sp>
    </p:spTree>
    <p:extLst>
      <p:ext uri="{BB962C8B-B14F-4D97-AF65-F5344CB8AC3E}">
        <p14:creationId xmlns:p14="http://schemas.microsoft.com/office/powerpoint/2010/main" val="102468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7A2E-F4ED-0642-891E-FD5E24589E1D}"/>
              </a:ext>
            </a:extLst>
          </p:cNvPr>
          <p:cNvSpPr>
            <a:spLocks noGrp="1"/>
          </p:cNvSpPr>
          <p:nvPr>
            <p:ph type="title"/>
          </p:nvPr>
        </p:nvSpPr>
        <p:spPr/>
        <p:txBody>
          <a:bodyPr/>
          <a:lstStyle/>
          <a:p>
            <a:r>
              <a:rPr lang="tr-TR" dirty="0"/>
              <a:t>Assembly ve Makine Dili</a:t>
            </a:r>
          </a:p>
        </p:txBody>
      </p:sp>
      <p:sp>
        <p:nvSpPr>
          <p:cNvPr id="4" name="Date Placeholder 3">
            <a:extLst>
              <a:ext uri="{FF2B5EF4-FFF2-40B4-BE49-F238E27FC236}">
                <a16:creationId xmlns:a16="http://schemas.microsoft.com/office/drawing/2014/main" id="{A1033918-92DC-AB4D-9938-6B5856AD438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51C2469-92A2-3844-9BBA-00A21CB64815}"/>
              </a:ext>
            </a:extLst>
          </p:cNvPr>
          <p:cNvSpPr>
            <a:spLocks noGrp="1"/>
          </p:cNvSpPr>
          <p:nvPr>
            <p:ph type="sldNum" sz="quarter" idx="12"/>
          </p:nvPr>
        </p:nvSpPr>
        <p:spPr/>
        <p:txBody>
          <a:bodyPr/>
          <a:lstStyle/>
          <a:p>
            <a:fld id="{4119457A-5965-C148-8898-E00E7A560E34}" type="slidenum">
              <a:rPr lang="tr-TR" smtClean="0"/>
              <a:t>17</a:t>
            </a:fld>
            <a:endParaRPr lang="tr-TR" dirty="0"/>
          </a:p>
        </p:txBody>
      </p:sp>
      <p:pic>
        <p:nvPicPr>
          <p:cNvPr id="9" name="Picture 8">
            <a:extLst>
              <a:ext uri="{FF2B5EF4-FFF2-40B4-BE49-F238E27FC236}">
                <a16:creationId xmlns:a16="http://schemas.microsoft.com/office/drawing/2014/main" id="{B672F362-EBB9-F343-A6FF-E989BE4D67E3}"/>
              </a:ext>
            </a:extLst>
          </p:cNvPr>
          <p:cNvPicPr>
            <a:picLocks noChangeAspect="1"/>
          </p:cNvPicPr>
          <p:nvPr/>
        </p:nvPicPr>
        <p:blipFill>
          <a:blip r:embed="rId2"/>
          <a:stretch>
            <a:fillRect/>
          </a:stretch>
        </p:blipFill>
        <p:spPr>
          <a:xfrm>
            <a:off x="2693987" y="2185194"/>
            <a:ext cx="6502400" cy="3505200"/>
          </a:xfrm>
          <a:prstGeom prst="rect">
            <a:avLst/>
          </a:prstGeom>
        </p:spPr>
      </p:pic>
    </p:spTree>
    <p:extLst>
      <p:ext uri="{BB962C8B-B14F-4D97-AF65-F5344CB8AC3E}">
        <p14:creationId xmlns:p14="http://schemas.microsoft.com/office/powerpoint/2010/main" val="349873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331-E0E8-2D4A-995E-9C2E696E93E7}"/>
              </a:ext>
            </a:extLst>
          </p:cNvPr>
          <p:cNvSpPr>
            <a:spLocks noGrp="1"/>
          </p:cNvSpPr>
          <p:nvPr>
            <p:ph type="title"/>
          </p:nvPr>
        </p:nvSpPr>
        <p:spPr>
          <a:xfrm>
            <a:off x="838200" y="365125"/>
            <a:ext cx="11542986" cy="1325563"/>
          </a:xfrm>
        </p:spPr>
        <p:txBody>
          <a:bodyPr>
            <a:normAutofit/>
          </a:bodyPr>
          <a:lstStyle/>
          <a:p>
            <a:r>
              <a:rPr lang="tr-TR" dirty="0"/>
              <a:t>Derleyici(Compiler) ve Yorumlayıcı(Interpreter)</a:t>
            </a:r>
          </a:p>
        </p:txBody>
      </p:sp>
      <p:sp>
        <p:nvSpPr>
          <p:cNvPr id="3" name="Content Placeholder 2">
            <a:extLst>
              <a:ext uri="{FF2B5EF4-FFF2-40B4-BE49-F238E27FC236}">
                <a16:creationId xmlns:a16="http://schemas.microsoft.com/office/drawing/2014/main" id="{E6CCB8F0-F21A-4F48-AE13-2DC194106EEB}"/>
              </a:ext>
            </a:extLst>
          </p:cNvPr>
          <p:cNvSpPr>
            <a:spLocks noGrp="1"/>
          </p:cNvSpPr>
          <p:nvPr>
            <p:ph idx="1"/>
          </p:nvPr>
        </p:nvSpPr>
        <p:spPr/>
        <p:txBody>
          <a:bodyPr/>
          <a:lstStyle/>
          <a:p>
            <a:r>
              <a:rPr lang="tr-TR" dirty="0"/>
              <a:t>Bahsettiğim üzere derlenen diller çalıştırılmadan önce makine diline derleyiciler tarafından tercüme edilmesi gerekir.</a:t>
            </a:r>
          </a:p>
          <a:p>
            <a:pPr marL="0" indent="0">
              <a:buNone/>
            </a:pPr>
            <a:endParaRPr lang="tr-TR" dirty="0"/>
          </a:p>
          <a:p>
            <a:r>
              <a:rPr lang="tr-TR" dirty="0"/>
              <a:t>Yorumlayıcı, kaynak kodu komut komut okuyup üzerinde çalışılan makinenin komut setine çevirerek çalıştıran bir programdır. Yorumlanarak çalıştırılan yüksek seviyeli diller doğrudan yorumlanmazlar. Genellikle bir ara forma(</a:t>
            </a:r>
            <a:r>
              <a:rPr lang="tr-TR" dirty="0" err="1"/>
              <a:t>Opcode</a:t>
            </a:r>
            <a:r>
              <a:rPr lang="tr-TR" dirty="0"/>
              <a:t>, </a:t>
            </a:r>
            <a:r>
              <a:rPr lang="tr-TR" dirty="0" err="1"/>
              <a:t>Bytecode</a:t>
            </a:r>
            <a:r>
              <a:rPr lang="tr-TR" dirty="0"/>
              <a:t> vs.) derlenir ve bu kodlar yorumlanarak yerel makine diline çevrilir ve işletilir. Python gibi yorumlanan diller aslında yorumlama aşamasına geçilmeden önce en az 1 kere derlenirler.</a:t>
            </a:r>
          </a:p>
        </p:txBody>
      </p:sp>
      <p:sp>
        <p:nvSpPr>
          <p:cNvPr id="4" name="Date Placeholder 3">
            <a:extLst>
              <a:ext uri="{FF2B5EF4-FFF2-40B4-BE49-F238E27FC236}">
                <a16:creationId xmlns:a16="http://schemas.microsoft.com/office/drawing/2014/main" id="{E82D68ED-B44D-F44A-9D02-810B047D4D3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2A7DA56E-4868-3149-9A96-60659332E995}"/>
              </a:ext>
            </a:extLst>
          </p:cNvPr>
          <p:cNvSpPr>
            <a:spLocks noGrp="1"/>
          </p:cNvSpPr>
          <p:nvPr>
            <p:ph type="sldNum" sz="quarter" idx="12"/>
          </p:nvPr>
        </p:nvSpPr>
        <p:spPr/>
        <p:txBody>
          <a:bodyPr/>
          <a:lstStyle/>
          <a:p>
            <a:fld id="{4119457A-5965-C148-8898-E00E7A560E34}" type="slidenum">
              <a:rPr lang="tr-TR" smtClean="0"/>
              <a:t>18</a:t>
            </a:fld>
            <a:endParaRPr lang="tr-TR" dirty="0"/>
          </a:p>
        </p:txBody>
      </p:sp>
    </p:spTree>
    <p:extLst>
      <p:ext uri="{BB962C8B-B14F-4D97-AF65-F5344CB8AC3E}">
        <p14:creationId xmlns:p14="http://schemas.microsoft.com/office/powerpoint/2010/main" val="416448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DFC-522F-0642-9E9C-9B4DD63DD34D}"/>
              </a:ext>
            </a:extLst>
          </p:cNvPr>
          <p:cNvSpPr>
            <a:spLocks noGrp="1"/>
          </p:cNvSpPr>
          <p:nvPr>
            <p:ph type="title"/>
          </p:nvPr>
        </p:nvSpPr>
        <p:spPr/>
        <p:txBody>
          <a:bodyPr/>
          <a:lstStyle/>
          <a:p>
            <a:pPr algn="ctr"/>
            <a:r>
              <a:rPr lang="tr-TR" dirty="0"/>
              <a:t>Python</a:t>
            </a:r>
          </a:p>
        </p:txBody>
      </p:sp>
      <p:sp>
        <p:nvSpPr>
          <p:cNvPr id="3" name="Content Placeholder 2">
            <a:extLst>
              <a:ext uri="{FF2B5EF4-FFF2-40B4-BE49-F238E27FC236}">
                <a16:creationId xmlns:a16="http://schemas.microsoft.com/office/drawing/2014/main" id="{5680630C-BCFD-2141-A0DC-68104FAFD453}"/>
              </a:ext>
            </a:extLst>
          </p:cNvPr>
          <p:cNvSpPr>
            <a:spLocks noGrp="1"/>
          </p:cNvSpPr>
          <p:nvPr>
            <p:ph idx="1"/>
          </p:nvPr>
        </p:nvSpPr>
        <p:spPr/>
        <p:txBody>
          <a:bodyPr>
            <a:normAutofit/>
          </a:bodyPr>
          <a:lstStyle/>
          <a:p>
            <a:r>
              <a:rPr lang="tr-TR" dirty="0"/>
              <a:t>Python, yorumlanmış, nesne yönelimli, üst düzey bir programlama dilidir.</a:t>
            </a:r>
          </a:p>
          <a:p>
            <a:pPr marL="0" indent="0">
              <a:buNone/>
            </a:pPr>
            <a:endParaRPr lang="tr-TR" dirty="0"/>
          </a:p>
          <a:p>
            <a:r>
              <a:rPr lang="tr-TR" dirty="0"/>
              <a:t>1990'ların başında, </a:t>
            </a:r>
            <a:r>
              <a:rPr lang="tr-TR" dirty="0" err="1"/>
              <a:t>Guido</a:t>
            </a:r>
            <a:r>
              <a:rPr lang="tr-TR" dirty="0"/>
              <a:t> </a:t>
            </a:r>
            <a:r>
              <a:rPr lang="tr-TR" dirty="0" err="1"/>
              <a:t>van</a:t>
            </a:r>
            <a:r>
              <a:rPr lang="tr-TR" dirty="0"/>
              <a:t> </a:t>
            </a:r>
            <a:r>
              <a:rPr lang="tr-TR" dirty="0" err="1"/>
              <a:t>Rossum</a:t>
            </a:r>
            <a:r>
              <a:rPr lang="tr-TR" dirty="0"/>
              <a:t>, programlama dili olacak </a:t>
            </a:r>
            <a:r>
              <a:rPr lang="tr-TR" dirty="0" err="1"/>
              <a:t>Python’ı</a:t>
            </a:r>
            <a:r>
              <a:rPr lang="tr-TR" dirty="0"/>
              <a:t> tasarladı.</a:t>
            </a:r>
          </a:p>
          <a:p>
            <a:pPr marL="0" indent="0">
              <a:buNone/>
            </a:pPr>
            <a:endParaRPr lang="tr-TR" dirty="0"/>
          </a:p>
          <a:p>
            <a:r>
              <a:rPr lang="tr-TR" dirty="0"/>
              <a:t>Python programları Python yorumlayıcısı tarafından yürütülür. </a:t>
            </a:r>
          </a:p>
        </p:txBody>
      </p:sp>
      <p:sp>
        <p:nvSpPr>
          <p:cNvPr id="4" name="Date Placeholder 3">
            <a:extLst>
              <a:ext uri="{FF2B5EF4-FFF2-40B4-BE49-F238E27FC236}">
                <a16:creationId xmlns:a16="http://schemas.microsoft.com/office/drawing/2014/main" id="{3E6C67C0-CD10-674E-9C82-B15FFA0F5E3D}"/>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842DCBCE-FA5D-5140-95EB-802E7D5E8A8B}"/>
              </a:ext>
            </a:extLst>
          </p:cNvPr>
          <p:cNvSpPr>
            <a:spLocks noGrp="1"/>
          </p:cNvSpPr>
          <p:nvPr>
            <p:ph type="sldNum" sz="quarter" idx="12"/>
          </p:nvPr>
        </p:nvSpPr>
        <p:spPr/>
        <p:txBody>
          <a:bodyPr/>
          <a:lstStyle/>
          <a:p>
            <a:fld id="{4119457A-5965-C148-8898-E00E7A560E34}" type="slidenum">
              <a:rPr lang="tr-TR" smtClean="0"/>
              <a:t>19</a:t>
            </a:fld>
            <a:endParaRPr lang="tr-TR" dirty="0"/>
          </a:p>
        </p:txBody>
      </p:sp>
    </p:spTree>
    <p:extLst>
      <p:ext uri="{BB962C8B-B14F-4D97-AF65-F5344CB8AC3E}">
        <p14:creationId xmlns:p14="http://schemas.microsoft.com/office/powerpoint/2010/main" val="144693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32E-4F77-7545-BC71-F1A90543D79D}"/>
              </a:ext>
            </a:extLst>
          </p:cNvPr>
          <p:cNvSpPr>
            <a:spLocks noGrp="1"/>
          </p:cNvSpPr>
          <p:nvPr>
            <p:ph type="title"/>
          </p:nvPr>
        </p:nvSpPr>
        <p:spPr/>
        <p:txBody>
          <a:bodyPr/>
          <a:lstStyle/>
          <a:p>
            <a:r>
              <a:rPr lang="tr-TR" dirty="0"/>
              <a:t>MAI Workshops’19 </a:t>
            </a:r>
          </a:p>
        </p:txBody>
      </p:sp>
      <p:sp>
        <p:nvSpPr>
          <p:cNvPr id="3" name="Content Placeholder 2">
            <a:extLst>
              <a:ext uri="{FF2B5EF4-FFF2-40B4-BE49-F238E27FC236}">
                <a16:creationId xmlns:a16="http://schemas.microsoft.com/office/drawing/2014/main" id="{357E72AB-766E-9A44-A9D5-3205E3D5AFCF}"/>
              </a:ext>
            </a:extLst>
          </p:cNvPr>
          <p:cNvSpPr>
            <a:spLocks noGrp="1"/>
          </p:cNvSpPr>
          <p:nvPr>
            <p:ph idx="1"/>
          </p:nvPr>
        </p:nvSpPr>
        <p:spPr/>
        <p:txBody>
          <a:bodyPr/>
          <a:lstStyle/>
          <a:p>
            <a:r>
              <a:rPr lang="tr-TR" dirty="0"/>
              <a:t>Workshop içeriklerine ulaşmak için;</a:t>
            </a:r>
          </a:p>
          <a:p>
            <a:pPr lvl="1"/>
            <a:r>
              <a:rPr lang="tr-TR" dirty="0"/>
              <a:t>Piazza:</a:t>
            </a:r>
          </a:p>
          <a:p>
            <a:pPr lvl="2"/>
            <a:r>
              <a:rPr lang="tr-TR" dirty="0"/>
              <a:t>İstinye Üniversitesi Fall 2019, MAI 101</a:t>
            </a:r>
          </a:p>
          <a:p>
            <a:pPr lvl="2"/>
            <a:r>
              <a:rPr lang="tr-TR" dirty="0">
                <a:hlinkClick r:id="rId2"/>
              </a:rPr>
              <a:t>http://bit.ly/maiws</a:t>
            </a:r>
            <a:endParaRPr lang="tr-TR" dirty="0"/>
          </a:p>
          <a:p>
            <a:pPr lvl="1"/>
            <a:r>
              <a:rPr lang="tr-TR" dirty="0"/>
              <a:t>GitHub:</a:t>
            </a:r>
          </a:p>
          <a:p>
            <a:pPr lvl="2"/>
            <a:r>
              <a:rPr lang="tr-TR" dirty="0">
                <a:hlinkClick r:id="rId3"/>
              </a:rPr>
              <a:t>https://github.com/MAIClub/maiWorkshops19</a:t>
            </a:r>
            <a:endParaRPr lang="tr-TR" dirty="0"/>
          </a:p>
          <a:p>
            <a:pPr lvl="1"/>
            <a:r>
              <a:rPr lang="tr-TR" dirty="0" err="1"/>
              <a:t>Website</a:t>
            </a:r>
            <a:r>
              <a:rPr lang="tr-TR" dirty="0"/>
              <a:t>:</a:t>
            </a:r>
          </a:p>
          <a:p>
            <a:pPr lvl="2"/>
            <a:r>
              <a:rPr lang="tr-TR" dirty="0">
                <a:hlinkClick r:id="rId4"/>
              </a:rPr>
              <a:t>https://mai.istinye.club/</a:t>
            </a:r>
            <a:endParaRPr lang="tr-TR" dirty="0"/>
          </a:p>
        </p:txBody>
      </p:sp>
      <p:sp>
        <p:nvSpPr>
          <p:cNvPr id="4" name="Date Placeholder 3">
            <a:extLst>
              <a:ext uri="{FF2B5EF4-FFF2-40B4-BE49-F238E27FC236}">
                <a16:creationId xmlns:a16="http://schemas.microsoft.com/office/drawing/2014/main" id="{01A1A0B8-6D18-9D43-8783-C740E5AF947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9CE3D939-62DF-B343-BD2D-DC80906D7D0B}"/>
              </a:ext>
            </a:extLst>
          </p:cNvPr>
          <p:cNvSpPr>
            <a:spLocks noGrp="1"/>
          </p:cNvSpPr>
          <p:nvPr>
            <p:ph type="sldNum" sz="quarter" idx="12"/>
          </p:nvPr>
        </p:nvSpPr>
        <p:spPr/>
        <p:txBody>
          <a:bodyPr/>
          <a:lstStyle/>
          <a:p>
            <a:fld id="{4119457A-5965-C148-8898-E00E7A560E34}" type="slidenum">
              <a:rPr lang="tr-TR" smtClean="0"/>
              <a:t>2</a:t>
            </a:fld>
            <a:endParaRPr lang="tr-TR" dirty="0"/>
          </a:p>
        </p:txBody>
      </p:sp>
    </p:spTree>
    <p:extLst>
      <p:ext uri="{BB962C8B-B14F-4D97-AF65-F5344CB8AC3E}">
        <p14:creationId xmlns:p14="http://schemas.microsoft.com/office/powerpoint/2010/main" val="23932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D9F0-0A77-2745-A4A0-B263D431E153}"/>
              </a:ext>
            </a:extLst>
          </p:cNvPr>
          <p:cNvSpPr>
            <a:spLocks noGrp="1"/>
          </p:cNvSpPr>
          <p:nvPr>
            <p:ph type="title"/>
          </p:nvPr>
        </p:nvSpPr>
        <p:spPr/>
        <p:txBody>
          <a:bodyPr/>
          <a:lstStyle/>
          <a:p>
            <a:r>
              <a:rPr lang="tr-TR" dirty="0"/>
              <a:t>Python</a:t>
            </a:r>
          </a:p>
        </p:txBody>
      </p:sp>
      <p:sp>
        <p:nvSpPr>
          <p:cNvPr id="3" name="Content Placeholder 2">
            <a:extLst>
              <a:ext uri="{FF2B5EF4-FFF2-40B4-BE49-F238E27FC236}">
                <a16:creationId xmlns:a16="http://schemas.microsoft.com/office/drawing/2014/main" id="{D1057DE3-B500-9649-9A7D-287FBB306577}"/>
              </a:ext>
            </a:extLst>
          </p:cNvPr>
          <p:cNvSpPr>
            <a:spLocks noGrp="1"/>
          </p:cNvSpPr>
          <p:nvPr>
            <p:ph idx="1"/>
          </p:nvPr>
        </p:nvSpPr>
        <p:spPr/>
        <p:txBody>
          <a:bodyPr/>
          <a:lstStyle/>
          <a:p>
            <a:r>
              <a:rPr lang="tr-TR" dirty="0"/>
              <a:t>İki </a:t>
            </a:r>
            <a:r>
              <a:rPr lang="tr-TR" dirty="0" err="1"/>
              <a:t>modu</a:t>
            </a:r>
            <a:r>
              <a:rPr lang="tr-TR" dirty="0"/>
              <a:t> var: </a:t>
            </a:r>
            <a:r>
              <a:rPr lang="tr-TR" dirty="0" err="1"/>
              <a:t>interactive</a:t>
            </a:r>
            <a:r>
              <a:rPr lang="tr-TR" dirty="0"/>
              <a:t> (etkileşim) </a:t>
            </a:r>
            <a:r>
              <a:rPr lang="tr-TR" dirty="0" err="1"/>
              <a:t>mod</a:t>
            </a:r>
            <a:r>
              <a:rPr lang="tr-TR" dirty="0"/>
              <a:t> ve </a:t>
            </a:r>
            <a:r>
              <a:rPr lang="tr-TR" dirty="0" err="1"/>
              <a:t>script</a:t>
            </a:r>
            <a:r>
              <a:rPr lang="tr-TR" dirty="0"/>
              <a:t> (komut dosyası) </a:t>
            </a:r>
            <a:r>
              <a:rPr lang="tr-TR" dirty="0" err="1"/>
              <a:t>modu</a:t>
            </a:r>
            <a:r>
              <a:rPr lang="tr-TR" dirty="0"/>
              <a:t>.</a:t>
            </a:r>
          </a:p>
          <a:p>
            <a:r>
              <a:rPr lang="tr-TR" dirty="0"/>
              <a:t>Etkileşimli </a:t>
            </a:r>
            <a:r>
              <a:rPr lang="tr-TR" dirty="0" err="1"/>
              <a:t>modda</a:t>
            </a:r>
            <a:r>
              <a:rPr lang="tr-TR" dirty="0"/>
              <a:t> Python programlarını yazdığınızda yorumlayıcı sonucu yazdırır. </a:t>
            </a:r>
          </a:p>
          <a:p>
            <a:r>
              <a:rPr lang="tr-TR" dirty="0"/>
              <a:t>Alternatif olarak, bir dosyada kod saklayabilir ve komut dosyası olarak adlandırılan dosyanın içeriğini yürütmek için yorumlayıcıyı kullanabilirsiniz.</a:t>
            </a:r>
          </a:p>
          <a:p>
            <a:r>
              <a:rPr lang="tr-TR" dirty="0"/>
              <a:t>Kurallara göre, Python komut dosyaları “.</a:t>
            </a:r>
            <a:r>
              <a:rPr lang="tr-TR" dirty="0" err="1"/>
              <a:t>py</a:t>
            </a:r>
            <a:r>
              <a:rPr lang="tr-TR" dirty="0"/>
              <a:t>” ile biterler.</a:t>
            </a:r>
          </a:p>
        </p:txBody>
      </p:sp>
      <p:sp>
        <p:nvSpPr>
          <p:cNvPr id="4" name="Date Placeholder 3">
            <a:extLst>
              <a:ext uri="{FF2B5EF4-FFF2-40B4-BE49-F238E27FC236}">
                <a16:creationId xmlns:a16="http://schemas.microsoft.com/office/drawing/2014/main" id="{5E32E187-5299-CF4F-8FB4-F056CD928B60}"/>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3789D76-D8A4-8743-8CB9-4BC17D0BF6FE}"/>
              </a:ext>
            </a:extLst>
          </p:cNvPr>
          <p:cNvSpPr>
            <a:spLocks noGrp="1"/>
          </p:cNvSpPr>
          <p:nvPr>
            <p:ph type="sldNum" sz="quarter" idx="12"/>
          </p:nvPr>
        </p:nvSpPr>
        <p:spPr/>
        <p:txBody>
          <a:bodyPr/>
          <a:lstStyle/>
          <a:p>
            <a:fld id="{4119457A-5965-C148-8898-E00E7A560E34}" type="slidenum">
              <a:rPr lang="tr-TR" smtClean="0"/>
              <a:t>20</a:t>
            </a:fld>
            <a:endParaRPr lang="tr-TR" dirty="0"/>
          </a:p>
        </p:txBody>
      </p:sp>
    </p:spTree>
    <p:extLst>
      <p:ext uri="{BB962C8B-B14F-4D97-AF65-F5344CB8AC3E}">
        <p14:creationId xmlns:p14="http://schemas.microsoft.com/office/powerpoint/2010/main" val="417548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C66-3936-6948-A680-63E5F26E1158}"/>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D16FFCD8-DBEF-3A4C-A0C8-3FC1F7ECC60C}"/>
              </a:ext>
            </a:extLst>
          </p:cNvPr>
          <p:cNvPicPr>
            <a:picLocks noGrp="1" noChangeAspect="1"/>
          </p:cNvPicPr>
          <p:nvPr>
            <p:ph idx="1"/>
          </p:nvPr>
        </p:nvPicPr>
        <p:blipFill>
          <a:blip r:embed="rId2"/>
          <a:stretch>
            <a:fillRect/>
          </a:stretch>
        </p:blipFill>
        <p:spPr>
          <a:xfrm>
            <a:off x="838200" y="1425575"/>
            <a:ext cx="9468681" cy="4351338"/>
          </a:xfrm>
        </p:spPr>
      </p:pic>
      <p:sp>
        <p:nvSpPr>
          <p:cNvPr id="4" name="Date Placeholder 3">
            <a:extLst>
              <a:ext uri="{FF2B5EF4-FFF2-40B4-BE49-F238E27FC236}">
                <a16:creationId xmlns:a16="http://schemas.microsoft.com/office/drawing/2014/main" id="{83CAE64F-D7FA-4848-B0D3-0DAE44C28DC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2503306-CC18-1C46-A5EA-B0D964CB391C}"/>
              </a:ext>
            </a:extLst>
          </p:cNvPr>
          <p:cNvSpPr>
            <a:spLocks noGrp="1"/>
          </p:cNvSpPr>
          <p:nvPr>
            <p:ph type="sldNum" sz="quarter" idx="12"/>
          </p:nvPr>
        </p:nvSpPr>
        <p:spPr/>
        <p:txBody>
          <a:bodyPr/>
          <a:lstStyle/>
          <a:p>
            <a:fld id="{4119457A-5965-C148-8898-E00E7A560E34}" type="slidenum">
              <a:rPr lang="tr-TR" smtClean="0"/>
              <a:t>21</a:t>
            </a:fld>
            <a:endParaRPr lang="tr-TR" dirty="0"/>
          </a:p>
        </p:txBody>
      </p:sp>
    </p:spTree>
    <p:extLst>
      <p:ext uri="{BB962C8B-B14F-4D97-AF65-F5344CB8AC3E}">
        <p14:creationId xmlns:p14="http://schemas.microsoft.com/office/powerpoint/2010/main" val="405273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C037-4536-1A41-892B-3028494A78A1}"/>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AAC16422-70B1-B349-923A-362E27D32A73}"/>
              </a:ext>
            </a:extLst>
          </p:cNvPr>
          <p:cNvPicPr>
            <a:picLocks noGrp="1" noChangeAspect="1"/>
          </p:cNvPicPr>
          <p:nvPr>
            <p:ph idx="1"/>
          </p:nvPr>
        </p:nvPicPr>
        <p:blipFill>
          <a:blip r:embed="rId2"/>
          <a:stretch>
            <a:fillRect/>
          </a:stretch>
        </p:blipFill>
        <p:spPr>
          <a:xfrm>
            <a:off x="698609" y="2011363"/>
            <a:ext cx="5524500" cy="3378200"/>
          </a:xfrm>
        </p:spPr>
      </p:pic>
      <p:sp>
        <p:nvSpPr>
          <p:cNvPr id="4" name="Date Placeholder 3">
            <a:extLst>
              <a:ext uri="{FF2B5EF4-FFF2-40B4-BE49-F238E27FC236}">
                <a16:creationId xmlns:a16="http://schemas.microsoft.com/office/drawing/2014/main" id="{09AF9D80-B134-E847-B7C3-8157967692E2}"/>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8E6C2EC-C3D3-AE42-9A0F-045F88D35BF7}"/>
              </a:ext>
            </a:extLst>
          </p:cNvPr>
          <p:cNvSpPr>
            <a:spLocks noGrp="1"/>
          </p:cNvSpPr>
          <p:nvPr>
            <p:ph type="sldNum" sz="quarter" idx="12"/>
          </p:nvPr>
        </p:nvSpPr>
        <p:spPr/>
        <p:txBody>
          <a:bodyPr/>
          <a:lstStyle/>
          <a:p>
            <a:fld id="{4119457A-5965-C148-8898-E00E7A560E34}" type="slidenum">
              <a:rPr lang="tr-TR" smtClean="0"/>
              <a:t>22</a:t>
            </a:fld>
            <a:endParaRPr lang="tr-TR" dirty="0"/>
          </a:p>
        </p:txBody>
      </p:sp>
      <p:pic>
        <p:nvPicPr>
          <p:cNvPr id="9" name="Picture 8">
            <a:extLst>
              <a:ext uri="{FF2B5EF4-FFF2-40B4-BE49-F238E27FC236}">
                <a16:creationId xmlns:a16="http://schemas.microsoft.com/office/drawing/2014/main" id="{3584CBE4-ABB6-0249-8CFB-343B9A78B40A}"/>
              </a:ext>
            </a:extLst>
          </p:cNvPr>
          <p:cNvPicPr>
            <a:picLocks noChangeAspect="1"/>
          </p:cNvPicPr>
          <p:nvPr/>
        </p:nvPicPr>
        <p:blipFill>
          <a:blip r:embed="rId3"/>
          <a:stretch>
            <a:fillRect/>
          </a:stretch>
        </p:blipFill>
        <p:spPr>
          <a:xfrm>
            <a:off x="6562418" y="2011363"/>
            <a:ext cx="5277464" cy="3378200"/>
          </a:xfrm>
          <a:prstGeom prst="rect">
            <a:avLst/>
          </a:prstGeom>
        </p:spPr>
      </p:pic>
    </p:spTree>
    <p:extLst>
      <p:ext uri="{BB962C8B-B14F-4D97-AF65-F5344CB8AC3E}">
        <p14:creationId xmlns:p14="http://schemas.microsoft.com/office/powerpoint/2010/main" val="354991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D618-445C-3144-9528-34BCF4192709}"/>
              </a:ext>
            </a:extLst>
          </p:cNvPr>
          <p:cNvSpPr>
            <a:spLocks noGrp="1"/>
          </p:cNvSpPr>
          <p:nvPr>
            <p:ph type="title"/>
          </p:nvPr>
        </p:nvSpPr>
        <p:spPr/>
        <p:txBody>
          <a:bodyPr/>
          <a:lstStyle/>
          <a:p>
            <a:r>
              <a:rPr lang="tr-TR" dirty="0"/>
              <a:t>Hata Tipleri</a:t>
            </a:r>
          </a:p>
        </p:txBody>
      </p:sp>
      <p:sp>
        <p:nvSpPr>
          <p:cNvPr id="3" name="Content Placeholder 2">
            <a:extLst>
              <a:ext uri="{FF2B5EF4-FFF2-40B4-BE49-F238E27FC236}">
                <a16:creationId xmlns:a16="http://schemas.microsoft.com/office/drawing/2014/main" id="{643EB2C7-8A56-3C4F-A071-9E611A14B096}"/>
              </a:ext>
            </a:extLst>
          </p:cNvPr>
          <p:cNvSpPr>
            <a:spLocks noGrp="1"/>
          </p:cNvSpPr>
          <p:nvPr>
            <p:ph idx="1"/>
          </p:nvPr>
        </p:nvSpPr>
        <p:spPr/>
        <p:txBody>
          <a:bodyPr/>
          <a:lstStyle/>
          <a:p>
            <a:r>
              <a:rPr lang="tr-TR" dirty="0" err="1"/>
              <a:t>Syntax</a:t>
            </a:r>
            <a:r>
              <a:rPr lang="tr-TR" dirty="0"/>
              <a:t> (Sözdizimi) hataları: </a:t>
            </a:r>
            <a:r>
              <a:rPr lang="tr-TR" dirty="0" err="1"/>
              <a:t>syntax</a:t>
            </a:r>
            <a:r>
              <a:rPr lang="tr-TR" dirty="0"/>
              <a:t> programın yapısını ve bu yapıyla ilgili kuralları belirtir. Bu kuralların ihlali sözdizimi hatalarına neden olur.</a:t>
            </a:r>
          </a:p>
          <a:p>
            <a:pPr marL="0" indent="0">
              <a:buNone/>
            </a:pPr>
            <a:endParaRPr lang="tr-TR" dirty="0"/>
          </a:p>
          <a:p>
            <a:r>
              <a:rPr lang="tr-TR" dirty="0"/>
              <a:t>Runtime (Çalışma zamanı) hataları: program çalışırken oluşan hatalar. </a:t>
            </a:r>
          </a:p>
          <a:p>
            <a:pPr lvl="1"/>
            <a:r>
              <a:rPr lang="tr-TR" dirty="0"/>
              <a:t>Sıfıra bölünme hatası: a/b, a=1 ve b=0 iken.</a:t>
            </a:r>
          </a:p>
          <a:p>
            <a:pPr marL="457200" lvl="1" indent="0">
              <a:buNone/>
            </a:pPr>
            <a:endParaRPr lang="tr-TR" dirty="0"/>
          </a:p>
          <a:p>
            <a:r>
              <a:rPr lang="tr-TR" dirty="0" err="1"/>
              <a:t>Logic</a:t>
            </a:r>
            <a:r>
              <a:rPr lang="tr-TR" dirty="0"/>
              <a:t> (Mantık) hataları: program herhangi bir hata mesajı üretmez, ancak programın çıktısı yanlıştır.</a:t>
            </a:r>
          </a:p>
        </p:txBody>
      </p:sp>
      <p:sp>
        <p:nvSpPr>
          <p:cNvPr id="4" name="Date Placeholder 3">
            <a:extLst>
              <a:ext uri="{FF2B5EF4-FFF2-40B4-BE49-F238E27FC236}">
                <a16:creationId xmlns:a16="http://schemas.microsoft.com/office/drawing/2014/main" id="{196FCF2B-8248-E746-A009-65829107F337}"/>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F22B585D-2626-5B46-B4DD-F624B191B3FD}"/>
              </a:ext>
            </a:extLst>
          </p:cNvPr>
          <p:cNvSpPr>
            <a:spLocks noGrp="1"/>
          </p:cNvSpPr>
          <p:nvPr>
            <p:ph type="sldNum" sz="quarter" idx="12"/>
          </p:nvPr>
        </p:nvSpPr>
        <p:spPr/>
        <p:txBody>
          <a:bodyPr/>
          <a:lstStyle/>
          <a:p>
            <a:fld id="{4119457A-5965-C148-8898-E00E7A560E34}" type="slidenum">
              <a:rPr lang="tr-TR" smtClean="0"/>
              <a:t>23</a:t>
            </a:fld>
            <a:endParaRPr lang="tr-TR" dirty="0"/>
          </a:p>
        </p:txBody>
      </p:sp>
    </p:spTree>
    <p:extLst>
      <p:ext uri="{BB962C8B-B14F-4D97-AF65-F5344CB8AC3E}">
        <p14:creationId xmlns:p14="http://schemas.microsoft.com/office/powerpoint/2010/main" val="94374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8FAC-3082-924E-AEA6-1710A45AACD6}"/>
              </a:ext>
            </a:extLst>
          </p:cNvPr>
          <p:cNvSpPr>
            <a:spLocks noGrp="1"/>
          </p:cNvSpPr>
          <p:nvPr>
            <p:ph type="title"/>
          </p:nvPr>
        </p:nvSpPr>
        <p:spPr/>
        <p:txBody>
          <a:bodyPr/>
          <a:lstStyle/>
          <a:p>
            <a:r>
              <a:rPr lang="tr-TR" dirty="0"/>
              <a:t>Çalışma Ortamı</a:t>
            </a:r>
          </a:p>
        </p:txBody>
      </p:sp>
      <p:sp>
        <p:nvSpPr>
          <p:cNvPr id="3" name="Content Placeholder 2">
            <a:extLst>
              <a:ext uri="{FF2B5EF4-FFF2-40B4-BE49-F238E27FC236}">
                <a16:creationId xmlns:a16="http://schemas.microsoft.com/office/drawing/2014/main" id="{12FABC4D-D6A4-D648-B68F-2E8CDE3E2B11}"/>
              </a:ext>
            </a:extLst>
          </p:cNvPr>
          <p:cNvSpPr>
            <a:spLocks noGrp="1"/>
          </p:cNvSpPr>
          <p:nvPr>
            <p:ph idx="1"/>
          </p:nvPr>
        </p:nvSpPr>
        <p:spPr/>
        <p:txBody>
          <a:bodyPr/>
          <a:lstStyle/>
          <a:p>
            <a:r>
              <a:rPr lang="tr-TR" dirty="0"/>
              <a:t>Google </a:t>
            </a:r>
            <a:r>
              <a:rPr lang="tr-TR" dirty="0" err="1"/>
              <a:t>Colabratory</a:t>
            </a:r>
            <a:endParaRPr lang="tr-TR" dirty="0"/>
          </a:p>
          <a:p>
            <a:pPr lvl="1"/>
            <a:r>
              <a:rPr lang="tr-TR" dirty="0">
                <a:hlinkClick r:id="rId2"/>
              </a:rPr>
              <a:t>https://colab.research.google.com/</a:t>
            </a:r>
            <a:endParaRPr lang="tr-TR" dirty="0"/>
          </a:p>
        </p:txBody>
      </p:sp>
      <p:sp>
        <p:nvSpPr>
          <p:cNvPr id="4" name="Date Placeholder 3">
            <a:extLst>
              <a:ext uri="{FF2B5EF4-FFF2-40B4-BE49-F238E27FC236}">
                <a16:creationId xmlns:a16="http://schemas.microsoft.com/office/drawing/2014/main" id="{B21BAAD3-FF78-E44F-B776-1B061A89F9D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B72224EA-5757-A54B-BAAC-E241547139E9}"/>
              </a:ext>
            </a:extLst>
          </p:cNvPr>
          <p:cNvSpPr>
            <a:spLocks noGrp="1"/>
          </p:cNvSpPr>
          <p:nvPr>
            <p:ph type="sldNum" sz="quarter" idx="12"/>
          </p:nvPr>
        </p:nvSpPr>
        <p:spPr/>
        <p:txBody>
          <a:bodyPr/>
          <a:lstStyle/>
          <a:p>
            <a:fld id="{4119457A-5965-C148-8898-E00E7A560E34}" type="slidenum">
              <a:rPr lang="tr-TR" smtClean="0"/>
              <a:t>24</a:t>
            </a:fld>
            <a:endParaRPr lang="tr-TR" dirty="0"/>
          </a:p>
        </p:txBody>
      </p:sp>
    </p:spTree>
    <p:extLst>
      <p:ext uri="{BB962C8B-B14F-4D97-AF65-F5344CB8AC3E}">
        <p14:creationId xmlns:p14="http://schemas.microsoft.com/office/powerpoint/2010/main" val="9175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06A3-6D93-604E-89DD-38B4C11CFE25}"/>
              </a:ext>
            </a:extLst>
          </p:cNvPr>
          <p:cNvSpPr>
            <a:spLocks noGrp="1"/>
          </p:cNvSpPr>
          <p:nvPr>
            <p:ph type="title"/>
          </p:nvPr>
        </p:nvSpPr>
        <p:spPr/>
        <p:txBody>
          <a:bodyPr/>
          <a:lstStyle/>
          <a:p>
            <a:r>
              <a:rPr lang="tr-TR" dirty="0"/>
              <a:t>Programlama ve Algoritma</a:t>
            </a:r>
          </a:p>
        </p:txBody>
      </p:sp>
      <p:sp>
        <p:nvSpPr>
          <p:cNvPr id="3" name="Content Placeholder 2">
            <a:extLst>
              <a:ext uri="{FF2B5EF4-FFF2-40B4-BE49-F238E27FC236}">
                <a16:creationId xmlns:a16="http://schemas.microsoft.com/office/drawing/2014/main" id="{D3B68AD5-F3D8-634F-ABF4-15FB848C0A12}"/>
              </a:ext>
            </a:extLst>
          </p:cNvPr>
          <p:cNvSpPr>
            <a:spLocks noGrp="1"/>
          </p:cNvSpPr>
          <p:nvPr>
            <p:ph idx="1"/>
          </p:nvPr>
        </p:nvSpPr>
        <p:spPr/>
        <p:txBody>
          <a:bodyPr/>
          <a:lstStyle/>
          <a:p>
            <a:r>
              <a:rPr lang="tr-TR" dirty="0"/>
              <a:t>Belirli bir amaca ulaşmak için oluşturulan algoritmanın herhangi bir programlama dilinde yazılarak bilgisayar tarafından işlenmesine programlama denir.</a:t>
            </a:r>
          </a:p>
          <a:p>
            <a:endParaRPr lang="tr-TR" dirty="0"/>
          </a:p>
          <a:p>
            <a:r>
              <a:rPr lang="tr-TR" dirty="0"/>
              <a:t>Bir sorunu çözmek veya belirlenmiş bir amaca ulaşmak için tasarlanan yola, takip edilen işlem basamaklarına algoritma denir. Algoritmalar açıkça belirtilmiş bir başlangıcı ve  sonu olan işlemler kümesidir. Amaca ulaşmak için işlenecek çözüm yolları ve sıralamaları belirlenir ve algoritma bu sırayı takip ederek en mantıklı çözüme ulaşır.</a:t>
            </a:r>
          </a:p>
        </p:txBody>
      </p:sp>
      <p:sp>
        <p:nvSpPr>
          <p:cNvPr id="4" name="Date Placeholder 3">
            <a:extLst>
              <a:ext uri="{FF2B5EF4-FFF2-40B4-BE49-F238E27FC236}">
                <a16:creationId xmlns:a16="http://schemas.microsoft.com/office/drawing/2014/main" id="{BE28A05A-1202-754B-A1EF-F848E5AA599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094C31C1-6075-5748-812E-E1DF9A9705C7}"/>
              </a:ext>
            </a:extLst>
          </p:cNvPr>
          <p:cNvSpPr>
            <a:spLocks noGrp="1"/>
          </p:cNvSpPr>
          <p:nvPr>
            <p:ph type="sldNum" sz="quarter" idx="12"/>
          </p:nvPr>
        </p:nvSpPr>
        <p:spPr/>
        <p:txBody>
          <a:bodyPr/>
          <a:lstStyle/>
          <a:p>
            <a:fld id="{4119457A-5965-C148-8898-E00E7A560E34}" type="slidenum">
              <a:rPr lang="tr-TR" smtClean="0"/>
              <a:t>3</a:t>
            </a:fld>
            <a:endParaRPr lang="tr-TR" dirty="0"/>
          </a:p>
        </p:txBody>
      </p:sp>
    </p:spTree>
    <p:extLst>
      <p:ext uri="{BB962C8B-B14F-4D97-AF65-F5344CB8AC3E}">
        <p14:creationId xmlns:p14="http://schemas.microsoft.com/office/powerpoint/2010/main" val="26590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271E-291C-5E43-A47D-EAE9ECD5BC23}"/>
              </a:ext>
            </a:extLst>
          </p:cNvPr>
          <p:cNvSpPr>
            <a:spLocks noGrp="1"/>
          </p:cNvSpPr>
          <p:nvPr>
            <p:ph type="title"/>
          </p:nvPr>
        </p:nvSpPr>
        <p:spPr/>
        <p:txBody>
          <a:bodyPr/>
          <a:lstStyle/>
          <a:p>
            <a:r>
              <a:rPr lang="tr-TR" dirty="0"/>
              <a:t>Programlama Dili</a:t>
            </a:r>
          </a:p>
        </p:txBody>
      </p:sp>
      <p:sp>
        <p:nvSpPr>
          <p:cNvPr id="3" name="Content Placeholder 2">
            <a:extLst>
              <a:ext uri="{FF2B5EF4-FFF2-40B4-BE49-F238E27FC236}">
                <a16:creationId xmlns:a16="http://schemas.microsoft.com/office/drawing/2014/main" id="{EEA8C79A-F051-9D49-BE70-F1C5B8ACC2B0}"/>
              </a:ext>
            </a:extLst>
          </p:cNvPr>
          <p:cNvSpPr>
            <a:spLocks noGrp="1"/>
          </p:cNvSpPr>
          <p:nvPr>
            <p:ph idx="1"/>
          </p:nvPr>
        </p:nvSpPr>
        <p:spPr/>
        <p:txBody>
          <a:bodyPr/>
          <a:lstStyle/>
          <a:p>
            <a:r>
              <a:rPr lang="tr-TR" dirty="0"/>
              <a:t>Programlama dili, belli bir standart formunda komutlar ve yazılımlar geliştirme imkanı sunan bilgisayar dilidir. Programlama dilleri sayesinde bir bilgisayarın hangi durumda ne çeşit çıktı verebileceği kontrol edilebilir. Kısacası programlama dilleri sayesinde bilgisayarlar ve insanlar verimli bir iletişim sağlayabilirler.</a:t>
            </a:r>
          </a:p>
          <a:p>
            <a:endParaRPr lang="tr-TR" dirty="0"/>
          </a:p>
          <a:p>
            <a:r>
              <a:rPr lang="tr-TR" dirty="0"/>
              <a:t>Örnek olarak C, C++, C#, Java, Swift, PHP, </a:t>
            </a:r>
            <a:r>
              <a:rPr lang="tr-TR" dirty="0" err="1"/>
              <a:t>Ruby</a:t>
            </a:r>
            <a:r>
              <a:rPr lang="tr-TR" dirty="0"/>
              <a:t>, R, </a:t>
            </a:r>
            <a:r>
              <a:rPr lang="tr-TR" dirty="0" err="1"/>
              <a:t>JavaScript</a:t>
            </a:r>
            <a:r>
              <a:rPr lang="tr-TR" dirty="0"/>
              <a:t>, Python ve daha fazlası. </a:t>
            </a:r>
          </a:p>
        </p:txBody>
      </p:sp>
      <p:sp>
        <p:nvSpPr>
          <p:cNvPr id="4" name="Date Placeholder 3">
            <a:extLst>
              <a:ext uri="{FF2B5EF4-FFF2-40B4-BE49-F238E27FC236}">
                <a16:creationId xmlns:a16="http://schemas.microsoft.com/office/drawing/2014/main" id="{9AB6F93A-4656-324D-9B7B-78F0555EDF4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72892C6-13E8-2148-AFC6-9DF6F8763B50}"/>
              </a:ext>
            </a:extLst>
          </p:cNvPr>
          <p:cNvSpPr>
            <a:spLocks noGrp="1"/>
          </p:cNvSpPr>
          <p:nvPr>
            <p:ph type="sldNum" sz="quarter" idx="12"/>
          </p:nvPr>
        </p:nvSpPr>
        <p:spPr/>
        <p:txBody>
          <a:bodyPr/>
          <a:lstStyle/>
          <a:p>
            <a:fld id="{4119457A-5965-C148-8898-E00E7A560E34}" type="slidenum">
              <a:rPr lang="tr-TR" smtClean="0"/>
              <a:t>4</a:t>
            </a:fld>
            <a:endParaRPr lang="tr-TR" dirty="0"/>
          </a:p>
        </p:txBody>
      </p:sp>
    </p:spTree>
    <p:extLst>
      <p:ext uri="{BB962C8B-B14F-4D97-AF65-F5344CB8AC3E}">
        <p14:creationId xmlns:p14="http://schemas.microsoft.com/office/powerpoint/2010/main" val="350959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8DCD-1D96-234B-A534-14F569C650F1}"/>
              </a:ext>
            </a:extLst>
          </p:cNvPr>
          <p:cNvSpPr>
            <a:spLocks noGrp="1"/>
          </p:cNvSpPr>
          <p:nvPr>
            <p:ph type="title"/>
          </p:nvPr>
        </p:nvSpPr>
        <p:spPr/>
        <p:txBody>
          <a:bodyPr/>
          <a:lstStyle/>
          <a:p>
            <a:r>
              <a:rPr lang="tr-TR" dirty="0"/>
              <a:t>Programlamaya Başlamak</a:t>
            </a:r>
          </a:p>
        </p:txBody>
      </p:sp>
      <p:sp>
        <p:nvSpPr>
          <p:cNvPr id="3" name="Content Placeholder 2">
            <a:extLst>
              <a:ext uri="{FF2B5EF4-FFF2-40B4-BE49-F238E27FC236}">
                <a16:creationId xmlns:a16="http://schemas.microsoft.com/office/drawing/2014/main" id="{F5E9DAF9-970C-8B4E-B0BC-F0AE6B4A807F}"/>
              </a:ext>
            </a:extLst>
          </p:cNvPr>
          <p:cNvSpPr>
            <a:spLocks noGrp="1"/>
          </p:cNvSpPr>
          <p:nvPr>
            <p:ph idx="1"/>
          </p:nvPr>
        </p:nvSpPr>
        <p:spPr/>
        <p:txBody>
          <a:bodyPr/>
          <a:lstStyle/>
          <a:p>
            <a:r>
              <a:rPr lang="tr-TR" dirty="0"/>
              <a:t>Bir beceri olarak programlamayı pasif olarak öğrenemezsiniz.</a:t>
            </a:r>
          </a:p>
          <a:p>
            <a:r>
              <a:rPr lang="tr-TR" dirty="0"/>
              <a:t>Denemekten korkmayın.</a:t>
            </a:r>
          </a:p>
          <a:p>
            <a:r>
              <a:rPr lang="tr-TR" dirty="0"/>
              <a:t>Küçük çapta öğrendiklerinizi uygulayacağınız bir program yazın.</a:t>
            </a:r>
          </a:p>
          <a:p>
            <a:pPr lvl="1"/>
            <a:r>
              <a:rPr lang="tr-TR" dirty="0"/>
              <a:t>Hesap Makinesi</a:t>
            </a:r>
          </a:p>
          <a:p>
            <a:pPr lvl="1"/>
            <a:r>
              <a:rPr lang="tr-TR" dirty="0"/>
              <a:t>Parola Üretici</a:t>
            </a:r>
          </a:p>
          <a:p>
            <a:pPr lvl="1"/>
            <a:r>
              <a:rPr lang="tr-TR" dirty="0"/>
              <a:t>Taş, Kağıt, Makas</a:t>
            </a:r>
          </a:p>
          <a:p>
            <a:pPr lvl="1"/>
            <a:r>
              <a:rPr lang="tr-TR" dirty="0"/>
              <a:t>Adam Asmaca</a:t>
            </a:r>
          </a:p>
          <a:p>
            <a:r>
              <a:rPr lang="tr-TR" u="sng" dirty="0"/>
              <a:t>İnterneti kullanın !!</a:t>
            </a:r>
          </a:p>
        </p:txBody>
      </p:sp>
      <p:sp>
        <p:nvSpPr>
          <p:cNvPr id="4" name="Date Placeholder 3">
            <a:extLst>
              <a:ext uri="{FF2B5EF4-FFF2-40B4-BE49-F238E27FC236}">
                <a16:creationId xmlns:a16="http://schemas.microsoft.com/office/drawing/2014/main" id="{11C35B4E-5A21-8048-94C0-785C83C603BA}"/>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BFD9144-0B2D-6B40-B949-7C4CD09DB975}"/>
              </a:ext>
            </a:extLst>
          </p:cNvPr>
          <p:cNvSpPr>
            <a:spLocks noGrp="1"/>
          </p:cNvSpPr>
          <p:nvPr>
            <p:ph type="sldNum" sz="quarter" idx="12"/>
          </p:nvPr>
        </p:nvSpPr>
        <p:spPr/>
        <p:txBody>
          <a:bodyPr/>
          <a:lstStyle/>
          <a:p>
            <a:fld id="{4119457A-5965-C148-8898-E00E7A560E34}" type="slidenum">
              <a:rPr lang="tr-TR" smtClean="0"/>
              <a:t>5</a:t>
            </a:fld>
            <a:endParaRPr lang="tr-TR" dirty="0"/>
          </a:p>
        </p:txBody>
      </p:sp>
    </p:spTree>
    <p:extLst>
      <p:ext uri="{BB962C8B-B14F-4D97-AF65-F5344CB8AC3E}">
        <p14:creationId xmlns:p14="http://schemas.microsoft.com/office/powerpoint/2010/main" val="67792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9561C3-175D-584A-A18F-0059876E7DC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28079C34-E3D6-E046-9E35-C2F3AABEA291}"/>
              </a:ext>
            </a:extLst>
          </p:cNvPr>
          <p:cNvSpPr>
            <a:spLocks noGrp="1"/>
          </p:cNvSpPr>
          <p:nvPr>
            <p:ph type="sldNum" sz="quarter" idx="12"/>
          </p:nvPr>
        </p:nvSpPr>
        <p:spPr/>
        <p:txBody>
          <a:bodyPr/>
          <a:lstStyle/>
          <a:p>
            <a:fld id="{4119457A-5965-C148-8898-E00E7A560E34}" type="slidenum">
              <a:rPr lang="tr-TR" smtClean="0"/>
              <a:t>6</a:t>
            </a:fld>
            <a:endParaRPr lang="tr-TR" dirty="0"/>
          </a:p>
        </p:txBody>
      </p:sp>
      <p:graphicFrame>
        <p:nvGraphicFramePr>
          <p:cNvPr id="6" name="Diagram 5">
            <a:extLst>
              <a:ext uri="{FF2B5EF4-FFF2-40B4-BE49-F238E27FC236}">
                <a16:creationId xmlns:a16="http://schemas.microsoft.com/office/drawing/2014/main" id="{2B53C28B-D4CF-724B-9F9E-8FFA8FC51251}"/>
              </a:ext>
            </a:extLst>
          </p:cNvPr>
          <p:cNvGraphicFramePr/>
          <p:nvPr>
            <p:extLst>
              <p:ext uri="{D42A27DB-BD31-4B8C-83A1-F6EECF244321}">
                <p14:modId xmlns:p14="http://schemas.microsoft.com/office/powerpoint/2010/main" val="11878479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4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1C16-2CDB-0C4D-B48C-61F9D3A0B9B0}"/>
              </a:ext>
            </a:extLst>
          </p:cNvPr>
          <p:cNvSpPr>
            <a:spLocks noGrp="1"/>
          </p:cNvSpPr>
          <p:nvPr>
            <p:ph type="title"/>
          </p:nvPr>
        </p:nvSpPr>
        <p:spPr/>
        <p:txBody>
          <a:bodyPr/>
          <a:lstStyle/>
          <a:p>
            <a:r>
              <a:rPr lang="tr-TR" dirty="0"/>
              <a:t>Problemler</a:t>
            </a:r>
          </a:p>
        </p:txBody>
      </p:sp>
      <p:pic>
        <p:nvPicPr>
          <p:cNvPr id="7" name="Content Placeholder 6" descr="A screenshot of a cell phone&#10;&#10;Description automatically generated">
            <a:extLst>
              <a:ext uri="{FF2B5EF4-FFF2-40B4-BE49-F238E27FC236}">
                <a16:creationId xmlns:a16="http://schemas.microsoft.com/office/drawing/2014/main" id="{C094042E-55A7-644D-BB7E-326020746AED}"/>
              </a:ext>
            </a:extLst>
          </p:cNvPr>
          <p:cNvPicPr>
            <a:picLocks noGrp="1" noChangeAspect="1"/>
          </p:cNvPicPr>
          <p:nvPr>
            <p:ph idx="1"/>
          </p:nvPr>
        </p:nvPicPr>
        <p:blipFill>
          <a:blip r:embed="rId2"/>
          <a:stretch>
            <a:fillRect/>
          </a:stretch>
        </p:blipFill>
        <p:spPr>
          <a:xfrm>
            <a:off x="838200" y="1690688"/>
            <a:ext cx="3945351" cy="4351338"/>
          </a:xfrm>
        </p:spPr>
      </p:pic>
      <p:sp>
        <p:nvSpPr>
          <p:cNvPr id="4" name="Date Placeholder 3">
            <a:extLst>
              <a:ext uri="{FF2B5EF4-FFF2-40B4-BE49-F238E27FC236}">
                <a16:creationId xmlns:a16="http://schemas.microsoft.com/office/drawing/2014/main" id="{5AEC84FC-410E-4545-947B-47459825CCF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76787DF-8831-DA4B-BE73-6F2DE25301C1}"/>
              </a:ext>
            </a:extLst>
          </p:cNvPr>
          <p:cNvSpPr>
            <a:spLocks noGrp="1"/>
          </p:cNvSpPr>
          <p:nvPr>
            <p:ph type="sldNum" sz="quarter" idx="12"/>
          </p:nvPr>
        </p:nvSpPr>
        <p:spPr/>
        <p:txBody>
          <a:bodyPr/>
          <a:lstStyle/>
          <a:p>
            <a:fld id="{4119457A-5965-C148-8898-E00E7A560E34}" type="slidenum">
              <a:rPr lang="tr-TR" smtClean="0"/>
              <a:t>7</a:t>
            </a:fld>
            <a:endParaRPr lang="tr-TR" dirty="0"/>
          </a:p>
        </p:txBody>
      </p:sp>
      <p:pic>
        <p:nvPicPr>
          <p:cNvPr id="9" name="Picture 8" descr="A screenshot of text&#10;&#10;Description automatically generated">
            <a:extLst>
              <a:ext uri="{FF2B5EF4-FFF2-40B4-BE49-F238E27FC236}">
                <a16:creationId xmlns:a16="http://schemas.microsoft.com/office/drawing/2014/main" id="{279A8A4B-BE50-6A45-B694-E9C27181A03F}"/>
              </a:ext>
            </a:extLst>
          </p:cNvPr>
          <p:cNvPicPr>
            <a:picLocks noChangeAspect="1"/>
          </p:cNvPicPr>
          <p:nvPr/>
        </p:nvPicPr>
        <p:blipFill>
          <a:blip r:embed="rId3"/>
          <a:stretch>
            <a:fillRect/>
          </a:stretch>
        </p:blipFill>
        <p:spPr>
          <a:xfrm>
            <a:off x="8653036" y="1690688"/>
            <a:ext cx="3538964" cy="427740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948BE5E-D379-6F4B-834F-B1901AD1FA51}"/>
              </a:ext>
            </a:extLst>
          </p:cNvPr>
          <p:cNvPicPr>
            <a:picLocks noChangeAspect="1"/>
          </p:cNvPicPr>
          <p:nvPr/>
        </p:nvPicPr>
        <p:blipFill>
          <a:blip r:embed="rId4"/>
          <a:stretch>
            <a:fillRect/>
          </a:stretch>
        </p:blipFill>
        <p:spPr>
          <a:xfrm>
            <a:off x="4858251" y="1690688"/>
            <a:ext cx="3213693" cy="4351338"/>
          </a:xfrm>
          <a:prstGeom prst="rect">
            <a:avLst/>
          </a:prstGeom>
        </p:spPr>
      </p:pic>
      <p:cxnSp>
        <p:nvCxnSpPr>
          <p:cNvPr id="13" name="Straight Arrow Connector 12">
            <a:extLst>
              <a:ext uri="{FF2B5EF4-FFF2-40B4-BE49-F238E27FC236}">
                <a16:creationId xmlns:a16="http://schemas.microsoft.com/office/drawing/2014/main" id="{CE919392-6E5C-CE49-B835-04CDD53A8CDB}"/>
              </a:ext>
            </a:extLst>
          </p:cNvPr>
          <p:cNvCxnSpPr>
            <a:cxnSpLocks/>
          </p:cNvCxnSpPr>
          <p:nvPr/>
        </p:nvCxnSpPr>
        <p:spPr>
          <a:xfrm>
            <a:off x="7903778" y="3866357"/>
            <a:ext cx="93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33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3A22-4D9A-0447-A40F-310033CD2ED8}"/>
              </a:ext>
            </a:extLst>
          </p:cNvPr>
          <p:cNvSpPr>
            <a:spLocks noGrp="1"/>
          </p:cNvSpPr>
          <p:nvPr>
            <p:ph type="title"/>
          </p:nvPr>
        </p:nvSpPr>
        <p:spPr/>
        <p:txBody>
          <a:bodyPr/>
          <a:lstStyle/>
          <a:p>
            <a:r>
              <a:rPr lang="tr-TR" dirty="0"/>
              <a:t>Problemler</a:t>
            </a:r>
          </a:p>
        </p:txBody>
      </p:sp>
      <p:pic>
        <p:nvPicPr>
          <p:cNvPr id="7" name="Content Placeholder 6" descr="A screenshot of a social media post&#10;&#10;Description automatically generated">
            <a:extLst>
              <a:ext uri="{FF2B5EF4-FFF2-40B4-BE49-F238E27FC236}">
                <a16:creationId xmlns:a16="http://schemas.microsoft.com/office/drawing/2014/main" id="{3D58CA48-FD7F-5449-87D4-576D5009E84A}"/>
              </a:ext>
            </a:extLst>
          </p:cNvPr>
          <p:cNvPicPr>
            <a:picLocks noGrp="1" noChangeAspect="1"/>
          </p:cNvPicPr>
          <p:nvPr>
            <p:ph idx="1"/>
          </p:nvPr>
        </p:nvPicPr>
        <p:blipFill>
          <a:blip r:embed="rId2"/>
          <a:stretch>
            <a:fillRect/>
          </a:stretch>
        </p:blipFill>
        <p:spPr>
          <a:xfrm>
            <a:off x="838200" y="2170870"/>
            <a:ext cx="10515600" cy="3660848"/>
          </a:xfrm>
        </p:spPr>
      </p:pic>
      <p:sp>
        <p:nvSpPr>
          <p:cNvPr id="4" name="Date Placeholder 3">
            <a:extLst>
              <a:ext uri="{FF2B5EF4-FFF2-40B4-BE49-F238E27FC236}">
                <a16:creationId xmlns:a16="http://schemas.microsoft.com/office/drawing/2014/main" id="{DB386B88-EE4B-E349-AFCE-6DD34503449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DF7C6E1-DA4D-AD4F-86E2-6CBB90700F07}"/>
              </a:ext>
            </a:extLst>
          </p:cNvPr>
          <p:cNvSpPr>
            <a:spLocks noGrp="1"/>
          </p:cNvSpPr>
          <p:nvPr>
            <p:ph type="sldNum" sz="quarter" idx="12"/>
          </p:nvPr>
        </p:nvSpPr>
        <p:spPr/>
        <p:txBody>
          <a:bodyPr/>
          <a:lstStyle/>
          <a:p>
            <a:fld id="{4119457A-5965-C148-8898-E00E7A560E34}" type="slidenum">
              <a:rPr lang="tr-TR" smtClean="0"/>
              <a:t>8</a:t>
            </a:fld>
            <a:endParaRPr lang="tr-TR" dirty="0"/>
          </a:p>
        </p:txBody>
      </p:sp>
    </p:spTree>
    <p:extLst>
      <p:ext uri="{BB962C8B-B14F-4D97-AF65-F5344CB8AC3E}">
        <p14:creationId xmlns:p14="http://schemas.microsoft.com/office/powerpoint/2010/main" val="178111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2CD7-3A56-E64F-93CA-D6C29A00E8AC}"/>
              </a:ext>
            </a:extLst>
          </p:cNvPr>
          <p:cNvSpPr>
            <a:spLocks noGrp="1"/>
          </p:cNvSpPr>
          <p:nvPr>
            <p:ph type="title"/>
          </p:nvPr>
        </p:nvSpPr>
        <p:spPr/>
        <p:txBody>
          <a:bodyPr/>
          <a:lstStyle/>
          <a:p>
            <a:r>
              <a:rPr lang="tr-TR" dirty="0"/>
              <a:t>Bilgi veri yapıları ile nasıl temsil edilir?</a:t>
            </a:r>
          </a:p>
        </p:txBody>
      </p:sp>
      <p:sp>
        <p:nvSpPr>
          <p:cNvPr id="3" name="Content Placeholder 2">
            <a:extLst>
              <a:ext uri="{FF2B5EF4-FFF2-40B4-BE49-F238E27FC236}">
                <a16:creationId xmlns:a16="http://schemas.microsoft.com/office/drawing/2014/main" id="{018E57A1-5960-C440-B49E-AEF88E9C6264}"/>
              </a:ext>
            </a:extLst>
          </p:cNvPr>
          <p:cNvSpPr>
            <a:spLocks noGrp="1"/>
          </p:cNvSpPr>
          <p:nvPr>
            <p:ph idx="1"/>
          </p:nvPr>
        </p:nvSpPr>
        <p:spPr/>
        <p:txBody>
          <a:bodyPr/>
          <a:lstStyle/>
          <a:p>
            <a:r>
              <a:rPr lang="tr-TR" dirty="0"/>
              <a:t>Objeler (Nesneler)</a:t>
            </a:r>
          </a:p>
          <a:p>
            <a:pPr lvl="1"/>
            <a:r>
              <a:rPr lang="tr-TR" dirty="0"/>
              <a:t>Belirli birtakım metotlara ve/veya niteliklere sahip olan öğelere nesne adı verilir. Yani ‘nesne’ kelimesi, içinde birtakım metot ve/veya nitelikler barındıran öğeleri tanımlamak için kullanılan bir tabirden, basit bir isimlendirmeden ibarettir.</a:t>
            </a:r>
          </a:p>
          <a:p>
            <a:pPr lvl="1"/>
            <a:endParaRPr lang="tr-TR" dirty="0"/>
          </a:p>
          <a:p>
            <a:pPr lvl="1"/>
            <a:r>
              <a:rPr lang="tr-TR" dirty="0"/>
              <a:t>Batuhan bir insandır.</a:t>
            </a:r>
          </a:p>
          <a:p>
            <a:pPr lvl="2"/>
            <a:r>
              <a:rPr lang="tr-TR" dirty="0"/>
              <a:t>Konuşabilir, dinleyebilir, koşabilir, kod yazabilir etc.</a:t>
            </a:r>
          </a:p>
          <a:p>
            <a:pPr lvl="1"/>
            <a:r>
              <a:rPr lang="tr-TR" dirty="0"/>
              <a:t>Bilgisayar bir makinedir.</a:t>
            </a:r>
          </a:p>
          <a:p>
            <a:pPr lvl="2"/>
            <a:r>
              <a:rPr lang="tr-TR" dirty="0"/>
              <a:t>Bozulabilir, kırılabilir, işlem yapabilir etc.</a:t>
            </a:r>
          </a:p>
        </p:txBody>
      </p:sp>
      <p:sp>
        <p:nvSpPr>
          <p:cNvPr id="4" name="Date Placeholder 3">
            <a:extLst>
              <a:ext uri="{FF2B5EF4-FFF2-40B4-BE49-F238E27FC236}">
                <a16:creationId xmlns:a16="http://schemas.microsoft.com/office/drawing/2014/main" id="{8BDF3458-A264-DB46-9063-E9BEF0B6D6E3}"/>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5DF9BA5E-BB07-8B4F-9B33-8759238E2C2F}"/>
              </a:ext>
            </a:extLst>
          </p:cNvPr>
          <p:cNvSpPr>
            <a:spLocks noGrp="1"/>
          </p:cNvSpPr>
          <p:nvPr>
            <p:ph type="sldNum" sz="quarter" idx="12"/>
          </p:nvPr>
        </p:nvSpPr>
        <p:spPr/>
        <p:txBody>
          <a:bodyPr/>
          <a:lstStyle/>
          <a:p>
            <a:fld id="{4119457A-5965-C148-8898-E00E7A560E34}" type="slidenum">
              <a:rPr lang="tr-TR" smtClean="0"/>
              <a:t>9</a:t>
            </a:fld>
            <a:endParaRPr lang="tr-TR" dirty="0"/>
          </a:p>
        </p:txBody>
      </p:sp>
    </p:spTree>
    <p:extLst>
      <p:ext uri="{BB962C8B-B14F-4D97-AF65-F5344CB8AC3E}">
        <p14:creationId xmlns:p14="http://schemas.microsoft.com/office/powerpoint/2010/main" val="168690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942</Words>
  <Application>Microsoft Macintosh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Monaco</vt:lpstr>
      <vt:lpstr>Office Theme</vt:lpstr>
      <vt:lpstr>Python ile Programlama Temelleri</vt:lpstr>
      <vt:lpstr>MAI Workshops’19 </vt:lpstr>
      <vt:lpstr>Programlama ve Algoritma</vt:lpstr>
      <vt:lpstr>Programlama Dili</vt:lpstr>
      <vt:lpstr>Programlamaya Başlamak</vt:lpstr>
      <vt:lpstr>PowerPoint Presentation</vt:lpstr>
      <vt:lpstr>Problemler</vt:lpstr>
      <vt:lpstr>Problemler</vt:lpstr>
      <vt:lpstr>Bilgi veri yapıları ile nasıl temsil edilir?</vt:lpstr>
      <vt:lpstr>Nesne Tipleri</vt:lpstr>
      <vt:lpstr>Bilgi Tipleri </vt:lpstr>
      <vt:lpstr>Emirsel Bilgi</vt:lpstr>
      <vt:lpstr>Kontrol Akışı</vt:lpstr>
      <vt:lpstr>PowerPoint Presentation</vt:lpstr>
      <vt:lpstr>Makine Dili</vt:lpstr>
      <vt:lpstr>Assembly </vt:lpstr>
      <vt:lpstr>Assembly ve Makine Dili</vt:lpstr>
      <vt:lpstr>Derleyici(Compiler) ve Yorumlayıcı(Interpreter)</vt:lpstr>
      <vt:lpstr>Python</vt:lpstr>
      <vt:lpstr>Python</vt:lpstr>
      <vt:lpstr>Neden Python?</vt:lpstr>
      <vt:lpstr>Neden Python?</vt:lpstr>
      <vt:lpstr>Hata Tipleri</vt:lpstr>
      <vt:lpstr>Çalışma Ortamı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Programlama Temelleri</dc:title>
  <dc:creator>180722010</dc:creator>
  <cp:lastModifiedBy>180722010</cp:lastModifiedBy>
  <cp:revision>25</cp:revision>
  <dcterms:created xsi:type="dcterms:W3CDTF">2019-11-05T14:38:38Z</dcterms:created>
  <dcterms:modified xsi:type="dcterms:W3CDTF">2019-11-25T11:08:45Z</dcterms:modified>
</cp:coreProperties>
</file>