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Economica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italic.fntdata"/><Relationship Id="rId47" Type="http://schemas.openxmlformats.org/officeDocument/2006/relationships/font" Target="fonts/Economica-bold.fntdata"/><Relationship Id="rId49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08c9dd37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08c9dd37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08c9dd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08c9dd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108c9dd3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108c9dd3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11a95a34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11a95a34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11a95a3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11a95a3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11a95a349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11a95a349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11a95a349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11a95a349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VGG16: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9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이미지 크기를 늘리고 FLIP 종류의 변환기를  추가 했을 때 성능 향상 되었으며, learning rate가 줄어들수록 best가 갱신되는등 효율의 향상이 보였음.</a:t>
            </a:r>
            <a:endParaRPr sz="149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9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loss 간의 차이를 줄이기 위해 weight_decay() 를 사용했으나, 후반부로 갈수록 효과는 미미해짐.</a:t>
            </a:r>
            <a:endParaRPr sz="149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9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기존 epoch = 55 이  부족해 epoch  늘리고 dropout()  적용했으나, loss 는 증가하고 Accuracy 는 줄어드는 등 좋지않은 결과를 보임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1a95a34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1a95a34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08c9dd37_6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108c9dd37_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구글넷 결론: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learning rate =0.001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batchsize=32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epochs=55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일때 가장 적합한 모델이 나온다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개인적으로 transform에서 변환기 변화에서의 큰차이는 잘모르겠다….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108c9dd37_6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108c9dd37_6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08c9dd37_6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08c9dd37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08c9dd37_6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08c9dd37_6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108c9dd37_6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108c9dd37_6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108c9dd37_6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108c9dd37_6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108c9dd37_6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108c9dd37_6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GoogLeNet: 구글넷에서는 learning rate =0.001 , batchsize=32, epochs=55  일때 가장 valid loss가 작은 적합한 모델이 나왔다. 이상태에서 transform에서 변환기 변화를 주었을 때가 (이미지 증강 후) valid accuracy가 가장 높게 나왔다. transform 변환기를 적절히 설계했음을 알 수 있었다.</a:t>
            </a:r>
            <a:endParaRPr sz="1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1a95a349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11a95a349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108c9dd3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108c9dd3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108c9dd37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108c9dd3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108c9dd37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108c9dd37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08c9dd37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08c9dd37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108c9dd37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108c9dd37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a95f1a1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a95f1a1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11a95a3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11a95a3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ResNet101 : 제일 큰 변화가 있었던 것(transform = CLAHE를 넣었을 때 데이터 분류가 잘 되었음) learning rate과 Batch size가 두 개 동시에 작을 수록 더 좋은 값을 나타냈고 스케줄러에 patience를 줄였을 때 성능 향상을 보였다. 즉 이말은 이 모델에서 learning rate을 조금 더 작게 넣어서 돌리면 성능이 더 좋을 수도 있다는 이론이 생겼다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11a95a349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11a95a34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108c9dd37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108c9dd37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108c9dd37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108c9dd37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108c9dd37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3108c9dd37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11a95a349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11a95a349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08c9dd37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08c9dd37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108c9dd37_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108c9dd37_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08c9dd37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08c9dd37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108c9dd37_6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108c9dd37_6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2a95f1a1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2a95f1a1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2a95f1a1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2a95f1a1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1. 이미지 리사이즈가 중요한 팩터. 개발사 측에서도 380 x 380을 권장하였지만 메모리 부족으로 학습하지 못 함. 그래도 300, 300으로 했을때 0.01의 상승이라도 보였음.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2. 또한 상위 모델이 존재(b0~b4)하지만 위와 마찬가지의 이유로 학습하지 못 함. 이런 작업들을 한다면 성능 향상을 기대할 수 있음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총데이터란? 현재의 경우 검증을 위해 기본 데이터셋을 트레인셋, 테스트 셋으로 나눠서 여러가지 검증값(트레인로스, 벨리드로스, f1스코어등)을 통해 학습을 자동으로 끝나게 하였지만 주어진 데이터가 3500개 전후로 이것을 나누는 것 또한 데이터가 부족할 수 있음. 이를 해결하기 위해서 모든 데이터를 통해 학습할 때 에폭횟수를 적절히 선택하는 것이 중요한데(과적합 방지) 위의 경험으로 에폭을 설정할 수 있음.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또한 보통은 분류레이어 제외 파라미터는 학습 고정, 하지만 여기선 학습 가능하게 하는 것이 좋았다. </a:t>
            </a:r>
            <a:endParaRPr sz="15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a95f1a1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a95f1a1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108c9dd37_6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108c9dd37_6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108c9dd37_6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108c9dd37_6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108c9dd37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108c9dd37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08c9dd37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108c9dd3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65750"/>
            <a:ext cx="3054600" cy="9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836550" y="2778575"/>
            <a:ext cx="14709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2142"/>
              <a:t>Team member: </a:t>
            </a:r>
            <a:endParaRPr sz="21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조민호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손민재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 김효정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 이혜지</a:t>
            </a:r>
            <a:endParaRPr sz="158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07275" y="319900"/>
            <a:ext cx="3399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rgbClr val="1D1C1D"/>
                </a:solidFill>
                <a:highlight>
                  <a:srgbClr val="F8F8F8"/>
                </a:highlight>
              </a:rPr>
              <a:t>훈련/검증/테스트  데이터 분리</a:t>
            </a:r>
            <a:endParaRPr b="1" sz="18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0" y="995400"/>
            <a:ext cx="754379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50" y="1808800"/>
            <a:ext cx="7543800" cy="7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250" y="2807500"/>
            <a:ext cx="7543800" cy="16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00" y="253125"/>
            <a:ext cx="6016249" cy="16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665275" y="694550"/>
            <a:ext cx="211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50">
                <a:solidFill>
                  <a:srgbClr val="1D1C1D"/>
                </a:solidFill>
                <a:highlight>
                  <a:srgbClr val="F8F8F8"/>
                </a:highlight>
              </a:rPr>
              <a:t>데이터 증강 전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538825" y="1976100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transform = A.Compose([A.Resize(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ToTensorV2()])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464" y="2408225"/>
            <a:ext cx="6016213" cy="16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381700" y="4131200"/>
            <a:ext cx="7452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transform = A.Compose([A.Resize(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A.Normalize(),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                    A.HorizontalFlip(p=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0.3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A.VerticalFlip(p=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0.3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ToTensorV2()])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906925" y="3098600"/>
            <a:ext cx="300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50">
                <a:solidFill>
                  <a:srgbClr val="1D1C1D"/>
                </a:solidFill>
                <a:highlight>
                  <a:srgbClr val="F8F8F8"/>
                </a:highlight>
              </a:rPr>
              <a:t>데이터 증강 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훈련 및 성능 검증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VGG16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ver.1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A.Compose([A.Resize(224, 224),  A.Normalize(), A.RandomRotate90(),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44/100....... Train Loss : 0.785 Valid Loss : 0.960 Valid Accuracy : 0.711</a:t>
            </a:r>
            <a:endParaRPr sz="1300"/>
          </a:p>
        </p:txBody>
      </p:sp>
      <p:sp>
        <p:nvSpPr>
          <p:cNvPr id="152" name="Google Shape;152;p26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106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ver.2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A.Compose([A.Resize(300, 300), A.Normalize(),  A.RandomRotate90(), A.HorizontalFlip(p=1), A.VerticalFlip(p=3),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</a:t>
            </a:r>
            <a:r>
              <a:rPr b="1" lang="ko" sz="1750">
                <a:solidFill>
                  <a:schemeClr val="dk1"/>
                </a:solidFill>
              </a:rPr>
              <a:t>55/55</a:t>
            </a:r>
            <a:r>
              <a:rPr b="1" lang="ko" sz="1750">
                <a:solidFill>
                  <a:schemeClr val="dk1"/>
                </a:solidFill>
              </a:rPr>
              <a:t>....... Train Loss : </a:t>
            </a:r>
            <a:r>
              <a:rPr b="1" lang="ko" sz="1750">
                <a:solidFill>
                  <a:schemeClr val="dk1"/>
                </a:solidFill>
              </a:rPr>
              <a:t>0.492 </a:t>
            </a:r>
            <a:r>
              <a:rPr b="1" lang="ko" sz="1750">
                <a:solidFill>
                  <a:schemeClr val="dk1"/>
                </a:solidFill>
              </a:rPr>
              <a:t> Valid Loss : </a:t>
            </a:r>
            <a:r>
              <a:rPr b="1" lang="ko" sz="1750">
                <a:solidFill>
                  <a:schemeClr val="dk1"/>
                </a:solidFill>
              </a:rPr>
              <a:t>0.903 </a:t>
            </a:r>
            <a:r>
              <a:rPr b="1" lang="ko" sz="1750">
                <a:solidFill>
                  <a:schemeClr val="dk1"/>
                </a:solidFill>
              </a:rPr>
              <a:t> Valid Accuracy : </a:t>
            </a:r>
            <a:r>
              <a:rPr b="1" lang="ko" sz="1750">
                <a:solidFill>
                  <a:schemeClr val="dk1"/>
                </a:solidFill>
              </a:rPr>
              <a:t>0.721</a:t>
            </a:r>
            <a:endParaRPr sz="1300"/>
          </a:p>
        </p:txBody>
      </p:sp>
      <p:sp>
        <p:nvSpPr>
          <p:cNvPr id="163" name="Google Shape;163;p27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39201" cy="12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5201025" y="358375"/>
            <a:ext cx="3606000" cy="9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optimizer(weight_decay = 0.0001) 추가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A.Resize (224,224) -&gt; (300,300)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A.HorizontalFlip(),A. VerticalFlip() 추가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ver.3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A.Compose([A.Resize(300, 300), A.Normalize(),  A.RandomRotate90(), A.HorizontalFlip(p=1), A.VerticalFlip(p=3),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59/100....... Train Loss : 0.802 Valid Loss : 0.997 Valid Accuracy : 0.695</a:t>
            </a:r>
            <a:endParaRPr sz="1300"/>
          </a:p>
        </p:txBody>
      </p:sp>
      <p:sp>
        <p:nvSpPr>
          <p:cNvPr id="175" name="Google Shape;175;p28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106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5201025" y="358375"/>
            <a:ext cx="3606000" cy="9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epochs = 55 → 100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conv_block3,  conv_block4, conv_block5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사이 dropout() 추가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ver.1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8" y="1423925"/>
            <a:ext cx="8592991" cy="14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27/55....... Train Loss : 0.641 Valid Loss : 0.952 Valid Accuracy : 0.684</a:t>
            </a:r>
            <a:endParaRPr sz="1300"/>
          </a:p>
        </p:txBody>
      </p:sp>
      <p:sp>
        <p:nvSpPr>
          <p:cNvPr id="193" name="Google Shape;193;p30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ver.2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00" name="Google Shape;200;p31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54/55....... Train Loss : 1.491 Valid Loss : 1.509 Valid Accuracy : 0.536</a:t>
            </a:r>
            <a:endParaRPr b="1"/>
          </a:p>
        </p:txBody>
      </p:sp>
      <p:sp>
        <p:nvSpPr>
          <p:cNvPr id="203" name="Google Shape;203;p31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0" y="1423925"/>
            <a:ext cx="8666225" cy="14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learning rate  0.001 -&gt; 0.00001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데이터셋의 배경</a:t>
            </a:r>
            <a:endParaRPr sz="3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58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공동 주택 내 실내 마감재 공사를 수행하며 시트와 마루, 벽면, 도배 등 건축에서 빼놓을 수 없는 핵심적인 자재를 유통하고 있습니다.</a:t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실내 마감재는 건축물 내부 공간의 인테리어와 쾌적한 생활을 좌우하는 만큼, 제품 결함에 대한 꼼꼼한 관리 역시 매우 중요</a:t>
            </a:r>
            <a:endParaRPr sz="5823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/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이를 위해 AI 기술을 활용하여 하자를 판단하고 빠르게 대처할 수 있는 혁신적인 방안을 모색하는 것이 목표!</a:t>
            </a:r>
            <a:endParaRPr sz="5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ver.3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12" name="Google Shape;212;p32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38/55....... Train Loss : 0.549 Valid Loss : 0.878 Valid Accuracy : 0.695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  :  ver.1에서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batchsize  16 -&gt; 32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1" y="1423929"/>
            <a:ext cx="8347901" cy="141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ver.4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24" name="Google Shape;224;p33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50/55....... Train Loss : 0.562 Valid Loss : 0.902 Valid Accuracy : 0.708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  :  ver.3에서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데이터 전처리 방식 바꿈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1" y="1423929"/>
            <a:ext cx="8347901" cy="141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ver.5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264425" y="2269798"/>
            <a:ext cx="9074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 = A.Compose([A.Resize(400, 400), A.Normalize(), A.HorizontalFlip(p=0.3), A.VerticalFlip(p=0.3), ToTensorV2()])</a:t>
            </a:r>
            <a:endParaRPr b="1"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97600" y="1204275"/>
            <a:ext cx="40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 : ver4 와 동일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62450" y="17067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162450" y="3541700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50/55....... Train Loss : 0.562 Valid Loss : 0.902 Valid Accuracy : 0.708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62450" y="29128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5246750" y="600363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ver.5 바뀐점  :  ver.4에서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HorizontalFlip과</a:t>
            </a: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100">
                <a:solidFill>
                  <a:srgbClr val="1F232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ko" sz="11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VerticalFlip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ver.6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264425" y="2269798"/>
            <a:ext cx="9074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 = A.Compose([A.Resize(400, 400), A.CLAHE(), A.Normalize(), A.HorizontalFlip(p=0.3), A.VerticalFlip(p=0.3), ToTensorV2()])</a:t>
            </a:r>
            <a:endParaRPr b="1"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97600" y="1204275"/>
            <a:ext cx="40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 : ver4 와 동일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162450" y="17067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162450" y="3541700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55/55....... Train Loss : 0.790 Valid Loss : 0.930 Valid Accuracy : 0.692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62450" y="29128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5246750" y="600363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ver.5에서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CLAHE</a:t>
            </a:r>
            <a:r>
              <a:rPr lang="ko" sz="11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ResNet 101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ver.1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62450" y="34289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A.RandomRotate90(), A.HorizontalFlip(p=3), A.VerticalFlip(p=3), ToTensorV2()])</a:t>
            </a:r>
            <a:endParaRPr sz="850"/>
          </a:p>
        </p:txBody>
      </p:sp>
      <p:sp>
        <p:nvSpPr>
          <p:cNvPr id="263" name="Google Shape;263;p37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40/55....... Train Loss : 0.532 Valid Loss : 0.973 Valid Accuracy : 0.689</a:t>
            </a:r>
            <a:endParaRPr b="1"/>
          </a:p>
        </p:txBody>
      </p:sp>
      <p:sp>
        <p:nvSpPr>
          <p:cNvPr id="266" name="Google Shape;266;p37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248125" y="123557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 -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ver.2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A.HorizontalFlip(p=3), A.VerticalFlip(p=3), ToTensorV2()])</a:t>
            </a:r>
            <a:endParaRPr sz="850"/>
          </a:p>
        </p:txBody>
      </p:sp>
      <p:sp>
        <p:nvSpPr>
          <p:cNvPr id="274" name="Google Shape;274;p38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12/55....... Train Loss : 0.044 Valid Loss : 0.758 Valid Accuracy : 0.796</a:t>
            </a:r>
            <a:endParaRPr b="1"/>
          </a:p>
        </p:txBody>
      </p:sp>
      <p:sp>
        <p:nvSpPr>
          <p:cNvPr id="277" name="Google Shape;277;p38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ver.1에서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RandomRotate90 제거, 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 learning_rate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ver.3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A.HorizontalFlip(p=3), A.VerticalFlip(p=3), ToTensorV2()])</a:t>
            </a:r>
            <a:endParaRPr sz="850"/>
          </a:p>
        </p:txBody>
      </p:sp>
      <p:sp>
        <p:nvSpPr>
          <p:cNvPr id="286" name="Google Shape;286;p39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88" name="Google Shape;288;p39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19/55....... Train Loss : 0.014 Valid Loss : 0.637 Valid Accuracy : 0.834</a:t>
            </a:r>
            <a:endParaRPr b="1"/>
          </a:p>
        </p:txBody>
      </p:sp>
      <p:sp>
        <p:nvSpPr>
          <p:cNvPr id="289" name="Google Shape;289;p39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ver.2에서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  epochs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ver.4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A.Compose([A.Resize(400, 400), A.Normalize(), A.HorizontalFlip(p=0.3), A.VerticalFlip(p=0.3), ToTensorV2()])</a:t>
            </a:r>
            <a:endParaRPr sz="850"/>
          </a:p>
        </p:txBody>
      </p:sp>
      <p:sp>
        <p:nvSpPr>
          <p:cNvPr id="298" name="Google Shape;298;p40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37/100....... Train Loss : 0.789 Valid Loss : 1.131 Valid Accuracy : 0.639</a:t>
            </a:r>
            <a:endParaRPr b="1"/>
          </a:p>
        </p:txBody>
      </p:sp>
      <p:sp>
        <p:nvSpPr>
          <p:cNvPr id="301" name="Google Shape;301;p40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ver.3에서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Learning_rate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ver.5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A.Compose([A.Resize(350, 350), A.CLAHE() ,HorizontalFlip(p=0.3), A.VerticalFlip(p=0.3),A.Normalize(), ToTensorV2()])</a:t>
            </a:r>
            <a:endParaRPr sz="850"/>
          </a:p>
        </p:txBody>
      </p:sp>
      <p:sp>
        <p:nvSpPr>
          <p:cNvPr id="310" name="Google Shape;310;p41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:54/100....... Train Loss : 0.058 Valid Loss : 0.865 Valid Accuracy : 0.786</a:t>
            </a:r>
            <a:endParaRPr b="1"/>
          </a:p>
        </p:txBody>
      </p:sp>
      <p:sp>
        <p:nvSpPr>
          <p:cNvPr id="313" name="Google Shape;313;p41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248125" y="12355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32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epoch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ver.4에서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 수정, CLAHE transform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시간 계획</a:t>
            </a:r>
            <a:endParaRPr sz="35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288012"/>
            <a:ext cx="6869473" cy="339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ver.5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 = A.Compose([A.Resize(350, 350), A.CLAHE() ,HorizontalFlip(p=0.3), A.VerticalFlip(p=0.3),A.Normalize(), ToTensorV2()])</a:t>
            </a:r>
            <a:endParaRPr sz="850"/>
          </a:p>
        </p:txBody>
      </p:sp>
      <p:sp>
        <p:nvSpPr>
          <p:cNvPr id="322" name="Google Shape;322;p42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24/100....... Train Loss : 0.048 Valid Loss : 0.505 Valid Accuracy : 0.860</a:t>
            </a:r>
            <a:endParaRPr b="1"/>
          </a:p>
        </p:txBody>
      </p:sp>
      <p:sp>
        <p:nvSpPr>
          <p:cNvPr id="325" name="Google Shape;325;p42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248125" y="1235575"/>
            <a:ext cx="85206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patience=2,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epoch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ver.4에서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batchsize,learning rate 수정, 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patience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 152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ver.1 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470502"/>
            <a:ext cx="6732483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49" y="4202551"/>
            <a:ext cx="8220950" cy="4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50" y="2895025"/>
            <a:ext cx="6499108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ver.2 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3240550"/>
            <a:ext cx="649910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79274"/>
            <a:ext cx="7207526" cy="1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ver.2 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변경점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6524"/>
            <a:ext cx="7799749" cy="18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0" y="4137825"/>
            <a:ext cx="8323976" cy="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 b4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Ver.1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69" name="Google Shape;369;p48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batchsize = 16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26/100....... Train Loss : 0.065 Valid Loss : 0.671 Valid Accuracy : 0.840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A.Compose([A.Resize(224, 224),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5" y="4084902"/>
            <a:ext cx="7230748" cy="7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Ver.2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0" name="Google Shape;380;p49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batchsize = 16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32/100....... Train Loss : 0.505 Valid Loss : 0.963 Valid Accuracy : 0.717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A.Compose([A.Resize(224, 224),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4" name="Google Shape;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00" y="993750"/>
            <a:ext cx="3873282" cy="13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4023000"/>
            <a:ext cx="6917526" cy="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Ver.3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2" name="Google Shape;392;p50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highlight>
                  <a:schemeClr val="accent6"/>
                </a:highlight>
                <a:latin typeface="Georgia"/>
                <a:ea typeface="Georgia"/>
                <a:cs typeface="Georgia"/>
                <a:sym typeface="Georgia"/>
              </a:rPr>
              <a:t>batchsize = 8</a:t>
            </a:r>
            <a:endParaRPr sz="950">
              <a:solidFill>
                <a:schemeClr val="dk1"/>
              </a:solidFill>
              <a:highlight>
                <a:schemeClr val="accent6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22/100....... Train Loss : 0.162 Valid Loss : 0.633 Valid Accuracy : 0.845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</a:t>
            </a:r>
            <a:r>
              <a:rPr lang="ko">
                <a:highlight>
                  <a:schemeClr val="accent6"/>
                </a:highlight>
                <a:latin typeface="Georgia"/>
                <a:ea typeface="Georgia"/>
                <a:cs typeface="Georgia"/>
                <a:sym typeface="Georgia"/>
              </a:rPr>
              <a:t>A.Resize(300, 300)</a:t>
            </a:r>
            <a:r>
              <a:rPr lang="ko">
                <a:latin typeface="Georgia"/>
                <a:ea typeface="Georgia"/>
                <a:cs typeface="Georgia"/>
                <a:sym typeface="Georgia"/>
              </a:rPr>
              <a:t>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91024"/>
            <a:ext cx="7826249" cy="65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목표</a:t>
            </a:r>
            <a:endParaRPr sz="35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58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모델 간의 성능 차이</a:t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과대적합을 피하기 위한 요소들은 무엇이 있는지?</a:t>
            </a:r>
            <a:endParaRPr sz="58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/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주요 하이퍼파라미터(학습률, 배치사이즈) 가 주는 요소들이 무엇이 있는지?</a:t>
            </a:r>
            <a:endParaRPr sz="5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결론</a:t>
            </a:r>
            <a:endParaRPr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종합적으로 고려하였을 때 배치사이즈를 10 전후, 이미지 사이즈를 늘리고 학습률과 스케줄러의 페이션스를 작게 했을 때 성능(제출값)이 향상되는 결과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또한 에폭 25~35에서 학습이 끝난 경우가 많아, 총 데이터를 통해 학습할 경우 이를 바탕으로 총 학습횟수 설정 가능.</a:t>
            </a:r>
            <a:endParaRPr/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0" y="1403000"/>
            <a:ext cx="7823027" cy="13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목차</a:t>
            </a:r>
            <a:endParaRPr sz="35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90250" y="1362500"/>
            <a:ext cx="8361000" cy="28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77"/>
              <a:t>1. 데이터 준비 과정</a:t>
            </a:r>
            <a:endParaRPr sz="26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77"/>
              <a:t>2. 모델 훈련 및 성능 검증</a:t>
            </a:r>
            <a:endParaRPr sz="26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VGG16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GoogleNet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ResNet 101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ResNet 152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EfficientNet B4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078"/>
              <a:buFont typeface="Arial"/>
              <a:buNone/>
            </a:pPr>
            <a:r>
              <a:rPr lang="ko" sz="2677"/>
              <a:t>3.학습 결과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준비 과정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39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훑어보기 </a:t>
            </a:r>
            <a:endParaRPr sz="3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5413"/>
            <a:ext cx="6743148" cy="38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425" y="268550"/>
            <a:ext cx="4491875" cy="47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7275" y="319900"/>
            <a:ext cx="387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87">
                <a:solidFill>
                  <a:srgbClr val="1D1C1D"/>
                </a:solidFill>
                <a:highlight>
                  <a:srgbClr val="F8F8F8"/>
                </a:highlight>
              </a:rPr>
              <a:t>데이터 불러오기 &amp; 데이터 프레임 생성</a:t>
            </a:r>
            <a:endParaRPr b="1" sz="1687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106" name="Google Shape;106;p20"/>
          <p:cNvSpPr/>
          <p:nvPr/>
        </p:nvSpPr>
        <p:spPr>
          <a:xfrm rot="5400000">
            <a:off x="4381800" y="2067325"/>
            <a:ext cx="380400" cy="3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63" y="846625"/>
            <a:ext cx="6836675" cy="1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75" y="2486500"/>
            <a:ext cx="5753061" cy="1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379" y="472300"/>
            <a:ext cx="4559421" cy="41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07275" y="319900"/>
            <a:ext cx="300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1D1C1D"/>
                </a:solidFill>
                <a:highlight>
                  <a:srgbClr val="F8F8F8"/>
                </a:highlight>
              </a:rPr>
              <a:t>데이터셋 클래스 정의</a:t>
            </a:r>
            <a:endParaRPr b="1" sz="18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