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7432000" cy="16459200"/>
  <p:notesSz cx="6858000" cy="9144000"/>
  <p:defaultText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5184">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snapToObjects="1">
      <p:cViewPr>
        <p:scale>
          <a:sx n="50" d="100"/>
          <a:sy n="50" d="100"/>
        </p:scale>
        <p:origin x="-600" y="-352"/>
      </p:cViewPr>
      <p:guideLst>
        <p:guide orient="horz" pos="5184"/>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113021"/>
            <a:ext cx="23317200" cy="3528060"/>
          </a:xfrm>
        </p:spPr>
        <p:txBody>
          <a:bodyPr/>
          <a:lstStyle/>
          <a:p>
            <a:r>
              <a:rPr lang="en-US"/>
              <a:t>Click to edit Master title style</a:t>
            </a:r>
          </a:p>
        </p:txBody>
      </p:sp>
      <p:sp>
        <p:nvSpPr>
          <p:cNvPr id="3" name="Subtitle 2"/>
          <p:cNvSpPr>
            <a:spLocks noGrp="1"/>
          </p:cNvSpPr>
          <p:nvPr>
            <p:ph type="subTitle" idx="1"/>
          </p:nvPr>
        </p:nvSpPr>
        <p:spPr>
          <a:xfrm>
            <a:off x="4114800" y="9326880"/>
            <a:ext cx="19202400" cy="4206240"/>
          </a:xfrm>
        </p:spPr>
        <p:txBody>
          <a:bodyPr/>
          <a:lstStyle>
            <a:lvl1pPr marL="0" indent="0" algn="ctr">
              <a:buNone/>
              <a:defRPr>
                <a:solidFill>
                  <a:schemeClr val="tx1">
                    <a:tint val="75000"/>
                  </a:schemeClr>
                </a:solidFill>
              </a:defRPr>
            </a:lvl1pPr>
            <a:lvl2pPr marL="1254008" indent="0" algn="ctr">
              <a:buNone/>
              <a:defRPr>
                <a:solidFill>
                  <a:schemeClr val="tx1">
                    <a:tint val="75000"/>
                  </a:schemeClr>
                </a:solidFill>
              </a:defRPr>
            </a:lvl2pPr>
            <a:lvl3pPr marL="2508016" indent="0" algn="ctr">
              <a:buNone/>
              <a:defRPr>
                <a:solidFill>
                  <a:schemeClr val="tx1">
                    <a:tint val="75000"/>
                  </a:schemeClr>
                </a:solidFill>
              </a:defRPr>
            </a:lvl3pPr>
            <a:lvl4pPr marL="3762024" indent="0" algn="ctr">
              <a:buNone/>
              <a:defRPr>
                <a:solidFill>
                  <a:schemeClr val="tx1">
                    <a:tint val="75000"/>
                  </a:schemeClr>
                </a:solidFill>
              </a:defRPr>
            </a:lvl4pPr>
            <a:lvl5pPr marL="5016033" indent="0" algn="ctr">
              <a:buNone/>
              <a:defRPr>
                <a:solidFill>
                  <a:schemeClr val="tx1">
                    <a:tint val="75000"/>
                  </a:schemeClr>
                </a:solidFill>
              </a:defRPr>
            </a:lvl5pPr>
            <a:lvl6pPr marL="6270041" indent="0" algn="ctr">
              <a:buNone/>
              <a:defRPr>
                <a:solidFill>
                  <a:schemeClr val="tx1">
                    <a:tint val="75000"/>
                  </a:schemeClr>
                </a:solidFill>
              </a:defRPr>
            </a:lvl6pPr>
            <a:lvl7pPr marL="7524049" indent="0" algn="ctr">
              <a:buNone/>
              <a:defRPr>
                <a:solidFill>
                  <a:schemeClr val="tx1">
                    <a:tint val="75000"/>
                  </a:schemeClr>
                </a:solidFill>
              </a:defRPr>
            </a:lvl7pPr>
            <a:lvl8pPr marL="8778057" indent="0" algn="ctr">
              <a:buNone/>
              <a:defRPr>
                <a:solidFill>
                  <a:schemeClr val="tx1">
                    <a:tint val="75000"/>
                  </a:schemeClr>
                </a:solidFill>
              </a:defRPr>
            </a:lvl8pPr>
            <a:lvl9pPr marL="1003206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53D7A8-1F1E-8044-9F3E-D49BE3D1CC50}" type="datetimeFigureOut">
              <a:t>12/13/17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50565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401953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664600" y="1581151"/>
            <a:ext cx="18516600" cy="337070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14800" y="1581151"/>
            <a:ext cx="55092600" cy="337070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037334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857330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0576561"/>
            <a:ext cx="23317200" cy="3268980"/>
          </a:xfrm>
        </p:spPr>
        <p:txBody>
          <a:bodyPr anchor="t"/>
          <a:lstStyle>
            <a:lvl1pPr algn="l">
              <a:defRPr sz="11000" b="1" cap="all"/>
            </a:lvl1pPr>
          </a:lstStyle>
          <a:p>
            <a:r>
              <a:rPr lang="en-US"/>
              <a:t>Click to edit Master title style</a:t>
            </a:r>
          </a:p>
        </p:txBody>
      </p:sp>
      <p:sp>
        <p:nvSpPr>
          <p:cNvPr id="3" name="Text Placeholder 2"/>
          <p:cNvSpPr>
            <a:spLocks noGrp="1"/>
          </p:cNvSpPr>
          <p:nvPr>
            <p:ph type="body" idx="1"/>
          </p:nvPr>
        </p:nvSpPr>
        <p:spPr>
          <a:xfrm>
            <a:off x="2166939" y="6976112"/>
            <a:ext cx="23317200" cy="3600449"/>
          </a:xfrm>
        </p:spPr>
        <p:txBody>
          <a:bodyPr anchor="b"/>
          <a:lstStyle>
            <a:lvl1pPr marL="0" indent="0">
              <a:buNone/>
              <a:defRPr sz="5500">
                <a:solidFill>
                  <a:schemeClr val="tx1">
                    <a:tint val="75000"/>
                  </a:schemeClr>
                </a:solidFill>
              </a:defRPr>
            </a:lvl1pPr>
            <a:lvl2pPr marL="1254008" indent="0">
              <a:buNone/>
              <a:defRPr sz="4900">
                <a:solidFill>
                  <a:schemeClr val="tx1">
                    <a:tint val="75000"/>
                  </a:schemeClr>
                </a:solidFill>
              </a:defRPr>
            </a:lvl2pPr>
            <a:lvl3pPr marL="2508016" indent="0">
              <a:buNone/>
              <a:defRPr sz="4400">
                <a:solidFill>
                  <a:schemeClr val="tx1">
                    <a:tint val="75000"/>
                  </a:schemeClr>
                </a:solidFill>
              </a:defRPr>
            </a:lvl3pPr>
            <a:lvl4pPr marL="3762024" indent="0">
              <a:buNone/>
              <a:defRPr sz="3800">
                <a:solidFill>
                  <a:schemeClr val="tx1">
                    <a:tint val="75000"/>
                  </a:schemeClr>
                </a:solidFill>
              </a:defRPr>
            </a:lvl4pPr>
            <a:lvl5pPr marL="5016033" indent="0">
              <a:buNone/>
              <a:defRPr sz="3800">
                <a:solidFill>
                  <a:schemeClr val="tx1">
                    <a:tint val="75000"/>
                  </a:schemeClr>
                </a:solidFill>
              </a:defRPr>
            </a:lvl5pPr>
            <a:lvl6pPr marL="6270041" indent="0">
              <a:buNone/>
              <a:defRPr sz="3800">
                <a:solidFill>
                  <a:schemeClr val="tx1">
                    <a:tint val="75000"/>
                  </a:schemeClr>
                </a:solidFill>
              </a:defRPr>
            </a:lvl6pPr>
            <a:lvl7pPr marL="7524049" indent="0">
              <a:buNone/>
              <a:defRPr sz="3800">
                <a:solidFill>
                  <a:schemeClr val="tx1">
                    <a:tint val="75000"/>
                  </a:schemeClr>
                </a:solidFill>
              </a:defRPr>
            </a:lvl7pPr>
            <a:lvl8pPr marL="8778057" indent="0">
              <a:buNone/>
              <a:defRPr sz="3800">
                <a:solidFill>
                  <a:schemeClr val="tx1">
                    <a:tint val="75000"/>
                  </a:schemeClr>
                </a:solidFill>
              </a:defRPr>
            </a:lvl8pPr>
            <a:lvl9pPr marL="10032065" indent="0">
              <a:buNone/>
              <a:defRPr sz="3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53D7A8-1F1E-8044-9F3E-D49BE3D1CC50}" type="datetimeFigureOut">
              <a:t>12/13/17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76735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48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3766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53D7A8-1F1E-8044-9F3E-D49BE3D1CC50}" type="datetimeFigureOut">
              <a:t>12/13/17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289408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59131"/>
            <a:ext cx="24688800" cy="2743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0" y="3684271"/>
            <a:ext cx="12120564"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a:t>Click to edit Master text styles</a:t>
            </a:r>
          </a:p>
        </p:txBody>
      </p:sp>
      <p:sp>
        <p:nvSpPr>
          <p:cNvPr id="4" name="Content Placeholder 3"/>
          <p:cNvSpPr>
            <a:spLocks noGrp="1"/>
          </p:cNvSpPr>
          <p:nvPr>
            <p:ph sz="half" idx="2"/>
          </p:nvPr>
        </p:nvSpPr>
        <p:spPr>
          <a:xfrm>
            <a:off x="1371600" y="5219700"/>
            <a:ext cx="12120564"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077" y="3684271"/>
            <a:ext cx="12125325"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a:t>Click to edit Master text styles</a:t>
            </a:r>
          </a:p>
        </p:txBody>
      </p:sp>
      <p:sp>
        <p:nvSpPr>
          <p:cNvPr id="6" name="Content Placeholder 5"/>
          <p:cNvSpPr>
            <a:spLocks noGrp="1"/>
          </p:cNvSpPr>
          <p:nvPr>
            <p:ph sz="quarter" idx="4"/>
          </p:nvPr>
        </p:nvSpPr>
        <p:spPr>
          <a:xfrm>
            <a:off x="13935077" y="5219700"/>
            <a:ext cx="12125325"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53D7A8-1F1E-8044-9F3E-D49BE3D1CC50}" type="datetimeFigureOut">
              <a:t>12/13/17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290182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53D7A8-1F1E-8044-9F3E-D49BE3D1CC50}" type="datetimeFigureOut">
              <a:t>12/13/17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866257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53D7A8-1F1E-8044-9F3E-D49BE3D1CC50}" type="datetimeFigureOut">
              <a:t>12/13/17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924345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655320"/>
            <a:ext cx="9024939" cy="2788920"/>
          </a:xfrm>
        </p:spPr>
        <p:txBody>
          <a:bodyPr anchor="b"/>
          <a:lstStyle>
            <a:lvl1pPr algn="l">
              <a:defRPr sz="5500" b="1"/>
            </a:lvl1pPr>
          </a:lstStyle>
          <a:p>
            <a:r>
              <a:rPr lang="en-US"/>
              <a:t>Click to edit Master title style</a:t>
            </a:r>
          </a:p>
        </p:txBody>
      </p:sp>
      <p:sp>
        <p:nvSpPr>
          <p:cNvPr id="3" name="Content Placeholder 2"/>
          <p:cNvSpPr>
            <a:spLocks noGrp="1"/>
          </p:cNvSpPr>
          <p:nvPr>
            <p:ph idx="1"/>
          </p:nvPr>
        </p:nvSpPr>
        <p:spPr>
          <a:xfrm>
            <a:off x="10725150" y="655321"/>
            <a:ext cx="15335250" cy="14047471"/>
          </a:xfrm>
        </p:spPr>
        <p:txBody>
          <a:bodyPr/>
          <a:lstStyle>
            <a:lvl1pPr>
              <a:defRPr sz="8800"/>
            </a:lvl1pPr>
            <a:lvl2pPr>
              <a:defRPr sz="7700"/>
            </a:lvl2pPr>
            <a:lvl3pPr>
              <a:defRPr sz="66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602" y="3444241"/>
            <a:ext cx="9024939" cy="11258551"/>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4753D7A8-1F1E-8044-9F3E-D49BE3D1CC50}" type="datetimeFigureOut">
              <a:t>12/13/17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901869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1521440"/>
            <a:ext cx="16459200" cy="1360171"/>
          </a:xfrm>
        </p:spPr>
        <p:txBody>
          <a:bodyPr anchor="b"/>
          <a:lstStyle>
            <a:lvl1pPr algn="l">
              <a:defRPr sz="5500" b="1"/>
            </a:lvl1pPr>
          </a:lstStyle>
          <a:p>
            <a:r>
              <a:rPr lang="en-US"/>
              <a:t>Click to edit Master title style</a:t>
            </a:r>
          </a:p>
        </p:txBody>
      </p:sp>
      <p:sp>
        <p:nvSpPr>
          <p:cNvPr id="3" name="Picture Placeholder 2"/>
          <p:cNvSpPr>
            <a:spLocks noGrp="1"/>
          </p:cNvSpPr>
          <p:nvPr>
            <p:ph type="pic" idx="1"/>
          </p:nvPr>
        </p:nvSpPr>
        <p:spPr>
          <a:xfrm>
            <a:off x="5376864" y="1470660"/>
            <a:ext cx="16459200" cy="9875520"/>
          </a:xfrm>
        </p:spPr>
        <p:txBody>
          <a:bodyPr/>
          <a:lstStyle>
            <a:lvl1pPr marL="0" indent="0">
              <a:buNone/>
              <a:defRPr sz="8800"/>
            </a:lvl1pPr>
            <a:lvl2pPr marL="1254008" indent="0">
              <a:buNone/>
              <a:defRPr sz="7700"/>
            </a:lvl2pPr>
            <a:lvl3pPr marL="2508016" indent="0">
              <a:buNone/>
              <a:defRPr sz="6600"/>
            </a:lvl3pPr>
            <a:lvl4pPr marL="3762024" indent="0">
              <a:buNone/>
              <a:defRPr sz="5500"/>
            </a:lvl4pPr>
            <a:lvl5pPr marL="5016033" indent="0">
              <a:buNone/>
              <a:defRPr sz="5500"/>
            </a:lvl5pPr>
            <a:lvl6pPr marL="6270041" indent="0">
              <a:buNone/>
              <a:defRPr sz="5500"/>
            </a:lvl6pPr>
            <a:lvl7pPr marL="7524049" indent="0">
              <a:buNone/>
              <a:defRPr sz="5500"/>
            </a:lvl7pPr>
            <a:lvl8pPr marL="8778057" indent="0">
              <a:buNone/>
              <a:defRPr sz="5500"/>
            </a:lvl8pPr>
            <a:lvl9pPr marL="10032065" indent="0">
              <a:buNone/>
              <a:defRPr sz="5500"/>
            </a:lvl9pPr>
          </a:lstStyle>
          <a:p>
            <a:endParaRPr lang="en-US"/>
          </a:p>
        </p:txBody>
      </p:sp>
      <p:sp>
        <p:nvSpPr>
          <p:cNvPr id="4" name="Text Placeholder 3"/>
          <p:cNvSpPr>
            <a:spLocks noGrp="1"/>
          </p:cNvSpPr>
          <p:nvPr>
            <p:ph type="body" sz="half" idx="2"/>
          </p:nvPr>
        </p:nvSpPr>
        <p:spPr>
          <a:xfrm>
            <a:off x="5376864" y="12881611"/>
            <a:ext cx="16459200" cy="1931669"/>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4753D7A8-1F1E-8044-9F3E-D49BE3D1CC50}" type="datetimeFigureOut">
              <a:t>12/13/17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9543363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59131"/>
            <a:ext cx="24688800" cy="2743200"/>
          </a:xfrm>
          <a:prstGeom prst="rect">
            <a:avLst/>
          </a:prstGeom>
        </p:spPr>
        <p:txBody>
          <a:bodyPr vert="horz" lIns="250802" tIns="125401" rIns="250802" bIns="125401" rtlCol="0" anchor="ctr">
            <a:normAutofit/>
          </a:bodyPr>
          <a:lstStyle/>
          <a:p>
            <a:r>
              <a:rPr lang="en-US"/>
              <a:t>Click to edit Master title style</a:t>
            </a:r>
          </a:p>
        </p:txBody>
      </p:sp>
      <p:sp>
        <p:nvSpPr>
          <p:cNvPr id="3" name="Text Placeholder 2"/>
          <p:cNvSpPr>
            <a:spLocks noGrp="1"/>
          </p:cNvSpPr>
          <p:nvPr>
            <p:ph type="body" idx="1"/>
          </p:nvPr>
        </p:nvSpPr>
        <p:spPr>
          <a:xfrm>
            <a:off x="1371600" y="3840481"/>
            <a:ext cx="24688800" cy="10862311"/>
          </a:xfrm>
          <a:prstGeom prst="rect">
            <a:avLst/>
          </a:prstGeom>
        </p:spPr>
        <p:txBody>
          <a:bodyPr vert="horz" lIns="250802" tIns="125401" rIns="250802" bIns="1254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71600" y="15255241"/>
            <a:ext cx="6400800" cy="876300"/>
          </a:xfrm>
          <a:prstGeom prst="rect">
            <a:avLst/>
          </a:prstGeom>
        </p:spPr>
        <p:txBody>
          <a:bodyPr vert="horz" lIns="250802" tIns="125401" rIns="250802" bIns="125401" rtlCol="0" anchor="ctr"/>
          <a:lstStyle>
            <a:lvl1pPr algn="l">
              <a:defRPr sz="3300">
                <a:solidFill>
                  <a:schemeClr val="tx1">
                    <a:tint val="75000"/>
                  </a:schemeClr>
                </a:solidFill>
              </a:defRPr>
            </a:lvl1pPr>
          </a:lstStyle>
          <a:p>
            <a:fld id="{4753D7A8-1F1E-8044-9F3E-D49BE3D1CC50}" type="datetimeFigureOut">
              <a:t>12/13/17</a:t>
            </a:fld>
            <a:endParaRPr lang="en-US"/>
          </a:p>
        </p:txBody>
      </p:sp>
      <p:sp>
        <p:nvSpPr>
          <p:cNvPr id="5" name="Footer Placeholder 4"/>
          <p:cNvSpPr>
            <a:spLocks noGrp="1"/>
          </p:cNvSpPr>
          <p:nvPr>
            <p:ph type="ftr" sz="quarter" idx="3"/>
          </p:nvPr>
        </p:nvSpPr>
        <p:spPr>
          <a:xfrm>
            <a:off x="9372600" y="15255241"/>
            <a:ext cx="8686800" cy="876300"/>
          </a:xfrm>
          <a:prstGeom prst="rect">
            <a:avLst/>
          </a:prstGeom>
        </p:spPr>
        <p:txBody>
          <a:bodyPr vert="horz" lIns="250802" tIns="125401" rIns="250802" bIns="125401" rtlCol="0" anchor="ctr"/>
          <a:lstStyle>
            <a:lvl1pPr algn="ctr">
              <a:defRPr sz="3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5255241"/>
            <a:ext cx="6400800" cy="876300"/>
          </a:xfrm>
          <a:prstGeom prst="rect">
            <a:avLst/>
          </a:prstGeom>
        </p:spPr>
        <p:txBody>
          <a:bodyPr vert="horz" lIns="250802" tIns="125401" rIns="250802" bIns="125401" rtlCol="0" anchor="ctr"/>
          <a:lstStyle>
            <a:lvl1pPr algn="r">
              <a:defRPr sz="3300">
                <a:solidFill>
                  <a:schemeClr val="tx1">
                    <a:tint val="75000"/>
                  </a:schemeClr>
                </a:solidFill>
              </a:defRPr>
            </a:lvl1pPr>
          </a:lstStyle>
          <a:p>
            <a:fld id="{39C1E372-0626-2842-8F90-F95181A2701B}" type="slidenum">
              <a:t>‹#›</a:t>
            </a:fld>
            <a:endParaRPr lang="en-US"/>
          </a:p>
        </p:txBody>
      </p:sp>
    </p:spTree>
    <p:extLst>
      <p:ext uri="{BB962C8B-B14F-4D97-AF65-F5344CB8AC3E}">
        <p14:creationId xmlns:p14="http://schemas.microsoft.com/office/powerpoint/2010/main" val="3982854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54008" rtl="0" eaLnBrk="1" latinLnBrk="0" hangingPunct="1">
        <a:spcBef>
          <a:spcPct val="0"/>
        </a:spcBef>
        <a:buNone/>
        <a:defRPr sz="12100" kern="1200">
          <a:solidFill>
            <a:schemeClr val="tx1"/>
          </a:solidFill>
          <a:latin typeface="+mj-lt"/>
          <a:ea typeface="+mj-ea"/>
          <a:cs typeface="+mj-cs"/>
        </a:defRPr>
      </a:lvl1pPr>
    </p:titleStyle>
    <p:bodyStyle>
      <a:lvl1pPr marL="940506" indent="-940506" algn="l" defTabSz="1254008" rtl="0" eaLnBrk="1" latinLnBrk="0" hangingPunct="1">
        <a:spcBef>
          <a:spcPct val="20000"/>
        </a:spcBef>
        <a:buFont typeface="Arial"/>
        <a:buChar char="•"/>
        <a:defRPr sz="8800" kern="1200">
          <a:solidFill>
            <a:schemeClr val="tx1"/>
          </a:solidFill>
          <a:latin typeface="+mn-lt"/>
          <a:ea typeface="+mn-ea"/>
          <a:cs typeface="+mn-cs"/>
        </a:defRPr>
      </a:lvl1pPr>
      <a:lvl2pPr marL="2037763" indent="-783755" algn="l" defTabSz="1254008" rtl="0" eaLnBrk="1" latinLnBrk="0" hangingPunct="1">
        <a:spcBef>
          <a:spcPct val="20000"/>
        </a:spcBef>
        <a:buFont typeface="Arial"/>
        <a:buChar char="–"/>
        <a:defRPr sz="7700" kern="1200">
          <a:solidFill>
            <a:schemeClr val="tx1"/>
          </a:solidFill>
          <a:latin typeface="+mn-lt"/>
          <a:ea typeface="+mn-ea"/>
          <a:cs typeface="+mn-cs"/>
        </a:defRPr>
      </a:lvl2pPr>
      <a:lvl3pPr marL="3135020" indent="-627004" algn="l" defTabSz="1254008" rtl="0" eaLnBrk="1" latinLnBrk="0" hangingPunct="1">
        <a:spcBef>
          <a:spcPct val="20000"/>
        </a:spcBef>
        <a:buFont typeface="Arial"/>
        <a:buChar char="•"/>
        <a:defRPr sz="6600" kern="1200">
          <a:solidFill>
            <a:schemeClr val="tx1"/>
          </a:solidFill>
          <a:latin typeface="+mn-lt"/>
          <a:ea typeface="+mn-ea"/>
          <a:cs typeface="+mn-cs"/>
        </a:defRPr>
      </a:lvl3pPr>
      <a:lvl4pPr marL="4389029" indent="-627004" algn="l" defTabSz="1254008" rtl="0" eaLnBrk="1" latinLnBrk="0" hangingPunct="1">
        <a:spcBef>
          <a:spcPct val="20000"/>
        </a:spcBef>
        <a:buFont typeface="Arial"/>
        <a:buChar char="–"/>
        <a:defRPr sz="5500" kern="1200">
          <a:solidFill>
            <a:schemeClr val="tx1"/>
          </a:solidFill>
          <a:latin typeface="+mn-lt"/>
          <a:ea typeface="+mn-ea"/>
          <a:cs typeface="+mn-cs"/>
        </a:defRPr>
      </a:lvl4pPr>
      <a:lvl5pPr marL="5643037" indent="-627004" algn="l" defTabSz="1254008" rtl="0" eaLnBrk="1" latinLnBrk="0" hangingPunct="1">
        <a:spcBef>
          <a:spcPct val="20000"/>
        </a:spcBef>
        <a:buFont typeface="Arial"/>
        <a:buChar char="»"/>
        <a:defRPr sz="5500" kern="1200">
          <a:solidFill>
            <a:schemeClr val="tx1"/>
          </a:solidFill>
          <a:latin typeface="+mn-lt"/>
          <a:ea typeface="+mn-ea"/>
          <a:cs typeface="+mn-cs"/>
        </a:defRPr>
      </a:lvl5pPr>
      <a:lvl6pPr marL="6897045" indent="-627004" algn="l" defTabSz="1254008" rtl="0" eaLnBrk="1" latinLnBrk="0" hangingPunct="1">
        <a:spcBef>
          <a:spcPct val="20000"/>
        </a:spcBef>
        <a:buFont typeface="Arial"/>
        <a:buChar char="•"/>
        <a:defRPr sz="5500" kern="1200">
          <a:solidFill>
            <a:schemeClr val="tx1"/>
          </a:solidFill>
          <a:latin typeface="+mn-lt"/>
          <a:ea typeface="+mn-ea"/>
          <a:cs typeface="+mn-cs"/>
        </a:defRPr>
      </a:lvl6pPr>
      <a:lvl7pPr marL="8151053" indent="-627004" algn="l" defTabSz="1254008" rtl="0" eaLnBrk="1" latinLnBrk="0" hangingPunct="1">
        <a:spcBef>
          <a:spcPct val="20000"/>
        </a:spcBef>
        <a:buFont typeface="Arial"/>
        <a:buChar char="•"/>
        <a:defRPr sz="5500" kern="1200">
          <a:solidFill>
            <a:schemeClr val="tx1"/>
          </a:solidFill>
          <a:latin typeface="+mn-lt"/>
          <a:ea typeface="+mn-ea"/>
          <a:cs typeface="+mn-cs"/>
        </a:defRPr>
      </a:lvl7pPr>
      <a:lvl8pPr marL="9405061" indent="-627004" algn="l" defTabSz="1254008" rtl="0" eaLnBrk="1" latinLnBrk="0" hangingPunct="1">
        <a:spcBef>
          <a:spcPct val="20000"/>
        </a:spcBef>
        <a:buFont typeface="Arial"/>
        <a:buChar char="•"/>
        <a:defRPr sz="5500" kern="1200">
          <a:solidFill>
            <a:schemeClr val="tx1"/>
          </a:solidFill>
          <a:latin typeface="+mn-lt"/>
          <a:ea typeface="+mn-ea"/>
          <a:cs typeface="+mn-cs"/>
        </a:defRPr>
      </a:lvl8pPr>
      <a:lvl9pPr marL="10659069" indent="-627004" algn="l" defTabSz="1254008" rtl="0" eaLnBrk="1" latinLnBrk="0" hangingPunct="1">
        <a:spcBef>
          <a:spcPct val="20000"/>
        </a:spcBef>
        <a:buFont typeface="Arial"/>
        <a:buChar char="•"/>
        <a:defRPr sz="5500" kern="1200">
          <a:solidFill>
            <a:schemeClr val="tx1"/>
          </a:solidFill>
          <a:latin typeface="+mn-lt"/>
          <a:ea typeface="+mn-ea"/>
          <a:cs typeface="+mn-cs"/>
        </a:defRPr>
      </a:lvl9pPr>
    </p:bodyStyle>
    <p:other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TextBox 303"/>
          <p:cNvSpPr txBox="1"/>
          <p:nvPr/>
        </p:nvSpPr>
        <p:spPr>
          <a:xfrm>
            <a:off x="7474385" y="4129183"/>
            <a:ext cx="5462682" cy="11726283"/>
          </a:xfrm>
          <a:prstGeom prst="rect">
            <a:avLst/>
          </a:prstGeom>
          <a:noFill/>
        </p:spPr>
        <p:txBody>
          <a:bodyPr wrap="square" rtlCol="0">
            <a:spAutoFit/>
          </a:bodyPr>
          <a:lstStyle/>
          <a:p>
            <a:pPr marL="285750" indent="-285750">
              <a:buFont typeface="Arial"/>
              <a:buChar char="•"/>
            </a:pPr>
            <a:r>
              <a:rPr lang="en-US" sz="1800" dirty="0" smtClean="0">
                <a:latin typeface="Helvetica"/>
                <a:cs typeface="Helvetica"/>
              </a:rPr>
              <a:t>Using Jedi, a static analysis tool for python source code, I was able to </a:t>
            </a:r>
            <a:r>
              <a:rPr lang="en-US" sz="1800" dirty="0">
                <a:latin typeface="Helvetica"/>
                <a:cs typeface="Helvetica"/>
              </a:rPr>
              <a:t>extract useful structures from the code such as classes and function definitions</a:t>
            </a:r>
            <a:r>
              <a:rPr lang="en-US" sz="1800" dirty="0" smtClean="0">
                <a:latin typeface="Helvetica"/>
                <a:cs typeface="Helvetica"/>
              </a:rPr>
              <a:t>.</a:t>
            </a:r>
          </a:p>
          <a:p>
            <a:endParaRPr lang="en-US" sz="1800" dirty="0" smtClean="0">
              <a:latin typeface="Helvetica"/>
              <a:cs typeface="Helvetica"/>
            </a:endParaRPr>
          </a:p>
          <a:p>
            <a:pPr marL="285750" indent="-285750">
              <a:buFont typeface="Arial"/>
              <a:buChar char="•"/>
            </a:pPr>
            <a:endParaRPr lang="en-US" sz="1800" dirty="0">
              <a:latin typeface="Helvetica"/>
              <a:cs typeface="Helvetica"/>
            </a:endParaRPr>
          </a:p>
          <a:p>
            <a:pPr marL="285750" indent="-285750">
              <a:buFont typeface="Arial"/>
              <a:buChar char="•"/>
            </a:pPr>
            <a:endParaRPr lang="en-US" sz="1800" dirty="0" smtClean="0">
              <a:latin typeface="Helvetica"/>
              <a:cs typeface="Helvetica"/>
            </a:endParaRPr>
          </a:p>
          <a:p>
            <a:endParaRPr lang="en-US" sz="1800" dirty="0" smtClean="0">
              <a:latin typeface="Helvetica"/>
              <a:cs typeface="Helvetica"/>
            </a:endParaRPr>
          </a:p>
          <a:p>
            <a:pPr marL="285750" indent="-285750">
              <a:buFont typeface="Arial"/>
              <a:buChar char="•"/>
            </a:pPr>
            <a:r>
              <a:rPr lang="en-US" sz="1800" dirty="0" smtClean="0">
                <a:latin typeface="Helvetica"/>
                <a:cs typeface="Helvetica"/>
              </a:rPr>
              <a:t>In this phase of the project I extracted the names, starting line numbers, parent scopes, and </a:t>
            </a:r>
            <a:r>
              <a:rPr lang="en-US" sz="1800" dirty="0" err="1" smtClean="0">
                <a:latin typeface="Helvetica"/>
                <a:cs typeface="Helvetica"/>
              </a:rPr>
              <a:t>docstrings</a:t>
            </a:r>
            <a:r>
              <a:rPr lang="en-US" sz="1800" dirty="0" smtClean="0">
                <a:latin typeface="Helvetica"/>
                <a:cs typeface="Helvetica"/>
              </a:rPr>
              <a:t> of the named entities in the source files.</a:t>
            </a:r>
          </a:p>
          <a:p>
            <a:pPr marL="285750" indent="-285750">
              <a:buFont typeface="Arial"/>
              <a:buChar char="•"/>
            </a:pPr>
            <a:r>
              <a:rPr lang="en-US" sz="1800" dirty="0" smtClean="0">
                <a:latin typeface="Helvetica"/>
                <a:cs typeface="Helvetica"/>
              </a:rPr>
              <a:t>While I had the starting line numbers, I needed to determine where each code fragment ended to enable the search application on top of this data.</a:t>
            </a:r>
          </a:p>
          <a:p>
            <a:pPr marL="285750" indent="-285750">
              <a:buFont typeface="Arial"/>
              <a:buChar char="•"/>
            </a:pPr>
            <a:endParaRPr lang="en-US" sz="1800" dirty="0">
              <a:latin typeface="Helvetica"/>
              <a:cs typeface="Helvetica"/>
            </a:endParaRPr>
          </a:p>
          <a:p>
            <a:pPr marL="285750" indent="-285750">
              <a:buFont typeface="Arial"/>
              <a:buChar char="•"/>
            </a:pPr>
            <a:endParaRPr lang="en-US" sz="1800" dirty="0" smtClean="0">
              <a:latin typeface="Helvetica"/>
              <a:cs typeface="Helvetica"/>
            </a:endParaRPr>
          </a:p>
          <a:p>
            <a:pPr marL="285750" indent="-285750">
              <a:buFont typeface="Arial"/>
              <a:buChar char="•"/>
            </a:pPr>
            <a:endParaRPr lang="en-US" sz="1800" dirty="0">
              <a:latin typeface="Helvetica"/>
              <a:cs typeface="Helvetica"/>
            </a:endParaRPr>
          </a:p>
          <a:p>
            <a:endParaRPr lang="en-US" sz="1800" dirty="0" smtClean="0">
              <a:latin typeface="Helvetica"/>
              <a:cs typeface="Helvetica"/>
            </a:endParaRPr>
          </a:p>
          <a:p>
            <a:pPr marL="285750" indent="-285750">
              <a:buFont typeface="Arial"/>
              <a:buChar char="•"/>
            </a:pPr>
            <a:endParaRPr lang="en-US" sz="1800" dirty="0">
              <a:latin typeface="Helvetica"/>
              <a:cs typeface="Helvetica"/>
            </a:endParaRPr>
          </a:p>
          <a:p>
            <a:endParaRPr lang="en-US" sz="1800" dirty="0" smtClean="0">
              <a:latin typeface="Helvetica"/>
              <a:cs typeface="Helvetica"/>
            </a:endParaRPr>
          </a:p>
          <a:p>
            <a:pPr marL="285750" indent="-285750">
              <a:buFont typeface="Arial"/>
              <a:buChar char="•"/>
            </a:pPr>
            <a:endParaRPr lang="en-US" sz="1800" dirty="0">
              <a:latin typeface="Helvetica"/>
              <a:cs typeface="Helvetica"/>
            </a:endParaRPr>
          </a:p>
          <a:p>
            <a:pPr marL="285750" indent="-285750">
              <a:buFont typeface="Arial"/>
              <a:buChar char="•"/>
            </a:pPr>
            <a:endParaRPr lang="en-US" sz="1800" dirty="0" smtClean="0">
              <a:latin typeface="Helvetica"/>
              <a:cs typeface="Helvetica"/>
            </a:endParaRPr>
          </a:p>
          <a:p>
            <a:pPr marL="285750" indent="-285750">
              <a:buFont typeface="Arial"/>
              <a:buChar char="•"/>
            </a:pPr>
            <a:endParaRPr lang="en-US" sz="1800" dirty="0">
              <a:latin typeface="Helvetica"/>
              <a:cs typeface="Helvetica"/>
            </a:endParaRPr>
          </a:p>
          <a:p>
            <a:pPr marL="285750" indent="-285750">
              <a:buFont typeface="Arial"/>
              <a:buChar char="•"/>
            </a:pPr>
            <a:endParaRPr lang="en-US" sz="1800" dirty="0" smtClean="0">
              <a:latin typeface="Helvetica"/>
              <a:cs typeface="Helvetica"/>
            </a:endParaRPr>
          </a:p>
          <a:p>
            <a:endParaRPr lang="en-US" sz="1800" dirty="0" smtClean="0">
              <a:latin typeface="Helvetica"/>
              <a:cs typeface="Helvetica"/>
            </a:endParaRPr>
          </a:p>
          <a:p>
            <a:endParaRPr lang="en-US" sz="1800" dirty="0">
              <a:latin typeface="Helvetica"/>
              <a:cs typeface="Helvetica"/>
            </a:endParaRPr>
          </a:p>
          <a:p>
            <a:pPr marL="285750" indent="-285750">
              <a:buFont typeface="Arial"/>
              <a:buChar char="•"/>
            </a:pPr>
            <a:r>
              <a:rPr lang="en-US" sz="1800" dirty="0" smtClean="0">
                <a:latin typeface="Helvetica"/>
                <a:cs typeface="Helvetica"/>
              </a:rPr>
              <a:t>I </a:t>
            </a:r>
            <a:r>
              <a:rPr lang="en-US" sz="1800" dirty="0">
                <a:latin typeface="Helvetica"/>
                <a:cs typeface="Helvetica"/>
              </a:rPr>
              <a:t>worked around this problem by exploiting the fact that indentation in python source code is not only required, but it also is the way that the P</a:t>
            </a:r>
            <a:r>
              <a:rPr lang="en-US" sz="1800" dirty="0" smtClean="0">
                <a:latin typeface="Helvetica"/>
                <a:cs typeface="Helvetica"/>
              </a:rPr>
              <a:t>ython interpreter identifies </a:t>
            </a:r>
            <a:r>
              <a:rPr lang="en-US" sz="1800" dirty="0">
                <a:latin typeface="Helvetica"/>
                <a:cs typeface="Helvetica"/>
              </a:rPr>
              <a:t>where a code block </a:t>
            </a:r>
            <a:r>
              <a:rPr lang="en-US" sz="1800" dirty="0" smtClean="0">
                <a:latin typeface="Helvetica"/>
                <a:cs typeface="Helvetica"/>
              </a:rPr>
              <a:t>ends. Using this </a:t>
            </a:r>
            <a:r>
              <a:rPr lang="en-US" sz="1800" dirty="0">
                <a:latin typeface="Helvetica"/>
                <a:cs typeface="Helvetica"/>
              </a:rPr>
              <a:t>property, I was able to infer where the end line of classes and functions were by computing when the indentation in the source code returned to the indentation in the starting line</a:t>
            </a:r>
            <a:r>
              <a:rPr lang="en-US" sz="1800" dirty="0" smtClean="0">
                <a:latin typeface="Helvetica"/>
                <a:cs typeface="Helvetica"/>
              </a:rPr>
              <a:t>.</a:t>
            </a:r>
          </a:p>
          <a:p>
            <a:pPr marL="285750" indent="-285750">
              <a:buFont typeface="Arial"/>
              <a:buChar char="•"/>
            </a:pPr>
            <a:r>
              <a:rPr lang="en-US" sz="1800" dirty="0" smtClean="0">
                <a:latin typeface="Helvetica"/>
                <a:cs typeface="Helvetica"/>
              </a:rPr>
              <a:t>Lastly, in order to perform efficient search that used term frequency in the calculation of relevance, I devised a way to calculate term frequencies in Python source code, including breaking apart camel case naming patterns in the the various named entities.</a:t>
            </a:r>
          </a:p>
        </p:txBody>
      </p:sp>
      <p:pic>
        <p:nvPicPr>
          <p:cNvPr id="305" name="Picture 304" descr="block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2934" y="8372637"/>
            <a:ext cx="4184718" cy="2539333"/>
          </a:xfrm>
          <a:prstGeom prst="rect">
            <a:avLst/>
          </a:prstGeom>
        </p:spPr>
      </p:pic>
      <p:sp>
        <p:nvSpPr>
          <p:cNvPr id="225" name="Text Box 38"/>
          <p:cNvSpPr txBox="1">
            <a:spLocks noChangeArrowheads="1"/>
          </p:cNvSpPr>
          <p:nvPr/>
        </p:nvSpPr>
        <p:spPr bwMode="auto">
          <a:xfrm>
            <a:off x="7763923" y="10911970"/>
            <a:ext cx="46737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a:solidFill>
                  <a:srgbClr val="0071EE"/>
                </a:solidFill>
                <a:latin typeface="Helvetica" charset="0"/>
                <a:cs typeface="+mn-cs"/>
              </a:rPr>
              <a:t>Figure 1</a:t>
            </a:r>
            <a:r>
              <a:rPr lang="en-US" sz="1400" b="1" dirty="0" smtClean="0">
                <a:solidFill>
                  <a:srgbClr val="0071EE"/>
                </a:solidFill>
                <a:latin typeface="Helvetica" charset="0"/>
                <a:cs typeface="+mn-cs"/>
              </a:rPr>
              <a:t>. </a:t>
            </a:r>
            <a:r>
              <a:rPr lang="en-US" sz="1400" dirty="0">
                <a:solidFill>
                  <a:srgbClr val="0071EE"/>
                </a:solidFill>
                <a:latin typeface="Helvetica" charset="0"/>
              </a:rPr>
              <a:t> </a:t>
            </a:r>
            <a:r>
              <a:rPr lang="en-US" sz="1400" dirty="0" smtClean="0">
                <a:solidFill>
                  <a:srgbClr val="0071EE"/>
                </a:solidFill>
                <a:latin typeface="Helvetica" charset="0"/>
              </a:rPr>
              <a:t>A depiction of whitespace code blocks in the Python programming language</a:t>
            </a:r>
            <a:endParaRPr lang="en-US" sz="1400" dirty="0">
              <a:solidFill>
                <a:srgbClr val="0071EE"/>
              </a:solidFill>
              <a:latin typeface="Helvetica" charset="0"/>
              <a:cs typeface="+mn-cs"/>
            </a:endParaRPr>
          </a:p>
        </p:txBody>
      </p:sp>
      <p:sp>
        <p:nvSpPr>
          <p:cNvPr id="6" name="Text Box 233"/>
          <p:cNvSpPr txBox="1">
            <a:spLocks noChangeArrowheads="1"/>
          </p:cNvSpPr>
          <p:nvPr/>
        </p:nvSpPr>
        <p:spPr bwMode="auto">
          <a:xfrm>
            <a:off x="828400" y="3746500"/>
            <a:ext cx="618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7" name="Text Box 234"/>
          <p:cNvSpPr txBox="1">
            <a:spLocks noChangeArrowheads="1"/>
          </p:cNvSpPr>
          <p:nvPr/>
        </p:nvSpPr>
        <p:spPr bwMode="auto">
          <a:xfrm>
            <a:off x="828400" y="3455352"/>
            <a:ext cx="13135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smtClean="0">
                <a:solidFill>
                  <a:srgbClr val="0071EE"/>
                </a:solidFill>
                <a:latin typeface="Helvetica" charset="0"/>
                <a:cs typeface="+mn-cs"/>
              </a:rPr>
              <a:t>Abstract</a:t>
            </a:r>
            <a:endParaRPr lang="en-US" sz="2400" dirty="0">
              <a:solidFill>
                <a:srgbClr val="0071EE"/>
              </a:solidFill>
              <a:latin typeface="Helvetica" charset="0"/>
              <a:cs typeface="+mn-cs"/>
            </a:endParaRPr>
          </a:p>
        </p:txBody>
      </p:sp>
      <p:sp>
        <p:nvSpPr>
          <p:cNvPr id="8" name="Text Box 235"/>
          <p:cNvSpPr txBox="1">
            <a:spLocks noChangeArrowheads="1"/>
          </p:cNvSpPr>
          <p:nvPr/>
        </p:nvSpPr>
        <p:spPr bwMode="auto">
          <a:xfrm>
            <a:off x="828400" y="4044560"/>
            <a:ext cx="5877200" cy="563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a:latin typeface="Helvetica" charset="0"/>
              </a:rPr>
              <a:t>There exists a vast amount of source code publicly available on </a:t>
            </a:r>
            <a:r>
              <a:rPr lang="en-US" sz="1800" dirty="0" err="1">
                <a:latin typeface="Helvetica" charset="0"/>
              </a:rPr>
              <a:t>Github</a:t>
            </a:r>
            <a:r>
              <a:rPr lang="en-US" sz="1800" dirty="0">
                <a:latin typeface="Helvetica" charset="0"/>
              </a:rPr>
              <a:t>; however, there do not exist many easy ways to search for relevant code to particular tasks on the granular level of functions and classes.   My project is focused on the construction of productivity tools for programmers and computer scientists, leveraging source code that can be extracted from </a:t>
            </a:r>
            <a:r>
              <a:rPr lang="en-US" sz="1800" dirty="0" err="1">
                <a:latin typeface="Helvetica" charset="0"/>
              </a:rPr>
              <a:t>Github</a:t>
            </a:r>
            <a:r>
              <a:rPr lang="en-US" sz="1800" dirty="0">
                <a:latin typeface="Helvetica" charset="0"/>
              </a:rPr>
              <a:t>.  The initial stages of the project involve identifying repositories within a particular area of computer science; for example, repositories that deal with natural language processing and related fields.  Professor </a:t>
            </a:r>
            <a:r>
              <a:rPr lang="en-US" sz="1800" dirty="0" err="1">
                <a:latin typeface="Helvetica" charset="0"/>
              </a:rPr>
              <a:t>Radev</a:t>
            </a:r>
            <a:r>
              <a:rPr lang="en-US" sz="1800" dirty="0">
                <a:latin typeface="Helvetica" charset="0"/>
              </a:rPr>
              <a:t> has collected a set of resources on the following topics, which can be found at the All About NLP (AAN) database. Next using static analysis of the code and information retrieval, this project aims to make this python source code </a:t>
            </a:r>
            <a:r>
              <a:rPr lang="en-US" sz="1800" dirty="0" err="1">
                <a:latin typeface="Helvetica" charset="0"/>
              </a:rPr>
              <a:t>indexable</a:t>
            </a:r>
            <a:r>
              <a:rPr lang="en-US" sz="1800" dirty="0">
                <a:latin typeface="Helvetica" charset="0"/>
              </a:rPr>
              <a:t> and searchable. The end result of this project will be an end-to-end system that given a query returns a number of relevant code snippets that demonstrate how the specified topic can be implemented in code. </a:t>
            </a:r>
          </a:p>
        </p:txBody>
      </p:sp>
      <p:sp>
        <p:nvSpPr>
          <p:cNvPr id="9" name="Text Box 237"/>
          <p:cNvSpPr txBox="1">
            <a:spLocks noChangeArrowheads="1"/>
          </p:cNvSpPr>
          <p:nvPr/>
        </p:nvSpPr>
        <p:spPr bwMode="auto">
          <a:xfrm>
            <a:off x="828400" y="9857590"/>
            <a:ext cx="22717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smtClean="0">
                <a:solidFill>
                  <a:srgbClr val="0071EE"/>
                </a:solidFill>
                <a:latin typeface="Helvetica" charset="0"/>
                <a:cs typeface="+mn-cs"/>
              </a:rPr>
              <a:t>Dat</a:t>
            </a:r>
            <a:r>
              <a:rPr lang="en-US" sz="2400" dirty="0" smtClean="0">
                <a:solidFill>
                  <a:srgbClr val="0071EE"/>
                </a:solidFill>
                <a:latin typeface="Helvetica" charset="0"/>
              </a:rPr>
              <a:t>a Collection</a:t>
            </a:r>
            <a:endParaRPr lang="en-US" sz="2400" dirty="0">
              <a:solidFill>
                <a:srgbClr val="0071EE"/>
              </a:solidFill>
              <a:latin typeface="Helvetica" charset="0"/>
              <a:cs typeface="+mn-cs"/>
            </a:endParaRPr>
          </a:p>
        </p:txBody>
      </p:sp>
      <p:sp>
        <p:nvSpPr>
          <p:cNvPr id="10" name="Text Box 238"/>
          <p:cNvSpPr txBox="1">
            <a:spLocks noChangeArrowheads="1"/>
          </p:cNvSpPr>
          <p:nvPr/>
        </p:nvSpPr>
        <p:spPr bwMode="auto">
          <a:xfrm>
            <a:off x="828400" y="10465478"/>
            <a:ext cx="5877200" cy="535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285750" indent="-285750">
              <a:buFont typeface="Arial"/>
              <a:buChar char="•"/>
              <a:defRPr/>
            </a:pPr>
            <a:r>
              <a:rPr lang="en-US" sz="1800" dirty="0" smtClean="0">
                <a:solidFill>
                  <a:srgbClr val="000000"/>
                </a:solidFill>
                <a:latin typeface="Helvetica" charset="0"/>
              </a:rPr>
              <a:t>I Collected all of the </a:t>
            </a:r>
            <a:r>
              <a:rPr lang="en-US" sz="1800" dirty="0" err="1" smtClean="0">
                <a:solidFill>
                  <a:srgbClr val="000000"/>
                </a:solidFill>
                <a:latin typeface="Helvetica" charset="0"/>
              </a:rPr>
              <a:t>Github</a:t>
            </a:r>
            <a:r>
              <a:rPr lang="en-US" sz="1800" dirty="0" smtClean="0">
                <a:solidFill>
                  <a:srgbClr val="000000"/>
                </a:solidFill>
                <a:latin typeface="Helvetica" charset="0"/>
              </a:rPr>
              <a:t> links listed in the resources of the LILY Lab’s “All About NLP” website.</a:t>
            </a:r>
          </a:p>
          <a:p>
            <a:pPr marL="285750" indent="-285750">
              <a:buFont typeface="Arial"/>
              <a:buChar char="•"/>
              <a:defRPr/>
            </a:pPr>
            <a:r>
              <a:rPr lang="en-US" sz="1800" dirty="0" smtClean="0">
                <a:solidFill>
                  <a:srgbClr val="000000"/>
                </a:solidFill>
                <a:latin typeface="Helvetica" charset="0"/>
              </a:rPr>
              <a:t>Using these links I wrote code to programmatically download archives of the repositories that each link references from AAN.</a:t>
            </a:r>
          </a:p>
          <a:p>
            <a:pPr marL="285750" indent="-285750">
              <a:buFont typeface="Arial"/>
              <a:buChar char="•"/>
              <a:defRPr/>
            </a:pPr>
            <a:r>
              <a:rPr lang="en-US" sz="1800" dirty="0" smtClean="0">
                <a:solidFill>
                  <a:srgbClr val="000000"/>
                </a:solidFill>
                <a:latin typeface="Helvetica" charset="0"/>
              </a:rPr>
              <a:t>With the archives of each of the repositories, I recursively extracted all of the source files from the unzipped repositories and stored them to avoid naming collisions.</a:t>
            </a:r>
          </a:p>
          <a:p>
            <a:pPr marL="285750" indent="-285750">
              <a:buFont typeface="Arial"/>
              <a:buChar char="•"/>
              <a:defRPr/>
            </a:pPr>
            <a:r>
              <a:rPr lang="en-US" sz="1800" dirty="0" smtClean="0">
                <a:solidFill>
                  <a:srgbClr val="000000"/>
                </a:solidFill>
                <a:latin typeface="Helvetica" charset="0"/>
              </a:rPr>
              <a:t>Of the 465 repositories extracted from the scrape of AAN’s resources, I was able to create a dataset of 10,138 python source files. This was enough to get interesting search results, yet manageable enough to not have to use distributed computing to make the search fast. </a:t>
            </a:r>
          </a:p>
          <a:p>
            <a:pPr marL="285750" indent="-285750">
              <a:buFont typeface="Arial"/>
              <a:buChar char="•"/>
              <a:defRPr/>
            </a:pPr>
            <a:r>
              <a:rPr lang="en-US" sz="1800" dirty="0" smtClean="0">
                <a:solidFill>
                  <a:srgbClr val="000000"/>
                </a:solidFill>
                <a:latin typeface="Helvetica" charset="0"/>
              </a:rPr>
              <a:t>Across these python source files I was able to find 84,317 functions and 15,127 classes, many with </a:t>
            </a:r>
            <a:r>
              <a:rPr lang="en-US" sz="1800" dirty="0" err="1" smtClean="0">
                <a:solidFill>
                  <a:srgbClr val="000000"/>
                </a:solidFill>
                <a:latin typeface="Helvetica" charset="0"/>
              </a:rPr>
              <a:t>docstrings</a:t>
            </a:r>
            <a:r>
              <a:rPr lang="en-US" sz="1800" dirty="0" smtClean="0">
                <a:solidFill>
                  <a:srgbClr val="000000"/>
                </a:solidFill>
                <a:latin typeface="Helvetica" charset="0"/>
              </a:rPr>
              <a:t> that improve the results of the search process.</a:t>
            </a:r>
          </a:p>
        </p:txBody>
      </p:sp>
      <p:sp>
        <p:nvSpPr>
          <p:cNvPr id="11" name="Text Box 243"/>
          <p:cNvSpPr txBox="1">
            <a:spLocks noChangeArrowheads="1"/>
          </p:cNvSpPr>
          <p:nvPr/>
        </p:nvSpPr>
        <p:spPr bwMode="auto">
          <a:xfrm>
            <a:off x="20675600" y="3911600"/>
            <a:ext cx="29209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smtClean="0">
                <a:solidFill>
                  <a:srgbClr val="0071EE"/>
                </a:solidFill>
                <a:latin typeface="Helvetica" charset="0"/>
                <a:cs typeface="+mn-cs"/>
              </a:rPr>
              <a:t>Results From Demo</a:t>
            </a:r>
            <a:endParaRPr lang="en-US" sz="2400" dirty="0">
              <a:solidFill>
                <a:srgbClr val="0071EE"/>
              </a:solidFill>
              <a:latin typeface="Helvetica" charset="0"/>
              <a:cs typeface="+mn-cs"/>
            </a:endParaRPr>
          </a:p>
        </p:txBody>
      </p:sp>
      <p:sp>
        <p:nvSpPr>
          <p:cNvPr id="12" name="Text Box 244"/>
          <p:cNvSpPr txBox="1">
            <a:spLocks noChangeArrowheads="1"/>
          </p:cNvSpPr>
          <p:nvPr/>
        </p:nvSpPr>
        <p:spPr bwMode="auto">
          <a:xfrm>
            <a:off x="20675600" y="4464050"/>
            <a:ext cx="584227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smtClean="0">
                <a:solidFill>
                  <a:srgbClr val="000000"/>
                </a:solidFill>
                <a:latin typeface="Helvetica" charset="0"/>
              </a:rPr>
              <a:t>The top result when searching for “</a:t>
            </a:r>
            <a:r>
              <a:rPr lang="en-US" sz="1800" b="1" dirty="0" smtClean="0">
                <a:solidFill>
                  <a:srgbClr val="000000"/>
                </a:solidFill>
                <a:latin typeface="Helvetica" charset="0"/>
              </a:rPr>
              <a:t>beam search</a:t>
            </a:r>
            <a:r>
              <a:rPr lang="en-US" sz="1800" dirty="0" smtClean="0">
                <a:solidFill>
                  <a:srgbClr val="000000"/>
                </a:solidFill>
                <a:latin typeface="Helvetica" charset="0"/>
              </a:rPr>
              <a:t>* </a:t>
            </a:r>
            <a:r>
              <a:rPr lang="en-US" sz="1800" dirty="0">
                <a:solidFill>
                  <a:srgbClr val="000000"/>
                </a:solidFill>
                <a:latin typeface="Helvetica" charset="0"/>
              </a:rPr>
              <a:t>filtering for </a:t>
            </a:r>
            <a:r>
              <a:rPr lang="en-US" sz="1800" dirty="0" smtClean="0">
                <a:solidFill>
                  <a:srgbClr val="000000"/>
                </a:solidFill>
                <a:latin typeface="Helvetica" charset="0"/>
              </a:rPr>
              <a:t>functions </a:t>
            </a:r>
            <a:r>
              <a:rPr lang="en-US" sz="1800" dirty="0">
                <a:solidFill>
                  <a:srgbClr val="000000"/>
                </a:solidFill>
                <a:latin typeface="Helvetica" charset="0"/>
              </a:rPr>
              <a:t>and </a:t>
            </a:r>
            <a:r>
              <a:rPr lang="en-US" sz="1800" dirty="0" smtClean="0">
                <a:solidFill>
                  <a:srgbClr val="000000"/>
                </a:solidFill>
                <a:latin typeface="Helvetica" charset="0"/>
              </a:rPr>
              <a:t>searching both </a:t>
            </a:r>
            <a:r>
              <a:rPr lang="en-US" sz="1800" dirty="0" err="1" smtClean="0">
                <a:solidFill>
                  <a:srgbClr val="000000"/>
                </a:solidFill>
                <a:latin typeface="Helvetica" charset="0"/>
              </a:rPr>
              <a:t>docstring</a:t>
            </a:r>
            <a:r>
              <a:rPr lang="en-US" sz="1800" dirty="0" smtClean="0">
                <a:solidFill>
                  <a:srgbClr val="000000"/>
                </a:solidFill>
                <a:latin typeface="Helvetica" charset="0"/>
              </a:rPr>
              <a:t> and code</a:t>
            </a:r>
            <a:endParaRPr lang="en-US" sz="1800" dirty="0">
              <a:solidFill>
                <a:srgbClr val="000000"/>
              </a:solidFill>
              <a:latin typeface="Helvetica" charset="0"/>
            </a:endParaRPr>
          </a:p>
        </p:txBody>
      </p:sp>
      <p:sp>
        <p:nvSpPr>
          <p:cNvPr id="13" name="Text Box 245"/>
          <p:cNvSpPr txBox="1">
            <a:spLocks noChangeArrowheads="1"/>
          </p:cNvSpPr>
          <p:nvPr/>
        </p:nvSpPr>
        <p:spPr bwMode="auto">
          <a:xfrm>
            <a:off x="20675454" y="9863719"/>
            <a:ext cx="17081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solidFill>
                  <a:srgbClr val="0071EE"/>
                </a:solidFill>
                <a:latin typeface="Helvetica" charset="0"/>
                <a:cs typeface="+mn-cs"/>
              </a:rPr>
              <a:t>Conclusion</a:t>
            </a:r>
          </a:p>
        </p:txBody>
      </p:sp>
      <p:sp>
        <p:nvSpPr>
          <p:cNvPr id="14" name="Text Box 246"/>
          <p:cNvSpPr txBox="1">
            <a:spLocks noChangeArrowheads="1"/>
          </p:cNvSpPr>
          <p:nvPr/>
        </p:nvSpPr>
        <p:spPr bwMode="auto">
          <a:xfrm>
            <a:off x="20763526" y="10319255"/>
            <a:ext cx="584227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a:solidFill>
                  <a:srgbClr val="000000"/>
                </a:solidFill>
                <a:latin typeface="Helvetica" charset="0"/>
              </a:rPr>
              <a:t>I think that with a bit more work this kind of tool can be extremely useful for new and experienced</a:t>
            </a:r>
          </a:p>
          <a:p>
            <a:pPr>
              <a:defRPr/>
            </a:pPr>
            <a:r>
              <a:rPr lang="en-US" sz="1800" dirty="0">
                <a:solidFill>
                  <a:srgbClr val="000000"/>
                </a:solidFill>
                <a:latin typeface="Helvetica" charset="0"/>
              </a:rPr>
              <a:t>programmers alike.  I can see two primary use cases for a tool like this:</a:t>
            </a:r>
          </a:p>
          <a:p>
            <a:pPr marL="285750" indent="-285750">
              <a:buFont typeface="Arial"/>
              <a:buChar char="•"/>
              <a:defRPr/>
            </a:pPr>
            <a:r>
              <a:rPr lang="en-US" sz="1800" dirty="0" smtClean="0">
                <a:solidFill>
                  <a:srgbClr val="000000"/>
                </a:solidFill>
                <a:latin typeface="Helvetica" charset="0"/>
              </a:rPr>
              <a:t> </a:t>
            </a:r>
            <a:r>
              <a:rPr lang="en-US" sz="1800" dirty="0">
                <a:solidFill>
                  <a:srgbClr val="000000"/>
                </a:solidFill>
                <a:latin typeface="Helvetica" charset="0"/>
              </a:rPr>
              <a:t>A place to search for example code before heading to stack </a:t>
            </a:r>
            <a:r>
              <a:rPr lang="en-US" sz="1800" dirty="0" smtClean="0">
                <a:solidFill>
                  <a:srgbClr val="000000"/>
                </a:solidFill>
                <a:latin typeface="Helvetica" charset="0"/>
              </a:rPr>
              <a:t>overflow to ask a question.</a:t>
            </a:r>
            <a:endParaRPr lang="en-US" sz="1800" dirty="0">
              <a:solidFill>
                <a:srgbClr val="000000"/>
              </a:solidFill>
              <a:latin typeface="Helvetica" charset="0"/>
            </a:endParaRPr>
          </a:p>
          <a:p>
            <a:pPr marL="285750" indent="-285750">
              <a:buFontTx/>
              <a:buChar char="•"/>
              <a:defRPr/>
            </a:pPr>
            <a:r>
              <a:rPr lang="en-US" sz="1800" dirty="0" smtClean="0">
                <a:solidFill>
                  <a:srgbClr val="000000"/>
                </a:solidFill>
                <a:latin typeface="Helvetica" charset="0"/>
              </a:rPr>
              <a:t>A </a:t>
            </a:r>
            <a:r>
              <a:rPr lang="en-US" sz="1800" dirty="0">
                <a:solidFill>
                  <a:srgbClr val="000000"/>
                </a:solidFill>
                <a:latin typeface="Helvetica" charset="0"/>
              </a:rPr>
              <a:t>tool to explore a new topic that you are interested to learn more about.</a:t>
            </a:r>
          </a:p>
          <a:p>
            <a:pPr>
              <a:defRPr/>
            </a:pPr>
            <a:endParaRPr lang="en-US" sz="1800" dirty="0">
              <a:solidFill>
                <a:srgbClr val="000000"/>
              </a:solidFill>
              <a:latin typeface="Helvetica" charset="0"/>
            </a:endParaRPr>
          </a:p>
        </p:txBody>
      </p:sp>
      <p:sp>
        <p:nvSpPr>
          <p:cNvPr id="15" name="Text Box 247"/>
          <p:cNvSpPr txBox="1">
            <a:spLocks noChangeArrowheads="1"/>
          </p:cNvSpPr>
          <p:nvPr/>
        </p:nvSpPr>
        <p:spPr bwMode="auto">
          <a:xfrm flipH="1">
            <a:off x="20261385" y="14751962"/>
            <a:ext cx="414215" cy="195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1800" dirty="0">
              <a:solidFill>
                <a:srgbClr val="0071EE"/>
              </a:solidFill>
              <a:latin typeface="Helvetica" charset="0"/>
              <a:cs typeface="+mn-cs"/>
            </a:endParaRPr>
          </a:p>
        </p:txBody>
      </p:sp>
      <p:sp>
        <p:nvSpPr>
          <p:cNvPr id="17" name="Text Box 250"/>
          <p:cNvSpPr txBox="1">
            <a:spLocks noChangeArrowheads="1"/>
          </p:cNvSpPr>
          <p:nvPr/>
        </p:nvSpPr>
        <p:spPr bwMode="auto">
          <a:xfrm>
            <a:off x="4396154" y="1517650"/>
            <a:ext cx="2025747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3600" smtClean="0">
                <a:latin typeface="Helvetica" charset="0"/>
                <a:cs typeface="+mn-cs"/>
              </a:rPr>
              <a:t>Andrew Malta</a:t>
            </a:r>
            <a:r>
              <a:rPr lang="en-US" sz="3600" baseline="30000" smtClean="0">
                <a:latin typeface="Helvetica" charset="0"/>
                <a:cs typeface="+mn-cs"/>
              </a:rPr>
              <a:t>1</a:t>
            </a:r>
            <a:endParaRPr lang="en-US" sz="3600" baseline="30000" dirty="0">
              <a:cs typeface="+mn-cs"/>
            </a:endParaRPr>
          </a:p>
        </p:txBody>
      </p:sp>
      <p:sp>
        <p:nvSpPr>
          <p:cNvPr id="18" name="Text Box 40"/>
          <p:cNvSpPr txBox="1">
            <a:spLocks noChangeArrowheads="1"/>
          </p:cNvSpPr>
          <p:nvPr/>
        </p:nvSpPr>
        <p:spPr bwMode="auto">
          <a:xfrm>
            <a:off x="4396154" y="493713"/>
            <a:ext cx="20935308" cy="84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dirty="0" smtClean="0">
                <a:solidFill>
                  <a:srgbClr val="0071EE"/>
                </a:solidFill>
              </a:rPr>
              <a:t>Python Source Code </a:t>
            </a:r>
            <a:r>
              <a:rPr lang="en-US" dirty="0" smtClean="0">
                <a:solidFill>
                  <a:srgbClr val="0071EE"/>
                </a:solidFill>
              </a:rPr>
              <a:t>Search</a:t>
            </a:r>
            <a:endParaRPr lang="en-US" dirty="0">
              <a:solidFill>
                <a:srgbClr val="0071EE"/>
              </a:solidFill>
              <a:cs typeface="+mn-cs"/>
            </a:endParaRPr>
          </a:p>
        </p:txBody>
      </p:sp>
      <p:sp>
        <p:nvSpPr>
          <p:cNvPr id="19" name="Text Box 251"/>
          <p:cNvSpPr txBox="1">
            <a:spLocks noChangeArrowheads="1"/>
          </p:cNvSpPr>
          <p:nvPr/>
        </p:nvSpPr>
        <p:spPr bwMode="auto">
          <a:xfrm>
            <a:off x="4554415" y="2179638"/>
            <a:ext cx="2023989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800" baseline="30000" dirty="0" smtClean="0">
                <a:solidFill>
                  <a:srgbClr val="000000"/>
                </a:solidFill>
                <a:latin typeface="Helvetica" charset="0"/>
                <a:cs typeface="+mn-cs"/>
              </a:rPr>
              <a:t>1</a:t>
            </a:r>
            <a:r>
              <a:rPr lang="en-US" sz="2800" dirty="0" smtClean="0">
                <a:solidFill>
                  <a:srgbClr val="000000"/>
                </a:solidFill>
                <a:latin typeface="Helvetica" charset="0"/>
                <a:cs typeface="+mn-cs"/>
              </a:rPr>
              <a:t>Computer Science, Yale College, New Haven, CT</a:t>
            </a:r>
            <a:endParaRPr lang="en-US" sz="2800" dirty="0">
              <a:solidFill>
                <a:srgbClr val="000000"/>
              </a:solidFill>
              <a:cs typeface="+mn-cs"/>
            </a:endParaRPr>
          </a:p>
        </p:txBody>
      </p:sp>
      <p:cxnSp>
        <p:nvCxnSpPr>
          <p:cNvPr id="223" name="Straight Connector 222"/>
          <p:cNvCxnSpPr/>
          <p:nvPr/>
        </p:nvCxnSpPr>
        <p:spPr bwMode="auto">
          <a:xfrm>
            <a:off x="828400" y="3111500"/>
            <a:ext cx="25689475" cy="0"/>
          </a:xfrm>
          <a:prstGeom prst="line">
            <a:avLst/>
          </a:prstGeom>
          <a:solidFill>
            <a:schemeClr val="accent1"/>
          </a:solidFill>
          <a:ln w="2857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 name="TextBox 1"/>
          <p:cNvSpPr txBox="1"/>
          <p:nvPr/>
        </p:nvSpPr>
        <p:spPr>
          <a:xfrm>
            <a:off x="24794308" y="2141865"/>
            <a:ext cx="1846662" cy="523220"/>
          </a:xfrm>
          <a:prstGeom prst="rect">
            <a:avLst/>
          </a:prstGeom>
          <a:noFill/>
        </p:spPr>
        <p:txBody>
          <a:bodyPr wrap="square" rtlCol="0">
            <a:spAutoFit/>
          </a:bodyPr>
          <a:lstStyle/>
          <a:p>
            <a:r>
              <a:rPr lang="en-US" sz="2800" dirty="0" smtClean="0">
                <a:latin typeface="Verdana" panose="020B0604030504040204" pitchFamily="34" charset="0"/>
                <a:ea typeface="Verdana" panose="020B0604030504040204" pitchFamily="34" charset="0"/>
                <a:cs typeface="Verdana" panose="020B0604030504040204" pitchFamily="34" charset="0"/>
              </a:rPr>
              <a:t>LILY Lab</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pic>
        <p:nvPicPr>
          <p:cNvPr id="1029" name="Picture 5" descr="C:\Users\Dragomir Radev\Dropbox\Drago\Yale_University_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400" y="1064349"/>
            <a:ext cx="2581687" cy="111528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01779" y="862527"/>
            <a:ext cx="2275840" cy="1000311"/>
          </a:xfrm>
          <a:prstGeom prst="rect">
            <a:avLst/>
          </a:prstGeom>
        </p:spPr>
      </p:pic>
      <p:sp>
        <p:nvSpPr>
          <p:cNvPr id="4" name="Rectangle 3"/>
          <p:cNvSpPr/>
          <p:nvPr/>
        </p:nvSpPr>
        <p:spPr>
          <a:xfrm>
            <a:off x="7474385" y="3582895"/>
            <a:ext cx="2169133" cy="461665"/>
          </a:xfrm>
          <a:prstGeom prst="rect">
            <a:avLst/>
          </a:prstGeom>
        </p:spPr>
        <p:txBody>
          <a:bodyPr wrap="none">
            <a:spAutoFit/>
          </a:bodyPr>
          <a:lstStyle/>
          <a:p>
            <a:r>
              <a:rPr lang="en-US" sz="2400" dirty="0" smtClean="0">
                <a:solidFill>
                  <a:srgbClr val="0071EE"/>
                </a:solidFill>
                <a:latin typeface="Helvetica" charset="0"/>
              </a:rPr>
              <a:t>Static Analysis</a:t>
            </a:r>
            <a:endParaRPr lang="en-US" sz="2400" dirty="0"/>
          </a:p>
        </p:txBody>
      </p:sp>
      <p:pic>
        <p:nvPicPr>
          <p:cNvPr id="303" name="Picture 302" descr="jedi.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43518" y="5330766"/>
            <a:ext cx="886313" cy="1001534"/>
          </a:xfrm>
          <a:prstGeom prst="rect">
            <a:avLst/>
          </a:prstGeom>
        </p:spPr>
      </p:pic>
      <p:sp>
        <p:nvSpPr>
          <p:cNvPr id="306" name="Rectangle 305"/>
          <p:cNvSpPr/>
          <p:nvPr/>
        </p:nvSpPr>
        <p:spPr>
          <a:xfrm>
            <a:off x="13516988" y="3582895"/>
            <a:ext cx="1159843" cy="461665"/>
          </a:xfrm>
          <a:prstGeom prst="rect">
            <a:avLst/>
          </a:prstGeom>
        </p:spPr>
        <p:txBody>
          <a:bodyPr wrap="none">
            <a:spAutoFit/>
          </a:bodyPr>
          <a:lstStyle/>
          <a:p>
            <a:r>
              <a:rPr lang="en-US" sz="2400" dirty="0" smtClean="0">
                <a:solidFill>
                  <a:srgbClr val="0071EE"/>
                </a:solidFill>
                <a:latin typeface="Helvetica" charset="0"/>
              </a:rPr>
              <a:t>Search</a:t>
            </a:r>
            <a:endParaRPr lang="en-US" sz="2400" dirty="0"/>
          </a:p>
        </p:txBody>
      </p:sp>
      <p:sp>
        <p:nvSpPr>
          <p:cNvPr id="307" name="Rectangle 306"/>
          <p:cNvSpPr/>
          <p:nvPr/>
        </p:nvSpPr>
        <p:spPr>
          <a:xfrm>
            <a:off x="6858000" y="-10098502"/>
            <a:ext cx="13716000" cy="7294305"/>
          </a:xfrm>
          <a:prstGeom prst="rect">
            <a:avLst/>
          </a:prstGeom>
        </p:spPr>
        <p:txBody>
          <a:bodyPr>
            <a:spAutoFit/>
          </a:bodyPr>
          <a:lstStyle/>
          <a:p>
            <a:pPr marL="285750" indent="-285750">
              <a:buFont typeface="Arial"/>
              <a:buChar char="•"/>
            </a:pPr>
            <a:r>
              <a:rPr lang="en-US" sz="1800" dirty="0">
                <a:latin typeface="Helvetica"/>
                <a:cs typeface="Helvetica"/>
              </a:rPr>
              <a:t>Using Jedi, a static analysis tool for python source code, I was able to extract useful structures from the code such as classes and function definitions.</a:t>
            </a:r>
          </a:p>
          <a:p>
            <a:endParaRPr lang="en-US" sz="1800" dirty="0">
              <a:latin typeface="Helvetica"/>
              <a:cs typeface="Helvetica"/>
            </a:endParaRPr>
          </a:p>
          <a:p>
            <a:pPr marL="285750" indent="-285750">
              <a:buFont typeface="Arial"/>
              <a:buChar char="•"/>
            </a:pPr>
            <a:endParaRPr lang="en-US" sz="1800" dirty="0">
              <a:latin typeface="Helvetica"/>
              <a:cs typeface="Helvetica"/>
            </a:endParaRPr>
          </a:p>
          <a:p>
            <a:pPr marL="285750" indent="-285750">
              <a:buFont typeface="Arial"/>
              <a:buChar char="•"/>
            </a:pPr>
            <a:endParaRPr lang="en-US" sz="1800" dirty="0">
              <a:latin typeface="Helvetica"/>
              <a:cs typeface="Helvetica"/>
            </a:endParaRPr>
          </a:p>
          <a:p>
            <a:endParaRPr lang="en-US" sz="1800" dirty="0">
              <a:latin typeface="Helvetica"/>
              <a:cs typeface="Helvetica"/>
            </a:endParaRPr>
          </a:p>
          <a:p>
            <a:pPr marL="285750" indent="-285750">
              <a:buFont typeface="Arial"/>
              <a:buChar char="•"/>
            </a:pPr>
            <a:r>
              <a:rPr lang="en-US" sz="1800" dirty="0">
                <a:latin typeface="Helvetica"/>
                <a:cs typeface="Helvetica"/>
              </a:rPr>
              <a:t>In this phase of the project I extracted the names, starting line numbers, parent scopes, and </a:t>
            </a:r>
            <a:r>
              <a:rPr lang="en-US" sz="1800" dirty="0" err="1">
                <a:latin typeface="Helvetica"/>
                <a:cs typeface="Helvetica"/>
              </a:rPr>
              <a:t>docstrings</a:t>
            </a:r>
            <a:r>
              <a:rPr lang="en-US" sz="1800" dirty="0">
                <a:latin typeface="Helvetica"/>
                <a:cs typeface="Helvetica"/>
              </a:rPr>
              <a:t> of the named entities in the source files.</a:t>
            </a:r>
          </a:p>
          <a:p>
            <a:pPr marL="285750" indent="-285750">
              <a:buFont typeface="Arial"/>
              <a:buChar char="•"/>
            </a:pPr>
            <a:r>
              <a:rPr lang="en-US" sz="1800" dirty="0">
                <a:latin typeface="Helvetica"/>
                <a:cs typeface="Helvetica"/>
              </a:rPr>
              <a:t>While I had the starting line numbers, I needed to determine where each code fragment ended to enable the search application on top of this data.</a:t>
            </a:r>
          </a:p>
          <a:p>
            <a:pPr marL="285750" indent="-285750">
              <a:buFont typeface="Arial"/>
              <a:buChar char="•"/>
            </a:pPr>
            <a:endParaRPr lang="en-US" sz="1800" dirty="0">
              <a:latin typeface="Helvetica"/>
              <a:cs typeface="Helvetica"/>
            </a:endParaRPr>
          </a:p>
          <a:p>
            <a:pPr marL="285750" indent="-285750">
              <a:buFont typeface="Arial"/>
              <a:buChar char="•"/>
            </a:pPr>
            <a:endParaRPr lang="en-US" sz="1800" dirty="0">
              <a:latin typeface="Helvetica"/>
              <a:cs typeface="Helvetica"/>
            </a:endParaRPr>
          </a:p>
          <a:p>
            <a:pPr marL="285750" indent="-285750">
              <a:buFont typeface="Arial"/>
              <a:buChar char="•"/>
            </a:pPr>
            <a:endParaRPr lang="en-US" sz="1800" dirty="0">
              <a:latin typeface="Helvetica"/>
              <a:cs typeface="Helvetica"/>
            </a:endParaRPr>
          </a:p>
          <a:p>
            <a:endParaRPr lang="en-US" sz="1800" dirty="0">
              <a:latin typeface="Helvetica"/>
              <a:cs typeface="Helvetica"/>
            </a:endParaRPr>
          </a:p>
          <a:p>
            <a:pPr marL="285750" indent="-285750">
              <a:buFont typeface="Arial"/>
              <a:buChar char="•"/>
            </a:pPr>
            <a:endParaRPr lang="en-US" sz="1800" dirty="0">
              <a:latin typeface="Helvetica"/>
              <a:cs typeface="Helvetica"/>
            </a:endParaRPr>
          </a:p>
          <a:p>
            <a:endParaRPr lang="en-US" sz="1800" dirty="0">
              <a:latin typeface="Helvetica"/>
              <a:cs typeface="Helvetica"/>
            </a:endParaRPr>
          </a:p>
          <a:p>
            <a:pPr marL="285750" indent="-285750">
              <a:buFont typeface="Arial"/>
              <a:buChar char="•"/>
            </a:pPr>
            <a:endParaRPr lang="en-US" sz="1800" dirty="0">
              <a:latin typeface="Helvetica"/>
              <a:cs typeface="Helvetica"/>
            </a:endParaRPr>
          </a:p>
          <a:p>
            <a:pPr marL="285750" indent="-285750">
              <a:buFont typeface="Arial"/>
              <a:buChar char="•"/>
            </a:pPr>
            <a:endParaRPr lang="en-US" sz="1800" dirty="0">
              <a:latin typeface="Helvetica"/>
              <a:cs typeface="Helvetica"/>
            </a:endParaRPr>
          </a:p>
          <a:p>
            <a:pPr marL="285750" indent="-285750">
              <a:buFont typeface="Arial"/>
              <a:buChar char="•"/>
            </a:pPr>
            <a:endParaRPr lang="en-US" sz="1800" dirty="0">
              <a:latin typeface="Helvetica"/>
              <a:cs typeface="Helvetica"/>
            </a:endParaRPr>
          </a:p>
          <a:p>
            <a:pPr marL="285750" indent="-285750">
              <a:buFont typeface="Arial"/>
              <a:buChar char="•"/>
            </a:pPr>
            <a:endParaRPr lang="en-US" sz="1800" dirty="0">
              <a:latin typeface="Helvetica"/>
              <a:cs typeface="Helvetica"/>
            </a:endParaRPr>
          </a:p>
          <a:p>
            <a:endParaRPr lang="en-US" sz="1800" dirty="0">
              <a:latin typeface="Helvetica"/>
              <a:cs typeface="Helvetica"/>
            </a:endParaRPr>
          </a:p>
          <a:p>
            <a:pPr marL="285750" indent="-285750">
              <a:buFont typeface="Arial"/>
              <a:buChar char="•"/>
            </a:pPr>
            <a:r>
              <a:rPr lang="en-US" sz="1800" dirty="0">
                <a:latin typeface="Helvetica"/>
                <a:cs typeface="Helvetica"/>
              </a:rPr>
              <a:t>I worked around this problem by exploiting the fact that indentation in python source code is not only required, but it also is the way that the Python compiler identifies where a code block ends. Using this property, I was able to infer where the end line of classes and functions were by computing when the indentation in the source code returned to the indentation in the starting line.</a:t>
            </a:r>
          </a:p>
          <a:p>
            <a:pPr marL="285750" indent="-285750">
              <a:buFont typeface="Arial"/>
              <a:buChar char="•"/>
            </a:pPr>
            <a:r>
              <a:rPr lang="en-US" sz="1800" dirty="0">
                <a:latin typeface="Helvetica"/>
                <a:cs typeface="Helvetica"/>
              </a:rPr>
              <a:t>Lastly, in order to perform efficient search that used term frequency in the calculation of relevance, I devised a way to calculate term frequencies in Python </a:t>
            </a:r>
            <a:r>
              <a:rPr lang="en-US" sz="1800" dirty="0" err="1">
                <a:latin typeface="Helvetica"/>
                <a:cs typeface="Helvetica"/>
              </a:rPr>
              <a:t>souce</a:t>
            </a:r>
            <a:r>
              <a:rPr lang="en-US" sz="1800" dirty="0">
                <a:latin typeface="Helvetica"/>
                <a:cs typeface="Helvetica"/>
              </a:rPr>
              <a:t> code, including breaking apart camel case naming patterns in the the various named entities.</a:t>
            </a:r>
          </a:p>
        </p:txBody>
      </p:sp>
      <p:sp>
        <p:nvSpPr>
          <p:cNvPr id="308" name="TextBox 307"/>
          <p:cNvSpPr txBox="1"/>
          <p:nvPr/>
        </p:nvSpPr>
        <p:spPr>
          <a:xfrm>
            <a:off x="13567788" y="4203700"/>
            <a:ext cx="5462682" cy="8402299"/>
          </a:xfrm>
          <a:prstGeom prst="rect">
            <a:avLst/>
          </a:prstGeom>
          <a:noFill/>
        </p:spPr>
        <p:txBody>
          <a:bodyPr wrap="square" rtlCol="0">
            <a:spAutoFit/>
          </a:bodyPr>
          <a:lstStyle/>
          <a:p>
            <a:pPr marL="285750" indent="-285750">
              <a:buFont typeface="Arial"/>
              <a:buChar char="•"/>
            </a:pPr>
            <a:r>
              <a:rPr lang="en-US" sz="1800" dirty="0">
                <a:latin typeface="Helvetica"/>
                <a:cs typeface="Helvetica"/>
              </a:rPr>
              <a:t>I ranked the search results using a variant of the popular </a:t>
            </a:r>
            <a:r>
              <a:rPr lang="en-US" sz="1800" dirty="0" err="1">
                <a:latin typeface="Helvetica"/>
                <a:cs typeface="Helvetica"/>
              </a:rPr>
              <a:t>tf-idf</a:t>
            </a:r>
            <a:r>
              <a:rPr lang="en-US" sz="1800" dirty="0">
                <a:latin typeface="Helvetica"/>
                <a:cs typeface="Helvetica"/>
              </a:rPr>
              <a:t> (term frequency–inverse document frequency) statistic in the information retrieval </a:t>
            </a:r>
            <a:r>
              <a:rPr lang="en-US" sz="1800" dirty="0" smtClean="0">
                <a:latin typeface="Helvetica"/>
                <a:cs typeface="Helvetica"/>
              </a:rPr>
              <a:t>community. </a:t>
            </a:r>
          </a:p>
          <a:p>
            <a:pPr marL="285750" indent="-285750">
              <a:buFont typeface="Arial"/>
              <a:buChar char="•"/>
            </a:pPr>
            <a:endParaRPr lang="en-US" sz="1800" dirty="0">
              <a:latin typeface="Helvetica"/>
              <a:cs typeface="Helvetica"/>
            </a:endParaRPr>
          </a:p>
          <a:p>
            <a:pPr marL="285750" indent="-285750">
              <a:buFont typeface="Arial"/>
              <a:buChar char="•"/>
            </a:pPr>
            <a:endParaRPr lang="en-US" sz="1800" dirty="0" smtClean="0">
              <a:latin typeface="Helvetica"/>
              <a:cs typeface="Helvetica"/>
            </a:endParaRPr>
          </a:p>
          <a:p>
            <a:pPr marL="285750" indent="-285750">
              <a:buFont typeface="Arial"/>
              <a:buChar char="•"/>
            </a:pPr>
            <a:endParaRPr lang="en-US" sz="1800" dirty="0">
              <a:latin typeface="Helvetica"/>
              <a:cs typeface="Helvetica"/>
            </a:endParaRPr>
          </a:p>
          <a:p>
            <a:pPr marL="285750" indent="-285750">
              <a:buFont typeface="Arial"/>
              <a:buChar char="•"/>
            </a:pPr>
            <a:endParaRPr lang="en-US" sz="1800" dirty="0" smtClean="0">
              <a:latin typeface="Helvetica"/>
              <a:cs typeface="Helvetica"/>
            </a:endParaRPr>
          </a:p>
          <a:p>
            <a:pPr marL="285750" indent="-285750">
              <a:buFont typeface="Arial"/>
              <a:buChar char="•"/>
            </a:pPr>
            <a:endParaRPr lang="en-US" sz="1800" dirty="0">
              <a:latin typeface="Helvetica"/>
              <a:cs typeface="Helvetica"/>
            </a:endParaRPr>
          </a:p>
          <a:p>
            <a:pPr marL="285750" indent="-285750">
              <a:buFont typeface="Arial"/>
              <a:buChar char="•"/>
            </a:pPr>
            <a:endParaRPr lang="en-US" sz="1800" dirty="0" smtClean="0">
              <a:latin typeface="Helvetica"/>
              <a:cs typeface="Helvetica"/>
            </a:endParaRPr>
          </a:p>
          <a:p>
            <a:pPr marL="285750" indent="-285750">
              <a:buFont typeface="Arial"/>
              <a:buChar char="•"/>
            </a:pPr>
            <a:endParaRPr lang="en-US" sz="1800" dirty="0">
              <a:latin typeface="Helvetica"/>
              <a:cs typeface="Helvetica"/>
            </a:endParaRPr>
          </a:p>
          <a:p>
            <a:pPr marL="285750" indent="-285750">
              <a:buFont typeface="Arial"/>
              <a:buChar char="•"/>
            </a:pPr>
            <a:endParaRPr lang="en-US" sz="1800" dirty="0" smtClean="0">
              <a:latin typeface="Helvetica"/>
              <a:cs typeface="Helvetica"/>
            </a:endParaRPr>
          </a:p>
          <a:p>
            <a:endParaRPr lang="en-US" sz="1800" dirty="0" smtClean="0">
              <a:latin typeface="Helvetica"/>
              <a:cs typeface="Helvetica"/>
            </a:endParaRPr>
          </a:p>
          <a:p>
            <a:pPr marL="285750" indent="-285750">
              <a:buFont typeface="Arial"/>
              <a:buChar char="•"/>
            </a:pPr>
            <a:r>
              <a:rPr lang="en-US" sz="1800" dirty="0" smtClean="0">
                <a:latin typeface="Helvetica"/>
                <a:cs typeface="Helvetica"/>
              </a:rPr>
              <a:t>In </a:t>
            </a:r>
            <a:r>
              <a:rPr lang="en-US" sz="1800" dirty="0">
                <a:latin typeface="Helvetica"/>
                <a:cs typeface="Helvetica"/>
              </a:rPr>
              <a:t>particular to deal with the difference in length of the target documents, I normalize the term-frequency statistic inversely proportional to </a:t>
            </a:r>
            <a:r>
              <a:rPr lang="en-US" sz="1800" dirty="0" smtClean="0">
                <a:latin typeface="Helvetica"/>
                <a:cs typeface="Helvetica"/>
              </a:rPr>
              <a:t>a weighted sum of the number </a:t>
            </a:r>
            <a:r>
              <a:rPr lang="en-US" sz="1800" dirty="0">
                <a:latin typeface="Helvetica"/>
                <a:cs typeface="Helvetica"/>
              </a:rPr>
              <a:t>of lines of code in the </a:t>
            </a:r>
            <a:r>
              <a:rPr lang="en-US" sz="1800" dirty="0" smtClean="0">
                <a:latin typeface="Helvetica"/>
                <a:cs typeface="Helvetica"/>
              </a:rPr>
              <a:t>selection and the number of unique terms in the document.</a:t>
            </a:r>
            <a:endParaRPr lang="en-US" sz="1800" dirty="0">
              <a:latin typeface="Helvetica"/>
              <a:cs typeface="Helvetica"/>
            </a:endParaRPr>
          </a:p>
          <a:p>
            <a:pPr marL="285750" indent="-285750">
              <a:buFont typeface="Arial"/>
              <a:buChar char="•"/>
            </a:pPr>
            <a:r>
              <a:rPr lang="en-US" sz="1800" dirty="0" smtClean="0">
                <a:latin typeface="Helvetica"/>
                <a:cs typeface="Helvetica"/>
              </a:rPr>
              <a:t>For </a:t>
            </a:r>
            <a:r>
              <a:rPr lang="en-US" sz="1800" dirty="0">
                <a:latin typeface="Helvetica"/>
                <a:cs typeface="Helvetica"/>
              </a:rPr>
              <a:t>each term in the </a:t>
            </a:r>
            <a:r>
              <a:rPr lang="en-US" sz="1800" dirty="0" smtClean="0">
                <a:latin typeface="Helvetica"/>
                <a:cs typeface="Helvetica"/>
              </a:rPr>
              <a:t>query, </a:t>
            </a:r>
            <a:r>
              <a:rPr lang="en-US" sz="1800" dirty="0">
                <a:latin typeface="Helvetica"/>
                <a:cs typeface="Helvetica"/>
              </a:rPr>
              <a:t>I calculate a normalized term-frequency and multiply it by the log of the inverse document frequency of the term</a:t>
            </a:r>
            <a:r>
              <a:rPr lang="en-US" sz="1800" dirty="0" smtClean="0">
                <a:latin typeface="Helvetica"/>
                <a:cs typeface="Helvetica"/>
              </a:rPr>
              <a:t>. The final ranking </a:t>
            </a:r>
            <a:r>
              <a:rPr lang="en-US" sz="1800" dirty="0">
                <a:latin typeface="Helvetica"/>
                <a:cs typeface="Helvetica"/>
              </a:rPr>
              <a:t>of the query relevance to the document is then the sum of these products</a:t>
            </a:r>
            <a:r>
              <a:rPr lang="en-US" sz="1800" dirty="0" smtClean="0">
                <a:latin typeface="Helvetica"/>
                <a:cs typeface="Helvetica"/>
              </a:rPr>
              <a:t>.</a:t>
            </a:r>
          </a:p>
          <a:p>
            <a:pPr marL="285750" indent="-285750">
              <a:buFont typeface="Arial"/>
              <a:buChar char="•"/>
            </a:pPr>
            <a:r>
              <a:rPr lang="en-US" sz="1800" dirty="0" smtClean="0">
                <a:latin typeface="Helvetica"/>
                <a:cs typeface="Helvetica"/>
              </a:rPr>
              <a:t> </a:t>
            </a:r>
            <a:r>
              <a:rPr lang="en-US" sz="1800" dirty="0">
                <a:latin typeface="Helvetica"/>
                <a:cs typeface="Helvetica"/>
              </a:rPr>
              <a:t>Lastly, due to the fact that the name of the function, class, or file usually holds increased relevance to the task that it is performing, the scoring function awards higher scores to code with matches in the name of the source object. </a:t>
            </a:r>
            <a:endParaRPr lang="en-US" sz="1800" dirty="0" smtClean="0">
              <a:latin typeface="Helvetica"/>
              <a:cs typeface="Helvetica"/>
            </a:endParaRPr>
          </a:p>
        </p:txBody>
      </p:sp>
      <p:pic>
        <p:nvPicPr>
          <p:cNvPr id="309" name="Picture 308" descr="tfidf.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272684" y="5330766"/>
            <a:ext cx="4051300" cy="2431108"/>
          </a:xfrm>
          <a:prstGeom prst="rect">
            <a:avLst/>
          </a:prstGeom>
        </p:spPr>
      </p:pic>
      <p:sp>
        <p:nvSpPr>
          <p:cNvPr id="310" name="Rectangle 309"/>
          <p:cNvSpPr/>
          <p:nvPr/>
        </p:nvSpPr>
        <p:spPr>
          <a:xfrm>
            <a:off x="13267427" y="12712257"/>
            <a:ext cx="1845573" cy="461665"/>
          </a:xfrm>
          <a:prstGeom prst="rect">
            <a:avLst/>
          </a:prstGeom>
        </p:spPr>
        <p:txBody>
          <a:bodyPr wrap="square">
            <a:spAutoFit/>
          </a:bodyPr>
          <a:lstStyle/>
          <a:p>
            <a:r>
              <a:rPr lang="en-US" sz="2400" dirty="0" smtClean="0">
                <a:solidFill>
                  <a:srgbClr val="0071EE"/>
                </a:solidFill>
                <a:latin typeface="Helvetica" charset="0"/>
              </a:rPr>
              <a:t>Demo</a:t>
            </a:r>
            <a:endParaRPr lang="en-US" sz="2400" dirty="0"/>
          </a:p>
        </p:txBody>
      </p:sp>
      <p:sp>
        <p:nvSpPr>
          <p:cNvPr id="311" name="TextBox 310"/>
          <p:cNvSpPr txBox="1"/>
          <p:nvPr/>
        </p:nvSpPr>
        <p:spPr>
          <a:xfrm>
            <a:off x="13267427" y="13140893"/>
            <a:ext cx="6354073" cy="2308324"/>
          </a:xfrm>
          <a:prstGeom prst="rect">
            <a:avLst/>
          </a:prstGeom>
          <a:noFill/>
        </p:spPr>
        <p:txBody>
          <a:bodyPr wrap="square" rtlCol="0">
            <a:spAutoFit/>
          </a:bodyPr>
          <a:lstStyle/>
          <a:p>
            <a:pPr marL="285750" indent="-285750">
              <a:buFont typeface="Arial"/>
              <a:buChar char="•"/>
            </a:pPr>
            <a:r>
              <a:rPr lang="en-US" sz="1800" dirty="0" smtClean="0">
                <a:latin typeface="Helvetica"/>
                <a:cs typeface="Helvetica"/>
              </a:rPr>
              <a:t>To demonstrate the working application, I </a:t>
            </a:r>
            <a:r>
              <a:rPr lang="en-US" sz="1800" dirty="0">
                <a:latin typeface="Helvetica"/>
                <a:cs typeface="Helvetica"/>
              </a:rPr>
              <a:t>built an web interface in Flask which allows the user to search </a:t>
            </a:r>
            <a:r>
              <a:rPr lang="en-US" sz="1800" dirty="0" smtClean="0">
                <a:latin typeface="Helvetica"/>
                <a:cs typeface="Helvetica"/>
              </a:rPr>
              <a:t>through the </a:t>
            </a:r>
            <a:r>
              <a:rPr lang="en-US" sz="1800" dirty="0">
                <a:latin typeface="Helvetica"/>
                <a:cs typeface="Helvetica"/>
              </a:rPr>
              <a:t>corpus of source code. </a:t>
            </a:r>
          </a:p>
          <a:p>
            <a:pPr marL="285750" indent="-285750">
              <a:buFont typeface="Arial"/>
              <a:buChar char="•"/>
            </a:pPr>
            <a:r>
              <a:rPr lang="en-US" sz="1800" dirty="0" smtClean="0">
                <a:latin typeface="Helvetica"/>
                <a:cs typeface="Helvetica"/>
              </a:rPr>
              <a:t> </a:t>
            </a:r>
            <a:r>
              <a:rPr lang="en-US" sz="1800" dirty="0">
                <a:latin typeface="Helvetica"/>
                <a:cs typeface="Helvetica"/>
              </a:rPr>
              <a:t>In this web application the user can enter a query, specify whether they are looking for matches in functions, classes, or </a:t>
            </a:r>
            <a:r>
              <a:rPr lang="en-US" sz="1800" dirty="0" smtClean="0">
                <a:latin typeface="Helvetica"/>
                <a:cs typeface="Helvetica"/>
              </a:rPr>
              <a:t>entire files</a:t>
            </a:r>
            <a:r>
              <a:rPr lang="en-US" sz="1800" dirty="0">
                <a:latin typeface="Helvetica"/>
                <a:cs typeface="Helvetica"/>
              </a:rPr>
              <a:t>, and can choose to search through just the </a:t>
            </a:r>
            <a:r>
              <a:rPr lang="en-US" sz="1800" dirty="0" err="1">
                <a:latin typeface="Helvetica"/>
                <a:cs typeface="Helvetica"/>
              </a:rPr>
              <a:t>docstrings</a:t>
            </a:r>
            <a:r>
              <a:rPr lang="en-US" sz="1800" dirty="0">
                <a:latin typeface="Helvetica"/>
                <a:cs typeface="Helvetica"/>
              </a:rPr>
              <a:t> or all of the lines in each code fragment.  </a:t>
            </a:r>
            <a:endParaRPr lang="en-US" sz="1800" dirty="0" smtClean="0">
              <a:latin typeface="Helvetica"/>
              <a:cs typeface="Helvetica"/>
            </a:endParaRPr>
          </a:p>
        </p:txBody>
      </p:sp>
      <p:pic>
        <p:nvPicPr>
          <p:cNvPr id="312" name="Picture 311" descr="beam_search.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675600" y="5403767"/>
            <a:ext cx="6191359" cy="4453824"/>
          </a:xfrm>
          <a:prstGeom prst="rect">
            <a:avLst/>
          </a:prstGeom>
        </p:spPr>
      </p:pic>
      <p:sp>
        <p:nvSpPr>
          <p:cNvPr id="314" name="Text Box 245"/>
          <p:cNvSpPr txBox="1">
            <a:spLocks noChangeArrowheads="1"/>
          </p:cNvSpPr>
          <p:nvPr/>
        </p:nvSpPr>
        <p:spPr bwMode="auto">
          <a:xfrm>
            <a:off x="20763526" y="12583531"/>
            <a:ext cx="1758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smtClean="0">
                <a:solidFill>
                  <a:srgbClr val="0071EE"/>
                </a:solidFill>
                <a:latin typeface="Helvetica" charset="0"/>
              </a:rPr>
              <a:t>References</a:t>
            </a:r>
            <a:endParaRPr lang="en-US" sz="2400" dirty="0">
              <a:solidFill>
                <a:srgbClr val="0071EE"/>
              </a:solidFill>
              <a:latin typeface="Helvetica" charset="0"/>
              <a:cs typeface="+mn-cs"/>
            </a:endParaRPr>
          </a:p>
        </p:txBody>
      </p:sp>
      <p:sp>
        <p:nvSpPr>
          <p:cNvPr id="315" name="Text Box 246"/>
          <p:cNvSpPr txBox="1">
            <a:spLocks noChangeArrowheads="1"/>
          </p:cNvSpPr>
          <p:nvPr/>
        </p:nvSpPr>
        <p:spPr bwMode="auto">
          <a:xfrm>
            <a:off x="20675600" y="13054007"/>
            <a:ext cx="5842275" cy="3416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200" dirty="0">
                <a:solidFill>
                  <a:srgbClr val="000000"/>
                </a:solidFill>
                <a:latin typeface="Helvetica" charset="0"/>
              </a:rPr>
              <a:t>1.  Collin McMillan, Mark </a:t>
            </a:r>
            <a:r>
              <a:rPr lang="en-US" sz="1200" dirty="0" err="1">
                <a:solidFill>
                  <a:srgbClr val="000000"/>
                </a:solidFill>
                <a:latin typeface="Helvetica" charset="0"/>
              </a:rPr>
              <a:t>Grechanik</a:t>
            </a:r>
            <a:r>
              <a:rPr lang="en-US" sz="1200" dirty="0">
                <a:solidFill>
                  <a:srgbClr val="000000"/>
                </a:solidFill>
                <a:latin typeface="Helvetica" charset="0"/>
              </a:rPr>
              <a:t>, Denys </a:t>
            </a:r>
            <a:r>
              <a:rPr lang="en-US" sz="1200" dirty="0" err="1">
                <a:solidFill>
                  <a:srgbClr val="000000"/>
                </a:solidFill>
                <a:latin typeface="Helvetica" charset="0"/>
              </a:rPr>
              <a:t>Poshyvanyk</a:t>
            </a:r>
            <a:r>
              <a:rPr lang="en-US" sz="1200" dirty="0">
                <a:solidFill>
                  <a:srgbClr val="000000"/>
                </a:solidFill>
                <a:latin typeface="Helvetica" charset="0"/>
              </a:rPr>
              <a:t>, Qing </a:t>
            </a:r>
            <a:r>
              <a:rPr lang="en-US" sz="1200" dirty="0" err="1">
                <a:solidFill>
                  <a:srgbClr val="000000"/>
                </a:solidFill>
                <a:latin typeface="Helvetica" charset="0"/>
              </a:rPr>
              <a:t>Xie</a:t>
            </a:r>
            <a:r>
              <a:rPr lang="en-US" sz="1200" dirty="0">
                <a:solidFill>
                  <a:srgbClr val="000000"/>
                </a:solidFill>
                <a:latin typeface="Helvetica" charset="0"/>
              </a:rPr>
              <a:t>, and Chen Fu. 2011. Portfolio: finding relevant functions and their usage. In Proceedings of the 33rd International Conference on Software Engineering (ICSE ‘11). ACM, New York, NY, USA, 111-120. DOI: https://</a:t>
            </a:r>
            <a:r>
              <a:rPr lang="en-US" sz="1200" dirty="0" err="1">
                <a:solidFill>
                  <a:srgbClr val="000000"/>
                </a:solidFill>
                <a:latin typeface="Helvetica" charset="0"/>
              </a:rPr>
              <a:t>doi.org</a:t>
            </a:r>
            <a:r>
              <a:rPr lang="en-US" sz="1200" dirty="0">
                <a:solidFill>
                  <a:srgbClr val="000000"/>
                </a:solidFill>
                <a:latin typeface="Helvetica" charset="0"/>
              </a:rPr>
              <a:t>/10.1145/1985793.1985809</a:t>
            </a:r>
          </a:p>
          <a:p>
            <a:pPr>
              <a:defRPr/>
            </a:pPr>
            <a:r>
              <a:rPr lang="en-US" sz="1200" dirty="0">
                <a:solidFill>
                  <a:srgbClr val="000000"/>
                </a:solidFill>
                <a:latin typeface="Helvetica" charset="0"/>
              </a:rPr>
              <a:t>2.  </a:t>
            </a:r>
            <a:r>
              <a:rPr lang="en-US" sz="1200" dirty="0" err="1">
                <a:solidFill>
                  <a:srgbClr val="000000"/>
                </a:solidFill>
                <a:latin typeface="Helvetica" charset="0"/>
              </a:rPr>
              <a:t>Sushil</a:t>
            </a:r>
            <a:r>
              <a:rPr lang="en-US" sz="1200" dirty="0">
                <a:solidFill>
                  <a:srgbClr val="000000"/>
                </a:solidFill>
                <a:latin typeface="Helvetica" charset="0"/>
              </a:rPr>
              <a:t> </a:t>
            </a:r>
            <a:r>
              <a:rPr lang="en-US" sz="1200" dirty="0" err="1">
                <a:solidFill>
                  <a:srgbClr val="000000"/>
                </a:solidFill>
                <a:latin typeface="Helvetica" charset="0"/>
              </a:rPr>
              <a:t>Bajracharya</a:t>
            </a:r>
            <a:r>
              <a:rPr lang="en-US" sz="1200" dirty="0">
                <a:solidFill>
                  <a:srgbClr val="000000"/>
                </a:solidFill>
                <a:latin typeface="Helvetica" charset="0"/>
              </a:rPr>
              <a:t>, </a:t>
            </a:r>
            <a:r>
              <a:rPr lang="en-US" sz="1200" dirty="0" err="1">
                <a:solidFill>
                  <a:srgbClr val="000000"/>
                </a:solidFill>
                <a:latin typeface="Helvetica" charset="0"/>
              </a:rPr>
              <a:t>Trung</a:t>
            </a:r>
            <a:r>
              <a:rPr lang="en-US" sz="1200" dirty="0">
                <a:solidFill>
                  <a:srgbClr val="000000"/>
                </a:solidFill>
                <a:latin typeface="Helvetica" charset="0"/>
              </a:rPr>
              <a:t> Ngo, Erik </a:t>
            </a:r>
            <a:r>
              <a:rPr lang="en-US" sz="1200" dirty="0" err="1">
                <a:solidFill>
                  <a:srgbClr val="000000"/>
                </a:solidFill>
                <a:latin typeface="Helvetica" charset="0"/>
              </a:rPr>
              <a:t>Linstead</a:t>
            </a:r>
            <a:r>
              <a:rPr lang="en-US" sz="1200" dirty="0">
                <a:solidFill>
                  <a:srgbClr val="000000"/>
                </a:solidFill>
                <a:latin typeface="Helvetica" charset="0"/>
              </a:rPr>
              <a:t>, </a:t>
            </a:r>
            <a:r>
              <a:rPr lang="en-US" sz="1200" dirty="0" err="1">
                <a:solidFill>
                  <a:srgbClr val="000000"/>
                </a:solidFill>
                <a:latin typeface="Helvetica" charset="0"/>
              </a:rPr>
              <a:t>Yimeng</a:t>
            </a:r>
            <a:r>
              <a:rPr lang="en-US" sz="1200" dirty="0">
                <a:solidFill>
                  <a:srgbClr val="000000"/>
                </a:solidFill>
                <a:latin typeface="Helvetica" charset="0"/>
              </a:rPr>
              <a:t> Dou, Paul Rigor, Pierre </a:t>
            </a:r>
            <a:r>
              <a:rPr lang="en-US" sz="1200" dirty="0" err="1">
                <a:solidFill>
                  <a:srgbClr val="000000"/>
                </a:solidFill>
                <a:latin typeface="Helvetica" charset="0"/>
              </a:rPr>
              <a:t>Baldi</a:t>
            </a:r>
            <a:r>
              <a:rPr lang="en-US" sz="1200" dirty="0">
                <a:solidFill>
                  <a:srgbClr val="000000"/>
                </a:solidFill>
                <a:latin typeface="Helvetica" charset="0"/>
              </a:rPr>
              <a:t>, and Cristina Lopes. 2006. </a:t>
            </a:r>
            <a:r>
              <a:rPr lang="en-US" sz="1200" dirty="0" err="1">
                <a:solidFill>
                  <a:srgbClr val="000000"/>
                </a:solidFill>
                <a:latin typeface="Helvetica" charset="0"/>
              </a:rPr>
              <a:t>Sourcerer</a:t>
            </a:r>
            <a:r>
              <a:rPr lang="en-US" sz="1200" dirty="0">
                <a:solidFill>
                  <a:srgbClr val="000000"/>
                </a:solidFill>
                <a:latin typeface="Helvetica" charset="0"/>
              </a:rPr>
              <a:t>: a search engine for open source code supporting structure-based search. In Companion to the 21st ACM SIGPLAN symposium on Object-oriented programming systems, languages, and applications (OOPSLA ‘06). ACM, New York, NY, USA, 681-682. DOI: http://</a:t>
            </a:r>
            <a:r>
              <a:rPr lang="en-US" sz="1200" dirty="0" err="1">
                <a:solidFill>
                  <a:srgbClr val="000000"/>
                </a:solidFill>
                <a:latin typeface="Helvetica" charset="0"/>
              </a:rPr>
              <a:t>dx.doi.org</a:t>
            </a:r>
            <a:r>
              <a:rPr lang="en-US" sz="1200" dirty="0">
                <a:solidFill>
                  <a:srgbClr val="000000"/>
                </a:solidFill>
                <a:latin typeface="Helvetica" charset="0"/>
              </a:rPr>
              <a:t>/10.1145/1176617.1176671</a:t>
            </a:r>
          </a:p>
          <a:p>
            <a:pPr>
              <a:defRPr/>
            </a:pPr>
            <a:r>
              <a:rPr lang="en-US" sz="1200" dirty="0">
                <a:solidFill>
                  <a:srgbClr val="000000"/>
                </a:solidFill>
                <a:latin typeface="Helvetica" charset="0"/>
              </a:rPr>
              <a:t>3.  McMillan, C., </a:t>
            </a:r>
            <a:r>
              <a:rPr lang="en-US" sz="1200" dirty="0" err="1">
                <a:solidFill>
                  <a:srgbClr val="000000"/>
                </a:solidFill>
                <a:latin typeface="Helvetica" charset="0"/>
              </a:rPr>
              <a:t>Grechanik</a:t>
            </a:r>
            <a:r>
              <a:rPr lang="en-US" sz="1200" dirty="0">
                <a:solidFill>
                  <a:srgbClr val="000000"/>
                </a:solidFill>
                <a:latin typeface="Helvetica" charset="0"/>
              </a:rPr>
              <a:t>, M., </a:t>
            </a:r>
            <a:r>
              <a:rPr lang="en-US" sz="1200" dirty="0" err="1">
                <a:solidFill>
                  <a:srgbClr val="000000"/>
                </a:solidFill>
                <a:latin typeface="Helvetica" charset="0"/>
              </a:rPr>
              <a:t>Poshyvanyk</a:t>
            </a:r>
            <a:r>
              <a:rPr lang="en-US" sz="1200" dirty="0">
                <a:solidFill>
                  <a:srgbClr val="000000"/>
                </a:solidFill>
                <a:latin typeface="Helvetica" charset="0"/>
              </a:rPr>
              <a:t>, D., Fu, C., &amp; </a:t>
            </a:r>
            <a:r>
              <a:rPr lang="en-US" sz="1200" dirty="0" err="1">
                <a:solidFill>
                  <a:srgbClr val="000000"/>
                </a:solidFill>
                <a:latin typeface="Helvetica" charset="0"/>
              </a:rPr>
              <a:t>Xie</a:t>
            </a:r>
            <a:r>
              <a:rPr lang="en-US" sz="1200" dirty="0">
                <a:solidFill>
                  <a:srgbClr val="000000"/>
                </a:solidFill>
                <a:latin typeface="Helvetica" charset="0"/>
              </a:rPr>
              <a:t>, Q. (2012). Exemplar: A Source Code Search Engine for Finding Highly Relevant Applications. IEEE Transactions on Software Engineering, 38(5), 1069–1087. https://</a:t>
            </a:r>
            <a:r>
              <a:rPr lang="en-US" sz="1200" dirty="0" err="1">
                <a:solidFill>
                  <a:srgbClr val="000000"/>
                </a:solidFill>
                <a:latin typeface="Helvetica" charset="0"/>
              </a:rPr>
              <a:t>doi.org</a:t>
            </a:r>
            <a:r>
              <a:rPr lang="en-US" sz="1200" dirty="0">
                <a:solidFill>
                  <a:srgbClr val="000000"/>
                </a:solidFill>
                <a:latin typeface="Helvetica" charset="0"/>
              </a:rPr>
              <a:t>/10.1109/tse.2011.84</a:t>
            </a:r>
          </a:p>
          <a:p>
            <a:pPr>
              <a:defRPr/>
            </a:pPr>
            <a:r>
              <a:rPr lang="en-US" sz="1200" dirty="0">
                <a:solidFill>
                  <a:srgbClr val="000000"/>
                </a:solidFill>
                <a:latin typeface="Helvetica" charset="0"/>
              </a:rPr>
              <a:t>4. Ramos, Juan. "Using </a:t>
            </a:r>
            <a:r>
              <a:rPr lang="en-US" sz="1200" dirty="0" err="1">
                <a:solidFill>
                  <a:srgbClr val="000000"/>
                </a:solidFill>
                <a:latin typeface="Helvetica" charset="0"/>
              </a:rPr>
              <a:t>tf-idf</a:t>
            </a:r>
            <a:r>
              <a:rPr lang="en-US" sz="1200" dirty="0">
                <a:solidFill>
                  <a:srgbClr val="000000"/>
                </a:solidFill>
                <a:latin typeface="Helvetica" charset="0"/>
              </a:rPr>
              <a:t> to determine word relevance in document queries." Proceedings of the first instructional conference on machine learning. Vol. 242. 2003.</a:t>
            </a:r>
          </a:p>
          <a:p>
            <a:pPr>
              <a:defRPr/>
            </a:pPr>
            <a:endParaRPr lang="en-US" sz="1200" dirty="0">
              <a:solidFill>
                <a:srgbClr val="000000"/>
              </a:solidFill>
              <a:latin typeface="Helvetica" charset="0"/>
            </a:endParaRPr>
          </a:p>
        </p:txBody>
      </p:sp>
      <p:sp>
        <p:nvSpPr>
          <p:cNvPr id="316" name="TextBox 315"/>
          <p:cNvSpPr txBox="1"/>
          <p:nvPr/>
        </p:nvSpPr>
        <p:spPr>
          <a:xfrm>
            <a:off x="16058726" y="9111801"/>
            <a:ext cx="184666" cy="846386"/>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87793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1675</TotalTime>
  <Words>1384</Words>
  <Application>Microsoft Macintosh PowerPoint</Application>
  <PresentationFormat>Custom</PresentationFormat>
  <Paragraphs>84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photo+design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Saba</dc:creator>
  <cp:lastModifiedBy>Andrew Malta</cp:lastModifiedBy>
  <cp:revision>30</cp:revision>
  <dcterms:created xsi:type="dcterms:W3CDTF">2013-06-13T16:39:06Z</dcterms:created>
  <dcterms:modified xsi:type="dcterms:W3CDTF">2017-12-14T04:51:30Z</dcterms:modified>
</cp:coreProperties>
</file>