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Lst>
  <p:sldSz cy="16459200" cx="27432000"/>
  <p:notesSz cx="6858000" cy="91440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16DEB1-0694-4330-ACFD-AC3D5BC24280}">
  <a:tblStyle styleId="{0816DEB1-0694-4330-ACFD-AC3D5BC2428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184"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HelveticaNeue-boldItalic.fntdata"/><Relationship Id="rId10" Type="http://schemas.openxmlformats.org/officeDocument/2006/relationships/font" Target="fonts/HelveticaNeue-italic.fntdata"/><Relationship Id="rId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2057400" y="5113021"/>
            <a:ext cx="23317200" cy="352806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4114800" y="9326880"/>
            <a:ext cx="19202401" cy="4206240"/>
          </a:xfrm>
          <a:prstGeom prst="rect">
            <a:avLst/>
          </a:prstGeom>
          <a:noFill/>
          <a:ln>
            <a:noFill/>
          </a:ln>
        </p:spPr>
        <p:txBody>
          <a:bodyPr anchorCtr="0" anchor="t" bIns="91425" lIns="91425" spcFirstLastPara="1" rIns="91425" wrap="square" tIns="91425"/>
          <a:lstStyle>
            <a:lvl1pPr lvl="0" marR="0" rtl="0" algn="ctr">
              <a:spcBef>
                <a:spcPts val="1760"/>
              </a:spcBef>
              <a:spcAft>
                <a:spcPts val="0"/>
              </a:spcAft>
              <a:buClr>
                <a:srgbClr val="888888"/>
              </a:buClr>
              <a:buSzPts val="8800"/>
              <a:buFont typeface="Arial"/>
              <a:buNone/>
              <a:defRPr b="0" i="0" sz="8800" u="none" cap="none" strike="noStrike">
                <a:solidFill>
                  <a:srgbClr val="888888"/>
                </a:solidFill>
                <a:latin typeface="Calibri"/>
                <a:ea typeface="Calibri"/>
                <a:cs typeface="Calibri"/>
                <a:sym typeface="Calibri"/>
              </a:defRPr>
            </a:lvl1pPr>
            <a:lvl2pPr lvl="1" marR="0" rtl="0" algn="ctr">
              <a:spcBef>
                <a:spcPts val="1540"/>
              </a:spcBef>
              <a:spcAft>
                <a:spcPts val="0"/>
              </a:spcAft>
              <a:buClr>
                <a:srgbClr val="888888"/>
              </a:buClr>
              <a:buSzPts val="7700"/>
              <a:buFont typeface="Arial"/>
              <a:buNone/>
              <a:defRPr b="0" i="0" sz="7700" u="none" cap="none" strike="noStrike">
                <a:solidFill>
                  <a:srgbClr val="888888"/>
                </a:solidFill>
                <a:latin typeface="Calibri"/>
                <a:ea typeface="Calibri"/>
                <a:cs typeface="Calibri"/>
                <a:sym typeface="Calibri"/>
              </a:defRPr>
            </a:lvl2pPr>
            <a:lvl3pPr lvl="2" marR="0" rtl="0" algn="ctr">
              <a:spcBef>
                <a:spcPts val="1320"/>
              </a:spcBef>
              <a:spcAft>
                <a:spcPts val="0"/>
              </a:spcAft>
              <a:buClr>
                <a:srgbClr val="888888"/>
              </a:buClr>
              <a:buSzPts val="6600"/>
              <a:buFont typeface="Arial"/>
              <a:buNone/>
              <a:defRPr b="0" i="0" sz="6600" u="none" cap="none" strike="noStrike">
                <a:solidFill>
                  <a:srgbClr val="888888"/>
                </a:solidFill>
                <a:latin typeface="Calibri"/>
                <a:ea typeface="Calibri"/>
                <a:cs typeface="Calibri"/>
                <a:sym typeface="Calibri"/>
              </a:defRPr>
            </a:lvl3pPr>
            <a:lvl4pPr lvl="3"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4pPr>
            <a:lvl5pPr lvl="4"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5pPr>
            <a:lvl6pPr lvl="5"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6pPr>
            <a:lvl7pPr lvl="6"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7pPr>
            <a:lvl8pPr lvl="7"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8pPr>
            <a:lvl9pPr lvl="8"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8284845" y="-3072764"/>
            <a:ext cx="10862311" cy="24688800"/>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52069365" y="9176386"/>
            <a:ext cx="33707070" cy="18516601"/>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4807564" y="-9111615"/>
            <a:ext cx="33707070" cy="55092602"/>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2166939" y="10576561"/>
            <a:ext cx="23317200" cy="326898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11000"/>
              <a:buFont typeface="Calibri"/>
              <a:buNone/>
              <a:defRPr b="1" i="0" sz="11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2166939" y="6976112"/>
            <a:ext cx="23317200" cy="3600449"/>
          </a:xfrm>
          <a:prstGeom prst="rect">
            <a:avLst/>
          </a:prstGeom>
          <a:noFill/>
          <a:ln>
            <a:noFill/>
          </a:ln>
        </p:spPr>
        <p:txBody>
          <a:bodyPr anchorCtr="0" anchor="b" bIns="91425" lIns="91425" spcFirstLastPara="1" rIns="91425" wrap="square" tIns="91425"/>
          <a:lstStyle>
            <a:lvl1pPr indent="-228600" lvl="0" marL="457200" marR="0" rtl="0" algn="l">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1pPr>
            <a:lvl2pPr indent="-228600" lvl="1" marL="914400" marR="0" rtl="0" algn="l">
              <a:spcBef>
                <a:spcPts val="980"/>
              </a:spcBef>
              <a:spcAft>
                <a:spcPts val="0"/>
              </a:spcAft>
              <a:buClr>
                <a:srgbClr val="888888"/>
              </a:buClr>
              <a:buSzPts val="4900"/>
              <a:buFont typeface="Arial"/>
              <a:buNone/>
              <a:defRPr b="0" i="0" sz="4900" u="none" cap="none" strike="noStrike">
                <a:solidFill>
                  <a:srgbClr val="888888"/>
                </a:solidFill>
                <a:latin typeface="Calibri"/>
                <a:ea typeface="Calibri"/>
                <a:cs typeface="Calibri"/>
                <a:sym typeface="Calibri"/>
              </a:defRPr>
            </a:lvl2pPr>
            <a:lvl3pPr indent="-228600" lvl="2" marL="1371600" marR="0" rtl="0" algn="l">
              <a:spcBef>
                <a:spcPts val="880"/>
              </a:spcBef>
              <a:spcAft>
                <a:spcPts val="0"/>
              </a:spcAft>
              <a:buClr>
                <a:srgbClr val="888888"/>
              </a:buClr>
              <a:buSzPts val="4400"/>
              <a:buFont typeface="Arial"/>
              <a:buNone/>
              <a:defRPr b="0" i="0" sz="4400" u="none" cap="none" strike="noStrike">
                <a:solidFill>
                  <a:srgbClr val="888888"/>
                </a:solidFill>
                <a:latin typeface="Calibri"/>
                <a:ea typeface="Calibri"/>
                <a:cs typeface="Calibri"/>
                <a:sym typeface="Calibri"/>
              </a:defRPr>
            </a:lvl3pPr>
            <a:lvl4pPr indent="-228600" lvl="3" marL="1828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4pPr>
            <a:lvl5pPr indent="-228600" lvl="4" marL="22860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5pPr>
            <a:lvl6pPr indent="-228600" lvl="5" marL="27432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6pPr>
            <a:lvl7pPr indent="-228600" lvl="6" marL="32004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7pPr>
            <a:lvl8pPr indent="-228600" lvl="7" marL="36576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8pPr>
            <a:lvl9pPr indent="-228600" lvl="8" marL="4114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1148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13766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1371600" y="3684271"/>
            <a:ext cx="12120564"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1371600" y="5219700"/>
            <a:ext cx="12120564"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13935077" y="3684271"/>
            <a:ext cx="12125326"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13935077" y="5219700"/>
            <a:ext cx="12125326"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1371602" y="655320"/>
            <a:ext cx="9024939" cy="278892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10725150" y="655321"/>
            <a:ext cx="15335250" cy="1404747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1371602" y="3444241"/>
            <a:ext cx="9024939" cy="11258551"/>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5376864" y="11521440"/>
            <a:ext cx="16459200" cy="1360171"/>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376864" y="1470660"/>
            <a:ext cx="16459200" cy="9875520"/>
          </a:xfrm>
          <a:prstGeom prst="rect">
            <a:avLst/>
          </a:prstGeom>
          <a:noFill/>
          <a:ln>
            <a:noFill/>
          </a:ln>
        </p:spPr>
        <p:txBody>
          <a:bodyPr anchorCtr="0" anchor="t" bIns="91425" lIns="91425" spcFirstLastPara="1" rIns="91425" wrap="square" tIns="91425"/>
          <a:lstStyle>
            <a:lvl1pPr lvl="0" marR="0" rtl="0" algn="l">
              <a:spcBef>
                <a:spcPts val="176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1pPr>
            <a:lvl2pPr lvl="1" marR="0" rtl="0" algn="l">
              <a:spcBef>
                <a:spcPts val="1540"/>
              </a:spcBef>
              <a:spcAft>
                <a:spcPts val="0"/>
              </a:spcAft>
              <a:buClr>
                <a:schemeClr val="dk1"/>
              </a:buClr>
              <a:buSzPts val="7700"/>
              <a:buFont typeface="Arial"/>
              <a:buNone/>
              <a:defRPr b="0" i="0" sz="7700" u="none" cap="none" strike="noStrike">
                <a:solidFill>
                  <a:schemeClr val="dk1"/>
                </a:solidFill>
                <a:latin typeface="Calibri"/>
                <a:ea typeface="Calibri"/>
                <a:cs typeface="Calibri"/>
                <a:sym typeface="Calibri"/>
              </a:defRPr>
            </a:lvl2pPr>
            <a:lvl3pPr lvl="2" marR="0" rtl="0" algn="l">
              <a:spcBef>
                <a:spcPts val="1320"/>
              </a:spcBef>
              <a:spcAft>
                <a:spcPts val="0"/>
              </a:spcAft>
              <a:buClr>
                <a:schemeClr val="dk1"/>
              </a:buClr>
              <a:buSzPts val="6600"/>
              <a:buFont typeface="Arial"/>
              <a:buNone/>
              <a:defRPr b="0" i="0" sz="6600" u="none" cap="none" strike="noStrike">
                <a:solidFill>
                  <a:schemeClr val="dk1"/>
                </a:solidFill>
                <a:latin typeface="Calibri"/>
                <a:ea typeface="Calibri"/>
                <a:cs typeface="Calibri"/>
                <a:sym typeface="Calibri"/>
              </a:defRPr>
            </a:lvl3pPr>
            <a:lvl4pPr lvl="3"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4pPr>
            <a:lvl5pPr lvl="4"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5pPr>
            <a:lvl6pPr lvl="5"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6pPr>
            <a:lvl7pPr lvl="6"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7pPr>
            <a:lvl8pPr lvl="7"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8pPr>
            <a:lvl9pPr lvl="8"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5376864" y="12881611"/>
            <a:ext cx="16459200" cy="1931669"/>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ntreasAntoniou/"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828400" y="3746500"/>
            <a:ext cx="6188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4900" u="none" cap="none" strike="noStrike">
              <a:solidFill>
                <a:schemeClr val="dk1"/>
              </a:solidFill>
              <a:latin typeface="Calibri"/>
              <a:ea typeface="Calibri"/>
              <a:cs typeface="Calibri"/>
              <a:sym typeface="Calibri"/>
            </a:endParaRPr>
          </a:p>
        </p:txBody>
      </p:sp>
      <p:sp>
        <p:nvSpPr>
          <p:cNvPr id="85" name="Shape 85"/>
          <p:cNvSpPr txBox="1"/>
          <p:nvPr/>
        </p:nvSpPr>
        <p:spPr>
          <a:xfrm>
            <a:off x="828400" y="3455352"/>
            <a:ext cx="1792287"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Introduction</a:t>
            </a:r>
            <a:endParaRPr/>
          </a:p>
        </p:txBody>
      </p:sp>
      <p:sp>
        <p:nvSpPr>
          <p:cNvPr id="86" name="Shape 86"/>
          <p:cNvSpPr txBox="1"/>
          <p:nvPr/>
        </p:nvSpPr>
        <p:spPr>
          <a:xfrm>
            <a:off x="828400" y="3991927"/>
            <a:ext cx="58772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The Material Project at LILY (Language, Information and Learning at Yale) Lab has task called Cross Language Information Retrieval (CLIR) where documents and queries are in different languages. Of particular interest to the task is making a CLIR system that is able to adapt well to a language that has few training corpora. Deep learning and neural networks are notorious for their large requirement for a large amount of training data. Therefore, different architectures/methods need to be sought out for making a system capable of working with such languages.</a:t>
            </a:r>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With this goal in mind, Matching networks seemed to be a good fit for this problem. This is due to two reasons, first, CLIR is a task where one matches queries to documents, similar to the matching paradigm being explored in this setting. Second, Matching Networks as discussed here are designed to a) learn using low number of examples and b) work for unseen classes without changes to the trained network. Thus, it could be a promising method to use for CLIR</a:t>
            </a:r>
            <a:endParaRPr b="0" i="0" sz="1800" u="none" cap="none" strike="noStrike">
              <a:solidFill>
                <a:schemeClr val="dk1"/>
              </a:solidFill>
              <a:latin typeface="Helvetica Neue"/>
              <a:ea typeface="Helvetica Neue"/>
              <a:cs typeface="Helvetica Neue"/>
              <a:sym typeface="Helvetica Neue"/>
            </a:endParaRPr>
          </a:p>
        </p:txBody>
      </p:sp>
      <p:sp>
        <p:nvSpPr>
          <p:cNvPr id="87" name="Shape 87"/>
          <p:cNvSpPr txBox="1"/>
          <p:nvPr/>
        </p:nvSpPr>
        <p:spPr>
          <a:xfrm>
            <a:off x="828400" y="9707563"/>
            <a:ext cx="3297237"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Materials and Methods</a:t>
            </a:r>
            <a:endParaRPr/>
          </a:p>
        </p:txBody>
      </p:sp>
      <p:sp>
        <p:nvSpPr>
          <p:cNvPr id="88" name="Shape 88"/>
          <p:cNvSpPr txBox="1"/>
          <p:nvPr/>
        </p:nvSpPr>
        <p:spPr>
          <a:xfrm>
            <a:off x="828400" y="10269538"/>
            <a:ext cx="58772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The problem was framed as follows:</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Given a Support set S with images/inputs x and labels y, predict the label/probability distribution for a new input x1. It is to be noted that the inputs x and labels that comprise the support set in testing have not been seen by the network in training.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In order to do the matching, a criteria is required to compare the input with the support set. In order to do this contextual embeddings are used. There are two embedding functions, ones for the support set and one for the query. The cosine distance between the outputs of these two embedding functions are used to calculate the probability distribution over all possible classes</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While exploring this method, the Omniglot dataset was used. This is one of the datasets used by Vinyals et al in their paper “Matching Networks for One Shot Learning” to benchmark performance of the method</a:t>
            </a:r>
            <a:endParaRPr b="0" i="0" sz="1800" u="none" cap="none" strike="noStrike">
              <a:solidFill>
                <a:srgbClr val="000000"/>
              </a:solidFill>
              <a:latin typeface="Helvetica Neue"/>
              <a:ea typeface="Helvetica Neue"/>
              <a:cs typeface="Helvetica Neue"/>
              <a:sym typeface="Helvetica Neue"/>
            </a:endParaRPr>
          </a:p>
        </p:txBody>
      </p:sp>
      <p:sp>
        <p:nvSpPr>
          <p:cNvPr id="89" name="Shape 89"/>
          <p:cNvSpPr txBox="1"/>
          <p:nvPr/>
        </p:nvSpPr>
        <p:spPr>
          <a:xfrm>
            <a:off x="20675600" y="3911600"/>
            <a:ext cx="227293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Testing/Results</a:t>
            </a:r>
            <a:endParaRPr/>
          </a:p>
        </p:txBody>
      </p:sp>
      <p:sp>
        <p:nvSpPr>
          <p:cNvPr id="90" name="Shape 90"/>
          <p:cNvSpPr txBox="1"/>
          <p:nvPr/>
        </p:nvSpPr>
        <p:spPr>
          <a:xfrm>
            <a:off x="20675600" y="4464050"/>
            <a:ext cx="5842275"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Training the network to learn from few examples appears to have a reasonable performance, especially in the Omniglot database.</a:t>
            </a:r>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There are two main ways to constructthe embedding functions. The first, simple way is to simply run each example in the support set through a CNN and use these results to compute pairwise cosine similarities. The second method is to use the entire support set as well as the particular example in the support set to construct the embedding. This should is able to capture contextual meaning</a:t>
            </a:r>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Running the code with the first embedding structure described above gives around a 90% training accuracy and 80% validation accuracy after training for 150 epochs in a 20 way 1 shot challenge. For a simpler task, i.e. a 5 way 1 shot challenge, the network performed better, with a validation accuracy of around 90%</a:t>
            </a:r>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p:txBody>
      </p:sp>
      <p:sp>
        <p:nvSpPr>
          <p:cNvPr id="91" name="Shape 91"/>
          <p:cNvSpPr txBox="1"/>
          <p:nvPr/>
        </p:nvSpPr>
        <p:spPr>
          <a:xfrm>
            <a:off x="20675600" y="10998788"/>
            <a:ext cx="330090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Conclusion/Next Steps</a:t>
            </a:r>
            <a:endParaRPr/>
          </a:p>
        </p:txBody>
      </p:sp>
      <p:sp>
        <p:nvSpPr>
          <p:cNvPr id="92" name="Shape 92"/>
          <p:cNvSpPr txBox="1"/>
          <p:nvPr/>
        </p:nvSpPr>
        <p:spPr>
          <a:xfrm>
            <a:off x="20675600" y="11560763"/>
            <a:ext cx="5842275"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This shows good promise in the task of learning from a few examples. It needs to be seen how well it generalizes to other domains, tasks with more classes/training examples etc.</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 </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In order to use it for the CLIR task, firstly the embedding functions need to be changes to an architecture more suited to CLIR. To explore this the next step would be to change the dataset being used from Omniglot to a more language specific task such as the Penn Treebank as don by Vinyals et al.</a:t>
            </a:r>
            <a:endParaRPr/>
          </a:p>
        </p:txBody>
      </p:sp>
      <p:sp>
        <p:nvSpPr>
          <p:cNvPr id="93" name="Shape 93"/>
          <p:cNvSpPr txBox="1"/>
          <p:nvPr/>
        </p:nvSpPr>
        <p:spPr>
          <a:xfrm>
            <a:off x="20675600" y="14751963"/>
            <a:ext cx="207168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71EE"/>
                </a:solidFill>
                <a:latin typeface="Helvetica Neue"/>
                <a:ea typeface="Helvetica Neue"/>
                <a:cs typeface="Helvetica Neue"/>
                <a:sym typeface="Helvetica Neue"/>
              </a:rPr>
              <a:t>Acknowledgement</a:t>
            </a:r>
            <a:endParaRPr/>
          </a:p>
        </p:txBody>
      </p:sp>
      <p:sp>
        <p:nvSpPr>
          <p:cNvPr id="94" name="Shape 94"/>
          <p:cNvSpPr txBox="1"/>
          <p:nvPr/>
        </p:nvSpPr>
        <p:spPr>
          <a:xfrm>
            <a:off x="20675600" y="15215513"/>
            <a:ext cx="5842275"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Helvetica Neue"/>
                <a:ea typeface="Helvetica Neue"/>
                <a:cs typeface="Helvetica Neue"/>
                <a:sym typeface="Helvetica Neue"/>
              </a:rPr>
              <a:t>Oriol Vinayls, Charles Blundell, Timothy Lillicrap, Koray Kavukcuoglu, Daan Wierstra, Matching Networks for One Shot Learning</a:t>
            </a:r>
            <a:endParaRPr/>
          </a:p>
          <a:p>
            <a:pPr indent="0" lvl="0" marL="0" marR="0" rtl="0" algn="l">
              <a:spcBef>
                <a:spcPts val="0"/>
              </a:spcBef>
              <a:spcAft>
                <a:spcPts val="0"/>
              </a:spcAft>
              <a:buNone/>
            </a:pPr>
            <a:r>
              <a:rPr b="0" i="0" lang="en-US" sz="1400" u="sng" cap="none" strike="noStrike">
                <a:solidFill>
                  <a:schemeClr val="hlink"/>
                </a:solidFill>
                <a:latin typeface="Helvetica Neue"/>
                <a:ea typeface="Helvetica Neue"/>
                <a:cs typeface="Helvetica Neue"/>
                <a:sym typeface="Helvetica Neue"/>
                <a:hlinkClick r:id="rId3"/>
              </a:rPr>
              <a:t>https://github.com/AntreasAntoniou/</a:t>
            </a:r>
            <a:endParaRPr b="0" i="0" sz="1400" u="none" cap="none" strike="noStrike">
              <a:solidFill>
                <a:srgbClr val="000000"/>
              </a:solidFill>
              <a:latin typeface="Helvetica Neue"/>
              <a:ea typeface="Helvetica Neue"/>
              <a:cs typeface="Helvetica Neue"/>
              <a:sym typeface="Helvetica Neue"/>
            </a:endParaRPr>
          </a:p>
        </p:txBody>
      </p:sp>
      <p:sp>
        <p:nvSpPr>
          <p:cNvPr id="95" name="Shape 95"/>
          <p:cNvSpPr txBox="1"/>
          <p:nvPr/>
        </p:nvSpPr>
        <p:spPr>
          <a:xfrm>
            <a:off x="4396154" y="1517650"/>
            <a:ext cx="20257479"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dk1"/>
                </a:solidFill>
                <a:latin typeface="Helvetica Neue"/>
                <a:ea typeface="Helvetica Neue"/>
                <a:cs typeface="Helvetica Neue"/>
                <a:sym typeface="Helvetica Neue"/>
              </a:rPr>
              <a:t>Gaurav Pathak, Javid Da</a:t>
            </a:r>
            <a:r>
              <a:rPr lang="en-US" sz="3600">
                <a:solidFill>
                  <a:schemeClr val="dk1"/>
                </a:solidFill>
                <a:latin typeface="Helvetica Neue"/>
                <a:ea typeface="Helvetica Neue"/>
                <a:cs typeface="Helvetica Neue"/>
                <a:sym typeface="Helvetica Neue"/>
              </a:rPr>
              <a:t>dashkarimi,</a:t>
            </a:r>
            <a:r>
              <a:rPr b="0" i="0" lang="en-US" sz="3600" u="none" cap="none" strike="noStrike">
                <a:solidFill>
                  <a:schemeClr val="dk1"/>
                </a:solidFill>
                <a:latin typeface="Helvetica Neue"/>
                <a:ea typeface="Helvetica Neue"/>
                <a:cs typeface="Helvetica Neue"/>
                <a:sym typeface="Helvetica Neue"/>
              </a:rPr>
              <a:t> Drago</a:t>
            </a:r>
            <a:r>
              <a:rPr lang="en-US" sz="3600">
                <a:solidFill>
                  <a:schemeClr val="dk1"/>
                </a:solidFill>
                <a:latin typeface="Helvetica Neue"/>
                <a:ea typeface="Helvetica Neue"/>
                <a:cs typeface="Helvetica Neue"/>
                <a:sym typeface="Helvetica Neue"/>
              </a:rPr>
              <a:t>mir Radev</a:t>
            </a:r>
            <a:endParaRPr b="0" baseline="30000" i="0" sz="3600" u="none" cap="none" strike="noStrike">
              <a:solidFill>
                <a:schemeClr val="dk1"/>
              </a:solidFill>
              <a:latin typeface="Calibri"/>
              <a:ea typeface="Calibri"/>
              <a:cs typeface="Calibri"/>
              <a:sym typeface="Calibri"/>
            </a:endParaRPr>
          </a:p>
        </p:txBody>
      </p:sp>
      <p:sp>
        <p:nvSpPr>
          <p:cNvPr id="96" name="Shape 96"/>
          <p:cNvSpPr txBox="1"/>
          <p:nvPr/>
        </p:nvSpPr>
        <p:spPr>
          <a:xfrm>
            <a:off x="3776871" y="493713"/>
            <a:ext cx="21554592" cy="8925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5200" u="none" cap="none" strike="noStrike">
                <a:solidFill>
                  <a:srgbClr val="0071EE"/>
                </a:solidFill>
                <a:latin typeface="Helvetica Neue"/>
                <a:ea typeface="Helvetica Neue"/>
                <a:cs typeface="Helvetica Neue"/>
                <a:sym typeface="Helvetica Neue"/>
              </a:rPr>
              <a:t>Exploring Matching Networks for Cross Language Information Retrieval</a:t>
            </a:r>
            <a:endParaRPr b="0" i="0" sz="4900" u="none" cap="none" strike="noStrike">
              <a:solidFill>
                <a:srgbClr val="0071EE"/>
              </a:solidFill>
              <a:latin typeface="Calibri"/>
              <a:ea typeface="Calibri"/>
              <a:cs typeface="Calibri"/>
              <a:sym typeface="Calibri"/>
            </a:endParaRPr>
          </a:p>
        </p:txBody>
      </p:sp>
      <p:sp>
        <p:nvSpPr>
          <p:cNvPr id="97" name="Shape 97"/>
          <p:cNvSpPr txBox="1"/>
          <p:nvPr/>
        </p:nvSpPr>
        <p:spPr>
          <a:xfrm>
            <a:off x="4554415" y="2179638"/>
            <a:ext cx="20239893"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Yale University, New Haven, CT</a:t>
            </a:r>
            <a:endParaRPr/>
          </a:p>
        </p:txBody>
      </p:sp>
      <p:cxnSp>
        <p:nvCxnSpPr>
          <p:cNvPr id="98" name="Shape 98"/>
          <p:cNvCxnSpPr/>
          <p:nvPr/>
        </p:nvCxnSpPr>
        <p:spPr>
          <a:xfrm>
            <a:off x="828400" y="3111500"/>
            <a:ext cx="25689474" cy="0"/>
          </a:xfrm>
          <a:prstGeom prst="straightConnector1">
            <a:avLst/>
          </a:prstGeom>
          <a:solidFill>
            <a:schemeClr val="accent1"/>
          </a:solidFill>
          <a:ln cap="flat" cmpd="sng" w="28575">
            <a:solidFill>
              <a:srgbClr val="A5A5A5"/>
            </a:solidFill>
            <a:prstDash val="solid"/>
            <a:round/>
            <a:headEnd len="sm" w="sm" type="none"/>
            <a:tailEnd len="sm" w="sm" type="none"/>
          </a:ln>
        </p:spPr>
      </p:cxnSp>
      <p:sp>
        <p:nvSpPr>
          <p:cNvPr id="99" name="Shape 99"/>
          <p:cNvSpPr txBox="1"/>
          <p:nvPr/>
        </p:nvSpPr>
        <p:spPr>
          <a:xfrm>
            <a:off x="7666962" y="10941101"/>
            <a:ext cx="467372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0071EE"/>
                </a:solidFill>
                <a:latin typeface="Helvetica Neue"/>
                <a:ea typeface="Helvetica Neue"/>
                <a:cs typeface="Helvetica Neue"/>
                <a:sym typeface="Helvetica Neue"/>
              </a:rPr>
              <a:t>Figure 1. </a:t>
            </a:r>
            <a:r>
              <a:rPr b="0" i="0" lang="en-US" sz="1400" u="none" cap="none" strike="noStrike">
                <a:solidFill>
                  <a:srgbClr val="0071EE"/>
                </a:solidFill>
                <a:latin typeface="Helvetica Neue"/>
                <a:ea typeface="Helvetica Neue"/>
                <a:cs typeface="Helvetica Neue"/>
                <a:sym typeface="Helvetica Neue"/>
              </a:rPr>
              <a:t>A graph that shows something.</a:t>
            </a:r>
            <a:endParaRPr/>
          </a:p>
        </p:txBody>
      </p:sp>
      <p:sp>
        <p:nvSpPr>
          <p:cNvPr id="100" name="Shape 100"/>
          <p:cNvSpPr txBox="1"/>
          <p:nvPr/>
        </p:nvSpPr>
        <p:spPr>
          <a:xfrm>
            <a:off x="11866880" y="15216005"/>
            <a:ext cx="56725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0071EE"/>
                </a:solidFill>
                <a:latin typeface="Helvetica Neue"/>
                <a:ea typeface="Helvetica Neue"/>
                <a:cs typeface="Helvetica Neue"/>
                <a:sym typeface="Helvetica Neue"/>
              </a:rPr>
              <a:t>Figure 1. Graphical Representation of the architecture</a:t>
            </a:r>
            <a:endParaRPr b="0" i="0" sz="1400" u="none" cap="none" strike="noStrike">
              <a:solidFill>
                <a:srgbClr val="0071EE"/>
              </a:solidFill>
              <a:latin typeface="Helvetica Neue"/>
              <a:ea typeface="Helvetica Neue"/>
              <a:cs typeface="Helvetica Neue"/>
              <a:sym typeface="Helvetica Neue"/>
            </a:endParaRPr>
          </a:p>
        </p:txBody>
      </p:sp>
      <p:sp>
        <p:nvSpPr>
          <p:cNvPr id="101" name="Shape 101"/>
          <p:cNvSpPr txBox="1"/>
          <p:nvPr/>
        </p:nvSpPr>
        <p:spPr>
          <a:xfrm>
            <a:off x="24794308" y="2141865"/>
            <a:ext cx="184666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Verdana"/>
                <a:ea typeface="Verdana"/>
                <a:cs typeface="Verdana"/>
                <a:sym typeface="Verdana"/>
              </a:rPr>
              <a:t>LILY Lab</a:t>
            </a:r>
            <a:endParaRPr/>
          </a:p>
        </p:txBody>
      </p:sp>
      <p:pic>
        <p:nvPicPr>
          <p:cNvPr descr="C:\Users\Dragomir Radev\Dropbox\Drago\Yale_University_logo.svg.png" id="102" name="Shape 102"/>
          <p:cNvPicPr preferRelativeResize="0"/>
          <p:nvPr/>
        </p:nvPicPr>
        <p:blipFill rotWithShape="1">
          <a:blip r:embed="rId4">
            <a:alphaModFix/>
          </a:blip>
          <a:srcRect b="0" l="0" r="0" t="0"/>
          <a:stretch/>
        </p:blipFill>
        <p:spPr>
          <a:xfrm>
            <a:off x="828400" y="1064349"/>
            <a:ext cx="2581687" cy="1115289"/>
          </a:xfrm>
          <a:prstGeom prst="rect">
            <a:avLst/>
          </a:prstGeom>
          <a:noFill/>
          <a:ln>
            <a:noFill/>
          </a:ln>
        </p:spPr>
      </p:pic>
      <p:pic>
        <p:nvPicPr>
          <p:cNvPr id="103" name="Shape 103"/>
          <p:cNvPicPr preferRelativeResize="0"/>
          <p:nvPr/>
        </p:nvPicPr>
        <p:blipFill rotWithShape="1">
          <a:blip r:embed="rId5">
            <a:alphaModFix/>
          </a:blip>
          <a:srcRect b="0" l="0" r="0" t="0"/>
          <a:stretch/>
        </p:blipFill>
        <p:spPr>
          <a:xfrm>
            <a:off x="24501780" y="862527"/>
            <a:ext cx="2275840" cy="1000311"/>
          </a:xfrm>
          <a:prstGeom prst="rect">
            <a:avLst/>
          </a:prstGeom>
          <a:noFill/>
          <a:ln>
            <a:noFill/>
          </a:ln>
        </p:spPr>
      </p:pic>
      <p:pic>
        <p:nvPicPr>
          <p:cNvPr id="104" name="Shape 104"/>
          <p:cNvPicPr preferRelativeResize="0"/>
          <p:nvPr/>
        </p:nvPicPr>
        <p:blipFill rotWithShape="1">
          <a:blip r:embed="rId6">
            <a:alphaModFix/>
          </a:blip>
          <a:srcRect b="0" l="0" r="0" t="0"/>
          <a:stretch/>
        </p:blipFill>
        <p:spPr>
          <a:xfrm>
            <a:off x="7772669" y="9581746"/>
            <a:ext cx="11794992" cy="5587101"/>
          </a:xfrm>
          <a:prstGeom prst="rect">
            <a:avLst/>
          </a:prstGeom>
          <a:noFill/>
          <a:ln>
            <a:noFill/>
          </a:ln>
        </p:spPr>
      </p:pic>
      <p:graphicFrame>
        <p:nvGraphicFramePr>
          <p:cNvPr id="105" name="Shape 105"/>
          <p:cNvGraphicFramePr/>
          <p:nvPr/>
        </p:nvGraphicFramePr>
        <p:xfrm>
          <a:off x="9345113" y="4373562"/>
          <a:ext cx="3000000" cy="3000000"/>
        </p:xfrm>
        <a:graphic>
          <a:graphicData uri="http://schemas.openxmlformats.org/drawingml/2006/table">
            <a:tbl>
              <a:tblPr>
                <a:noFill/>
                <a:tableStyleId>{0816DEB1-0694-4330-ACFD-AC3D5BC24280}</a:tableStyleId>
              </a:tblPr>
              <a:tblGrid>
                <a:gridCol w="1460100"/>
                <a:gridCol w="1460100"/>
                <a:gridCol w="1460100"/>
                <a:gridCol w="1460100"/>
                <a:gridCol w="1460100"/>
                <a:gridCol w="1460100"/>
              </a:tblGrid>
              <a:tr h="1702725">
                <a:tc>
                  <a:txBody>
                    <a:bodyPr>
                      <a:noAutofit/>
                    </a:bodyPr>
                    <a:lstStyle/>
                    <a:p>
                      <a:pPr indent="0" lvl="0" marL="0" marR="0" rtl="0" algn="l">
                        <a:spcBef>
                          <a:spcPts val="0"/>
                        </a:spcBef>
                        <a:spcAft>
                          <a:spcPts val="0"/>
                        </a:spcAft>
                        <a:buNone/>
                      </a:pPr>
                      <a:r>
                        <a:rPr lang="en-US" sz="2000" u="none" cap="none" strike="noStrike"/>
                        <a:t>Problem N-way K-shot</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 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EP10 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EP50 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EP100_train_acc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EP150 train_acc</a:t>
                      </a:r>
                      <a:endParaRPr b="0" i="0" sz="2000" u="none" cap="none" strike="noStrike">
                        <a:solidFill>
                          <a:srgbClr val="000000"/>
                        </a:solidFill>
                        <a:latin typeface="Calibri"/>
                        <a:ea typeface="Calibri"/>
                        <a:cs typeface="Calibri"/>
                        <a:sym typeface="Calibri"/>
                      </a:endParaRPr>
                    </a:p>
                  </a:txBody>
                  <a:tcPr marT="9525" marB="0" marR="9525" marL="9525" anchor="b"/>
                </a:tc>
              </a:tr>
              <a:tr h="632975">
                <a:tc>
                  <a:txBody>
                    <a:bodyPr>
                      <a:noAutofit/>
                    </a:bodyPr>
                    <a:lstStyle/>
                    <a:p>
                      <a:pPr indent="0" lvl="0" marL="0" marR="0" rtl="0" algn="l">
                        <a:spcBef>
                          <a:spcPts val="0"/>
                        </a:spcBef>
                        <a:spcAft>
                          <a:spcPts val="0"/>
                        </a:spcAft>
                        <a:buNone/>
                      </a:pPr>
                      <a:r>
                        <a:rPr lang="en-US" sz="2000" u="none" cap="none" strike="noStrike"/>
                        <a:t>20,1</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0.3125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0.6525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0.8145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0.9375</a:t>
                      </a:r>
                      <a:endParaRPr b="0" i="0" sz="2000" u="none" cap="none" strike="noStrike">
                        <a:solidFill>
                          <a:srgbClr val="000000"/>
                        </a:solidFill>
                        <a:latin typeface="Calibri"/>
                        <a:ea typeface="Calibri"/>
                        <a:cs typeface="Calibri"/>
                        <a:sym typeface="Calibri"/>
                      </a:endParaRPr>
                    </a:p>
                  </a:txBody>
                  <a:tcPr marT="9525" marB="0" marR="9525" marL="9525" anchor="b"/>
                </a:tc>
              </a:tr>
              <a:tr h="632975">
                <a:tc>
                  <a:txBody>
                    <a:bodyPr>
                      <a:noAutofit/>
                    </a:bodyPr>
                    <a:lstStyle/>
                    <a:p>
                      <a:pPr indent="0" lvl="0" marL="0" marR="0" rtl="0" algn="l">
                        <a:spcBef>
                          <a:spcPts val="0"/>
                        </a:spcBef>
                        <a:spcAft>
                          <a:spcPts val="0"/>
                        </a:spcAft>
                        <a:buNone/>
                      </a:pPr>
                      <a:r>
                        <a:rPr lang="en-US" sz="2000" u="none" cap="none" strike="noStrike"/>
                        <a:t>5,1</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0.4375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0.65625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0.71875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0.875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0.96875</a:t>
                      </a:r>
                      <a:endParaRPr b="0" i="0" sz="2000" u="none" cap="none" strike="noStrike">
                        <a:solidFill>
                          <a:srgbClr val="000000"/>
                        </a:solidFill>
                        <a:latin typeface="Calibri"/>
                        <a:ea typeface="Calibri"/>
                        <a:cs typeface="Calibri"/>
                        <a:sym typeface="Calibri"/>
                      </a:endParaRPr>
                    </a:p>
                  </a:txBody>
                  <a:tcPr marT="9525" marB="0" marR="9525" marL="9525" anchor="b"/>
                </a:tc>
              </a:tr>
              <a:tr h="1145700">
                <a:tc>
                  <a:txBody>
                    <a:bodyPr>
                      <a:noAutofit/>
                    </a:bodyPr>
                    <a:lstStyle/>
                    <a:p>
                      <a:pPr indent="0" lvl="0" marL="0" marR="0" rtl="0" algn="l">
                        <a:spcBef>
                          <a:spcPts val="0"/>
                        </a:spcBef>
                        <a:spcAft>
                          <a:spcPts val="0"/>
                        </a:spcAft>
                        <a:buNone/>
                      </a:pPr>
                      <a:r>
                        <a:rPr lang="en-US" sz="2000" u="none" cap="none" strike="noStrike"/>
                        <a:t>Validation 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0.1985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0.3175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0.4934</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0.6423</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0.90625</a:t>
                      </a:r>
                      <a:endParaRPr b="0" i="0" sz="2000" u="none" cap="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106" name="Shape 106"/>
          <p:cNvSpPr txBox="1"/>
          <p:nvPr/>
        </p:nvSpPr>
        <p:spPr>
          <a:xfrm>
            <a:off x="11184394" y="8594291"/>
            <a:ext cx="56725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71EE"/>
                </a:solidFill>
                <a:latin typeface="Helvetica Neue"/>
                <a:ea typeface="Helvetica Neue"/>
                <a:cs typeface="Helvetica Neue"/>
                <a:sym typeface="Helvetica Neue"/>
              </a:rPr>
              <a:t>Table 1. Table of results</a:t>
            </a:r>
            <a:endParaRPr sz="1400">
              <a:solidFill>
                <a:srgbClr val="0071EE"/>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