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27432000" cy="16459200"/>
  <p:notesSz cx="6858000" cy="9144000"/>
  <p:defaultTextStyle>
    <a:defPPr>
      <a:defRPr lang="en-US"/>
    </a:defPPr>
    <a:lvl1pPr marL="0" algn="l" defTabSz="1254008" rtl="0" eaLnBrk="1" latinLnBrk="0" hangingPunct="1">
      <a:defRPr sz="4900" kern="1200">
        <a:solidFill>
          <a:schemeClr val="tx1"/>
        </a:solidFill>
        <a:latin typeface="+mn-lt"/>
        <a:ea typeface="+mn-ea"/>
        <a:cs typeface="+mn-cs"/>
      </a:defRPr>
    </a:lvl1pPr>
    <a:lvl2pPr marL="1254008" algn="l" defTabSz="1254008" rtl="0" eaLnBrk="1" latinLnBrk="0" hangingPunct="1">
      <a:defRPr sz="4900" kern="1200">
        <a:solidFill>
          <a:schemeClr val="tx1"/>
        </a:solidFill>
        <a:latin typeface="+mn-lt"/>
        <a:ea typeface="+mn-ea"/>
        <a:cs typeface="+mn-cs"/>
      </a:defRPr>
    </a:lvl2pPr>
    <a:lvl3pPr marL="2508016" algn="l" defTabSz="1254008" rtl="0" eaLnBrk="1" latinLnBrk="0" hangingPunct="1">
      <a:defRPr sz="4900" kern="1200">
        <a:solidFill>
          <a:schemeClr val="tx1"/>
        </a:solidFill>
        <a:latin typeface="+mn-lt"/>
        <a:ea typeface="+mn-ea"/>
        <a:cs typeface="+mn-cs"/>
      </a:defRPr>
    </a:lvl3pPr>
    <a:lvl4pPr marL="3762024" algn="l" defTabSz="1254008" rtl="0" eaLnBrk="1" latinLnBrk="0" hangingPunct="1">
      <a:defRPr sz="4900" kern="1200">
        <a:solidFill>
          <a:schemeClr val="tx1"/>
        </a:solidFill>
        <a:latin typeface="+mn-lt"/>
        <a:ea typeface="+mn-ea"/>
        <a:cs typeface="+mn-cs"/>
      </a:defRPr>
    </a:lvl4pPr>
    <a:lvl5pPr marL="5016033" algn="l" defTabSz="1254008" rtl="0" eaLnBrk="1" latinLnBrk="0" hangingPunct="1">
      <a:defRPr sz="4900" kern="1200">
        <a:solidFill>
          <a:schemeClr val="tx1"/>
        </a:solidFill>
        <a:latin typeface="+mn-lt"/>
        <a:ea typeface="+mn-ea"/>
        <a:cs typeface="+mn-cs"/>
      </a:defRPr>
    </a:lvl5pPr>
    <a:lvl6pPr marL="6270041" algn="l" defTabSz="1254008" rtl="0" eaLnBrk="1" latinLnBrk="0" hangingPunct="1">
      <a:defRPr sz="4900" kern="1200">
        <a:solidFill>
          <a:schemeClr val="tx1"/>
        </a:solidFill>
        <a:latin typeface="+mn-lt"/>
        <a:ea typeface="+mn-ea"/>
        <a:cs typeface="+mn-cs"/>
      </a:defRPr>
    </a:lvl6pPr>
    <a:lvl7pPr marL="7524049" algn="l" defTabSz="1254008" rtl="0" eaLnBrk="1" latinLnBrk="0" hangingPunct="1">
      <a:defRPr sz="4900" kern="1200">
        <a:solidFill>
          <a:schemeClr val="tx1"/>
        </a:solidFill>
        <a:latin typeface="+mn-lt"/>
        <a:ea typeface="+mn-ea"/>
        <a:cs typeface="+mn-cs"/>
      </a:defRPr>
    </a:lvl7pPr>
    <a:lvl8pPr marL="8778057" algn="l" defTabSz="1254008" rtl="0" eaLnBrk="1" latinLnBrk="0" hangingPunct="1">
      <a:defRPr sz="4900" kern="1200">
        <a:solidFill>
          <a:schemeClr val="tx1"/>
        </a:solidFill>
        <a:latin typeface="+mn-lt"/>
        <a:ea typeface="+mn-ea"/>
        <a:cs typeface="+mn-cs"/>
      </a:defRPr>
    </a:lvl8pPr>
    <a:lvl9pPr marL="10032065" algn="l" defTabSz="1254008"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84">
          <p15:clr>
            <a:srgbClr val="A4A3A4"/>
          </p15:clr>
        </p15:guide>
        <p15:guide id="2" pos="86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D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snapToObjects="1">
      <p:cViewPr>
        <p:scale>
          <a:sx n="54" d="100"/>
          <a:sy n="54" d="100"/>
        </p:scale>
        <p:origin x="696" y="-360"/>
      </p:cViewPr>
      <p:guideLst>
        <p:guide orient="horz" pos="5184"/>
        <p:guide pos="86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113021"/>
            <a:ext cx="23317200" cy="3528060"/>
          </a:xfrm>
        </p:spPr>
        <p:txBody>
          <a:bodyPr/>
          <a:lstStyle/>
          <a:p>
            <a:r>
              <a:rPr lang="en-US"/>
              <a:t>Click to edit Master title style</a:t>
            </a:r>
          </a:p>
        </p:txBody>
      </p:sp>
      <p:sp>
        <p:nvSpPr>
          <p:cNvPr id="3" name="Subtitle 2"/>
          <p:cNvSpPr>
            <a:spLocks noGrp="1"/>
          </p:cNvSpPr>
          <p:nvPr>
            <p:ph type="subTitle" idx="1"/>
          </p:nvPr>
        </p:nvSpPr>
        <p:spPr>
          <a:xfrm>
            <a:off x="4114800" y="9326880"/>
            <a:ext cx="19202400" cy="4206240"/>
          </a:xfrm>
        </p:spPr>
        <p:txBody>
          <a:bodyPr/>
          <a:lstStyle>
            <a:lvl1pPr marL="0" indent="0" algn="ctr">
              <a:buNone/>
              <a:defRPr>
                <a:solidFill>
                  <a:schemeClr val="tx1">
                    <a:tint val="75000"/>
                  </a:schemeClr>
                </a:solidFill>
              </a:defRPr>
            </a:lvl1pPr>
            <a:lvl2pPr marL="1254008" indent="0" algn="ctr">
              <a:buNone/>
              <a:defRPr>
                <a:solidFill>
                  <a:schemeClr val="tx1">
                    <a:tint val="75000"/>
                  </a:schemeClr>
                </a:solidFill>
              </a:defRPr>
            </a:lvl2pPr>
            <a:lvl3pPr marL="2508016" indent="0" algn="ctr">
              <a:buNone/>
              <a:defRPr>
                <a:solidFill>
                  <a:schemeClr val="tx1">
                    <a:tint val="75000"/>
                  </a:schemeClr>
                </a:solidFill>
              </a:defRPr>
            </a:lvl3pPr>
            <a:lvl4pPr marL="3762024" indent="0" algn="ctr">
              <a:buNone/>
              <a:defRPr>
                <a:solidFill>
                  <a:schemeClr val="tx1">
                    <a:tint val="75000"/>
                  </a:schemeClr>
                </a:solidFill>
              </a:defRPr>
            </a:lvl4pPr>
            <a:lvl5pPr marL="5016033" indent="0" algn="ctr">
              <a:buNone/>
              <a:defRPr>
                <a:solidFill>
                  <a:schemeClr val="tx1">
                    <a:tint val="75000"/>
                  </a:schemeClr>
                </a:solidFill>
              </a:defRPr>
            </a:lvl5pPr>
            <a:lvl6pPr marL="6270041" indent="0" algn="ctr">
              <a:buNone/>
              <a:defRPr>
                <a:solidFill>
                  <a:schemeClr val="tx1">
                    <a:tint val="75000"/>
                  </a:schemeClr>
                </a:solidFill>
              </a:defRPr>
            </a:lvl6pPr>
            <a:lvl7pPr marL="7524049" indent="0" algn="ctr">
              <a:buNone/>
              <a:defRPr>
                <a:solidFill>
                  <a:schemeClr val="tx1">
                    <a:tint val="75000"/>
                  </a:schemeClr>
                </a:solidFill>
              </a:defRPr>
            </a:lvl7pPr>
            <a:lvl8pPr marL="8778057" indent="0" algn="ctr">
              <a:buNone/>
              <a:defRPr>
                <a:solidFill>
                  <a:schemeClr val="tx1">
                    <a:tint val="75000"/>
                  </a:schemeClr>
                </a:solidFill>
              </a:defRPr>
            </a:lvl8pPr>
            <a:lvl9pPr marL="1003206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753D7A8-1F1E-8044-9F3E-D49BE3D1CC50}" type="datetimeFigureOut">
              <a:t>12/14/17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505655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12/14/17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4019534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664600" y="1581151"/>
            <a:ext cx="18516600" cy="337070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114800" y="1581151"/>
            <a:ext cx="55092600" cy="337070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12/14/17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037334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53D7A8-1F1E-8044-9F3E-D49BE3D1CC50}" type="datetimeFigureOut">
              <a:t>12/14/17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857330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39" y="10576561"/>
            <a:ext cx="23317200" cy="3268980"/>
          </a:xfrm>
        </p:spPr>
        <p:txBody>
          <a:bodyPr anchor="t"/>
          <a:lstStyle>
            <a:lvl1pPr algn="l">
              <a:defRPr sz="11000" b="1" cap="all"/>
            </a:lvl1pPr>
          </a:lstStyle>
          <a:p>
            <a:r>
              <a:rPr lang="en-US"/>
              <a:t>Click to edit Master title style</a:t>
            </a:r>
          </a:p>
        </p:txBody>
      </p:sp>
      <p:sp>
        <p:nvSpPr>
          <p:cNvPr id="3" name="Text Placeholder 2"/>
          <p:cNvSpPr>
            <a:spLocks noGrp="1"/>
          </p:cNvSpPr>
          <p:nvPr>
            <p:ph type="body" idx="1"/>
          </p:nvPr>
        </p:nvSpPr>
        <p:spPr>
          <a:xfrm>
            <a:off x="2166939" y="6976112"/>
            <a:ext cx="23317200" cy="3600449"/>
          </a:xfrm>
        </p:spPr>
        <p:txBody>
          <a:bodyPr anchor="b"/>
          <a:lstStyle>
            <a:lvl1pPr marL="0" indent="0">
              <a:buNone/>
              <a:defRPr sz="5500">
                <a:solidFill>
                  <a:schemeClr val="tx1">
                    <a:tint val="75000"/>
                  </a:schemeClr>
                </a:solidFill>
              </a:defRPr>
            </a:lvl1pPr>
            <a:lvl2pPr marL="1254008" indent="0">
              <a:buNone/>
              <a:defRPr sz="4900">
                <a:solidFill>
                  <a:schemeClr val="tx1">
                    <a:tint val="75000"/>
                  </a:schemeClr>
                </a:solidFill>
              </a:defRPr>
            </a:lvl2pPr>
            <a:lvl3pPr marL="2508016" indent="0">
              <a:buNone/>
              <a:defRPr sz="4400">
                <a:solidFill>
                  <a:schemeClr val="tx1">
                    <a:tint val="75000"/>
                  </a:schemeClr>
                </a:solidFill>
              </a:defRPr>
            </a:lvl3pPr>
            <a:lvl4pPr marL="3762024" indent="0">
              <a:buNone/>
              <a:defRPr sz="3800">
                <a:solidFill>
                  <a:schemeClr val="tx1">
                    <a:tint val="75000"/>
                  </a:schemeClr>
                </a:solidFill>
              </a:defRPr>
            </a:lvl4pPr>
            <a:lvl5pPr marL="5016033" indent="0">
              <a:buNone/>
              <a:defRPr sz="3800">
                <a:solidFill>
                  <a:schemeClr val="tx1">
                    <a:tint val="75000"/>
                  </a:schemeClr>
                </a:solidFill>
              </a:defRPr>
            </a:lvl5pPr>
            <a:lvl6pPr marL="6270041" indent="0">
              <a:buNone/>
              <a:defRPr sz="3800">
                <a:solidFill>
                  <a:schemeClr val="tx1">
                    <a:tint val="75000"/>
                  </a:schemeClr>
                </a:solidFill>
              </a:defRPr>
            </a:lvl6pPr>
            <a:lvl7pPr marL="7524049" indent="0">
              <a:buNone/>
              <a:defRPr sz="3800">
                <a:solidFill>
                  <a:schemeClr val="tx1">
                    <a:tint val="75000"/>
                  </a:schemeClr>
                </a:solidFill>
              </a:defRPr>
            </a:lvl7pPr>
            <a:lvl8pPr marL="8778057" indent="0">
              <a:buNone/>
              <a:defRPr sz="3800">
                <a:solidFill>
                  <a:schemeClr val="tx1">
                    <a:tint val="75000"/>
                  </a:schemeClr>
                </a:solidFill>
              </a:defRPr>
            </a:lvl8pPr>
            <a:lvl9pPr marL="10032065" indent="0">
              <a:buNone/>
              <a:defRPr sz="3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53D7A8-1F1E-8044-9F3E-D49BE3D1CC50}" type="datetimeFigureOut">
              <a:t>12/14/17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767355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14800" y="9216391"/>
            <a:ext cx="36804600" cy="26071829"/>
          </a:xfrm>
        </p:spPr>
        <p:txBody>
          <a:bodyPr/>
          <a:lstStyle>
            <a:lvl1pPr>
              <a:defRPr sz="7700"/>
            </a:lvl1pPr>
            <a:lvl2pPr>
              <a:defRPr sz="66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1376600" y="9216391"/>
            <a:ext cx="36804600" cy="26071829"/>
          </a:xfrm>
        </p:spPr>
        <p:txBody>
          <a:bodyPr/>
          <a:lstStyle>
            <a:lvl1pPr>
              <a:defRPr sz="7700"/>
            </a:lvl1pPr>
            <a:lvl2pPr>
              <a:defRPr sz="6600"/>
            </a:lvl2pPr>
            <a:lvl3pPr>
              <a:defRPr sz="5500"/>
            </a:lvl3pPr>
            <a:lvl4pPr>
              <a:defRPr sz="4900"/>
            </a:lvl4pPr>
            <a:lvl5pPr>
              <a:defRPr sz="4900"/>
            </a:lvl5pPr>
            <a:lvl6pPr>
              <a:defRPr sz="4900"/>
            </a:lvl6pPr>
            <a:lvl7pPr>
              <a:defRPr sz="4900"/>
            </a:lvl7pPr>
            <a:lvl8pPr>
              <a:defRPr sz="4900"/>
            </a:lvl8pPr>
            <a:lvl9pPr>
              <a:defRPr sz="4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53D7A8-1F1E-8044-9F3E-D49BE3D1CC50}" type="datetimeFigureOut">
              <a:t>12/14/17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2894080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59131"/>
            <a:ext cx="24688800" cy="2743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71600" y="3684271"/>
            <a:ext cx="12120564" cy="1535429"/>
          </a:xfrm>
        </p:spPr>
        <p:txBody>
          <a:bodyPr anchor="b"/>
          <a:lstStyle>
            <a:lvl1pPr marL="0" indent="0">
              <a:buNone/>
              <a:defRPr sz="6600" b="1"/>
            </a:lvl1pPr>
            <a:lvl2pPr marL="1254008" indent="0">
              <a:buNone/>
              <a:defRPr sz="5500" b="1"/>
            </a:lvl2pPr>
            <a:lvl3pPr marL="2508016" indent="0">
              <a:buNone/>
              <a:defRPr sz="4900" b="1"/>
            </a:lvl3pPr>
            <a:lvl4pPr marL="3762024" indent="0">
              <a:buNone/>
              <a:defRPr sz="4400" b="1"/>
            </a:lvl4pPr>
            <a:lvl5pPr marL="5016033" indent="0">
              <a:buNone/>
              <a:defRPr sz="4400" b="1"/>
            </a:lvl5pPr>
            <a:lvl6pPr marL="6270041" indent="0">
              <a:buNone/>
              <a:defRPr sz="4400" b="1"/>
            </a:lvl6pPr>
            <a:lvl7pPr marL="7524049" indent="0">
              <a:buNone/>
              <a:defRPr sz="4400" b="1"/>
            </a:lvl7pPr>
            <a:lvl8pPr marL="8778057" indent="0">
              <a:buNone/>
              <a:defRPr sz="4400" b="1"/>
            </a:lvl8pPr>
            <a:lvl9pPr marL="10032065" indent="0">
              <a:buNone/>
              <a:defRPr sz="4400" b="1"/>
            </a:lvl9pPr>
          </a:lstStyle>
          <a:p>
            <a:pPr lvl="0"/>
            <a:r>
              <a:rPr lang="en-US"/>
              <a:t>Click to edit Master text styles</a:t>
            </a:r>
          </a:p>
        </p:txBody>
      </p:sp>
      <p:sp>
        <p:nvSpPr>
          <p:cNvPr id="4" name="Content Placeholder 3"/>
          <p:cNvSpPr>
            <a:spLocks noGrp="1"/>
          </p:cNvSpPr>
          <p:nvPr>
            <p:ph sz="half" idx="2"/>
          </p:nvPr>
        </p:nvSpPr>
        <p:spPr>
          <a:xfrm>
            <a:off x="1371600" y="5219700"/>
            <a:ext cx="12120564" cy="9483091"/>
          </a:xfrm>
        </p:spPr>
        <p:txBody>
          <a:bodyPr/>
          <a:lstStyle>
            <a:lvl1pPr>
              <a:defRPr sz="6600"/>
            </a:lvl1pPr>
            <a:lvl2pPr>
              <a:defRPr sz="5500"/>
            </a:lvl2pPr>
            <a:lvl3pPr>
              <a:defRPr sz="4900"/>
            </a:lvl3pPr>
            <a:lvl4pPr>
              <a:defRPr sz="4400"/>
            </a:lvl4pPr>
            <a:lvl5pPr>
              <a:defRPr sz="4400"/>
            </a:lvl5pPr>
            <a:lvl6pPr>
              <a:defRPr sz="4400"/>
            </a:lvl6pPr>
            <a:lvl7pPr>
              <a:defRPr sz="4400"/>
            </a:lvl7pPr>
            <a:lvl8pPr>
              <a:defRPr sz="4400"/>
            </a:lvl8pPr>
            <a:lvl9pPr>
              <a:defRPr sz="4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3935077" y="3684271"/>
            <a:ext cx="12125325" cy="1535429"/>
          </a:xfrm>
        </p:spPr>
        <p:txBody>
          <a:bodyPr anchor="b"/>
          <a:lstStyle>
            <a:lvl1pPr marL="0" indent="0">
              <a:buNone/>
              <a:defRPr sz="6600" b="1"/>
            </a:lvl1pPr>
            <a:lvl2pPr marL="1254008" indent="0">
              <a:buNone/>
              <a:defRPr sz="5500" b="1"/>
            </a:lvl2pPr>
            <a:lvl3pPr marL="2508016" indent="0">
              <a:buNone/>
              <a:defRPr sz="4900" b="1"/>
            </a:lvl3pPr>
            <a:lvl4pPr marL="3762024" indent="0">
              <a:buNone/>
              <a:defRPr sz="4400" b="1"/>
            </a:lvl4pPr>
            <a:lvl5pPr marL="5016033" indent="0">
              <a:buNone/>
              <a:defRPr sz="4400" b="1"/>
            </a:lvl5pPr>
            <a:lvl6pPr marL="6270041" indent="0">
              <a:buNone/>
              <a:defRPr sz="4400" b="1"/>
            </a:lvl6pPr>
            <a:lvl7pPr marL="7524049" indent="0">
              <a:buNone/>
              <a:defRPr sz="4400" b="1"/>
            </a:lvl7pPr>
            <a:lvl8pPr marL="8778057" indent="0">
              <a:buNone/>
              <a:defRPr sz="4400" b="1"/>
            </a:lvl8pPr>
            <a:lvl9pPr marL="10032065" indent="0">
              <a:buNone/>
              <a:defRPr sz="4400" b="1"/>
            </a:lvl9pPr>
          </a:lstStyle>
          <a:p>
            <a:pPr lvl="0"/>
            <a:r>
              <a:rPr lang="en-US"/>
              <a:t>Click to edit Master text styles</a:t>
            </a:r>
          </a:p>
        </p:txBody>
      </p:sp>
      <p:sp>
        <p:nvSpPr>
          <p:cNvPr id="6" name="Content Placeholder 5"/>
          <p:cNvSpPr>
            <a:spLocks noGrp="1"/>
          </p:cNvSpPr>
          <p:nvPr>
            <p:ph sz="quarter" idx="4"/>
          </p:nvPr>
        </p:nvSpPr>
        <p:spPr>
          <a:xfrm>
            <a:off x="13935077" y="5219700"/>
            <a:ext cx="12125325" cy="9483091"/>
          </a:xfrm>
        </p:spPr>
        <p:txBody>
          <a:bodyPr/>
          <a:lstStyle>
            <a:lvl1pPr>
              <a:defRPr sz="6600"/>
            </a:lvl1pPr>
            <a:lvl2pPr>
              <a:defRPr sz="5500"/>
            </a:lvl2pPr>
            <a:lvl3pPr>
              <a:defRPr sz="4900"/>
            </a:lvl3pPr>
            <a:lvl4pPr>
              <a:defRPr sz="4400"/>
            </a:lvl4pPr>
            <a:lvl5pPr>
              <a:defRPr sz="4400"/>
            </a:lvl5pPr>
            <a:lvl6pPr>
              <a:defRPr sz="4400"/>
            </a:lvl6pPr>
            <a:lvl7pPr>
              <a:defRPr sz="4400"/>
            </a:lvl7pPr>
            <a:lvl8pPr>
              <a:defRPr sz="4400"/>
            </a:lvl8pPr>
            <a:lvl9pPr>
              <a:defRPr sz="4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53D7A8-1F1E-8044-9F3E-D49BE3D1CC50}" type="datetimeFigureOut">
              <a:t>12/14/17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2901824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53D7A8-1F1E-8044-9F3E-D49BE3D1CC50}" type="datetimeFigureOut">
              <a:t>12/14/17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866257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53D7A8-1F1E-8044-9F3E-D49BE3D1CC50}" type="datetimeFigureOut">
              <a:t>12/14/17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1924345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2" y="655320"/>
            <a:ext cx="9024939" cy="2788920"/>
          </a:xfrm>
        </p:spPr>
        <p:txBody>
          <a:bodyPr anchor="b"/>
          <a:lstStyle>
            <a:lvl1pPr algn="l">
              <a:defRPr sz="5500" b="1"/>
            </a:lvl1pPr>
          </a:lstStyle>
          <a:p>
            <a:r>
              <a:rPr lang="en-US"/>
              <a:t>Click to edit Master title style</a:t>
            </a:r>
          </a:p>
        </p:txBody>
      </p:sp>
      <p:sp>
        <p:nvSpPr>
          <p:cNvPr id="3" name="Content Placeholder 2"/>
          <p:cNvSpPr>
            <a:spLocks noGrp="1"/>
          </p:cNvSpPr>
          <p:nvPr>
            <p:ph idx="1"/>
          </p:nvPr>
        </p:nvSpPr>
        <p:spPr>
          <a:xfrm>
            <a:off x="10725150" y="655321"/>
            <a:ext cx="15335250" cy="14047471"/>
          </a:xfrm>
        </p:spPr>
        <p:txBody>
          <a:bodyPr/>
          <a:lstStyle>
            <a:lvl1pPr>
              <a:defRPr sz="8800"/>
            </a:lvl1pPr>
            <a:lvl2pPr>
              <a:defRPr sz="7700"/>
            </a:lvl2pPr>
            <a:lvl3pPr>
              <a:defRPr sz="66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71602" y="3444241"/>
            <a:ext cx="9024939" cy="11258551"/>
          </a:xfrm>
        </p:spPr>
        <p:txBody>
          <a:bodyPr/>
          <a:lstStyle>
            <a:lvl1pPr marL="0" indent="0">
              <a:buNone/>
              <a:defRPr sz="3800"/>
            </a:lvl1pPr>
            <a:lvl2pPr marL="1254008" indent="0">
              <a:buNone/>
              <a:defRPr sz="3300"/>
            </a:lvl2pPr>
            <a:lvl3pPr marL="2508016" indent="0">
              <a:buNone/>
              <a:defRPr sz="2700"/>
            </a:lvl3pPr>
            <a:lvl4pPr marL="3762024" indent="0">
              <a:buNone/>
              <a:defRPr sz="2500"/>
            </a:lvl4pPr>
            <a:lvl5pPr marL="5016033" indent="0">
              <a:buNone/>
              <a:defRPr sz="2500"/>
            </a:lvl5pPr>
            <a:lvl6pPr marL="6270041" indent="0">
              <a:buNone/>
              <a:defRPr sz="2500"/>
            </a:lvl6pPr>
            <a:lvl7pPr marL="7524049" indent="0">
              <a:buNone/>
              <a:defRPr sz="2500"/>
            </a:lvl7pPr>
            <a:lvl8pPr marL="8778057" indent="0">
              <a:buNone/>
              <a:defRPr sz="2500"/>
            </a:lvl8pPr>
            <a:lvl9pPr marL="10032065"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4753D7A8-1F1E-8044-9F3E-D49BE3D1CC50}" type="datetimeFigureOut">
              <a:t>12/14/17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901869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4" y="11521440"/>
            <a:ext cx="16459200" cy="1360171"/>
          </a:xfrm>
        </p:spPr>
        <p:txBody>
          <a:bodyPr anchor="b"/>
          <a:lstStyle>
            <a:lvl1pPr algn="l">
              <a:defRPr sz="5500" b="1"/>
            </a:lvl1pPr>
          </a:lstStyle>
          <a:p>
            <a:r>
              <a:rPr lang="en-US"/>
              <a:t>Click to edit Master title style</a:t>
            </a:r>
          </a:p>
        </p:txBody>
      </p:sp>
      <p:sp>
        <p:nvSpPr>
          <p:cNvPr id="3" name="Picture Placeholder 2"/>
          <p:cNvSpPr>
            <a:spLocks noGrp="1"/>
          </p:cNvSpPr>
          <p:nvPr>
            <p:ph type="pic" idx="1"/>
          </p:nvPr>
        </p:nvSpPr>
        <p:spPr>
          <a:xfrm>
            <a:off x="5376864" y="1470660"/>
            <a:ext cx="16459200" cy="9875520"/>
          </a:xfrm>
        </p:spPr>
        <p:txBody>
          <a:bodyPr/>
          <a:lstStyle>
            <a:lvl1pPr marL="0" indent="0">
              <a:buNone/>
              <a:defRPr sz="8800"/>
            </a:lvl1pPr>
            <a:lvl2pPr marL="1254008" indent="0">
              <a:buNone/>
              <a:defRPr sz="7700"/>
            </a:lvl2pPr>
            <a:lvl3pPr marL="2508016" indent="0">
              <a:buNone/>
              <a:defRPr sz="6600"/>
            </a:lvl3pPr>
            <a:lvl4pPr marL="3762024" indent="0">
              <a:buNone/>
              <a:defRPr sz="5500"/>
            </a:lvl4pPr>
            <a:lvl5pPr marL="5016033" indent="0">
              <a:buNone/>
              <a:defRPr sz="5500"/>
            </a:lvl5pPr>
            <a:lvl6pPr marL="6270041" indent="0">
              <a:buNone/>
              <a:defRPr sz="5500"/>
            </a:lvl6pPr>
            <a:lvl7pPr marL="7524049" indent="0">
              <a:buNone/>
              <a:defRPr sz="5500"/>
            </a:lvl7pPr>
            <a:lvl8pPr marL="8778057" indent="0">
              <a:buNone/>
              <a:defRPr sz="5500"/>
            </a:lvl8pPr>
            <a:lvl9pPr marL="10032065" indent="0">
              <a:buNone/>
              <a:defRPr sz="5500"/>
            </a:lvl9pPr>
          </a:lstStyle>
          <a:p>
            <a:endParaRPr lang="en-US"/>
          </a:p>
        </p:txBody>
      </p:sp>
      <p:sp>
        <p:nvSpPr>
          <p:cNvPr id="4" name="Text Placeholder 3"/>
          <p:cNvSpPr>
            <a:spLocks noGrp="1"/>
          </p:cNvSpPr>
          <p:nvPr>
            <p:ph type="body" sz="half" idx="2"/>
          </p:nvPr>
        </p:nvSpPr>
        <p:spPr>
          <a:xfrm>
            <a:off x="5376864" y="12881611"/>
            <a:ext cx="16459200" cy="1931669"/>
          </a:xfrm>
        </p:spPr>
        <p:txBody>
          <a:bodyPr/>
          <a:lstStyle>
            <a:lvl1pPr marL="0" indent="0">
              <a:buNone/>
              <a:defRPr sz="3800"/>
            </a:lvl1pPr>
            <a:lvl2pPr marL="1254008" indent="0">
              <a:buNone/>
              <a:defRPr sz="3300"/>
            </a:lvl2pPr>
            <a:lvl3pPr marL="2508016" indent="0">
              <a:buNone/>
              <a:defRPr sz="2700"/>
            </a:lvl3pPr>
            <a:lvl4pPr marL="3762024" indent="0">
              <a:buNone/>
              <a:defRPr sz="2500"/>
            </a:lvl4pPr>
            <a:lvl5pPr marL="5016033" indent="0">
              <a:buNone/>
              <a:defRPr sz="2500"/>
            </a:lvl5pPr>
            <a:lvl6pPr marL="6270041" indent="0">
              <a:buNone/>
              <a:defRPr sz="2500"/>
            </a:lvl6pPr>
            <a:lvl7pPr marL="7524049" indent="0">
              <a:buNone/>
              <a:defRPr sz="2500"/>
            </a:lvl7pPr>
            <a:lvl8pPr marL="8778057" indent="0">
              <a:buNone/>
              <a:defRPr sz="2500"/>
            </a:lvl8pPr>
            <a:lvl9pPr marL="10032065" indent="0">
              <a:buNone/>
              <a:defRPr sz="2500"/>
            </a:lvl9pPr>
          </a:lstStyle>
          <a:p>
            <a:pPr lvl="0"/>
            <a:r>
              <a:rPr lang="en-US"/>
              <a:t>Click to edit Master text styles</a:t>
            </a:r>
          </a:p>
        </p:txBody>
      </p:sp>
      <p:sp>
        <p:nvSpPr>
          <p:cNvPr id="5" name="Date Placeholder 4"/>
          <p:cNvSpPr>
            <a:spLocks noGrp="1"/>
          </p:cNvSpPr>
          <p:nvPr>
            <p:ph type="dt" sz="half" idx="10"/>
          </p:nvPr>
        </p:nvSpPr>
        <p:spPr/>
        <p:txBody>
          <a:bodyPr/>
          <a:lstStyle/>
          <a:p>
            <a:fld id="{4753D7A8-1F1E-8044-9F3E-D49BE3D1CC50}" type="datetimeFigureOut">
              <a:t>12/14/17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C1E372-0626-2842-8F90-F95181A2701B}" type="slidenum">
              <a:t>‹#›</a:t>
            </a:fld>
            <a:endParaRPr lang="en-US"/>
          </a:p>
        </p:txBody>
      </p:sp>
    </p:spTree>
    <p:extLst>
      <p:ext uri="{BB962C8B-B14F-4D97-AF65-F5344CB8AC3E}">
        <p14:creationId xmlns:p14="http://schemas.microsoft.com/office/powerpoint/2010/main" val="39543363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59131"/>
            <a:ext cx="24688800" cy="2743200"/>
          </a:xfrm>
          <a:prstGeom prst="rect">
            <a:avLst/>
          </a:prstGeom>
        </p:spPr>
        <p:txBody>
          <a:bodyPr vert="horz" lIns="250802" tIns="125401" rIns="250802" bIns="125401" rtlCol="0" anchor="ctr">
            <a:normAutofit/>
          </a:bodyPr>
          <a:lstStyle/>
          <a:p>
            <a:r>
              <a:rPr lang="en-US"/>
              <a:t>Click to edit Master title style</a:t>
            </a:r>
          </a:p>
        </p:txBody>
      </p:sp>
      <p:sp>
        <p:nvSpPr>
          <p:cNvPr id="3" name="Text Placeholder 2"/>
          <p:cNvSpPr>
            <a:spLocks noGrp="1"/>
          </p:cNvSpPr>
          <p:nvPr>
            <p:ph type="body" idx="1"/>
          </p:nvPr>
        </p:nvSpPr>
        <p:spPr>
          <a:xfrm>
            <a:off x="1371600" y="3840481"/>
            <a:ext cx="24688800" cy="10862311"/>
          </a:xfrm>
          <a:prstGeom prst="rect">
            <a:avLst/>
          </a:prstGeom>
        </p:spPr>
        <p:txBody>
          <a:bodyPr vert="horz" lIns="250802" tIns="125401" rIns="250802" bIns="12540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71600" y="15255241"/>
            <a:ext cx="6400800" cy="876300"/>
          </a:xfrm>
          <a:prstGeom prst="rect">
            <a:avLst/>
          </a:prstGeom>
        </p:spPr>
        <p:txBody>
          <a:bodyPr vert="horz" lIns="250802" tIns="125401" rIns="250802" bIns="125401" rtlCol="0" anchor="ctr"/>
          <a:lstStyle>
            <a:lvl1pPr algn="l">
              <a:defRPr sz="3300">
                <a:solidFill>
                  <a:schemeClr val="tx1">
                    <a:tint val="75000"/>
                  </a:schemeClr>
                </a:solidFill>
              </a:defRPr>
            </a:lvl1pPr>
          </a:lstStyle>
          <a:p>
            <a:fld id="{4753D7A8-1F1E-8044-9F3E-D49BE3D1CC50}" type="datetimeFigureOut">
              <a:t>12/14/17</a:t>
            </a:fld>
            <a:endParaRPr lang="en-US"/>
          </a:p>
        </p:txBody>
      </p:sp>
      <p:sp>
        <p:nvSpPr>
          <p:cNvPr id="5" name="Footer Placeholder 4"/>
          <p:cNvSpPr>
            <a:spLocks noGrp="1"/>
          </p:cNvSpPr>
          <p:nvPr>
            <p:ph type="ftr" sz="quarter" idx="3"/>
          </p:nvPr>
        </p:nvSpPr>
        <p:spPr>
          <a:xfrm>
            <a:off x="9372600" y="15255241"/>
            <a:ext cx="8686800" cy="876300"/>
          </a:xfrm>
          <a:prstGeom prst="rect">
            <a:avLst/>
          </a:prstGeom>
        </p:spPr>
        <p:txBody>
          <a:bodyPr vert="horz" lIns="250802" tIns="125401" rIns="250802" bIns="125401" rtlCol="0" anchor="ctr"/>
          <a:lstStyle>
            <a:lvl1pPr algn="ctr">
              <a:defRPr sz="3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659600" y="15255241"/>
            <a:ext cx="6400800" cy="876300"/>
          </a:xfrm>
          <a:prstGeom prst="rect">
            <a:avLst/>
          </a:prstGeom>
        </p:spPr>
        <p:txBody>
          <a:bodyPr vert="horz" lIns="250802" tIns="125401" rIns="250802" bIns="125401" rtlCol="0" anchor="ctr"/>
          <a:lstStyle>
            <a:lvl1pPr algn="r">
              <a:defRPr sz="3300">
                <a:solidFill>
                  <a:schemeClr val="tx1">
                    <a:tint val="75000"/>
                  </a:schemeClr>
                </a:solidFill>
              </a:defRPr>
            </a:lvl1pPr>
          </a:lstStyle>
          <a:p>
            <a:fld id="{39C1E372-0626-2842-8F90-F95181A2701B}" type="slidenum">
              <a:t>‹#›</a:t>
            </a:fld>
            <a:endParaRPr lang="en-US"/>
          </a:p>
        </p:txBody>
      </p:sp>
    </p:spTree>
    <p:extLst>
      <p:ext uri="{BB962C8B-B14F-4D97-AF65-F5344CB8AC3E}">
        <p14:creationId xmlns:p14="http://schemas.microsoft.com/office/powerpoint/2010/main" val="3982854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54008" rtl="0" eaLnBrk="1" latinLnBrk="0" hangingPunct="1">
        <a:spcBef>
          <a:spcPct val="0"/>
        </a:spcBef>
        <a:buNone/>
        <a:defRPr sz="12100" kern="1200">
          <a:solidFill>
            <a:schemeClr val="tx1"/>
          </a:solidFill>
          <a:latin typeface="+mj-lt"/>
          <a:ea typeface="+mj-ea"/>
          <a:cs typeface="+mj-cs"/>
        </a:defRPr>
      </a:lvl1pPr>
    </p:titleStyle>
    <p:bodyStyle>
      <a:lvl1pPr marL="940506" indent="-940506" algn="l" defTabSz="1254008" rtl="0" eaLnBrk="1" latinLnBrk="0" hangingPunct="1">
        <a:spcBef>
          <a:spcPct val="20000"/>
        </a:spcBef>
        <a:buFont typeface="Arial"/>
        <a:buChar char="•"/>
        <a:defRPr sz="8800" kern="1200">
          <a:solidFill>
            <a:schemeClr val="tx1"/>
          </a:solidFill>
          <a:latin typeface="+mn-lt"/>
          <a:ea typeface="+mn-ea"/>
          <a:cs typeface="+mn-cs"/>
        </a:defRPr>
      </a:lvl1pPr>
      <a:lvl2pPr marL="2037763" indent="-783755" algn="l" defTabSz="1254008" rtl="0" eaLnBrk="1" latinLnBrk="0" hangingPunct="1">
        <a:spcBef>
          <a:spcPct val="20000"/>
        </a:spcBef>
        <a:buFont typeface="Arial"/>
        <a:buChar char="–"/>
        <a:defRPr sz="7700" kern="1200">
          <a:solidFill>
            <a:schemeClr val="tx1"/>
          </a:solidFill>
          <a:latin typeface="+mn-lt"/>
          <a:ea typeface="+mn-ea"/>
          <a:cs typeface="+mn-cs"/>
        </a:defRPr>
      </a:lvl2pPr>
      <a:lvl3pPr marL="3135020" indent="-627004" algn="l" defTabSz="1254008" rtl="0" eaLnBrk="1" latinLnBrk="0" hangingPunct="1">
        <a:spcBef>
          <a:spcPct val="20000"/>
        </a:spcBef>
        <a:buFont typeface="Arial"/>
        <a:buChar char="•"/>
        <a:defRPr sz="6600" kern="1200">
          <a:solidFill>
            <a:schemeClr val="tx1"/>
          </a:solidFill>
          <a:latin typeface="+mn-lt"/>
          <a:ea typeface="+mn-ea"/>
          <a:cs typeface="+mn-cs"/>
        </a:defRPr>
      </a:lvl3pPr>
      <a:lvl4pPr marL="4389029" indent="-627004" algn="l" defTabSz="1254008" rtl="0" eaLnBrk="1" latinLnBrk="0" hangingPunct="1">
        <a:spcBef>
          <a:spcPct val="20000"/>
        </a:spcBef>
        <a:buFont typeface="Arial"/>
        <a:buChar char="–"/>
        <a:defRPr sz="5500" kern="1200">
          <a:solidFill>
            <a:schemeClr val="tx1"/>
          </a:solidFill>
          <a:latin typeface="+mn-lt"/>
          <a:ea typeface="+mn-ea"/>
          <a:cs typeface="+mn-cs"/>
        </a:defRPr>
      </a:lvl4pPr>
      <a:lvl5pPr marL="5643037" indent="-627004" algn="l" defTabSz="1254008" rtl="0" eaLnBrk="1" latinLnBrk="0" hangingPunct="1">
        <a:spcBef>
          <a:spcPct val="20000"/>
        </a:spcBef>
        <a:buFont typeface="Arial"/>
        <a:buChar char="»"/>
        <a:defRPr sz="5500" kern="1200">
          <a:solidFill>
            <a:schemeClr val="tx1"/>
          </a:solidFill>
          <a:latin typeface="+mn-lt"/>
          <a:ea typeface="+mn-ea"/>
          <a:cs typeface="+mn-cs"/>
        </a:defRPr>
      </a:lvl5pPr>
      <a:lvl6pPr marL="6897045" indent="-627004" algn="l" defTabSz="1254008" rtl="0" eaLnBrk="1" latinLnBrk="0" hangingPunct="1">
        <a:spcBef>
          <a:spcPct val="20000"/>
        </a:spcBef>
        <a:buFont typeface="Arial"/>
        <a:buChar char="•"/>
        <a:defRPr sz="5500" kern="1200">
          <a:solidFill>
            <a:schemeClr val="tx1"/>
          </a:solidFill>
          <a:latin typeface="+mn-lt"/>
          <a:ea typeface="+mn-ea"/>
          <a:cs typeface="+mn-cs"/>
        </a:defRPr>
      </a:lvl6pPr>
      <a:lvl7pPr marL="8151053" indent="-627004" algn="l" defTabSz="1254008" rtl="0" eaLnBrk="1" latinLnBrk="0" hangingPunct="1">
        <a:spcBef>
          <a:spcPct val="20000"/>
        </a:spcBef>
        <a:buFont typeface="Arial"/>
        <a:buChar char="•"/>
        <a:defRPr sz="5500" kern="1200">
          <a:solidFill>
            <a:schemeClr val="tx1"/>
          </a:solidFill>
          <a:latin typeface="+mn-lt"/>
          <a:ea typeface="+mn-ea"/>
          <a:cs typeface="+mn-cs"/>
        </a:defRPr>
      </a:lvl7pPr>
      <a:lvl8pPr marL="9405061" indent="-627004" algn="l" defTabSz="1254008" rtl="0" eaLnBrk="1" latinLnBrk="0" hangingPunct="1">
        <a:spcBef>
          <a:spcPct val="20000"/>
        </a:spcBef>
        <a:buFont typeface="Arial"/>
        <a:buChar char="•"/>
        <a:defRPr sz="5500" kern="1200">
          <a:solidFill>
            <a:schemeClr val="tx1"/>
          </a:solidFill>
          <a:latin typeface="+mn-lt"/>
          <a:ea typeface="+mn-ea"/>
          <a:cs typeface="+mn-cs"/>
        </a:defRPr>
      </a:lvl8pPr>
      <a:lvl9pPr marL="10659069" indent="-627004" algn="l" defTabSz="1254008" rtl="0" eaLnBrk="1" latinLnBrk="0" hangingPunct="1">
        <a:spcBef>
          <a:spcPct val="20000"/>
        </a:spcBef>
        <a:buFont typeface="Arial"/>
        <a:buChar char="•"/>
        <a:defRPr sz="5500" kern="1200">
          <a:solidFill>
            <a:schemeClr val="tx1"/>
          </a:solidFill>
          <a:latin typeface="+mn-lt"/>
          <a:ea typeface="+mn-ea"/>
          <a:cs typeface="+mn-cs"/>
        </a:defRPr>
      </a:lvl9pPr>
    </p:bodyStyle>
    <p:otherStyle>
      <a:defPPr>
        <a:defRPr lang="en-US"/>
      </a:defPPr>
      <a:lvl1pPr marL="0" algn="l" defTabSz="1254008" rtl="0" eaLnBrk="1" latinLnBrk="0" hangingPunct="1">
        <a:defRPr sz="4900" kern="1200">
          <a:solidFill>
            <a:schemeClr val="tx1"/>
          </a:solidFill>
          <a:latin typeface="+mn-lt"/>
          <a:ea typeface="+mn-ea"/>
          <a:cs typeface="+mn-cs"/>
        </a:defRPr>
      </a:lvl1pPr>
      <a:lvl2pPr marL="1254008" algn="l" defTabSz="1254008" rtl="0" eaLnBrk="1" latinLnBrk="0" hangingPunct="1">
        <a:defRPr sz="4900" kern="1200">
          <a:solidFill>
            <a:schemeClr val="tx1"/>
          </a:solidFill>
          <a:latin typeface="+mn-lt"/>
          <a:ea typeface="+mn-ea"/>
          <a:cs typeface="+mn-cs"/>
        </a:defRPr>
      </a:lvl2pPr>
      <a:lvl3pPr marL="2508016" algn="l" defTabSz="1254008" rtl="0" eaLnBrk="1" latinLnBrk="0" hangingPunct="1">
        <a:defRPr sz="4900" kern="1200">
          <a:solidFill>
            <a:schemeClr val="tx1"/>
          </a:solidFill>
          <a:latin typeface="+mn-lt"/>
          <a:ea typeface="+mn-ea"/>
          <a:cs typeface="+mn-cs"/>
        </a:defRPr>
      </a:lvl3pPr>
      <a:lvl4pPr marL="3762024" algn="l" defTabSz="1254008" rtl="0" eaLnBrk="1" latinLnBrk="0" hangingPunct="1">
        <a:defRPr sz="4900" kern="1200">
          <a:solidFill>
            <a:schemeClr val="tx1"/>
          </a:solidFill>
          <a:latin typeface="+mn-lt"/>
          <a:ea typeface="+mn-ea"/>
          <a:cs typeface="+mn-cs"/>
        </a:defRPr>
      </a:lvl4pPr>
      <a:lvl5pPr marL="5016033" algn="l" defTabSz="1254008" rtl="0" eaLnBrk="1" latinLnBrk="0" hangingPunct="1">
        <a:defRPr sz="4900" kern="1200">
          <a:solidFill>
            <a:schemeClr val="tx1"/>
          </a:solidFill>
          <a:latin typeface="+mn-lt"/>
          <a:ea typeface="+mn-ea"/>
          <a:cs typeface="+mn-cs"/>
        </a:defRPr>
      </a:lvl5pPr>
      <a:lvl6pPr marL="6270041" algn="l" defTabSz="1254008" rtl="0" eaLnBrk="1" latinLnBrk="0" hangingPunct="1">
        <a:defRPr sz="4900" kern="1200">
          <a:solidFill>
            <a:schemeClr val="tx1"/>
          </a:solidFill>
          <a:latin typeface="+mn-lt"/>
          <a:ea typeface="+mn-ea"/>
          <a:cs typeface="+mn-cs"/>
        </a:defRPr>
      </a:lvl6pPr>
      <a:lvl7pPr marL="7524049" algn="l" defTabSz="1254008" rtl="0" eaLnBrk="1" latinLnBrk="0" hangingPunct="1">
        <a:defRPr sz="4900" kern="1200">
          <a:solidFill>
            <a:schemeClr val="tx1"/>
          </a:solidFill>
          <a:latin typeface="+mn-lt"/>
          <a:ea typeface="+mn-ea"/>
          <a:cs typeface="+mn-cs"/>
        </a:defRPr>
      </a:lvl7pPr>
      <a:lvl8pPr marL="8778057" algn="l" defTabSz="1254008" rtl="0" eaLnBrk="1" latinLnBrk="0" hangingPunct="1">
        <a:defRPr sz="4900" kern="1200">
          <a:solidFill>
            <a:schemeClr val="tx1"/>
          </a:solidFill>
          <a:latin typeface="+mn-lt"/>
          <a:ea typeface="+mn-ea"/>
          <a:cs typeface="+mn-cs"/>
        </a:defRPr>
      </a:lvl8pPr>
      <a:lvl9pPr marL="10032065" algn="l" defTabSz="1254008" rtl="0" eaLnBrk="1" latinLnBrk="0" hangingPunct="1">
        <a:defRPr sz="4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33"/>
          <p:cNvSpPr txBox="1">
            <a:spLocks noChangeArrowheads="1"/>
          </p:cNvSpPr>
          <p:nvPr/>
        </p:nvSpPr>
        <p:spPr bwMode="auto">
          <a:xfrm>
            <a:off x="828400" y="3746500"/>
            <a:ext cx="6188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cs typeface="+mn-cs"/>
            </a:endParaRPr>
          </a:p>
        </p:txBody>
      </p:sp>
      <p:sp>
        <p:nvSpPr>
          <p:cNvPr id="7" name="Text Box 234"/>
          <p:cNvSpPr txBox="1">
            <a:spLocks noChangeArrowheads="1"/>
          </p:cNvSpPr>
          <p:nvPr/>
        </p:nvSpPr>
        <p:spPr bwMode="auto">
          <a:xfrm>
            <a:off x="828400" y="3455352"/>
            <a:ext cx="179228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a:solidFill>
                  <a:srgbClr val="0071EE"/>
                </a:solidFill>
                <a:latin typeface="Helvetica" charset="0"/>
                <a:cs typeface="+mn-cs"/>
              </a:rPr>
              <a:t>Introduction</a:t>
            </a:r>
          </a:p>
        </p:txBody>
      </p:sp>
      <p:sp>
        <p:nvSpPr>
          <p:cNvPr id="8" name="Text Box 235"/>
          <p:cNvSpPr txBox="1">
            <a:spLocks noChangeArrowheads="1"/>
          </p:cNvSpPr>
          <p:nvPr/>
        </p:nvSpPr>
        <p:spPr bwMode="auto">
          <a:xfrm>
            <a:off x="828400" y="3991927"/>
            <a:ext cx="58772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dirty="0" smtClean="0">
                <a:latin typeface="Helvetica" charset="0"/>
                <a:cs typeface="+mn-cs"/>
              </a:rPr>
              <a:t>The most effective question answering systems currently use semantic parsers to map natural language queries to intermediate logical forms to answers. While this may work well for standalone questions, it fails to handle more complex sets of sequential questions that include references to previously asked questions</a:t>
            </a:r>
            <a:r>
              <a:rPr lang="en-US" sz="1800" dirty="0">
                <a:latin typeface="Helvetica" charset="0"/>
              </a:rPr>
              <a:t>. </a:t>
            </a:r>
            <a:r>
              <a:rPr lang="en-US" sz="1800" dirty="0" smtClean="0">
                <a:latin typeface="Helvetica" charset="0"/>
              </a:rPr>
              <a:t>Here we present a </a:t>
            </a:r>
            <a:r>
              <a:rPr lang="en-US" sz="1800" dirty="0">
                <a:latin typeface="Helvetica" charset="0"/>
              </a:rPr>
              <a:t>method for applying neural network-based </a:t>
            </a:r>
            <a:r>
              <a:rPr lang="en-US" sz="1800" dirty="0" err="1">
                <a:latin typeface="Helvetica" charset="0"/>
              </a:rPr>
              <a:t>coreference</a:t>
            </a:r>
            <a:r>
              <a:rPr lang="en-US" sz="1800" dirty="0">
                <a:latin typeface="Helvetica" charset="0"/>
              </a:rPr>
              <a:t> resolution techniques to the task of improving sequential question answering. </a:t>
            </a:r>
            <a:r>
              <a:rPr lang="en-US" sz="1800" dirty="0" smtClean="0">
                <a:latin typeface="Helvetica" charset="0"/>
              </a:rPr>
              <a:t>This work first reproduces and then builds off of recent work in end-to-end neural </a:t>
            </a:r>
            <a:r>
              <a:rPr lang="en-US" sz="1800" dirty="0" err="1" smtClean="0">
                <a:latin typeface="Helvetica" charset="0"/>
              </a:rPr>
              <a:t>coreference</a:t>
            </a:r>
            <a:r>
              <a:rPr lang="en-US" sz="1800" dirty="0" smtClean="0">
                <a:latin typeface="Helvetica" charset="0"/>
              </a:rPr>
              <a:t> resolution, semantic parsing on semi-structured tables, and the first sequential question answering (SQA) dataset. SQA is an expansion of </a:t>
            </a:r>
            <a:r>
              <a:rPr lang="en-US" sz="1800" dirty="0" err="1" smtClean="0">
                <a:latin typeface="Helvetica" charset="0"/>
              </a:rPr>
              <a:t>WikiTableQuestions</a:t>
            </a:r>
            <a:r>
              <a:rPr lang="en-US" sz="1800" dirty="0" smtClean="0">
                <a:latin typeface="Helvetica" charset="0"/>
              </a:rPr>
              <a:t>, a series of natural language question-answer pairs written about a set of semi-structured data tables from Wikipedia.</a:t>
            </a:r>
            <a:endParaRPr lang="en-US" sz="1800" dirty="0">
              <a:latin typeface="Helvetica" charset="0"/>
              <a:cs typeface="+mn-cs"/>
            </a:endParaRPr>
          </a:p>
        </p:txBody>
      </p:sp>
      <p:sp>
        <p:nvSpPr>
          <p:cNvPr id="9" name="Text Box 237"/>
          <p:cNvSpPr txBox="1">
            <a:spLocks noChangeArrowheads="1"/>
          </p:cNvSpPr>
          <p:nvPr/>
        </p:nvSpPr>
        <p:spPr bwMode="auto">
          <a:xfrm>
            <a:off x="828400" y="8860898"/>
            <a:ext cx="329723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a:solidFill>
                  <a:srgbClr val="0071EE"/>
                </a:solidFill>
                <a:latin typeface="Helvetica" charset="0"/>
                <a:cs typeface="+mn-cs"/>
              </a:rPr>
              <a:t>Materials and Methods</a:t>
            </a:r>
          </a:p>
        </p:txBody>
      </p:sp>
      <p:sp>
        <p:nvSpPr>
          <p:cNvPr id="10" name="Text Box 238"/>
          <p:cNvSpPr txBox="1">
            <a:spLocks noChangeArrowheads="1"/>
          </p:cNvSpPr>
          <p:nvPr/>
        </p:nvSpPr>
        <p:spPr bwMode="auto">
          <a:xfrm>
            <a:off x="828400" y="9422873"/>
            <a:ext cx="5877200" cy="646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dirty="0">
                <a:solidFill>
                  <a:srgbClr val="000000"/>
                </a:solidFill>
                <a:latin typeface="Helvetica" charset="0"/>
              </a:rPr>
              <a:t>W</a:t>
            </a:r>
            <a:r>
              <a:rPr lang="en-US" sz="1800" dirty="0" smtClean="0">
                <a:solidFill>
                  <a:srgbClr val="000000"/>
                </a:solidFill>
                <a:latin typeface="Helvetica" charset="0"/>
              </a:rPr>
              <a:t>ord </a:t>
            </a:r>
            <a:r>
              <a:rPr lang="en-US" sz="1800" dirty="0" err="1" smtClean="0">
                <a:solidFill>
                  <a:srgbClr val="000000"/>
                </a:solidFill>
                <a:latin typeface="Helvetica" charset="0"/>
              </a:rPr>
              <a:t>embeddings</a:t>
            </a:r>
            <a:r>
              <a:rPr lang="en-US" sz="1800" dirty="0" smtClean="0">
                <a:solidFill>
                  <a:srgbClr val="000000"/>
                </a:solidFill>
                <a:latin typeface="Helvetica" charset="0"/>
              </a:rPr>
              <a:t> were trained using an end-to-end neural network on the </a:t>
            </a:r>
            <a:r>
              <a:rPr lang="en-US" sz="1800" dirty="0" err="1" smtClean="0">
                <a:solidFill>
                  <a:srgbClr val="000000"/>
                </a:solidFill>
                <a:latin typeface="Helvetica" charset="0"/>
              </a:rPr>
              <a:t>OntoNotes</a:t>
            </a:r>
            <a:r>
              <a:rPr lang="en-US" sz="1800" dirty="0" smtClean="0">
                <a:solidFill>
                  <a:srgbClr val="000000"/>
                </a:solidFill>
                <a:latin typeface="Helvetica" charset="0"/>
              </a:rPr>
              <a:t> </a:t>
            </a:r>
            <a:r>
              <a:rPr lang="en-US" sz="1800" dirty="0" err="1" smtClean="0">
                <a:solidFill>
                  <a:srgbClr val="000000"/>
                </a:solidFill>
                <a:latin typeface="Helvetica" charset="0"/>
              </a:rPr>
              <a:t>CoNLL</a:t>
            </a:r>
            <a:r>
              <a:rPr lang="en-US" sz="1800" dirty="0" smtClean="0">
                <a:solidFill>
                  <a:srgbClr val="000000"/>
                </a:solidFill>
                <a:latin typeface="Helvetica" charset="0"/>
              </a:rPr>
              <a:t> 2012 Shared Task dataset, consisting of </a:t>
            </a:r>
            <a:r>
              <a:rPr lang="en-US" sz="1800" dirty="0" err="1" smtClean="0">
                <a:solidFill>
                  <a:srgbClr val="000000"/>
                </a:solidFill>
                <a:latin typeface="Helvetica" charset="0"/>
              </a:rPr>
              <a:t>coreference</a:t>
            </a:r>
            <a:r>
              <a:rPr lang="en-US" sz="1800" dirty="0" smtClean="0">
                <a:solidFill>
                  <a:srgbClr val="000000"/>
                </a:solidFill>
                <a:latin typeface="Helvetica" charset="0"/>
              </a:rPr>
              <a:t> data from genres including newswire, telephone conversations, and web data. The </a:t>
            </a:r>
            <a:r>
              <a:rPr lang="en-US" sz="1800" dirty="0" err="1" smtClean="0">
                <a:solidFill>
                  <a:srgbClr val="000000"/>
                </a:solidFill>
                <a:latin typeface="Helvetica" charset="0"/>
              </a:rPr>
              <a:t>embeddings</a:t>
            </a:r>
            <a:r>
              <a:rPr lang="en-US" sz="1800" dirty="0" smtClean="0">
                <a:solidFill>
                  <a:srgbClr val="000000"/>
                </a:solidFill>
                <a:latin typeface="Helvetica" charset="0"/>
              </a:rPr>
              <a:t> were then used to configure a </a:t>
            </a:r>
            <a:r>
              <a:rPr lang="en-US" sz="1800" dirty="0" err="1" smtClean="0">
                <a:solidFill>
                  <a:srgbClr val="000000"/>
                </a:solidFill>
                <a:latin typeface="Helvetica" charset="0"/>
              </a:rPr>
              <a:t>coreference</a:t>
            </a:r>
            <a:r>
              <a:rPr lang="en-US" sz="1800" dirty="0" smtClean="0">
                <a:solidFill>
                  <a:srgbClr val="000000"/>
                </a:solidFill>
                <a:latin typeface="Helvetica" charset="0"/>
              </a:rPr>
              <a:t> resolution model that predicts clusters of mentions. </a:t>
            </a:r>
          </a:p>
          <a:p>
            <a:pPr>
              <a:defRPr/>
            </a:pPr>
            <a:endParaRPr lang="en-US" sz="1800" dirty="0" smtClean="0">
              <a:solidFill>
                <a:srgbClr val="000000"/>
              </a:solidFill>
              <a:latin typeface="Helvetica" charset="0"/>
            </a:endParaRPr>
          </a:p>
          <a:p>
            <a:pPr>
              <a:defRPr/>
            </a:pPr>
            <a:r>
              <a:rPr lang="en-US" sz="1800" dirty="0" smtClean="0">
                <a:solidFill>
                  <a:srgbClr val="000000"/>
                </a:solidFill>
                <a:latin typeface="Helvetica" charset="0"/>
              </a:rPr>
              <a:t>Sequential questions from the SQA dataset were combined into a single block of text before being input into the </a:t>
            </a:r>
            <a:r>
              <a:rPr lang="en-US" sz="1800" dirty="0" err="1" smtClean="0">
                <a:solidFill>
                  <a:srgbClr val="000000"/>
                </a:solidFill>
                <a:latin typeface="Helvetica" charset="0"/>
              </a:rPr>
              <a:t>coreference</a:t>
            </a:r>
            <a:r>
              <a:rPr lang="en-US" sz="1800" dirty="0" smtClean="0">
                <a:solidFill>
                  <a:srgbClr val="000000"/>
                </a:solidFill>
                <a:latin typeface="Helvetica" charset="0"/>
              </a:rPr>
              <a:t> model, returning a set of predicted clusters. The first (with the required caveat of being the most specific) reference was then used to replace all the later references. </a:t>
            </a:r>
            <a:endParaRPr lang="en-US" sz="1800" dirty="0">
              <a:solidFill>
                <a:srgbClr val="000000"/>
              </a:solidFill>
              <a:latin typeface="Helvetica" charset="0"/>
            </a:endParaRPr>
          </a:p>
          <a:p>
            <a:pPr>
              <a:defRPr/>
            </a:pPr>
            <a:endParaRPr lang="en-US" sz="1800" dirty="0" smtClean="0">
              <a:solidFill>
                <a:srgbClr val="000000"/>
              </a:solidFill>
              <a:latin typeface="Helvetica" charset="0"/>
            </a:endParaRPr>
          </a:p>
          <a:p>
            <a:pPr>
              <a:defRPr/>
            </a:pPr>
            <a:r>
              <a:rPr lang="en-US" sz="1800" dirty="0">
                <a:solidFill>
                  <a:srgbClr val="000000"/>
                </a:solidFill>
                <a:latin typeface="Helvetica" charset="0"/>
              </a:rPr>
              <a:t>T</a:t>
            </a:r>
            <a:r>
              <a:rPr lang="en-US" sz="1800" dirty="0" smtClean="0">
                <a:solidFill>
                  <a:srgbClr val="000000"/>
                </a:solidFill>
                <a:latin typeface="Helvetica" charset="0"/>
                <a:cs typeface="+mn-cs"/>
              </a:rPr>
              <a:t>he modified SQA dataset was converted to </a:t>
            </a:r>
            <a:r>
              <a:rPr lang="en-US" sz="1800" dirty="0" err="1" smtClean="0">
                <a:solidFill>
                  <a:srgbClr val="000000"/>
                </a:solidFill>
                <a:latin typeface="Helvetica" charset="0"/>
                <a:cs typeface="+mn-cs"/>
              </a:rPr>
              <a:t>LispTree</a:t>
            </a:r>
            <a:r>
              <a:rPr lang="en-US" sz="1800" dirty="0" smtClean="0">
                <a:solidFill>
                  <a:srgbClr val="000000"/>
                </a:solidFill>
                <a:latin typeface="Helvetica" charset="0"/>
                <a:cs typeface="+mn-cs"/>
              </a:rPr>
              <a:t> in preparation for applying Stanford’s Semantic Parsing with Execution (SEMPRE) toolkit for training semantic parsers.</a:t>
            </a:r>
            <a:endParaRPr lang="en-US" sz="1800" dirty="0" smtClean="0">
              <a:solidFill>
                <a:srgbClr val="000000"/>
              </a:solidFill>
              <a:latin typeface="Helvetica" charset="0"/>
            </a:endParaRPr>
          </a:p>
          <a:p>
            <a:pPr>
              <a:defRPr/>
            </a:pPr>
            <a:endParaRPr lang="en-US" sz="1800" dirty="0" smtClean="0">
              <a:solidFill>
                <a:srgbClr val="000000"/>
              </a:solidFill>
              <a:latin typeface="Helvetica" charset="0"/>
            </a:endParaRPr>
          </a:p>
          <a:p>
            <a:pPr>
              <a:defRPr/>
            </a:pPr>
            <a:r>
              <a:rPr lang="en-US" sz="1800" dirty="0" smtClean="0">
                <a:solidFill>
                  <a:srgbClr val="000000"/>
                </a:solidFill>
                <a:latin typeface="Helvetica" charset="0"/>
                <a:cs typeface="+mn-cs"/>
              </a:rPr>
              <a:t>Using SEMPRE, floating parser experiments were conducted on various splits of the data using differen</a:t>
            </a:r>
            <a:r>
              <a:rPr lang="en-US" sz="1800" dirty="0" smtClean="0">
                <a:solidFill>
                  <a:srgbClr val="000000"/>
                </a:solidFill>
                <a:latin typeface="Helvetica" charset="0"/>
              </a:rPr>
              <a:t>t parameters such as dataset and </a:t>
            </a:r>
            <a:r>
              <a:rPr lang="en-US" sz="1800" dirty="0" smtClean="0">
                <a:solidFill>
                  <a:srgbClr val="000000"/>
                </a:solidFill>
                <a:latin typeface="Helvetica" charset="0"/>
                <a:cs typeface="+mn-cs"/>
              </a:rPr>
              <a:t>beam size.</a:t>
            </a:r>
            <a:endParaRPr lang="en-US" sz="1800" dirty="0">
              <a:solidFill>
                <a:srgbClr val="000000"/>
              </a:solidFill>
              <a:latin typeface="Helvetica" charset="0"/>
              <a:cs typeface="+mn-cs"/>
            </a:endParaRPr>
          </a:p>
        </p:txBody>
      </p:sp>
      <p:sp>
        <p:nvSpPr>
          <p:cNvPr id="11" name="Text Box 243"/>
          <p:cNvSpPr txBox="1">
            <a:spLocks noChangeArrowheads="1"/>
          </p:cNvSpPr>
          <p:nvPr/>
        </p:nvSpPr>
        <p:spPr bwMode="auto">
          <a:xfrm>
            <a:off x="20675600" y="3717637"/>
            <a:ext cx="121126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a:solidFill>
                  <a:srgbClr val="0071EE"/>
                </a:solidFill>
                <a:latin typeface="Helvetica" charset="0"/>
                <a:cs typeface="+mn-cs"/>
              </a:rPr>
              <a:t>Results</a:t>
            </a:r>
          </a:p>
        </p:txBody>
      </p:sp>
      <p:sp>
        <p:nvSpPr>
          <p:cNvPr id="12" name="Text Box 244"/>
          <p:cNvSpPr txBox="1">
            <a:spLocks noChangeArrowheads="1"/>
          </p:cNvSpPr>
          <p:nvPr/>
        </p:nvSpPr>
        <p:spPr bwMode="auto">
          <a:xfrm>
            <a:off x="20675600" y="4270087"/>
            <a:ext cx="584227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dirty="0" smtClean="0">
                <a:solidFill>
                  <a:srgbClr val="000000"/>
                </a:solidFill>
                <a:latin typeface="Helvetica" charset="0"/>
                <a:cs typeface="+mn-cs"/>
              </a:rPr>
              <a:t>I ran experiments across three different combinations of of splits and attributes, the results of which are summarized in Table 3. </a:t>
            </a:r>
          </a:p>
          <a:p>
            <a:pPr>
              <a:defRPr/>
            </a:pPr>
            <a:endParaRPr lang="en-US" sz="1800" dirty="0">
              <a:solidFill>
                <a:srgbClr val="000000"/>
              </a:solidFill>
              <a:latin typeface="Helvetica" charset="0"/>
              <a:cs typeface="+mn-cs"/>
            </a:endParaRPr>
          </a:p>
          <a:p>
            <a:pPr>
              <a:defRPr/>
            </a:pPr>
            <a:r>
              <a:rPr lang="en-US" sz="1800" dirty="0" smtClean="0">
                <a:solidFill>
                  <a:srgbClr val="000000"/>
                </a:solidFill>
                <a:latin typeface="Helvetica" charset="0"/>
              </a:rPr>
              <a:t>In each case, the model accuracy on the modified training set was slightly higher than the model accuracy on the original training set, but the model accuracy on </a:t>
            </a:r>
            <a:r>
              <a:rPr lang="en-US" sz="1800" dirty="0">
                <a:solidFill>
                  <a:srgbClr val="000000"/>
                </a:solidFill>
                <a:latin typeface="Helvetica" charset="0"/>
              </a:rPr>
              <a:t>the modified test </a:t>
            </a:r>
            <a:r>
              <a:rPr lang="en-US" sz="1800" dirty="0" smtClean="0">
                <a:solidFill>
                  <a:srgbClr val="000000"/>
                </a:solidFill>
                <a:latin typeface="Helvetica" charset="0"/>
              </a:rPr>
              <a:t>set was </a:t>
            </a:r>
            <a:r>
              <a:rPr lang="en-US" sz="1800" dirty="0" smtClean="0">
                <a:solidFill>
                  <a:srgbClr val="000000"/>
                </a:solidFill>
                <a:latin typeface="Helvetica" charset="0"/>
              </a:rPr>
              <a:t>slightly lower than that on the original. As improving the accuracy on the test set is the primary goal, this could be a sign of overfitting to the training set. Then again, since the differences are so small, more experiments need to be run to confirm that this is a trend and did not occur by chance. Additionally, a broader set of attributes should be tested to determine whether they caused the poor performance. </a:t>
            </a:r>
            <a:endParaRPr lang="en-US" sz="1800" dirty="0">
              <a:solidFill>
                <a:srgbClr val="000000"/>
              </a:solidFill>
              <a:latin typeface="Helvetica" charset="0"/>
              <a:cs typeface="+mn-cs"/>
            </a:endParaRPr>
          </a:p>
        </p:txBody>
      </p:sp>
      <p:sp>
        <p:nvSpPr>
          <p:cNvPr id="13" name="Text Box 245"/>
          <p:cNvSpPr txBox="1">
            <a:spLocks noChangeArrowheads="1"/>
          </p:cNvSpPr>
          <p:nvPr/>
        </p:nvSpPr>
        <p:spPr bwMode="auto">
          <a:xfrm>
            <a:off x="20675600" y="8785312"/>
            <a:ext cx="17081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400" dirty="0">
                <a:solidFill>
                  <a:srgbClr val="0071EE"/>
                </a:solidFill>
                <a:latin typeface="Helvetica" charset="0"/>
                <a:cs typeface="+mn-cs"/>
              </a:rPr>
              <a:t>Conclusion</a:t>
            </a:r>
          </a:p>
        </p:txBody>
      </p:sp>
      <p:sp>
        <p:nvSpPr>
          <p:cNvPr id="14" name="Text Box 246"/>
          <p:cNvSpPr txBox="1">
            <a:spLocks noChangeArrowheads="1"/>
          </p:cNvSpPr>
          <p:nvPr/>
        </p:nvSpPr>
        <p:spPr bwMode="auto">
          <a:xfrm>
            <a:off x="20675600" y="9347287"/>
            <a:ext cx="584227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800" dirty="0" smtClean="0">
                <a:solidFill>
                  <a:srgbClr val="000000"/>
                </a:solidFill>
                <a:latin typeface="Helvetica" charset="0"/>
                <a:cs typeface="+mn-cs"/>
              </a:rPr>
              <a:t>The results do not look very promising. </a:t>
            </a:r>
            <a:r>
              <a:rPr lang="en-US" sz="1800" dirty="0" smtClean="0">
                <a:solidFill>
                  <a:srgbClr val="000000"/>
                </a:solidFill>
                <a:latin typeface="Helvetica" charset="0"/>
              </a:rPr>
              <a:t>However, that doesn’t mean </a:t>
            </a:r>
            <a:r>
              <a:rPr lang="en-US" sz="1800" dirty="0" err="1" smtClean="0">
                <a:solidFill>
                  <a:srgbClr val="000000"/>
                </a:solidFill>
                <a:latin typeface="Helvetica" charset="0"/>
              </a:rPr>
              <a:t>coreference</a:t>
            </a:r>
            <a:r>
              <a:rPr lang="en-US" sz="1800" dirty="0" smtClean="0">
                <a:solidFill>
                  <a:srgbClr val="000000"/>
                </a:solidFill>
                <a:latin typeface="Helvetica" charset="0"/>
              </a:rPr>
              <a:t> is ineffectual on answering sequential questions, especially since </a:t>
            </a:r>
            <a:r>
              <a:rPr lang="en-US" sz="1800" dirty="0" err="1" smtClean="0">
                <a:solidFill>
                  <a:srgbClr val="000000"/>
                </a:solidFill>
                <a:latin typeface="Helvetica" charset="0"/>
              </a:rPr>
              <a:t>coreference</a:t>
            </a:r>
            <a:r>
              <a:rPr lang="en-US" sz="1800" dirty="0" smtClean="0">
                <a:solidFill>
                  <a:srgbClr val="000000"/>
                </a:solidFill>
                <a:latin typeface="Helvetica" charset="0"/>
              </a:rPr>
              <a:t> resolution aligns with our semantic constructions of questions and FP. Instead, the results suggest that either more parameters need to be tweaked, or perhaps this dataset isn’t the best fit for the problem. </a:t>
            </a:r>
            <a:endParaRPr lang="en-US" sz="1800" dirty="0" smtClean="0">
              <a:solidFill>
                <a:srgbClr val="000000"/>
              </a:solidFill>
              <a:latin typeface="Helvetica" charset="0"/>
              <a:cs typeface="+mn-cs"/>
            </a:endParaRPr>
          </a:p>
          <a:p>
            <a:pPr>
              <a:defRPr/>
            </a:pPr>
            <a:endParaRPr lang="en-US" sz="1800" dirty="0" smtClean="0">
              <a:solidFill>
                <a:srgbClr val="000000"/>
              </a:solidFill>
              <a:latin typeface="Helvetica" charset="0"/>
              <a:cs typeface="+mn-cs"/>
            </a:endParaRPr>
          </a:p>
          <a:p>
            <a:pPr>
              <a:defRPr/>
            </a:pPr>
            <a:r>
              <a:rPr lang="en-US" sz="1800" dirty="0" smtClean="0">
                <a:solidFill>
                  <a:srgbClr val="000000"/>
                </a:solidFill>
                <a:latin typeface="Helvetica" charset="0"/>
              </a:rPr>
              <a:t>Personally, I found this experience to be a wonderful introduction to NLP research as well as a fantastic learning opportunity. Digging through cutting edge research papers, reproducing their work, and eventually adding my own touch, was challenging, but ultimately rewarding. This problem of improving SQA fascinates me, and I hope to continue working on it a little longer. </a:t>
            </a:r>
          </a:p>
        </p:txBody>
      </p:sp>
      <p:sp>
        <p:nvSpPr>
          <p:cNvPr id="15" name="Text Box 247"/>
          <p:cNvSpPr txBox="1">
            <a:spLocks noChangeArrowheads="1"/>
          </p:cNvSpPr>
          <p:nvPr/>
        </p:nvSpPr>
        <p:spPr bwMode="auto">
          <a:xfrm>
            <a:off x="20675600" y="13971281"/>
            <a:ext cx="207168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dirty="0">
                <a:solidFill>
                  <a:srgbClr val="0071EE"/>
                </a:solidFill>
                <a:latin typeface="Helvetica" charset="0"/>
                <a:cs typeface="+mn-cs"/>
              </a:rPr>
              <a:t>Acknowledgement</a:t>
            </a:r>
          </a:p>
        </p:txBody>
      </p:sp>
      <p:sp>
        <p:nvSpPr>
          <p:cNvPr id="16" name="Text Box 249"/>
          <p:cNvSpPr txBox="1">
            <a:spLocks noChangeArrowheads="1"/>
          </p:cNvSpPr>
          <p:nvPr/>
        </p:nvSpPr>
        <p:spPr bwMode="auto">
          <a:xfrm>
            <a:off x="20675600" y="14434831"/>
            <a:ext cx="584227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1400" dirty="0" smtClean="0">
                <a:solidFill>
                  <a:srgbClr val="000000"/>
                </a:solidFill>
                <a:latin typeface="Helvetica" charset="0"/>
                <a:cs typeface="+mn-cs"/>
              </a:rPr>
              <a:t>Thank you to Professor </a:t>
            </a:r>
            <a:r>
              <a:rPr lang="en-US" sz="1400" dirty="0" err="1" smtClean="0">
                <a:solidFill>
                  <a:srgbClr val="000000"/>
                </a:solidFill>
                <a:latin typeface="Helvetica" charset="0"/>
                <a:cs typeface="+mn-cs"/>
              </a:rPr>
              <a:t>Dragomir</a:t>
            </a:r>
            <a:r>
              <a:rPr lang="en-US" sz="1400" dirty="0" smtClean="0">
                <a:solidFill>
                  <a:srgbClr val="000000"/>
                </a:solidFill>
                <a:latin typeface="Helvetica" charset="0"/>
                <a:cs typeface="+mn-cs"/>
              </a:rPr>
              <a:t> </a:t>
            </a:r>
            <a:r>
              <a:rPr lang="en-US" sz="1400" dirty="0" err="1" smtClean="0">
                <a:solidFill>
                  <a:srgbClr val="000000"/>
                </a:solidFill>
                <a:latin typeface="Helvetica" charset="0"/>
                <a:cs typeface="+mn-cs"/>
              </a:rPr>
              <a:t>Radev</a:t>
            </a:r>
            <a:r>
              <a:rPr lang="en-US" sz="1400" dirty="0" smtClean="0">
                <a:solidFill>
                  <a:srgbClr val="000000"/>
                </a:solidFill>
                <a:latin typeface="Helvetica" charset="0"/>
                <a:cs typeface="+mn-cs"/>
              </a:rPr>
              <a:t> for advising, </a:t>
            </a:r>
            <a:r>
              <a:rPr lang="en-US" sz="1400" dirty="0" err="1" smtClean="0">
                <a:solidFill>
                  <a:srgbClr val="000000"/>
                </a:solidFill>
                <a:latin typeface="Helvetica" charset="0"/>
                <a:cs typeface="+mn-cs"/>
              </a:rPr>
              <a:t>Rui</a:t>
            </a:r>
            <a:r>
              <a:rPr lang="en-US" sz="1400" dirty="0" smtClean="0">
                <a:solidFill>
                  <a:srgbClr val="000000"/>
                </a:solidFill>
                <a:latin typeface="Helvetica" charset="0"/>
                <a:cs typeface="+mn-cs"/>
              </a:rPr>
              <a:t> </a:t>
            </a:r>
            <a:r>
              <a:rPr lang="en-US" sz="1400" dirty="0" smtClean="0">
                <a:solidFill>
                  <a:srgbClr val="000000"/>
                </a:solidFill>
                <a:latin typeface="Helvetica" charset="0"/>
                <a:cs typeface="+mn-cs"/>
              </a:rPr>
              <a:t>Zhang for </a:t>
            </a:r>
            <a:r>
              <a:rPr lang="en-US" sz="1400" dirty="0" err="1" smtClean="0">
                <a:solidFill>
                  <a:srgbClr val="000000"/>
                </a:solidFill>
                <a:latin typeface="Helvetica" charset="0"/>
                <a:cs typeface="+mn-cs"/>
              </a:rPr>
              <a:t>coreference</a:t>
            </a:r>
            <a:r>
              <a:rPr lang="en-US" sz="1400" dirty="0" smtClean="0">
                <a:solidFill>
                  <a:srgbClr val="000000"/>
                </a:solidFill>
                <a:latin typeface="Helvetica" charset="0"/>
                <a:cs typeface="+mn-cs"/>
              </a:rPr>
              <a:t> related pointers, and Dr. </a:t>
            </a:r>
            <a:r>
              <a:rPr lang="en-US" sz="1400" dirty="0" err="1" smtClean="0">
                <a:solidFill>
                  <a:srgbClr val="000000"/>
                </a:solidFill>
                <a:latin typeface="Helvetica" charset="0"/>
                <a:cs typeface="+mn-cs"/>
              </a:rPr>
              <a:t>Mohit</a:t>
            </a:r>
            <a:r>
              <a:rPr lang="en-US" sz="1400" dirty="0" smtClean="0">
                <a:solidFill>
                  <a:srgbClr val="000000"/>
                </a:solidFill>
                <a:latin typeface="Helvetica" charset="0"/>
                <a:cs typeface="+mn-cs"/>
              </a:rPr>
              <a:t> </a:t>
            </a:r>
            <a:r>
              <a:rPr lang="en-US" sz="1400" dirty="0" err="1" smtClean="0">
                <a:solidFill>
                  <a:srgbClr val="000000"/>
                </a:solidFill>
                <a:latin typeface="Helvetica" charset="0"/>
                <a:cs typeface="+mn-cs"/>
              </a:rPr>
              <a:t>Iyyer</a:t>
            </a:r>
            <a:r>
              <a:rPr lang="en-US" sz="1400" dirty="0" smtClean="0">
                <a:solidFill>
                  <a:srgbClr val="000000"/>
                </a:solidFill>
                <a:latin typeface="Helvetica" charset="0"/>
                <a:cs typeface="+mn-cs"/>
              </a:rPr>
              <a:t> for sending me scripts that allowed me to replicate his experiments. Additionally, thank you to Kenton Lee and the researchers he worked with, as well as </a:t>
            </a:r>
            <a:r>
              <a:rPr lang="en-US" sz="1400" dirty="0" err="1" smtClean="0">
                <a:solidFill>
                  <a:srgbClr val="000000"/>
                </a:solidFill>
                <a:latin typeface="Helvetica" charset="0"/>
              </a:rPr>
              <a:t>Panupong</a:t>
            </a:r>
            <a:r>
              <a:rPr lang="en-US" sz="1400" dirty="0" smtClean="0">
                <a:solidFill>
                  <a:srgbClr val="000000"/>
                </a:solidFill>
                <a:latin typeface="Helvetica" charset="0"/>
              </a:rPr>
              <a:t> </a:t>
            </a:r>
            <a:r>
              <a:rPr lang="en-US" sz="1400" dirty="0" err="1" smtClean="0">
                <a:solidFill>
                  <a:srgbClr val="000000"/>
                </a:solidFill>
                <a:latin typeface="Helvetica" charset="0"/>
              </a:rPr>
              <a:t>Pasupat</a:t>
            </a:r>
            <a:r>
              <a:rPr lang="en-US" sz="1400" dirty="0" smtClean="0">
                <a:solidFill>
                  <a:srgbClr val="000000"/>
                </a:solidFill>
                <a:latin typeface="Helvetica" charset="0"/>
              </a:rPr>
              <a:t>, and the researchers he worked with, for making their respective experiments extensible and open source. </a:t>
            </a:r>
            <a:endParaRPr lang="en-US" sz="1400" dirty="0">
              <a:solidFill>
                <a:srgbClr val="000000"/>
              </a:solidFill>
              <a:latin typeface="Helvetica" charset="0"/>
              <a:cs typeface="+mn-cs"/>
            </a:endParaRPr>
          </a:p>
        </p:txBody>
      </p:sp>
      <p:sp>
        <p:nvSpPr>
          <p:cNvPr id="17" name="Text Box 250"/>
          <p:cNvSpPr txBox="1">
            <a:spLocks noChangeArrowheads="1"/>
          </p:cNvSpPr>
          <p:nvPr/>
        </p:nvSpPr>
        <p:spPr bwMode="auto">
          <a:xfrm>
            <a:off x="4396154" y="1517650"/>
            <a:ext cx="2025747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3600" dirty="0" smtClean="0">
                <a:latin typeface="Helvetica" charset="0"/>
              </a:rPr>
              <a:t>Summer Wu</a:t>
            </a:r>
            <a:r>
              <a:rPr lang="en-US" sz="3600" dirty="0" smtClean="0">
                <a:latin typeface="Helvetica" charset="0"/>
                <a:cs typeface="+mn-cs"/>
              </a:rPr>
              <a:t>,</a:t>
            </a:r>
            <a:r>
              <a:rPr lang="en-US" sz="3600" baseline="30000" dirty="0" smtClean="0">
                <a:latin typeface="Helvetica" charset="0"/>
                <a:cs typeface="+mn-cs"/>
              </a:rPr>
              <a:t>1</a:t>
            </a:r>
            <a:r>
              <a:rPr lang="en-US" sz="3600" dirty="0" smtClean="0">
                <a:latin typeface="Helvetica" charset="0"/>
                <a:cs typeface="+mn-cs"/>
              </a:rPr>
              <a:t> </a:t>
            </a:r>
            <a:r>
              <a:rPr lang="en-US" sz="3600" dirty="0" err="1" smtClean="0">
                <a:latin typeface="Helvetica" charset="0"/>
                <a:cs typeface="+mn-cs"/>
              </a:rPr>
              <a:t>Dragomir</a:t>
            </a:r>
            <a:r>
              <a:rPr lang="en-US" sz="3600" dirty="0" smtClean="0">
                <a:latin typeface="Helvetica" charset="0"/>
                <a:cs typeface="+mn-cs"/>
              </a:rPr>
              <a:t> </a:t>
            </a:r>
            <a:r>
              <a:rPr lang="en-US" sz="3600" dirty="0" err="1" smtClean="0">
                <a:latin typeface="Helvetica" charset="0"/>
                <a:cs typeface="+mn-cs"/>
              </a:rPr>
              <a:t>Radev</a:t>
            </a:r>
            <a:r>
              <a:rPr lang="en-US" sz="3600" dirty="0" smtClean="0">
                <a:latin typeface="Helvetica" charset="0"/>
                <a:cs typeface="+mn-cs"/>
              </a:rPr>
              <a:t> PhD</a:t>
            </a:r>
            <a:r>
              <a:rPr lang="en-US" sz="3600" baseline="30000" dirty="0" smtClean="0">
                <a:latin typeface="Helvetica" charset="0"/>
              </a:rPr>
              <a:t>1</a:t>
            </a:r>
            <a:endParaRPr lang="en-US" sz="3600" baseline="30000" dirty="0">
              <a:cs typeface="+mn-cs"/>
            </a:endParaRPr>
          </a:p>
        </p:txBody>
      </p:sp>
      <p:sp>
        <p:nvSpPr>
          <p:cNvPr id="18" name="Text Box 40"/>
          <p:cNvSpPr txBox="1">
            <a:spLocks noChangeArrowheads="1"/>
          </p:cNvSpPr>
          <p:nvPr/>
        </p:nvSpPr>
        <p:spPr bwMode="auto">
          <a:xfrm>
            <a:off x="4396154" y="493713"/>
            <a:ext cx="2093530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4800" dirty="0" smtClean="0">
                <a:solidFill>
                  <a:srgbClr val="0071EE"/>
                </a:solidFill>
                <a:latin typeface="Helvetica" charset="0"/>
              </a:rPr>
              <a:t>Sequential Question Answering Using Neural </a:t>
            </a:r>
            <a:r>
              <a:rPr lang="en-US" sz="4800" dirty="0" err="1" smtClean="0">
                <a:solidFill>
                  <a:srgbClr val="0071EE"/>
                </a:solidFill>
                <a:latin typeface="Helvetica" charset="0"/>
              </a:rPr>
              <a:t>Coreference</a:t>
            </a:r>
            <a:r>
              <a:rPr lang="en-US" sz="4800" dirty="0" smtClean="0">
                <a:solidFill>
                  <a:srgbClr val="0071EE"/>
                </a:solidFill>
                <a:latin typeface="Helvetica" charset="0"/>
              </a:rPr>
              <a:t> Resolution</a:t>
            </a:r>
            <a:endParaRPr lang="en-US" sz="4800" dirty="0">
              <a:solidFill>
                <a:srgbClr val="0071EE"/>
              </a:solidFill>
            </a:endParaRPr>
          </a:p>
        </p:txBody>
      </p:sp>
      <p:sp>
        <p:nvSpPr>
          <p:cNvPr id="19" name="Text Box 251"/>
          <p:cNvSpPr txBox="1">
            <a:spLocks noChangeArrowheads="1"/>
          </p:cNvSpPr>
          <p:nvPr/>
        </p:nvSpPr>
        <p:spPr bwMode="auto">
          <a:xfrm>
            <a:off x="4554415" y="2179638"/>
            <a:ext cx="202398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800" baseline="30000" dirty="0">
                <a:solidFill>
                  <a:srgbClr val="000000"/>
                </a:solidFill>
                <a:latin typeface="Helvetica" charset="0"/>
                <a:cs typeface="+mn-cs"/>
              </a:rPr>
              <a:t>1</a:t>
            </a:r>
            <a:r>
              <a:rPr lang="en-US" sz="2800" dirty="0">
                <a:solidFill>
                  <a:srgbClr val="000000"/>
                </a:solidFill>
                <a:latin typeface="Helvetica" charset="0"/>
                <a:cs typeface="+mn-cs"/>
              </a:rPr>
              <a:t>Department of </a:t>
            </a:r>
            <a:r>
              <a:rPr lang="en-US" sz="2800" dirty="0" smtClean="0">
                <a:solidFill>
                  <a:srgbClr val="000000"/>
                </a:solidFill>
                <a:latin typeface="Helvetica" charset="0"/>
                <a:cs typeface="+mn-cs"/>
              </a:rPr>
              <a:t>Computer Science, </a:t>
            </a:r>
            <a:r>
              <a:rPr lang="en-US" sz="2800" dirty="0">
                <a:solidFill>
                  <a:srgbClr val="000000"/>
                </a:solidFill>
                <a:latin typeface="Helvetica" charset="0"/>
                <a:cs typeface="+mn-cs"/>
              </a:rPr>
              <a:t>Yale </a:t>
            </a:r>
            <a:r>
              <a:rPr lang="en-US" sz="2800" dirty="0" smtClean="0">
                <a:solidFill>
                  <a:srgbClr val="000000"/>
                </a:solidFill>
                <a:latin typeface="Helvetica" charset="0"/>
              </a:rPr>
              <a:t>University</a:t>
            </a:r>
            <a:r>
              <a:rPr lang="en-US" sz="2800" dirty="0" smtClean="0">
                <a:solidFill>
                  <a:srgbClr val="000000"/>
                </a:solidFill>
                <a:latin typeface="Helvetica" charset="0"/>
                <a:cs typeface="+mn-cs"/>
              </a:rPr>
              <a:t>, </a:t>
            </a:r>
            <a:r>
              <a:rPr lang="en-US" sz="2800" dirty="0">
                <a:solidFill>
                  <a:srgbClr val="000000"/>
                </a:solidFill>
                <a:latin typeface="Helvetica" charset="0"/>
                <a:cs typeface="+mn-cs"/>
              </a:rPr>
              <a:t>New Haven, </a:t>
            </a:r>
            <a:r>
              <a:rPr lang="en-US" sz="2800" dirty="0" smtClean="0">
                <a:solidFill>
                  <a:srgbClr val="000000"/>
                </a:solidFill>
                <a:latin typeface="Helvetica" charset="0"/>
                <a:cs typeface="+mn-cs"/>
              </a:rPr>
              <a:t>CT</a:t>
            </a:r>
            <a:endParaRPr lang="en-US" sz="2800" dirty="0">
              <a:solidFill>
                <a:srgbClr val="000000"/>
              </a:solidFill>
              <a:cs typeface="+mn-cs"/>
            </a:endParaRPr>
          </a:p>
        </p:txBody>
      </p:sp>
      <p:cxnSp>
        <p:nvCxnSpPr>
          <p:cNvPr id="223" name="Straight Connector 222"/>
          <p:cNvCxnSpPr/>
          <p:nvPr/>
        </p:nvCxnSpPr>
        <p:spPr bwMode="auto">
          <a:xfrm>
            <a:off x="828400" y="3111500"/>
            <a:ext cx="25689475" cy="0"/>
          </a:xfrm>
          <a:prstGeom prst="line">
            <a:avLst/>
          </a:prstGeom>
          <a:solidFill>
            <a:schemeClr val="accent1"/>
          </a:solidFill>
          <a:ln w="28575" cap="flat" cmpd="sng" algn="ctr">
            <a:solidFill>
              <a:schemeClr val="bg1">
                <a:lumMod val="65000"/>
              </a:schemeClr>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2" name="Text Box 38"/>
          <p:cNvSpPr txBox="1">
            <a:spLocks noChangeArrowheads="1"/>
          </p:cNvSpPr>
          <p:nvPr/>
        </p:nvSpPr>
        <p:spPr bwMode="auto">
          <a:xfrm>
            <a:off x="14181073" y="15528150"/>
            <a:ext cx="5301331" cy="52322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400" b="1" dirty="0">
                <a:solidFill>
                  <a:srgbClr val="0071EE"/>
                </a:solidFill>
                <a:latin typeface="Helvetica" charset="0"/>
                <a:cs typeface="+mn-cs"/>
              </a:rPr>
              <a:t>Table </a:t>
            </a:r>
            <a:r>
              <a:rPr lang="en-US" sz="1400" b="1" dirty="0" smtClean="0">
                <a:solidFill>
                  <a:srgbClr val="0071EE"/>
                </a:solidFill>
                <a:latin typeface="Helvetica" charset="0"/>
                <a:cs typeface="+mn-cs"/>
              </a:rPr>
              <a:t>3. </a:t>
            </a:r>
            <a:r>
              <a:rPr lang="en-US" sz="1400" dirty="0" smtClean="0">
                <a:solidFill>
                  <a:srgbClr val="0071EE"/>
                </a:solidFill>
                <a:latin typeface="Helvetica" charset="0"/>
              </a:rPr>
              <a:t>A selection of experiments, M means run on a dataset that was ”modified” with </a:t>
            </a:r>
            <a:r>
              <a:rPr lang="en-US" sz="1400" dirty="0" err="1" smtClean="0">
                <a:solidFill>
                  <a:srgbClr val="0071EE"/>
                </a:solidFill>
                <a:latin typeface="Helvetica" charset="0"/>
              </a:rPr>
              <a:t>coreference</a:t>
            </a:r>
            <a:r>
              <a:rPr lang="en-US" sz="1400" dirty="0" smtClean="0">
                <a:solidFill>
                  <a:srgbClr val="0071EE"/>
                </a:solidFill>
                <a:latin typeface="Helvetica" charset="0"/>
              </a:rPr>
              <a:t> preprocessing.</a:t>
            </a:r>
            <a:endParaRPr lang="en-US" sz="1400" dirty="0">
              <a:solidFill>
                <a:srgbClr val="0071EE"/>
              </a:solidFill>
              <a:latin typeface="Helvetica" charset="0"/>
              <a:cs typeface="+mn-cs"/>
            </a:endParaRPr>
          </a:p>
        </p:txBody>
      </p:sp>
      <p:sp>
        <p:nvSpPr>
          <p:cNvPr id="225" name="Text Box 38"/>
          <p:cNvSpPr txBox="1">
            <a:spLocks noChangeArrowheads="1"/>
          </p:cNvSpPr>
          <p:nvPr/>
        </p:nvSpPr>
        <p:spPr bwMode="auto">
          <a:xfrm>
            <a:off x="7611267" y="7288561"/>
            <a:ext cx="54204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400" b="1" dirty="0" smtClean="0">
                <a:solidFill>
                  <a:srgbClr val="0071EE"/>
                </a:solidFill>
                <a:latin typeface="Helvetica" charset="0"/>
                <a:cs typeface="+mn-cs"/>
              </a:rPr>
              <a:t>Table 1</a:t>
            </a:r>
            <a:r>
              <a:rPr lang="en-US" sz="1400" b="1" dirty="0">
                <a:solidFill>
                  <a:srgbClr val="0071EE"/>
                </a:solidFill>
                <a:latin typeface="Helvetica" charset="0"/>
                <a:cs typeface="+mn-cs"/>
              </a:rPr>
              <a:t>. </a:t>
            </a:r>
            <a:r>
              <a:rPr lang="en-US" sz="1400" dirty="0" smtClean="0">
                <a:solidFill>
                  <a:srgbClr val="0071EE"/>
                </a:solidFill>
                <a:latin typeface="Helvetica" charset="0"/>
              </a:rPr>
              <a:t>Sample </a:t>
            </a:r>
            <a:r>
              <a:rPr lang="en-US" sz="1400" dirty="0">
                <a:solidFill>
                  <a:srgbClr val="0071EE"/>
                </a:solidFill>
                <a:latin typeface="Helvetica" charset="0"/>
              </a:rPr>
              <a:t>e</a:t>
            </a:r>
            <a:r>
              <a:rPr lang="en-US" sz="1400" dirty="0" smtClean="0">
                <a:solidFill>
                  <a:srgbClr val="0071EE"/>
                </a:solidFill>
                <a:latin typeface="Helvetica" charset="0"/>
                <a:cs typeface="+mn-cs"/>
              </a:rPr>
              <a:t>xcerpt from one of the </a:t>
            </a:r>
            <a:r>
              <a:rPr lang="en-US" sz="1400" dirty="0" err="1" smtClean="0">
                <a:solidFill>
                  <a:srgbClr val="0071EE"/>
                </a:solidFill>
                <a:latin typeface="Helvetica" charset="0"/>
                <a:cs typeface="+mn-cs"/>
              </a:rPr>
              <a:t>WikiTableQuestions</a:t>
            </a:r>
            <a:r>
              <a:rPr lang="en-US" sz="1400" dirty="0" smtClean="0">
                <a:solidFill>
                  <a:srgbClr val="0071EE"/>
                </a:solidFill>
                <a:latin typeface="Helvetica" charset="0"/>
                <a:cs typeface="+mn-cs"/>
              </a:rPr>
              <a:t> data tables; our task is to answer questions based on this table. </a:t>
            </a:r>
            <a:endParaRPr lang="en-US" sz="1400" dirty="0">
              <a:solidFill>
                <a:srgbClr val="0071EE"/>
              </a:solidFill>
              <a:latin typeface="Helvetica" charset="0"/>
              <a:cs typeface="+mn-cs"/>
            </a:endParaRPr>
          </a:p>
        </p:txBody>
      </p:sp>
      <p:sp>
        <p:nvSpPr>
          <p:cNvPr id="226" name="Text Box 38"/>
          <p:cNvSpPr txBox="1">
            <a:spLocks noChangeArrowheads="1"/>
          </p:cNvSpPr>
          <p:nvPr/>
        </p:nvSpPr>
        <p:spPr bwMode="auto">
          <a:xfrm>
            <a:off x="14096816" y="7808022"/>
            <a:ext cx="555489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400" b="1" dirty="0" smtClean="0">
                <a:solidFill>
                  <a:srgbClr val="0071EE"/>
                </a:solidFill>
                <a:latin typeface="Helvetica" charset="0"/>
                <a:cs typeface="+mn-cs"/>
              </a:rPr>
              <a:t>Table 2</a:t>
            </a:r>
            <a:r>
              <a:rPr lang="en-US" sz="1400" b="1" dirty="0">
                <a:solidFill>
                  <a:srgbClr val="0071EE"/>
                </a:solidFill>
                <a:latin typeface="Helvetica" charset="0"/>
                <a:cs typeface="+mn-cs"/>
              </a:rPr>
              <a:t>. </a:t>
            </a:r>
            <a:r>
              <a:rPr lang="en-US" sz="1400" dirty="0" smtClean="0">
                <a:solidFill>
                  <a:srgbClr val="0071EE"/>
                </a:solidFill>
                <a:latin typeface="Helvetica" charset="0"/>
              </a:rPr>
              <a:t>Before and after u</a:t>
            </a:r>
            <a:r>
              <a:rPr lang="en-US" sz="1400" dirty="0" smtClean="0">
                <a:solidFill>
                  <a:srgbClr val="0071EE"/>
                </a:solidFill>
                <a:latin typeface="Helvetica" charset="0"/>
              </a:rPr>
              <a:t>sing the predicted clusters to replace </a:t>
            </a:r>
            <a:r>
              <a:rPr lang="en-US" sz="1400" dirty="0" err="1" smtClean="0">
                <a:solidFill>
                  <a:srgbClr val="0071EE"/>
                </a:solidFill>
                <a:latin typeface="Helvetica" charset="0"/>
              </a:rPr>
              <a:t>coreferences</a:t>
            </a:r>
            <a:r>
              <a:rPr lang="en-US" sz="1400" dirty="0" smtClean="0">
                <a:solidFill>
                  <a:srgbClr val="0071EE"/>
                </a:solidFill>
                <a:latin typeface="Helvetica" charset="0"/>
              </a:rPr>
              <a:t> and preprocess input data.</a:t>
            </a:r>
            <a:endParaRPr lang="en-US" sz="1400" dirty="0">
              <a:solidFill>
                <a:srgbClr val="0071EE"/>
              </a:solidFill>
              <a:latin typeface="Helvetica" charset="0"/>
              <a:cs typeface="+mn-cs"/>
            </a:endParaRPr>
          </a:p>
        </p:txBody>
      </p:sp>
      <p:sp>
        <p:nvSpPr>
          <p:cNvPr id="227" name="Text Box 38"/>
          <p:cNvSpPr txBox="1">
            <a:spLocks noChangeArrowheads="1"/>
          </p:cNvSpPr>
          <p:nvPr/>
        </p:nvSpPr>
        <p:spPr bwMode="auto">
          <a:xfrm>
            <a:off x="7703238" y="11652316"/>
            <a:ext cx="5487139" cy="964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ts val="1700"/>
              </a:lnSpc>
              <a:spcBef>
                <a:spcPct val="50000"/>
              </a:spcBef>
              <a:defRPr/>
            </a:pPr>
            <a:r>
              <a:rPr lang="en-US" sz="1400" b="1" dirty="0">
                <a:solidFill>
                  <a:srgbClr val="0071EE"/>
                </a:solidFill>
                <a:latin typeface="Helvetica" charset="0"/>
                <a:cs typeface="+mn-cs"/>
              </a:rPr>
              <a:t>Figure </a:t>
            </a:r>
            <a:r>
              <a:rPr lang="en-US" sz="1400" b="1" dirty="0" smtClean="0">
                <a:solidFill>
                  <a:srgbClr val="0071EE"/>
                </a:solidFill>
                <a:latin typeface="Helvetica" charset="0"/>
                <a:cs typeface="+mn-cs"/>
              </a:rPr>
              <a:t>1. </a:t>
            </a:r>
            <a:r>
              <a:rPr lang="en-US" sz="1400" dirty="0" smtClean="0">
                <a:solidFill>
                  <a:srgbClr val="0071EE"/>
                </a:solidFill>
                <a:latin typeface="Helvetica" charset="0"/>
              </a:rPr>
              <a:t>In the first step of the </a:t>
            </a:r>
            <a:r>
              <a:rPr lang="en-US" sz="1400" dirty="0" err="1" smtClean="0">
                <a:solidFill>
                  <a:srgbClr val="0071EE"/>
                </a:solidFill>
                <a:latin typeface="Helvetica" charset="0"/>
              </a:rPr>
              <a:t>coreference</a:t>
            </a:r>
            <a:r>
              <a:rPr lang="en-US" sz="1400" dirty="0" smtClean="0">
                <a:solidFill>
                  <a:srgbClr val="0071EE"/>
                </a:solidFill>
                <a:latin typeface="Helvetica" charset="0"/>
              </a:rPr>
              <a:t> model (not pictured), mention scores are assigned and </a:t>
            </a:r>
            <a:r>
              <a:rPr lang="en-US" sz="1400" dirty="0" smtClean="0">
                <a:solidFill>
                  <a:srgbClr val="0071EE"/>
                </a:solidFill>
                <a:latin typeface="Helvetica" charset="0"/>
              </a:rPr>
              <a:t>entities with low scores are pruned. In the second step of the model (above), the </a:t>
            </a:r>
            <a:r>
              <a:rPr lang="en-US" sz="1400" dirty="0" err="1" smtClean="0">
                <a:solidFill>
                  <a:srgbClr val="0071EE"/>
                </a:solidFill>
                <a:latin typeface="Helvetica" charset="0"/>
              </a:rPr>
              <a:t>coreference</a:t>
            </a:r>
            <a:r>
              <a:rPr lang="en-US" sz="1400" dirty="0" smtClean="0">
                <a:solidFill>
                  <a:srgbClr val="0071EE"/>
                </a:solidFill>
                <a:latin typeface="Helvetica" charset="0"/>
              </a:rPr>
              <a:t> score is the sum of the  antecedent and mention scores.</a:t>
            </a:r>
            <a:endParaRPr lang="en-US" sz="1400" dirty="0">
              <a:solidFill>
                <a:srgbClr val="0071EE"/>
              </a:solidFill>
              <a:latin typeface="Helvetica" charset="0"/>
              <a:cs typeface="+mn-cs"/>
            </a:endParaRPr>
          </a:p>
        </p:txBody>
      </p:sp>
      <p:sp>
        <p:nvSpPr>
          <p:cNvPr id="229" name="Text Box 38"/>
          <p:cNvSpPr txBox="1">
            <a:spLocks noChangeArrowheads="1"/>
          </p:cNvSpPr>
          <p:nvPr/>
        </p:nvSpPr>
        <p:spPr bwMode="auto">
          <a:xfrm>
            <a:off x="14156223" y="11461291"/>
            <a:ext cx="549548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400" b="1" dirty="0">
                <a:solidFill>
                  <a:srgbClr val="0071EE"/>
                </a:solidFill>
                <a:latin typeface="Helvetica" charset="0"/>
                <a:cs typeface="+mn-cs"/>
              </a:rPr>
              <a:t>Figure </a:t>
            </a:r>
            <a:r>
              <a:rPr lang="en-US" sz="1400" b="1" dirty="0" smtClean="0">
                <a:solidFill>
                  <a:srgbClr val="0071EE"/>
                </a:solidFill>
                <a:latin typeface="Helvetica" charset="0"/>
                <a:cs typeface="+mn-cs"/>
              </a:rPr>
              <a:t>3. </a:t>
            </a:r>
            <a:r>
              <a:rPr lang="en-US" sz="1400" dirty="0">
                <a:solidFill>
                  <a:srgbClr val="0071EE"/>
                </a:solidFill>
                <a:latin typeface="Helvetica" charset="0"/>
              </a:rPr>
              <a:t>How does </a:t>
            </a:r>
            <a:r>
              <a:rPr lang="en-US" sz="1400" dirty="0" smtClean="0">
                <a:solidFill>
                  <a:srgbClr val="0071EE"/>
                </a:solidFill>
                <a:latin typeface="Helvetica" charset="0"/>
              </a:rPr>
              <a:t>floating parser work? First, the dataset is converted into a knowledge graph, w</a:t>
            </a:r>
            <a:r>
              <a:rPr lang="en-US" sz="1400" i="1" dirty="0" smtClean="0">
                <a:solidFill>
                  <a:srgbClr val="0071EE"/>
                </a:solidFill>
                <a:latin typeface="Helvetica" charset="0"/>
              </a:rPr>
              <a:t>. </a:t>
            </a:r>
            <a:r>
              <a:rPr lang="en-US" sz="1400" dirty="0">
                <a:solidFill>
                  <a:srgbClr val="0071EE"/>
                </a:solidFill>
                <a:latin typeface="Helvetica" charset="0"/>
              </a:rPr>
              <a:t>x</a:t>
            </a:r>
            <a:r>
              <a:rPr lang="en-US" sz="1400" dirty="0" smtClean="0">
                <a:solidFill>
                  <a:srgbClr val="0071EE"/>
                </a:solidFill>
                <a:latin typeface="Helvetica" charset="0"/>
              </a:rPr>
              <a:t> is placed into the knowledge base and parsed into logical forms Z- the highest form z is executed and returns the answer y.</a:t>
            </a:r>
            <a:endParaRPr lang="en-US" sz="1400" dirty="0">
              <a:solidFill>
                <a:srgbClr val="0071EE"/>
              </a:solidFill>
              <a:latin typeface="Helvetica" charset="0"/>
              <a:cs typeface="+mn-cs"/>
            </a:endParaRPr>
          </a:p>
        </p:txBody>
      </p:sp>
      <p:sp>
        <p:nvSpPr>
          <p:cNvPr id="2" name="TextBox 1"/>
          <p:cNvSpPr txBox="1"/>
          <p:nvPr/>
        </p:nvSpPr>
        <p:spPr>
          <a:xfrm>
            <a:off x="24794308" y="2141865"/>
            <a:ext cx="1846662" cy="523220"/>
          </a:xfrm>
          <a:prstGeom prst="rect">
            <a:avLst/>
          </a:prstGeom>
          <a:noFill/>
        </p:spPr>
        <p:txBody>
          <a:bodyPr wrap="square" rtlCol="0">
            <a:spAutoFit/>
          </a:bodyPr>
          <a:lstStyle/>
          <a:p>
            <a:r>
              <a:rPr lang="en-US" sz="2800" dirty="0" smtClean="0">
                <a:latin typeface="Verdana" panose="020B0604030504040204" pitchFamily="34" charset="0"/>
                <a:ea typeface="Verdana" panose="020B0604030504040204" pitchFamily="34" charset="0"/>
                <a:cs typeface="Verdana" panose="020B0604030504040204" pitchFamily="34" charset="0"/>
              </a:rPr>
              <a:t>LILY Lab</a:t>
            </a:r>
            <a:endParaRPr lang="en-US" sz="2800" dirty="0">
              <a:latin typeface="Verdana" panose="020B0604030504040204" pitchFamily="34" charset="0"/>
              <a:ea typeface="Verdana" panose="020B0604030504040204" pitchFamily="34" charset="0"/>
              <a:cs typeface="Verdana" panose="020B0604030504040204" pitchFamily="34" charset="0"/>
            </a:endParaRPr>
          </a:p>
        </p:txBody>
      </p:sp>
      <p:pic>
        <p:nvPicPr>
          <p:cNvPr id="1029" name="Picture 5" descr="C:\Users\Dragomir Radev\Dropbox\Drago\Yale_University_logo.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400" y="1064349"/>
            <a:ext cx="2581687" cy="111528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01779" y="862527"/>
            <a:ext cx="2275840" cy="1000311"/>
          </a:xfrm>
          <a:prstGeom prst="rect">
            <a:avLst/>
          </a:prstGeom>
        </p:spPr>
      </p:pic>
      <p:graphicFrame>
        <p:nvGraphicFramePr>
          <p:cNvPr id="1026" name="Table 1025"/>
          <p:cNvGraphicFramePr>
            <a:graphicFrameLocks noGrp="1"/>
          </p:cNvGraphicFramePr>
          <p:nvPr>
            <p:extLst>
              <p:ext uri="{D42A27DB-BD31-4B8C-83A1-F6EECF244321}">
                <p14:modId xmlns:p14="http://schemas.microsoft.com/office/powerpoint/2010/main" val="536770788"/>
              </p:ext>
            </p:extLst>
          </p:nvPr>
        </p:nvGraphicFramePr>
        <p:xfrm>
          <a:off x="7703239" y="3909156"/>
          <a:ext cx="5470635" cy="3237038"/>
        </p:xfrm>
        <a:graphic>
          <a:graphicData uri="http://schemas.openxmlformats.org/drawingml/2006/table">
            <a:tbl>
              <a:tblPr firstRow="1" bandRow="1">
                <a:tableStyleId>{69012ECD-51FC-41F1-AA8D-1B2483CD663E}</a:tableStyleId>
              </a:tblPr>
              <a:tblGrid>
                <a:gridCol w="1094127"/>
                <a:gridCol w="1094127"/>
                <a:gridCol w="1094127"/>
                <a:gridCol w="1094127"/>
                <a:gridCol w="1094127"/>
              </a:tblGrid>
              <a:tr h="408623">
                <a:tc>
                  <a:txBody>
                    <a:bodyPr/>
                    <a:lstStyle/>
                    <a:p>
                      <a:pPr algn="ctr" fontAlgn="b"/>
                      <a:r>
                        <a:rPr lang="en-US" sz="1400" u="none" strike="noStrike" dirty="0">
                          <a:effectLst/>
                        </a:rPr>
                        <a:t>Name</a:t>
                      </a:r>
                      <a:endParaRPr lang="en-US" sz="1400" b="1" i="0" u="none" strike="noStrike" dirty="0">
                        <a:solidFill>
                          <a:srgbClr val="000000"/>
                        </a:solidFill>
                        <a:effectLst/>
                        <a:latin typeface="Calibri" charset="0"/>
                      </a:endParaRPr>
                    </a:p>
                  </a:txBody>
                  <a:tcPr marL="13940" marR="13940" marT="13940" marB="0" anchor="ctr"/>
                </a:tc>
                <a:tc>
                  <a:txBody>
                    <a:bodyPr/>
                    <a:lstStyle/>
                    <a:p>
                      <a:pPr algn="ctr" fontAlgn="b"/>
                      <a:r>
                        <a:rPr lang="en-US" sz="1400" u="none" strike="noStrike">
                          <a:effectLst/>
                        </a:rPr>
                        <a:t>Japanese</a:t>
                      </a:r>
                      <a:endParaRPr lang="en-US" sz="1400" b="1" i="0" u="none" strike="noStrike">
                        <a:solidFill>
                          <a:srgbClr val="000000"/>
                        </a:solidFill>
                        <a:effectLst/>
                        <a:latin typeface="Calibri" charset="0"/>
                      </a:endParaRPr>
                    </a:p>
                  </a:txBody>
                  <a:tcPr marL="13940" marR="13940" marT="13940" marB="0" anchor="ctr"/>
                </a:tc>
                <a:tc>
                  <a:txBody>
                    <a:bodyPr/>
                    <a:lstStyle/>
                    <a:p>
                      <a:pPr algn="ctr" fontAlgn="b"/>
                      <a:r>
                        <a:rPr lang="en-US" sz="1400" u="none" strike="noStrike" dirty="0">
                          <a:effectLst/>
                        </a:rPr>
                        <a:t>Distance (km)</a:t>
                      </a:r>
                      <a:endParaRPr lang="en-US" sz="1400" b="1" i="0" u="none" strike="noStrike" dirty="0">
                        <a:solidFill>
                          <a:srgbClr val="000000"/>
                        </a:solidFill>
                        <a:effectLst/>
                        <a:latin typeface="Calibri" charset="0"/>
                      </a:endParaRPr>
                    </a:p>
                  </a:txBody>
                  <a:tcPr marL="13940" marR="13940" marT="13940" marB="0" anchor="ctr"/>
                </a:tc>
                <a:tc>
                  <a:txBody>
                    <a:bodyPr/>
                    <a:lstStyle/>
                    <a:p>
                      <a:pPr algn="ctr" fontAlgn="b"/>
                      <a:r>
                        <a:rPr lang="en-US" sz="1400" u="none" strike="noStrike">
                          <a:effectLst/>
                        </a:rPr>
                        <a:t>Connections</a:t>
                      </a:r>
                      <a:endParaRPr lang="en-US" sz="1400" b="1" i="0" u="none" strike="noStrike">
                        <a:solidFill>
                          <a:srgbClr val="000000"/>
                        </a:solidFill>
                        <a:effectLst/>
                        <a:latin typeface="Calibri" charset="0"/>
                      </a:endParaRPr>
                    </a:p>
                  </a:txBody>
                  <a:tcPr marL="13940" marR="13940" marT="13940" marB="0" anchor="ctr"/>
                </a:tc>
                <a:tc>
                  <a:txBody>
                    <a:bodyPr/>
                    <a:lstStyle/>
                    <a:p>
                      <a:pPr algn="ctr" fontAlgn="b"/>
                      <a:r>
                        <a:rPr lang="en-US" sz="1400" u="none" strike="noStrike" dirty="0">
                          <a:effectLst/>
                        </a:rPr>
                        <a:t>Location</a:t>
                      </a:r>
                      <a:endParaRPr lang="en-US" sz="1400" b="1" i="0" u="none" strike="noStrike" dirty="0">
                        <a:solidFill>
                          <a:srgbClr val="000000"/>
                        </a:solidFill>
                        <a:effectLst/>
                        <a:latin typeface="Calibri" charset="0"/>
                      </a:endParaRPr>
                    </a:p>
                  </a:txBody>
                  <a:tcPr marL="13940" marR="13940" marT="13940" marB="0" anchor="ctr"/>
                </a:tc>
              </a:tr>
              <a:tr h="448503">
                <a:tc>
                  <a:txBody>
                    <a:bodyPr/>
                    <a:lstStyle/>
                    <a:p>
                      <a:pPr algn="ctr" fontAlgn="b"/>
                      <a:r>
                        <a:rPr lang="en-US" sz="1400" b="0" u="none" strike="noStrike" dirty="0" err="1">
                          <a:effectLst/>
                        </a:rPr>
                        <a:t>Bizen</a:t>
                      </a:r>
                      <a:r>
                        <a:rPr lang="en-US" sz="1400" b="0" u="none" strike="noStrike" dirty="0">
                          <a:effectLst/>
                        </a:rPr>
                        <a:t>-Mikado</a:t>
                      </a:r>
                      <a:endParaRPr lang="en-US" sz="1400" b="0" i="0" u="none" strike="noStrike" dirty="0">
                        <a:solidFill>
                          <a:srgbClr val="000000"/>
                        </a:solidFill>
                        <a:effectLst/>
                        <a:latin typeface="Calibri" charset="0"/>
                      </a:endParaRPr>
                    </a:p>
                  </a:txBody>
                  <a:tcPr marL="13940" marR="13940" marT="13940" marB="0" anchor="ctr"/>
                </a:tc>
                <a:tc>
                  <a:txBody>
                    <a:bodyPr/>
                    <a:lstStyle/>
                    <a:p>
                      <a:pPr algn="ctr" fontAlgn="b"/>
                      <a:r>
                        <a:rPr lang="en-US" sz="1400" b="0" u="none" strike="noStrike" dirty="0" err="1">
                          <a:effectLst/>
                        </a:rPr>
                        <a:t>Bei</a:t>
                      </a:r>
                      <a:r>
                        <a:rPr lang="en-US" sz="1400" b="0" u="none" strike="noStrike" dirty="0">
                          <a:effectLst/>
                        </a:rPr>
                        <a:t> Qian San Men</a:t>
                      </a:r>
                      <a:endParaRPr lang="en-US" sz="1400" b="0" i="0" u="none" strike="noStrike" dirty="0">
                        <a:solidFill>
                          <a:srgbClr val="000000"/>
                        </a:solidFill>
                        <a:effectLst/>
                        <a:latin typeface="Calibri" charset="0"/>
                      </a:endParaRPr>
                    </a:p>
                  </a:txBody>
                  <a:tcPr marL="13940" marR="13940" marT="13940" marB="0" anchor="ctr"/>
                </a:tc>
                <a:tc>
                  <a:txBody>
                    <a:bodyPr/>
                    <a:lstStyle/>
                    <a:p>
                      <a:pPr algn="ctr" fontAlgn="b"/>
                      <a:r>
                        <a:rPr lang="nb-NO" sz="1400" b="0" u="none" strike="noStrike">
                          <a:effectLst/>
                        </a:rPr>
                        <a:t>1.9</a:t>
                      </a:r>
                      <a:endParaRPr lang="nb-NO" sz="1400" b="0" i="0" u="none" strike="noStrike">
                        <a:solidFill>
                          <a:srgbClr val="000000"/>
                        </a:solidFill>
                        <a:effectLst/>
                        <a:latin typeface="Calibri" charset="0"/>
                      </a:endParaRPr>
                    </a:p>
                  </a:txBody>
                  <a:tcPr marL="13940" marR="13940" marT="13940" marB="0" anchor="ctr"/>
                </a:tc>
                <a:tc>
                  <a:txBody>
                    <a:bodyPr/>
                    <a:lstStyle/>
                    <a:p>
                      <a:pPr algn="ctr" fontAlgn="b"/>
                      <a:endParaRPr lang="en-US" sz="1400" b="0" i="0" u="none" strike="noStrike">
                        <a:solidFill>
                          <a:srgbClr val="000000"/>
                        </a:solidFill>
                        <a:effectLst/>
                        <a:latin typeface="Calibri" charset="0"/>
                      </a:endParaRPr>
                    </a:p>
                  </a:txBody>
                  <a:tcPr marL="13940" marR="13940" marT="13940" marB="0" anchor="ctr"/>
                </a:tc>
                <a:tc>
                  <a:txBody>
                    <a:bodyPr/>
                    <a:lstStyle/>
                    <a:p>
                      <a:pPr algn="ctr" fontAlgn="b"/>
                      <a:r>
                        <a:rPr lang="en-US" sz="1400" b="0" u="none" strike="noStrike">
                          <a:effectLst/>
                        </a:rPr>
                        <a:t>Kita-ku, Okayama</a:t>
                      </a:r>
                      <a:endParaRPr lang="en-US" sz="1400" b="0" i="0" u="none" strike="noStrike">
                        <a:solidFill>
                          <a:srgbClr val="000000"/>
                        </a:solidFill>
                        <a:effectLst/>
                        <a:latin typeface="Calibri" charset="0"/>
                      </a:endParaRPr>
                    </a:p>
                  </a:txBody>
                  <a:tcPr marL="13940" marR="13940" marT="13940" marB="0" anchor="ctr"/>
                </a:tc>
              </a:tr>
              <a:tr h="448503">
                <a:tc>
                  <a:txBody>
                    <a:bodyPr/>
                    <a:lstStyle/>
                    <a:p>
                      <a:pPr algn="ctr" fontAlgn="b"/>
                      <a:r>
                        <a:rPr lang="en-US" sz="1400" b="0" u="none" strike="noStrike">
                          <a:effectLst/>
                        </a:rPr>
                        <a:t>Daianji</a:t>
                      </a:r>
                      <a:endParaRPr lang="en-US" sz="1400" b="0" i="0" u="none" strike="noStrike">
                        <a:solidFill>
                          <a:srgbClr val="000000"/>
                        </a:solidFill>
                        <a:effectLst/>
                        <a:latin typeface="Calibri" charset="0"/>
                      </a:endParaRPr>
                    </a:p>
                  </a:txBody>
                  <a:tcPr marL="13940" marR="13940" marT="13940" marB="0" anchor="ctr"/>
                </a:tc>
                <a:tc>
                  <a:txBody>
                    <a:bodyPr/>
                    <a:lstStyle/>
                    <a:p>
                      <a:pPr algn="ctr" fontAlgn="b"/>
                      <a:r>
                        <a:rPr lang="en-US" sz="1400" b="0" u="none" strike="noStrike">
                          <a:effectLst/>
                        </a:rPr>
                        <a:t>Da An Si</a:t>
                      </a:r>
                      <a:endParaRPr lang="en-US" sz="1400" b="0" i="0" u="none" strike="noStrike">
                        <a:solidFill>
                          <a:srgbClr val="000000"/>
                        </a:solidFill>
                        <a:effectLst/>
                        <a:latin typeface="Calibri" charset="0"/>
                      </a:endParaRPr>
                    </a:p>
                  </a:txBody>
                  <a:tcPr marL="13940" marR="13940" marT="13940" marB="0" anchor="ctr"/>
                </a:tc>
                <a:tc>
                  <a:txBody>
                    <a:bodyPr/>
                    <a:lstStyle/>
                    <a:p>
                      <a:pPr algn="ctr" fontAlgn="b"/>
                      <a:r>
                        <a:rPr lang="hr-HR" sz="1400" b="0" u="none" strike="noStrike" dirty="0">
                          <a:effectLst/>
                        </a:rPr>
                        <a:t>3.3</a:t>
                      </a:r>
                      <a:endParaRPr lang="hr-HR" sz="1400" b="0" i="0" u="none" strike="noStrike" dirty="0">
                        <a:solidFill>
                          <a:srgbClr val="000000"/>
                        </a:solidFill>
                        <a:effectLst/>
                        <a:latin typeface="Calibri" charset="0"/>
                      </a:endParaRPr>
                    </a:p>
                  </a:txBody>
                  <a:tcPr marL="13940" marR="13940" marT="13940" marB="0" anchor="ctr"/>
                </a:tc>
                <a:tc>
                  <a:txBody>
                    <a:bodyPr/>
                    <a:lstStyle/>
                    <a:p>
                      <a:pPr algn="ctr" fontAlgn="b"/>
                      <a:endParaRPr lang="en-US" sz="1400" b="0" i="0" u="none" strike="noStrike">
                        <a:solidFill>
                          <a:srgbClr val="000000"/>
                        </a:solidFill>
                        <a:effectLst/>
                        <a:latin typeface="Calibri" charset="0"/>
                      </a:endParaRPr>
                    </a:p>
                  </a:txBody>
                  <a:tcPr marL="13940" marR="13940" marT="13940" marB="0" anchor="ctr"/>
                </a:tc>
                <a:tc>
                  <a:txBody>
                    <a:bodyPr/>
                    <a:lstStyle/>
                    <a:p>
                      <a:pPr algn="ctr" fontAlgn="b"/>
                      <a:r>
                        <a:rPr lang="en-US" sz="1400" b="0" u="none" strike="noStrike">
                          <a:effectLst/>
                        </a:rPr>
                        <a:t>Kita-ku, Okayama</a:t>
                      </a:r>
                      <a:endParaRPr lang="en-US" sz="1400" b="0" i="0" u="none" strike="noStrike">
                        <a:solidFill>
                          <a:srgbClr val="000000"/>
                        </a:solidFill>
                        <a:effectLst/>
                        <a:latin typeface="Calibri" charset="0"/>
                      </a:endParaRPr>
                    </a:p>
                  </a:txBody>
                  <a:tcPr marL="13940" marR="13940" marT="13940" marB="0" anchor="ctr"/>
                </a:tc>
              </a:tr>
              <a:tr h="408623">
                <a:tc>
                  <a:txBody>
                    <a:bodyPr/>
                    <a:lstStyle/>
                    <a:p>
                      <a:pPr algn="ctr" fontAlgn="b"/>
                      <a:r>
                        <a:rPr lang="mr-IN" sz="1400" b="0" u="none" strike="noStrike" dirty="0" smtClean="0">
                          <a:effectLst/>
                        </a:rPr>
                        <a:t>…</a:t>
                      </a:r>
                      <a:endParaRPr lang="en-US" sz="1400" b="0" i="0" u="none" strike="noStrike" dirty="0">
                        <a:solidFill>
                          <a:srgbClr val="000000"/>
                        </a:solidFill>
                        <a:effectLst/>
                        <a:latin typeface="Calibri" charset="0"/>
                      </a:endParaRPr>
                    </a:p>
                  </a:txBody>
                  <a:tcPr marL="13940" marR="13940" marT="13940" marB="0" anchor="ctr"/>
                </a:tc>
                <a:tc>
                  <a:txBody>
                    <a:bodyPr/>
                    <a:lstStyle/>
                    <a:p>
                      <a:pPr algn="ctr" fontAlgn="b"/>
                      <a:r>
                        <a:rPr lang="mr-IN" sz="1400" b="0" u="none" strike="noStrike" dirty="0" smtClean="0">
                          <a:effectLst/>
                        </a:rPr>
                        <a:t>…</a:t>
                      </a:r>
                      <a:endParaRPr lang="en-US" sz="1400" b="0" i="0" u="none" strike="noStrike" dirty="0">
                        <a:solidFill>
                          <a:srgbClr val="000000"/>
                        </a:solidFill>
                        <a:effectLst/>
                        <a:latin typeface="Calibri" charset="0"/>
                      </a:endParaRPr>
                    </a:p>
                  </a:txBody>
                  <a:tcPr marL="13940" marR="13940" marT="13940" marB="0" anchor="ctr"/>
                </a:tc>
                <a:tc>
                  <a:txBody>
                    <a:bodyPr/>
                    <a:lstStyle/>
                    <a:p>
                      <a:pPr algn="ctr" fontAlgn="b"/>
                      <a:r>
                        <a:rPr lang="mr-IN" sz="1400" b="0" u="none" strike="noStrike" dirty="0" smtClean="0">
                          <a:effectLst/>
                        </a:rPr>
                        <a:t>…</a:t>
                      </a:r>
                      <a:endParaRPr lang="hr-HR" sz="1400" b="0" i="0" u="none" strike="noStrike" dirty="0">
                        <a:solidFill>
                          <a:srgbClr val="000000"/>
                        </a:solidFill>
                        <a:effectLst/>
                        <a:latin typeface="Calibri" charset="0"/>
                      </a:endParaRPr>
                    </a:p>
                  </a:txBody>
                  <a:tcPr marL="13940" marR="13940" marT="13940" marB="0" anchor="ctr"/>
                </a:tc>
                <a:tc>
                  <a:txBody>
                    <a:bodyPr/>
                    <a:lstStyle/>
                    <a:p>
                      <a:pPr algn="ctr" fontAlgn="b"/>
                      <a:r>
                        <a:rPr lang="mr-IN" sz="1400" b="0" u="none" strike="noStrike" dirty="0" smtClean="0">
                          <a:effectLst/>
                        </a:rPr>
                        <a:t>…</a:t>
                      </a:r>
                      <a:endParaRPr lang="en-US" sz="1400" b="0" i="0" u="none" strike="noStrike" dirty="0">
                        <a:solidFill>
                          <a:srgbClr val="000000"/>
                        </a:solidFill>
                        <a:effectLst/>
                        <a:latin typeface="Calibri" charset="0"/>
                      </a:endParaRPr>
                    </a:p>
                  </a:txBody>
                  <a:tcPr marL="13940" marR="13940" marT="13940" marB="0" anchor="ctr"/>
                </a:tc>
                <a:tc>
                  <a:txBody>
                    <a:bodyPr/>
                    <a:lstStyle/>
                    <a:p>
                      <a:pPr algn="ctr" fontAlgn="b"/>
                      <a:r>
                        <a:rPr lang="mr-IN" sz="1400" b="0" u="none" strike="noStrike" dirty="0" smtClean="0">
                          <a:effectLst/>
                        </a:rPr>
                        <a:t>…</a:t>
                      </a:r>
                      <a:endParaRPr lang="en-US" sz="1400" b="0" i="0" u="none" strike="noStrike" dirty="0">
                        <a:solidFill>
                          <a:srgbClr val="000000"/>
                        </a:solidFill>
                        <a:effectLst/>
                        <a:latin typeface="Calibri" charset="0"/>
                      </a:endParaRPr>
                    </a:p>
                  </a:txBody>
                  <a:tcPr marL="13940" marR="13940" marT="13940" marB="0" anchor="ctr"/>
                </a:tc>
              </a:tr>
              <a:tr h="408623">
                <a:tc>
                  <a:txBody>
                    <a:bodyPr/>
                    <a:lstStyle/>
                    <a:p>
                      <a:pPr algn="ctr" fontAlgn="b"/>
                      <a:r>
                        <a:rPr lang="en-US" sz="1400" b="0" u="none" strike="noStrike" dirty="0">
                          <a:effectLst/>
                        </a:rPr>
                        <a:t>Hattori</a:t>
                      </a:r>
                      <a:endParaRPr lang="en-US" sz="1400" b="0" i="0" u="none" strike="noStrike" dirty="0">
                        <a:solidFill>
                          <a:srgbClr val="000000"/>
                        </a:solidFill>
                        <a:effectLst/>
                        <a:latin typeface="Calibri" charset="0"/>
                      </a:endParaRPr>
                    </a:p>
                  </a:txBody>
                  <a:tcPr marL="13940" marR="13940" marT="13940" marB="0" anchor="ctr"/>
                </a:tc>
                <a:tc>
                  <a:txBody>
                    <a:bodyPr/>
                    <a:lstStyle/>
                    <a:p>
                      <a:pPr algn="ctr" fontAlgn="b"/>
                      <a:r>
                        <a:rPr lang="en-US" sz="1400" b="0" u="none" strike="noStrike">
                          <a:effectLst/>
                        </a:rPr>
                        <a:t>Fu Bu</a:t>
                      </a:r>
                      <a:endParaRPr lang="en-US" sz="1400" b="0" i="0" u="none" strike="noStrike">
                        <a:solidFill>
                          <a:srgbClr val="000000"/>
                        </a:solidFill>
                        <a:effectLst/>
                        <a:latin typeface="Calibri" charset="0"/>
                      </a:endParaRPr>
                    </a:p>
                  </a:txBody>
                  <a:tcPr marL="13940" marR="13940" marT="13940" marB="0" anchor="ctr"/>
                </a:tc>
                <a:tc>
                  <a:txBody>
                    <a:bodyPr/>
                    <a:lstStyle/>
                    <a:p>
                      <a:pPr algn="ctr" fontAlgn="b"/>
                      <a:r>
                        <a:rPr lang="hr-HR" sz="1400" b="0" u="none" strike="noStrike">
                          <a:effectLst/>
                        </a:rPr>
                        <a:t>16.2</a:t>
                      </a:r>
                      <a:endParaRPr lang="hr-HR" sz="1400" b="0" i="0" u="none" strike="noStrike">
                        <a:solidFill>
                          <a:srgbClr val="000000"/>
                        </a:solidFill>
                        <a:effectLst/>
                        <a:latin typeface="Calibri" charset="0"/>
                      </a:endParaRPr>
                    </a:p>
                  </a:txBody>
                  <a:tcPr marL="13940" marR="13940" marT="13940" marB="0" anchor="ctr"/>
                </a:tc>
                <a:tc>
                  <a:txBody>
                    <a:bodyPr/>
                    <a:lstStyle/>
                    <a:p>
                      <a:pPr algn="ctr" fontAlgn="b"/>
                      <a:endParaRPr lang="en-US" sz="1400" b="0" i="0" u="none" strike="noStrike" dirty="0">
                        <a:solidFill>
                          <a:srgbClr val="000000"/>
                        </a:solidFill>
                        <a:effectLst/>
                        <a:latin typeface="Calibri" charset="0"/>
                      </a:endParaRPr>
                    </a:p>
                  </a:txBody>
                  <a:tcPr marL="13940" marR="13940" marT="13940" marB="0" anchor="ctr"/>
                </a:tc>
                <a:tc>
                  <a:txBody>
                    <a:bodyPr/>
                    <a:lstStyle/>
                    <a:p>
                      <a:pPr algn="ctr" fontAlgn="b"/>
                      <a:r>
                        <a:rPr lang="en-US" sz="1400" b="0" u="none" strike="noStrike" dirty="0" err="1">
                          <a:effectLst/>
                        </a:rPr>
                        <a:t>Soja</a:t>
                      </a:r>
                      <a:endParaRPr lang="en-US" sz="1400" b="0" i="0" u="none" strike="noStrike" dirty="0">
                        <a:solidFill>
                          <a:srgbClr val="000000"/>
                        </a:solidFill>
                        <a:effectLst/>
                        <a:latin typeface="Calibri" charset="0"/>
                      </a:endParaRPr>
                    </a:p>
                  </a:txBody>
                  <a:tcPr marL="13940" marR="13940" marT="13940" marB="0" anchor="ctr"/>
                </a:tc>
              </a:tr>
              <a:tr h="448503">
                <a:tc>
                  <a:txBody>
                    <a:bodyPr/>
                    <a:lstStyle/>
                    <a:p>
                      <a:pPr algn="ctr" fontAlgn="b"/>
                      <a:r>
                        <a:rPr lang="en-US" sz="1400" b="0" u="none" strike="noStrike">
                          <a:effectLst/>
                        </a:rPr>
                        <a:t>Higashi-Soja</a:t>
                      </a:r>
                      <a:endParaRPr lang="en-US" sz="1400" b="0" i="0" u="none" strike="noStrike">
                        <a:solidFill>
                          <a:srgbClr val="000000"/>
                        </a:solidFill>
                        <a:effectLst/>
                        <a:latin typeface="Calibri" charset="0"/>
                      </a:endParaRPr>
                    </a:p>
                  </a:txBody>
                  <a:tcPr marL="13940" marR="13940" marT="13940" marB="0" anchor="ctr"/>
                </a:tc>
                <a:tc>
                  <a:txBody>
                    <a:bodyPr/>
                    <a:lstStyle/>
                    <a:p>
                      <a:pPr algn="ctr" fontAlgn="b"/>
                      <a:r>
                        <a:rPr lang="en-US" sz="1400" b="0" u="none" strike="noStrike">
                          <a:effectLst/>
                        </a:rPr>
                        <a:t>Dong Zong She</a:t>
                      </a:r>
                      <a:endParaRPr lang="en-US" sz="1400" b="0" i="0" u="none" strike="noStrike">
                        <a:solidFill>
                          <a:srgbClr val="000000"/>
                        </a:solidFill>
                        <a:effectLst/>
                        <a:latin typeface="Calibri" charset="0"/>
                      </a:endParaRPr>
                    </a:p>
                  </a:txBody>
                  <a:tcPr marL="13940" marR="13940" marT="13940" marB="0" anchor="ctr"/>
                </a:tc>
                <a:tc>
                  <a:txBody>
                    <a:bodyPr/>
                    <a:lstStyle/>
                    <a:p>
                      <a:pPr algn="ctr" fontAlgn="b"/>
                      <a:r>
                        <a:rPr lang="hr-HR" sz="1400" b="0" u="none" strike="noStrike" dirty="0">
                          <a:effectLst/>
                        </a:rPr>
                        <a:t>18.8</a:t>
                      </a:r>
                      <a:endParaRPr lang="hr-HR" sz="1400" b="0" i="0" u="none" strike="noStrike" dirty="0">
                        <a:solidFill>
                          <a:srgbClr val="000000"/>
                        </a:solidFill>
                        <a:effectLst/>
                        <a:latin typeface="Calibri" charset="0"/>
                      </a:endParaRPr>
                    </a:p>
                  </a:txBody>
                  <a:tcPr marL="13940" marR="13940" marT="13940" marB="0" anchor="ctr"/>
                </a:tc>
                <a:tc>
                  <a:txBody>
                    <a:bodyPr/>
                    <a:lstStyle/>
                    <a:p>
                      <a:pPr algn="ctr" fontAlgn="b"/>
                      <a:endParaRPr lang="en-US" sz="1400" b="0" i="0" u="none" strike="noStrike" dirty="0">
                        <a:solidFill>
                          <a:srgbClr val="000000"/>
                        </a:solidFill>
                        <a:effectLst/>
                        <a:latin typeface="Calibri" charset="0"/>
                      </a:endParaRPr>
                    </a:p>
                  </a:txBody>
                  <a:tcPr marL="13940" marR="13940" marT="13940" marB="0" anchor="ctr"/>
                </a:tc>
                <a:tc>
                  <a:txBody>
                    <a:bodyPr/>
                    <a:lstStyle/>
                    <a:p>
                      <a:pPr algn="ctr" fontAlgn="b"/>
                      <a:r>
                        <a:rPr lang="en-US" sz="1400" b="0" u="none" strike="noStrike" dirty="0" err="1">
                          <a:effectLst/>
                        </a:rPr>
                        <a:t>Soja</a:t>
                      </a:r>
                      <a:endParaRPr lang="en-US" sz="1400" b="0" i="0" u="none" strike="noStrike" dirty="0">
                        <a:solidFill>
                          <a:srgbClr val="000000"/>
                        </a:solidFill>
                        <a:effectLst/>
                        <a:latin typeface="Calibri" charset="0"/>
                      </a:endParaRPr>
                    </a:p>
                  </a:txBody>
                  <a:tcPr marL="13940" marR="13940" marT="13940" marB="0" anchor="ctr"/>
                </a:tc>
              </a:tr>
              <a:tr h="665660">
                <a:tc>
                  <a:txBody>
                    <a:bodyPr/>
                    <a:lstStyle/>
                    <a:p>
                      <a:pPr algn="ctr" fontAlgn="b"/>
                      <a:r>
                        <a:rPr lang="en-US" sz="1400" b="0" u="none" strike="noStrike">
                          <a:effectLst/>
                        </a:rPr>
                        <a:t>Soja</a:t>
                      </a:r>
                      <a:endParaRPr lang="en-US" sz="1400" b="0" i="0" u="none" strike="noStrike">
                        <a:solidFill>
                          <a:srgbClr val="000000"/>
                        </a:solidFill>
                        <a:effectLst/>
                        <a:latin typeface="Calibri" charset="0"/>
                      </a:endParaRPr>
                    </a:p>
                  </a:txBody>
                  <a:tcPr marL="13940" marR="13940" marT="13940" marB="0" anchor="ctr"/>
                </a:tc>
                <a:tc>
                  <a:txBody>
                    <a:bodyPr/>
                    <a:lstStyle/>
                    <a:p>
                      <a:pPr algn="ctr" fontAlgn="b"/>
                      <a:r>
                        <a:rPr lang="en-US" sz="1400" b="0" u="none" strike="noStrike" dirty="0" err="1">
                          <a:effectLst/>
                        </a:rPr>
                        <a:t>Zong</a:t>
                      </a:r>
                      <a:r>
                        <a:rPr lang="en-US" sz="1400" b="0" u="none" strike="noStrike" dirty="0">
                          <a:effectLst/>
                        </a:rPr>
                        <a:t> She</a:t>
                      </a:r>
                      <a:endParaRPr lang="en-US" sz="1400" b="0" i="0" u="none" strike="noStrike" dirty="0">
                        <a:solidFill>
                          <a:srgbClr val="000000"/>
                        </a:solidFill>
                        <a:effectLst/>
                        <a:latin typeface="Calibri" charset="0"/>
                      </a:endParaRPr>
                    </a:p>
                  </a:txBody>
                  <a:tcPr marL="13940" marR="13940" marT="13940" marB="0" anchor="ctr"/>
                </a:tc>
                <a:tc>
                  <a:txBody>
                    <a:bodyPr/>
                    <a:lstStyle/>
                    <a:p>
                      <a:pPr algn="ctr" fontAlgn="b"/>
                      <a:r>
                        <a:rPr lang="nb-NO" sz="1400" b="0" u="none" strike="noStrike">
                          <a:effectLst/>
                        </a:rPr>
                        <a:t>20.4</a:t>
                      </a:r>
                      <a:endParaRPr lang="nb-NO" sz="1400" b="0" i="0" u="none" strike="noStrike">
                        <a:solidFill>
                          <a:srgbClr val="000000"/>
                        </a:solidFill>
                        <a:effectLst/>
                        <a:latin typeface="Calibri" charset="0"/>
                      </a:endParaRPr>
                    </a:p>
                  </a:txBody>
                  <a:tcPr marL="13940" marR="13940" marT="13940" marB="0" anchor="ctr"/>
                </a:tc>
                <a:tc>
                  <a:txBody>
                    <a:bodyPr/>
                    <a:lstStyle/>
                    <a:p>
                      <a:pPr algn="ctr" fontAlgn="b"/>
                      <a:r>
                        <a:rPr lang="en-US" sz="1400" b="0" u="none" strike="noStrike" dirty="0" err="1">
                          <a:effectLst/>
                        </a:rPr>
                        <a:t>Hakubi</a:t>
                      </a:r>
                      <a:r>
                        <a:rPr lang="en-US" sz="1400" b="0" u="none" strike="noStrike" dirty="0">
                          <a:effectLst/>
                        </a:rPr>
                        <a:t> Line </a:t>
                      </a:r>
                      <a:r>
                        <a:rPr lang="en-US" sz="1400" b="0" u="none" strike="noStrike" dirty="0" err="1">
                          <a:effectLst/>
                        </a:rPr>
                        <a:t>Ibara</a:t>
                      </a:r>
                      <a:r>
                        <a:rPr lang="en-US" sz="1400" b="0" u="none" strike="noStrike" dirty="0">
                          <a:effectLst/>
                        </a:rPr>
                        <a:t> Railway </a:t>
                      </a:r>
                      <a:r>
                        <a:rPr lang="en-US" sz="1400" b="0" u="none" strike="noStrike" dirty="0" err="1">
                          <a:effectLst/>
                        </a:rPr>
                        <a:t>Ibara</a:t>
                      </a:r>
                      <a:r>
                        <a:rPr lang="en-US" sz="1400" b="0" u="none" strike="noStrike" dirty="0">
                          <a:effectLst/>
                        </a:rPr>
                        <a:t> Line</a:t>
                      </a:r>
                      <a:endParaRPr lang="en-US" sz="1400" b="0" i="0" u="none" strike="noStrike" dirty="0">
                        <a:solidFill>
                          <a:srgbClr val="000000"/>
                        </a:solidFill>
                        <a:effectLst/>
                        <a:latin typeface="Calibri" charset="0"/>
                      </a:endParaRPr>
                    </a:p>
                  </a:txBody>
                  <a:tcPr marL="13940" marR="13940" marT="13940" marB="0" anchor="ctr"/>
                </a:tc>
                <a:tc>
                  <a:txBody>
                    <a:bodyPr/>
                    <a:lstStyle/>
                    <a:p>
                      <a:pPr algn="ctr" fontAlgn="b"/>
                      <a:r>
                        <a:rPr lang="en-US" sz="1400" b="0" u="none" strike="noStrike" dirty="0" err="1">
                          <a:effectLst/>
                        </a:rPr>
                        <a:t>Soja</a:t>
                      </a:r>
                      <a:endParaRPr lang="en-US" sz="1400" b="0" i="0" u="none" strike="noStrike" dirty="0">
                        <a:solidFill>
                          <a:srgbClr val="000000"/>
                        </a:solidFill>
                        <a:effectLst/>
                        <a:latin typeface="Calibri" charset="0"/>
                      </a:endParaRPr>
                    </a:p>
                  </a:txBody>
                  <a:tcPr marL="13940" marR="13940" marT="13940" marB="0" anchor="ctr"/>
                </a:tc>
              </a:tr>
            </a:tbl>
          </a:graphicData>
        </a:graphic>
      </p:graphicFrame>
      <p:graphicFrame>
        <p:nvGraphicFramePr>
          <p:cNvPr id="1027" name="Table 1026"/>
          <p:cNvGraphicFramePr>
            <a:graphicFrameLocks noGrp="1"/>
          </p:cNvGraphicFramePr>
          <p:nvPr>
            <p:extLst>
              <p:ext uri="{D42A27DB-BD31-4B8C-83A1-F6EECF244321}">
                <p14:modId xmlns:p14="http://schemas.microsoft.com/office/powerpoint/2010/main" val="508267427"/>
              </p:ext>
            </p:extLst>
          </p:nvPr>
        </p:nvGraphicFramePr>
        <p:xfrm>
          <a:off x="14181074" y="3552401"/>
          <a:ext cx="5470635" cy="4158949"/>
        </p:xfrm>
        <a:graphic>
          <a:graphicData uri="http://schemas.openxmlformats.org/drawingml/2006/table">
            <a:tbl>
              <a:tblPr firstRow="1" bandRow="1">
                <a:tableStyleId>{69012ECD-51FC-41F1-AA8D-1B2483CD663E}</a:tableStyleId>
              </a:tblPr>
              <a:tblGrid>
                <a:gridCol w="836784"/>
                <a:gridCol w="2141253"/>
                <a:gridCol w="2492598"/>
              </a:tblGrid>
              <a:tr h="438915">
                <a:tc>
                  <a:txBody>
                    <a:bodyPr/>
                    <a:lstStyle/>
                    <a:p>
                      <a:pPr algn="ctr"/>
                      <a:r>
                        <a:rPr lang="en-US" sz="1400" dirty="0" smtClean="0"/>
                        <a:t>Position</a:t>
                      </a:r>
                      <a:endParaRPr lang="en-US" sz="1400" dirty="0"/>
                    </a:p>
                  </a:txBody>
                  <a:tcPr anchor="ctr"/>
                </a:tc>
                <a:tc>
                  <a:txBody>
                    <a:bodyPr/>
                    <a:lstStyle/>
                    <a:p>
                      <a:pPr algn="ctr"/>
                      <a:r>
                        <a:rPr lang="en-US" sz="1400" dirty="0" smtClean="0"/>
                        <a:t>Original</a:t>
                      </a:r>
                      <a:endParaRPr lang="en-US" sz="1400" dirty="0"/>
                    </a:p>
                  </a:txBody>
                  <a:tcPr anchor="ctr"/>
                </a:tc>
                <a:tc>
                  <a:txBody>
                    <a:bodyPr/>
                    <a:lstStyle/>
                    <a:p>
                      <a:pPr algn="ctr"/>
                      <a:r>
                        <a:rPr lang="en-US" sz="1400" dirty="0" smtClean="0"/>
                        <a:t>Modified (w/</a:t>
                      </a:r>
                      <a:r>
                        <a:rPr lang="en-US" sz="1400" dirty="0" err="1" smtClean="0"/>
                        <a:t>coref</a:t>
                      </a:r>
                      <a:r>
                        <a:rPr lang="en-US" sz="1400" dirty="0" smtClean="0"/>
                        <a:t>)</a:t>
                      </a:r>
                      <a:endParaRPr lang="en-US" sz="1400" dirty="0"/>
                    </a:p>
                  </a:txBody>
                  <a:tcPr anchor="ctr"/>
                </a:tc>
              </a:tr>
              <a:tr h="671248">
                <a:tc>
                  <a:txBody>
                    <a:bodyPr/>
                    <a:lstStyle/>
                    <a:p>
                      <a:pPr algn="ctr"/>
                      <a:r>
                        <a:rPr lang="en-US" sz="1400" dirty="0" smtClean="0"/>
                        <a:t>0</a:t>
                      </a:r>
                      <a:endParaRPr lang="en-US" sz="1400" dirty="0"/>
                    </a:p>
                  </a:txBody>
                  <a:tcPr anchor="ctr"/>
                </a:tc>
                <a:tc>
                  <a:txBody>
                    <a:bodyPr/>
                    <a:lstStyle/>
                    <a:p>
                      <a:pPr algn="r"/>
                      <a:r>
                        <a:rPr lang="en-US" sz="1400" dirty="0" smtClean="0"/>
                        <a:t>what are all the stations on the </a:t>
                      </a:r>
                      <a:r>
                        <a:rPr lang="en-US" sz="1400" dirty="0" err="1" smtClean="0"/>
                        <a:t>kibi</a:t>
                      </a:r>
                      <a:r>
                        <a:rPr lang="en-US" sz="1400" dirty="0" smtClean="0"/>
                        <a:t> line?	</a:t>
                      </a:r>
                      <a:endParaRPr lang="en-US" sz="1400" dirty="0"/>
                    </a:p>
                  </a:txBody>
                  <a:tcPr anchor="ctr"/>
                </a:tc>
                <a:tc>
                  <a:txBody>
                    <a:bodyPr/>
                    <a:lstStyle/>
                    <a:p>
                      <a:pPr algn="ctr"/>
                      <a:r>
                        <a:rPr lang="en-US" sz="1400" dirty="0" smtClean="0"/>
                        <a:t>what are all the stations on the </a:t>
                      </a:r>
                      <a:r>
                        <a:rPr lang="en-US" sz="1400" dirty="0" err="1" smtClean="0"/>
                        <a:t>kibi</a:t>
                      </a:r>
                      <a:r>
                        <a:rPr lang="en-US" sz="1400" dirty="0" smtClean="0"/>
                        <a:t> line?</a:t>
                      </a:r>
                      <a:endParaRPr lang="en-US" sz="1400" dirty="0"/>
                    </a:p>
                  </a:txBody>
                  <a:tcPr anchor="ctr"/>
                </a:tc>
              </a:tr>
              <a:tr h="854226">
                <a:tc>
                  <a:txBody>
                    <a:bodyPr/>
                    <a:lstStyle/>
                    <a:p>
                      <a:pPr algn="ctr"/>
                      <a:r>
                        <a:rPr lang="en-US" sz="1400" dirty="0" smtClean="0"/>
                        <a:t>1</a:t>
                      </a:r>
                      <a:endParaRPr lang="en-US" sz="1400" dirty="0"/>
                    </a:p>
                  </a:txBody>
                  <a:tcPr anchor="ctr"/>
                </a:tc>
                <a:tc>
                  <a:txBody>
                    <a:bodyPr/>
                    <a:lstStyle/>
                    <a:p>
                      <a:pPr algn="ctr"/>
                      <a:r>
                        <a:rPr lang="en-US" sz="1400" dirty="0" smtClean="0"/>
                        <a:t>what are the distances of these stations from the start of the line?</a:t>
                      </a:r>
                      <a:endParaRPr lang="en-US" sz="1400" dirty="0"/>
                    </a:p>
                  </a:txBody>
                  <a:tcPr anchor="ctr"/>
                </a:tc>
                <a:tc>
                  <a:txBody>
                    <a:bodyPr/>
                    <a:lstStyle/>
                    <a:p>
                      <a:pPr algn="ctr"/>
                      <a:r>
                        <a:rPr lang="en-US" sz="1400" dirty="0" smtClean="0"/>
                        <a:t>what are the distances of all the stations on the </a:t>
                      </a:r>
                      <a:r>
                        <a:rPr lang="en-US" sz="1400" dirty="0" err="1" smtClean="0"/>
                        <a:t>kibi</a:t>
                      </a:r>
                      <a:r>
                        <a:rPr lang="en-US" sz="1400" dirty="0" smtClean="0"/>
                        <a:t> line from the start of the </a:t>
                      </a:r>
                      <a:r>
                        <a:rPr lang="en-US" sz="1400" dirty="0" err="1" smtClean="0"/>
                        <a:t>kibi</a:t>
                      </a:r>
                      <a:r>
                        <a:rPr lang="en-US" sz="1400" dirty="0" smtClean="0"/>
                        <a:t> line?</a:t>
                      </a:r>
                      <a:endParaRPr lang="en-US" sz="1400" dirty="0"/>
                    </a:p>
                  </a:txBody>
                  <a:tcPr anchor="ctr"/>
                </a:tc>
              </a:tr>
              <a:tr h="671248">
                <a:tc>
                  <a:txBody>
                    <a:bodyPr/>
                    <a:lstStyle/>
                    <a:p>
                      <a:pPr algn="ctr"/>
                      <a:r>
                        <a:rPr lang="en-US" sz="1400" dirty="0" smtClean="0"/>
                        <a:t>2</a:t>
                      </a:r>
                      <a:endParaRPr lang="en-US" sz="1400" dirty="0"/>
                    </a:p>
                  </a:txBody>
                  <a:tcPr anchor="ctr"/>
                </a:tc>
                <a:tc>
                  <a:txBody>
                    <a:bodyPr/>
                    <a:lstStyle/>
                    <a:p>
                      <a:pPr algn="ctr"/>
                      <a:r>
                        <a:rPr lang="en-US" sz="1400" dirty="0" smtClean="0"/>
                        <a:t>of these, which is larger than 1 km?</a:t>
                      </a:r>
                      <a:endParaRPr lang="en-US" sz="1400" dirty="0"/>
                    </a:p>
                  </a:txBody>
                  <a:tcPr anchor="ctr"/>
                </a:tc>
                <a:tc>
                  <a:txBody>
                    <a:bodyPr/>
                    <a:lstStyle/>
                    <a:p>
                      <a:pPr algn="ctr"/>
                      <a:r>
                        <a:rPr lang="en-US" sz="1400" dirty="0" smtClean="0"/>
                        <a:t>of all the stations on the </a:t>
                      </a:r>
                      <a:r>
                        <a:rPr lang="en-US" sz="1400" dirty="0" err="1" smtClean="0"/>
                        <a:t>kibi</a:t>
                      </a:r>
                      <a:r>
                        <a:rPr lang="en-US" sz="1400" dirty="0" smtClean="0"/>
                        <a:t> line , which is larger than 1 km?	</a:t>
                      </a:r>
                      <a:endParaRPr lang="en-US" sz="1400" dirty="0"/>
                    </a:p>
                  </a:txBody>
                  <a:tcPr anchor="ctr"/>
                </a:tc>
              </a:tr>
              <a:tr h="671248">
                <a:tc>
                  <a:txBody>
                    <a:bodyPr/>
                    <a:lstStyle/>
                    <a:p>
                      <a:pPr algn="ctr"/>
                      <a:r>
                        <a:rPr lang="en-US" sz="1400" dirty="0" smtClean="0"/>
                        <a:t>3</a:t>
                      </a:r>
                      <a:endParaRPr lang="en-US" sz="1400" dirty="0"/>
                    </a:p>
                  </a:txBody>
                  <a:tcPr anchor="ctr"/>
                </a:tc>
                <a:tc>
                  <a:txBody>
                    <a:bodyPr/>
                    <a:lstStyle/>
                    <a:p>
                      <a:pPr algn="ctr"/>
                      <a:r>
                        <a:rPr lang="en-US" sz="1400" dirty="0" smtClean="0"/>
                        <a:t>of these, which is smaller than 2 km?</a:t>
                      </a:r>
                      <a:endParaRPr lang="en-US" sz="1400" dirty="0"/>
                    </a:p>
                  </a:txBody>
                  <a:tcPr anchor="ctr"/>
                </a:tc>
                <a:tc>
                  <a:txBody>
                    <a:bodyPr/>
                    <a:lstStyle/>
                    <a:p>
                      <a:pPr algn="ctr"/>
                      <a:r>
                        <a:rPr lang="en-US" sz="1400" dirty="0" smtClean="0"/>
                        <a:t>of all the stations on the </a:t>
                      </a:r>
                      <a:r>
                        <a:rPr lang="en-US" sz="1400" dirty="0" err="1" smtClean="0"/>
                        <a:t>kibi</a:t>
                      </a:r>
                      <a:r>
                        <a:rPr lang="en-US" sz="1400" dirty="0" smtClean="0"/>
                        <a:t> line , which is smaller than 2 km?	</a:t>
                      </a:r>
                      <a:endParaRPr lang="en-US" sz="1400" dirty="0"/>
                    </a:p>
                  </a:txBody>
                  <a:tcPr anchor="ctr"/>
                </a:tc>
              </a:tr>
              <a:tr h="671248">
                <a:tc>
                  <a:txBody>
                    <a:bodyPr/>
                    <a:lstStyle/>
                    <a:p>
                      <a:pPr algn="ctr"/>
                      <a:r>
                        <a:rPr lang="en-US" sz="1400" dirty="0" smtClean="0"/>
                        <a:t>4</a:t>
                      </a:r>
                      <a:endParaRPr lang="en-US" sz="1400" dirty="0"/>
                    </a:p>
                  </a:txBody>
                  <a:tcPr anchor="ctr"/>
                </a:tc>
                <a:tc>
                  <a:txBody>
                    <a:bodyPr/>
                    <a:lstStyle/>
                    <a:p>
                      <a:pPr algn="ctr"/>
                      <a:r>
                        <a:rPr lang="en-US" sz="1400" dirty="0" smtClean="0"/>
                        <a:t>which station is this distance from the start of the line?</a:t>
                      </a:r>
                      <a:endParaRPr lang="en-US" sz="1400" dirty="0"/>
                    </a:p>
                  </a:txBody>
                  <a:tcPr anchor="ctr"/>
                </a:tc>
                <a:tc>
                  <a:txBody>
                    <a:bodyPr/>
                    <a:lstStyle/>
                    <a:p>
                      <a:pPr algn="ctr"/>
                      <a:r>
                        <a:rPr lang="en-US" sz="1400" dirty="0" smtClean="0"/>
                        <a:t>which station is this distance from the start of the </a:t>
                      </a:r>
                      <a:r>
                        <a:rPr lang="en-US" sz="1400" dirty="0" err="1" smtClean="0"/>
                        <a:t>kibi</a:t>
                      </a:r>
                      <a:r>
                        <a:rPr lang="en-US" sz="1400" dirty="0" smtClean="0"/>
                        <a:t> line?	</a:t>
                      </a:r>
                      <a:endParaRPr lang="en-US" sz="1400" dirty="0"/>
                    </a:p>
                  </a:txBody>
                  <a:tcPr anchor="ctr"/>
                </a:tc>
              </a:tr>
            </a:tbl>
          </a:graphicData>
        </a:graphic>
      </p:graphicFrame>
      <p:grpSp>
        <p:nvGrpSpPr>
          <p:cNvPr id="1032" name="Group 1031"/>
          <p:cNvGrpSpPr/>
          <p:nvPr/>
        </p:nvGrpSpPr>
        <p:grpSpPr>
          <a:xfrm>
            <a:off x="7544141" y="13130092"/>
            <a:ext cx="5815542" cy="2665020"/>
            <a:chOff x="7574362" y="8089341"/>
            <a:chExt cx="5815542" cy="2665020"/>
          </a:xfrm>
        </p:grpSpPr>
        <p:pic>
          <p:nvPicPr>
            <p:cNvPr id="1028" name="Picture 10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4362" y="8089341"/>
              <a:ext cx="5815542" cy="1924863"/>
            </a:xfrm>
            <a:prstGeom prst="rect">
              <a:avLst/>
            </a:prstGeom>
          </p:spPr>
        </p:pic>
        <p:sp>
          <p:nvSpPr>
            <p:cNvPr id="309" name="Text Box 38"/>
            <p:cNvSpPr txBox="1">
              <a:spLocks noChangeArrowheads="1"/>
            </p:cNvSpPr>
            <p:nvPr/>
          </p:nvSpPr>
          <p:spPr bwMode="auto">
            <a:xfrm>
              <a:off x="7642186" y="10015697"/>
              <a:ext cx="557841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400" b="1" dirty="0" smtClean="0">
                  <a:solidFill>
                    <a:srgbClr val="0071EE"/>
                  </a:solidFill>
                  <a:latin typeface="Helvetica" charset="0"/>
                  <a:cs typeface="+mn-cs"/>
                </a:rPr>
                <a:t>Figure 2. </a:t>
              </a:r>
              <a:r>
                <a:rPr lang="en-US" sz="1400" dirty="0" smtClean="0">
                  <a:solidFill>
                    <a:srgbClr val="0071EE"/>
                  </a:solidFill>
                  <a:latin typeface="Helvetica" charset="0"/>
                  <a:cs typeface="+mn-cs"/>
                </a:rPr>
                <a:t>Visualization of the predicted </a:t>
              </a:r>
              <a:r>
                <a:rPr lang="en-US" sz="1400" dirty="0" err="1" smtClean="0">
                  <a:solidFill>
                    <a:srgbClr val="0071EE"/>
                  </a:solidFill>
                  <a:latin typeface="Helvetica" charset="0"/>
                  <a:cs typeface="+mn-cs"/>
                </a:rPr>
                <a:t>coreference</a:t>
              </a:r>
              <a:r>
                <a:rPr lang="en-US" sz="1400" dirty="0" smtClean="0">
                  <a:solidFill>
                    <a:srgbClr val="0071EE"/>
                  </a:solidFill>
                  <a:latin typeface="Helvetica" charset="0"/>
                  <a:cs typeface="+mn-cs"/>
                </a:rPr>
                <a:t> clusters output by the neural network, with their corresponding locations in the document bolded.</a:t>
              </a:r>
              <a:endParaRPr lang="en-US" sz="1400" dirty="0">
                <a:solidFill>
                  <a:srgbClr val="0071EE"/>
                </a:solidFill>
                <a:latin typeface="Helvetica" charset="0"/>
                <a:cs typeface="+mn-cs"/>
              </a:endParaRPr>
            </a:p>
          </p:txBody>
        </p:sp>
        <p:sp>
          <p:nvSpPr>
            <p:cNvPr id="1031" name="Rectangle 1030"/>
            <p:cNvSpPr/>
            <p:nvPr/>
          </p:nvSpPr>
          <p:spPr>
            <a:xfrm>
              <a:off x="7655313" y="8393107"/>
              <a:ext cx="1857532" cy="714791"/>
            </a:xfrm>
            <a:prstGeom prst="rect">
              <a:avLst/>
            </a:prstGeom>
            <a:solidFill>
              <a:srgbClr val="76D6FF">
                <a:alpha val="2588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034" name="Picture 10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11266" y="8358800"/>
            <a:ext cx="5496375" cy="3278295"/>
          </a:xfrm>
          <a:prstGeom prst="rect">
            <a:avLst/>
          </a:prstGeom>
        </p:spPr>
      </p:pic>
      <p:pic>
        <p:nvPicPr>
          <p:cNvPr id="1035" name="Picture 103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83598" y="8505050"/>
            <a:ext cx="4017656" cy="2956240"/>
          </a:xfrm>
          <a:prstGeom prst="rect">
            <a:avLst/>
          </a:prstGeom>
        </p:spPr>
      </p:pic>
      <p:graphicFrame>
        <p:nvGraphicFramePr>
          <p:cNvPr id="1037" name="Table 1036"/>
          <p:cNvGraphicFramePr>
            <a:graphicFrameLocks noGrp="1"/>
          </p:cNvGraphicFramePr>
          <p:nvPr>
            <p:extLst>
              <p:ext uri="{D42A27DB-BD31-4B8C-83A1-F6EECF244321}">
                <p14:modId xmlns:p14="http://schemas.microsoft.com/office/powerpoint/2010/main" val="885029732"/>
              </p:ext>
            </p:extLst>
          </p:nvPr>
        </p:nvGraphicFramePr>
        <p:xfrm>
          <a:off x="14096742" y="12681782"/>
          <a:ext cx="5385663" cy="2782989"/>
        </p:xfrm>
        <a:graphic>
          <a:graphicData uri="http://schemas.openxmlformats.org/drawingml/2006/table">
            <a:tbl>
              <a:tblPr firstRow="1" bandRow="1">
                <a:tableStyleId>{B301B821-A1FF-4177-AEE7-76D212191A09}</a:tableStyleId>
              </a:tblPr>
              <a:tblGrid>
                <a:gridCol w="2772764"/>
                <a:gridCol w="1303283"/>
                <a:gridCol w="1309616"/>
              </a:tblGrid>
              <a:tr h="294234">
                <a:tc>
                  <a:txBody>
                    <a:bodyPr/>
                    <a:lstStyle/>
                    <a:p>
                      <a:pPr algn="ctr"/>
                      <a:r>
                        <a:rPr lang="en-US" sz="1400" dirty="0" smtClean="0"/>
                        <a:t>Experiment</a:t>
                      </a:r>
                      <a:endParaRPr lang="en-US" sz="1400" dirty="0"/>
                    </a:p>
                  </a:txBody>
                  <a:tcPr anchor="ctr"/>
                </a:tc>
                <a:tc>
                  <a:txBody>
                    <a:bodyPr/>
                    <a:lstStyle/>
                    <a:p>
                      <a:pPr algn="ctr"/>
                      <a:r>
                        <a:rPr lang="en-US" sz="1400" dirty="0" smtClean="0"/>
                        <a:t>Train</a:t>
                      </a:r>
                      <a:endParaRPr lang="en-US" sz="1400" dirty="0"/>
                    </a:p>
                  </a:txBody>
                  <a:tcPr anchor="ctr"/>
                </a:tc>
                <a:tc>
                  <a:txBody>
                    <a:bodyPr/>
                    <a:lstStyle/>
                    <a:p>
                      <a:pPr algn="ctr"/>
                      <a:r>
                        <a:rPr lang="en-US" sz="1400" dirty="0" smtClean="0"/>
                        <a:t>Test</a:t>
                      </a:r>
                      <a:endParaRPr lang="en-US" sz="1400" dirty="0"/>
                    </a:p>
                  </a:txBody>
                  <a:tcPr anchor="ctr"/>
                </a:tc>
              </a:tr>
              <a:tr h="203880">
                <a:tc>
                  <a:txBody>
                    <a:bodyPr/>
                    <a:lstStyle/>
                    <a:p>
                      <a:pPr algn="ctr"/>
                      <a:r>
                        <a:rPr lang="en-US" sz="1400" dirty="0" smtClean="0"/>
                        <a:t>Dev Set </a:t>
                      </a:r>
                      <a:r>
                        <a:rPr lang="en-US" sz="1400" baseline="0" dirty="0" smtClean="0"/>
                        <a:t>(n = </a:t>
                      </a:r>
                      <a:r>
                        <a:rPr lang="en-US" sz="1400" dirty="0" smtClean="0"/>
                        <a:t>100)</a:t>
                      </a:r>
                      <a:endParaRPr lang="en-US" sz="1400" dirty="0"/>
                    </a:p>
                  </a:txBody>
                  <a:tcPr anchor="ctr"/>
                </a:tc>
                <a:tc>
                  <a:txBody>
                    <a:bodyPr/>
                    <a:lstStyle/>
                    <a:p>
                      <a:pPr algn="ctr"/>
                      <a:r>
                        <a:rPr lang="en-US" sz="1400" dirty="0" smtClean="0"/>
                        <a:t>0.659</a:t>
                      </a:r>
                      <a:endParaRPr lang="en-US" sz="1400" dirty="0"/>
                    </a:p>
                  </a:txBody>
                  <a:tcPr anchor="ctr"/>
                </a:tc>
                <a:tc>
                  <a:txBody>
                    <a:bodyPr/>
                    <a:lstStyle/>
                    <a:p>
                      <a:pPr algn="ctr"/>
                      <a:r>
                        <a:rPr lang="en-US" sz="1400" dirty="0" smtClean="0"/>
                        <a:t>0.165</a:t>
                      </a:r>
                      <a:endParaRPr lang="en-US" sz="1400" dirty="0"/>
                    </a:p>
                  </a:txBody>
                  <a:tcPr anchor="ctr"/>
                </a:tc>
              </a:tr>
              <a:tr h="318063">
                <a:tc>
                  <a:txBody>
                    <a:bodyPr/>
                    <a:lstStyle/>
                    <a:p>
                      <a:pPr marL="0" marR="0" indent="0" algn="ctr" defTabSz="1254008" rtl="0" eaLnBrk="1" fontAlgn="auto" latinLnBrk="0" hangingPunct="1">
                        <a:lnSpc>
                          <a:spcPct val="100000"/>
                        </a:lnSpc>
                        <a:spcBef>
                          <a:spcPts val="0"/>
                        </a:spcBef>
                        <a:spcAft>
                          <a:spcPts val="0"/>
                        </a:spcAft>
                        <a:buClrTx/>
                        <a:buSzTx/>
                        <a:buFontTx/>
                        <a:buNone/>
                        <a:tabLst/>
                        <a:defRPr/>
                      </a:pPr>
                      <a:r>
                        <a:rPr lang="en-US" sz="1400" dirty="0" smtClean="0"/>
                        <a:t>Dev Set M (n = 100)</a:t>
                      </a:r>
                    </a:p>
                  </a:txBody>
                  <a:tcPr anchor="ctr"/>
                </a:tc>
                <a:tc>
                  <a:txBody>
                    <a:bodyPr/>
                    <a:lstStyle/>
                    <a:p>
                      <a:pPr marL="0" marR="0" indent="0" algn="ctr" defTabSz="1254008" rtl="0" eaLnBrk="1" fontAlgn="auto" latinLnBrk="0" hangingPunct="1">
                        <a:lnSpc>
                          <a:spcPct val="100000"/>
                        </a:lnSpc>
                        <a:spcBef>
                          <a:spcPts val="0"/>
                        </a:spcBef>
                        <a:spcAft>
                          <a:spcPts val="0"/>
                        </a:spcAft>
                        <a:buClrTx/>
                        <a:buSzTx/>
                        <a:buFontTx/>
                        <a:buNone/>
                        <a:tabLst/>
                        <a:defRPr/>
                      </a:pPr>
                      <a:r>
                        <a:rPr lang="en-US" sz="1400" dirty="0" smtClean="0"/>
                        <a:t>0.668</a:t>
                      </a:r>
                    </a:p>
                  </a:txBody>
                  <a:tcPr anchor="ctr"/>
                </a:tc>
                <a:tc>
                  <a:txBody>
                    <a:bodyPr/>
                    <a:lstStyle/>
                    <a:p>
                      <a:pPr algn="ctr"/>
                      <a:r>
                        <a:rPr lang="en-US" sz="1400" dirty="0" smtClean="0"/>
                        <a:t>0.146</a:t>
                      </a:r>
                      <a:endParaRPr lang="en-US" sz="1400" dirty="0"/>
                    </a:p>
                  </a:txBody>
                  <a:tcPr anchor="ctr"/>
                </a:tc>
              </a:tr>
              <a:tr h="203880">
                <a:tc>
                  <a:txBody>
                    <a:bodyPr/>
                    <a:lstStyle/>
                    <a:p>
                      <a:pPr marL="0" marR="0" indent="0" algn="ctr" defTabSz="1254008" rtl="0" eaLnBrk="1" fontAlgn="auto" latinLnBrk="0" hangingPunct="1">
                        <a:lnSpc>
                          <a:spcPct val="100000"/>
                        </a:lnSpc>
                        <a:spcBef>
                          <a:spcPts val="0"/>
                        </a:spcBef>
                        <a:spcAft>
                          <a:spcPts val="0"/>
                        </a:spcAft>
                        <a:buClrTx/>
                        <a:buSzTx/>
                        <a:buFontTx/>
                        <a:buNone/>
                        <a:tabLst/>
                        <a:defRPr/>
                      </a:pPr>
                      <a:r>
                        <a:rPr lang="en-US" sz="1400" dirty="0" smtClean="0"/>
                        <a:t>Dev Set</a:t>
                      </a:r>
                      <a:r>
                        <a:rPr lang="en-US" sz="1400" baseline="0" dirty="0" smtClean="0"/>
                        <a:t> (beam size = 50)</a:t>
                      </a:r>
                      <a:endParaRPr lang="en-US" sz="1400" dirty="0" smtClean="0"/>
                    </a:p>
                  </a:txBody>
                  <a:tcPr anchor="ctr"/>
                </a:tc>
                <a:tc>
                  <a:txBody>
                    <a:bodyPr/>
                    <a:lstStyle/>
                    <a:p>
                      <a:pPr algn="ctr"/>
                      <a:r>
                        <a:rPr lang="en-US" sz="1400" dirty="0" smtClean="0"/>
                        <a:t>0.610</a:t>
                      </a:r>
                      <a:endParaRPr lang="en-US" sz="1400" dirty="0"/>
                    </a:p>
                  </a:txBody>
                  <a:tcPr anchor="ctr"/>
                </a:tc>
                <a:tc>
                  <a:txBody>
                    <a:bodyPr/>
                    <a:lstStyle/>
                    <a:p>
                      <a:pPr algn="ctr"/>
                      <a:r>
                        <a:rPr lang="en-US" sz="1400" dirty="0" smtClean="0"/>
                        <a:t>0.325</a:t>
                      </a:r>
                      <a:endParaRPr lang="en-US" sz="1400" dirty="0"/>
                    </a:p>
                  </a:txBody>
                  <a:tcPr anchor="ctr"/>
                </a:tc>
              </a:tr>
              <a:tr h="318063">
                <a:tc>
                  <a:txBody>
                    <a:bodyPr/>
                    <a:lstStyle/>
                    <a:p>
                      <a:pPr marL="0" marR="0" indent="0" algn="ctr" defTabSz="1254008" rtl="0" eaLnBrk="1" fontAlgn="auto" latinLnBrk="0" hangingPunct="1">
                        <a:lnSpc>
                          <a:spcPct val="100000"/>
                        </a:lnSpc>
                        <a:spcBef>
                          <a:spcPts val="0"/>
                        </a:spcBef>
                        <a:spcAft>
                          <a:spcPts val="0"/>
                        </a:spcAft>
                        <a:buClrTx/>
                        <a:buSzTx/>
                        <a:buFontTx/>
                        <a:buNone/>
                        <a:tabLst/>
                        <a:defRPr/>
                      </a:pPr>
                      <a:r>
                        <a:rPr lang="en-US" sz="1400" dirty="0" smtClean="0"/>
                        <a:t>Dev Set</a:t>
                      </a:r>
                      <a:r>
                        <a:rPr lang="en-US" sz="1400" baseline="0" dirty="0" smtClean="0"/>
                        <a:t> M </a:t>
                      </a:r>
                      <a:r>
                        <a:rPr lang="en-US" sz="1400" dirty="0" smtClean="0"/>
                        <a:t>(beam size = 50)</a:t>
                      </a:r>
                    </a:p>
                  </a:txBody>
                  <a:tcPr anchor="ctr"/>
                </a:tc>
                <a:tc>
                  <a:txBody>
                    <a:bodyPr/>
                    <a:lstStyle/>
                    <a:p>
                      <a:pPr algn="ctr"/>
                      <a:r>
                        <a:rPr lang="en-US" sz="1400" dirty="0" smtClean="0"/>
                        <a:t>0.614</a:t>
                      </a:r>
                      <a:endParaRPr lang="en-US" sz="1400" dirty="0"/>
                    </a:p>
                  </a:txBody>
                  <a:tcPr anchor="ctr"/>
                </a:tc>
                <a:tc>
                  <a:txBody>
                    <a:bodyPr/>
                    <a:lstStyle/>
                    <a:p>
                      <a:pPr algn="ctr"/>
                      <a:r>
                        <a:rPr lang="en-US" sz="1400" dirty="0" smtClean="0"/>
                        <a:t>0.317</a:t>
                      </a:r>
                      <a:endParaRPr lang="en-US" sz="1400" dirty="0"/>
                    </a:p>
                  </a:txBody>
                  <a:tcPr anchor="ctr"/>
                </a:tc>
              </a:tr>
              <a:tr h="318063">
                <a:tc>
                  <a:txBody>
                    <a:bodyPr/>
                    <a:lstStyle/>
                    <a:p>
                      <a:pPr marL="0" marR="0" indent="0" algn="ctr" defTabSz="1254008" rtl="0" eaLnBrk="1" fontAlgn="auto" latinLnBrk="0" hangingPunct="1">
                        <a:lnSpc>
                          <a:spcPct val="100000"/>
                        </a:lnSpc>
                        <a:spcBef>
                          <a:spcPts val="0"/>
                        </a:spcBef>
                        <a:spcAft>
                          <a:spcPts val="0"/>
                        </a:spcAft>
                        <a:buClrTx/>
                        <a:buSzTx/>
                        <a:buFontTx/>
                        <a:buNone/>
                        <a:tabLst/>
                        <a:defRPr/>
                      </a:pPr>
                      <a:r>
                        <a:rPr lang="en-US" sz="1400" dirty="0" smtClean="0"/>
                        <a:t>Dev Set </a:t>
                      </a:r>
                    </a:p>
                  </a:txBody>
                  <a:tcPr anchor="ctr"/>
                </a:tc>
                <a:tc>
                  <a:txBody>
                    <a:bodyPr/>
                    <a:lstStyle/>
                    <a:p>
                      <a:pPr algn="ctr"/>
                      <a:r>
                        <a:rPr lang="en-US" sz="1400" dirty="0" smtClean="0"/>
                        <a:t>0.614</a:t>
                      </a:r>
                      <a:endParaRPr lang="en-US" sz="1400" dirty="0"/>
                    </a:p>
                  </a:txBody>
                  <a:tcPr anchor="ctr"/>
                </a:tc>
                <a:tc>
                  <a:txBody>
                    <a:bodyPr/>
                    <a:lstStyle/>
                    <a:p>
                      <a:pPr algn="ctr"/>
                      <a:r>
                        <a:rPr lang="en-US" sz="1400" dirty="0" smtClean="0"/>
                        <a:t>0.320</a:t>
                      </a:r>
                      <a:endParaRPr lang="en-US" sz="1400" dirty="0"/>
                    </a:p>
                  </a:txBody>
                  <a:tcPr anchor="ctr"/>
                </a:tc>
              </a:tr>
              <a:tr h="203880">
                <a:tc>
                  <a:txBody>
                    <a:bodyPr/>
                    <a:lstStyle/>
                    <a:p>
                      <a:pPr marL="0" marR="0" indent="0" algn="ctr" defTabSz="1254008" rtl="0" eaLnBrk="1" fontAlgn="auto" latinLnBrk="0" hangingPunct="1">
                        <a:lnSpc>
                          <a:spcPct val="100000"/>
                        </a:lnSpc>
                        <a:spcBef>
                          <a:spcPts val="0"/>
                        </a:spcBef>
                        <a:spcAft>
                          <a:spcPts val="0"/>
                        </a:spcAft>
                        <a:buClrTx/>
                        <a:buSzTx/>
                        <a:buFontTx/>
                        <a:buNone/>
                        <a:tabLst/>
                        <a:defRPr/>
                      </a:pPr>
                      <a:r>
                        <a:rPr lang="en-US" sz="1400" dirty="0" smtClean="0"/>
                        <a:t>Dev Set M</a:t>
                      </a:r>
                    </a:p>
                  </a:txBody>
                  <a:tcPr anchor="ctr"/>
                </a:tc>
                <a:tc>
                  <a:txBody>
                    <a:bodyPr/>
                    <a:lstStyle/>
                    <a:p>
                      <a:pPr algn="ctr"/>
                      <a:r>
                        <a:rPr lang="en-US" sz="1400" dirty="0" smtClean="0"/>
                        <a:t>0.622</a:t>
                      </a:r>
                      <a:endParaRPr lang="en-US" sz="1400" dirty="0"/>
                    </a:p>
                  </a:txBody>
                  <a:tcPr anchor="ctr"/>
                </a:tc>
                <a:tc>
                  <a:txBody>
                    <a:bodyPr/>
                    <a:lstStyle/>
                    <a:p>
                      <a:pPr algn="ctr"/>
                      <a:r>
                        <a:rPr lang="en-US" sz="1400" dirty="0" smtClean="0"/>
                        <a:t>0.316</a:t>
                      </a:r>
                      <a:endParaRPr lang="en-US" sz="1400" dirty="0"/>
                    </a:p>
                  </a:txBody>
                  <a:tcPr anchor="ctr"/>
                </a:tc>
              </a:tr>
              <a:tr h="203880">
                <a:tc>
                  <a:txBody>
                    <a:bodyPr/>
                    <a:lstStyle/>
                    <a:p>
                      <a:pPr marL="0" marR="0" indent="0" algn="ctr" defTabSz="1254008" rtl="0" eaLnBrk="1" fontAlgn="auto" latinLnBrk="0" hangingPunct="1">
                        <a:lnSpc>
                          <a:spcPct val="100000"/>
                        </a:lnSpc>
                        <a:spcBef>
                          <a:spcPts val="0"/>
                        </a:spcBef>
                        <a:spcAft>
                          <a:spcPts val="0"/>
                        </a:spcAft>
                        <a:buClrTx/>
                        <a:buSzTx/>
                        <a:buFontTx/>
                        <a:buNone/>
                        <a:tabLst/>
                        <a:defRPr/>
                      </a:pPr>
                      <a:r>
                        <a:rPr lang="en-US" sz="1400" dirty="0" smtClean="0"/>
                        <a:t>Test Set</a:t>
                      </a:r>
                    </a:p>
                  </a:txBody>
                  <a:tcPr anchor="ctr"/>
                </a:tc>
                <a:tc>
                  <a:txBody>
                    <a:bodyPr/>
                    <a:lstStyle/>
                    <a:p>
                      <a:pPr algn="ctr"/>
                      <a:r>
                        <a:rPr lang="en-US" sz="1400" dirty="0" smtClean="0"/>
                        <a:t>0.598</a:t>
                      </a:r>
                      <a:endParaRPr lang="en-US" sz="1400" dirty="0"/>
                    </a:p>
                  </a:txBody>
                  <a:tcPr anchor="ctr"/>
                </a:tc>
                <a:tc>
                  <a:txBody>
                    <a:bodyPr/>
                    <a:lstStyle/>
                    <a:p>
                      <a:pPr algn="ctr"/>
                      <a:r>
                        <a:rPr lang="en-US" sz="1400" dirty="0" smtClean="0"/>
                        <a:t>0.328</a:t>
                      </a:r>
                      <a:endParaRPr lang="en-US" sz="1400" dirty="0"/>
                    </a:p>
                  </a:txBody>
                  <a:tcPr anchor="ctr"/>
                </a:tc>
              </a:tr>
              <a:tr h="203880">
                <a:tc>
                  <a:txBody>
                    <a:bodyPr/>
                    <a:lstStyle/>
                    <a:p>
                      <a:pPr marL="0" marR="0" indent="0" algn="ctr" defTabSz="1254008" rtl="0" eaLnBrk="1" fontAlgn="auto" latinLnBrk="0" hangingPunct="1">
                        <a:lnSpc>
                          <a:spcPct val="100000"/>
                        </a:lnSpc>
                        <a:spcBef>
                          <a:spcPts val="0"/>
                        </a:spcBef>
                        <a:spcAft>
                          <a:spcPts val="0"/>
                        </a:spcAft>
                        <a:buClrTx/>
                        <a:buSzTx/>
                        <a:buFontTx/>
                        <a:buNone/>
                        <a:tabLst/>
                        <a:defRPr/>
                      </a:pPr>
                      <a:r>
                        <a:rPr lang="en-US" sz="1400" smtClean="0"/>
                        <a:t>Test Set </a:t>
                      </a:r>
                      <a:r>
                        <a:rPr lang="en-US" sz="1400" dirty="0" smtClean="0"/>
                        <a:t>M</a:t>
                      </a:r>
                    </a:p>
                  </a:txBody>
                  <a:tcPr anchor="ctr"/>
                </a:tc>
                <a:tc>
                  <a:txBody>
                    <a:bodyPr/>
                    <a:lstStyle/>
                    <a:p>
                      <a:pPr algn="ctr"/>
                      <a:r>
                        <a:rPr lang="en-US" sz="1400" dirty="0" smtClean="0"/>
                        <a:t>0.601</a:t>
                      </a:r>
                      <a:endParaRPr lang="en-US" sz="1400" dirty="0"/>
                    </a:p>
                  </a:txBody>
                  <a:tcPr anchor="ctr"/>
                </a:tc>
                <a:tc>
                  <a:txBody>
                    <a:bodyPr/>
                    <a:lstStyle/>
                    <a:p>
                      <a:pPr algn="ctr"/>
                      <a:r>
                        <a:rPr lang="en-US" sz="1400" dirty="0" smtClean="0"/>
                        <a:t>0.327</a:t>
                      </a:r>
                      <a:endParaRPr lang="en-US" sz="1400" dirty="0"/>
                    </a:p>
                  </a:txBody>
                  <a:tcPr anchor="ctr"/>
                </a:tc>
              </a:tr>
            </a:tbl>
          </a:graphicData>
        </a:graphic>
      </p:graphicFrame>
    </p:spTree>
    <p:extLst>
      <p:ext uri="{BB962C8B-B14F-4D97-AF65-F5344CB8AC3E}">
        <p14:creationId xmlns:p14="http://schemas.microsoft.com/office/powerpoint/2010/main" val="12877936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1388</TotalTime>
  <Words>1095</Words>
  <Application>Microsoft Macintosh PowerPoint</Application>
  <PresentationFormat>Custom</PresentationFormat>
  <Paragraphs>106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Helvetica</vt:lpstr>
      <vt:lpstr>Mangal</vt:lpstr>
      <vt:lpstr>Verdana</vt:lpstr>
      <vt:lpstr>Arial</vt:lpstr>
      <vt:lpstr>Office Theme</vt:lpstr>
      <vt:lpstr>PowerPoint Presentation</vt:lpstr>
    </vt:vector>
  </TitlesOfParts>
  <Company>photo+design</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 Saba</dc:creator>
  <cp:lastModifiedBy>Summer Wu</cp:lastModifiedBy>
  <cp:revision>154</cp:revision>
  <dcterms:created xsi:type="dcterms:W3CDTF">2013-06-13T16:39:06Z</dcterms:created>
  <dcterms:modified xsi:type="dcterms:W3CDTF">2017-12-15T14:19:53Z</dcterms:modified>
</cp:coreProperties>
</file>