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16940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265778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701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377939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984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72630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319518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14203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102487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FC374-29CE-4D5A-AB50-0E3385F86F3F}"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373300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FC374-29CE-4D5A-AB50-0E3385F86F3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98571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FC374-29CE-4D5A-AB50-0E3385F86F3F}"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87571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FC374-29CE-4D5A-AB50-0E3385F86F3F}"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421794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FC374-29CE-4D5A-AB50-0E3385F86F3F}"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60760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5FC374-29CE-4D5A-AB50-0E3385F86F3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21177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5FC374-29CE-4D5A-AB50-0E3385F86F3F}"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21703-876D-49D1-943E-C8ECC91C9516}" type="slidenum">
              <a:rPr lang="en-US" smtClean="0"/>
              <a:t>‹#›</a:t>
            </a:fld>
            <a:endParaRPr lang="en-US"/>
          </a:p>
        </p:txBody>
      </p:sp>
    </p:spTree>
    <p:extLst>
      <p:ext uri="{BB962C8B-B14F-4D97-AF65-F5344CB8AC3E}">
        <p14:creationId xmlns:p14="http://schemas.microsoft.com/office/powerpoint/2010/main" val="229027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FC374-29CE-4D5A-AB50-0E3385F86F3F}" type="datetimeFigureOut">
              <a:rPr lang="en-US" smtClean="0"/>
              <a:t>4/26/2018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121703-876D-49D1-943E-C8ECC91C9516}" type="slidenum">
              <a:rPr lang="en-US" smtClean="0"/>
              <a:t>‹#›</a:t>
            </a:fld>
            <a:endParaRPr lang="en-US"/>
          </a:p>
        </p:txBody>
      </p:sp>
    </p:spTree>
    <p:extLst>
      <p:ext uri="{BB962C8B-B14F-4D97-AF65-F5344CB8AC3E}">
        <p14:creationId xmlns:p14="http://schemas.microsoft.com/office/powerpoint/2010/main" val="2187324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213F-D2F1-4113-8AF5-9714BCE98AC1}"/>
              </a:ext>
            </a:extLst>
          </p:cNvPr>
          <p:cNvSpPr>
            <a:spLocks noGrp="1"/>
          </p:cNvSpPr>
          <p:nvPr>
            <p:ph type="ctrTitle"/>
          </p:nvPr>
        </p:nvSpPr>
        <p:spPr/>
        <p:txBody>
          <a:bodyPr>
            <a:normAutofit fontScale="90000"/>
          </a:bodyPr>
          <a:lstStyle/>
          <a:p>
            <a:r>
              <a:rPr lang="en-US" dirty="0"/>
              <a:t>Matching Networks for Cross language Information Retrieval</a:t>
            </a:r>
          </a:p>
        </p:txBody>
      </p:sp>
      <p:sp>
        <p:nvSpPr>
          <p:cNvPr id="3" name="Subtitle 2">
            <a:extLst>
              <a:ext uri="{FF2B5EF4-FFF2-40B4-BE49-F238E27FC236}">
                <a16:creationId xmlns:a16="http://schemas.microsoft.com/office/drawing/2014/main" id="{1848239A-D096-4284-98CF-EC4799D80622}"/>
              </a:ext>
            </a:extLst>
          </p:cNvPr>
          <p:cNvSpPr>
            <a:spLocks noGrp="1"/>
          </p:cNvSpPr>
          <p:nvPr>
            <p:ph type="subTitle" idx="1"/>
          </p:nvPr>
        </p:nvSpPr>
        <p:spPr/>
        <p:txBody>
          <a:bodyPr>
            <a:normAutofit fontScale="92500" lnSpcReduction="10000"/>
          </a:bodyPr>
          <a:lstStyle/>
          <a:p>
            <a:pPr algn="r"/>
            <a:r>
              <a:rPr lang="en-US" dirty="0"/>
              <a:t>Gaurav Pathak </a:t>
            </a:r>
          </a:p>
          <a:p>
            <a:pPr algn="r"/>
            <a:r>
              <a:rPr lang="en-US" dirty="0"/>
              <a:t>Mentor: Javid </a:t>
            </a:r>
            <a:r>
              <a:rPr lang="en-US" dirty="0" err="1"/>
              <a:t>Dadashkarimi</a:t>
            </a:r>
            <a:r>
              <a:rPr lang="en-US" dirty="0"/>
              <a:t> </a:t>
            </a:r>
          </a:p>
          <a:p>
            <a:pPr algn="r"/>
            <a:r>
              <a:rPr lang="en-US" dirty="0"/>
              <a:t>Advisor: Dragomir </a:t>
            </a:r>
            <a:r>
              <a:rPr lang="en-US" dirty="0" err="1"/>
              <a:t>Radev</a:t>
            </a:r>
            <a:endParaRPr lang="en-US" dirty="0"/>
          </a:p>
        </p:txBody>
      </p:sp>
    </p:spTree>
    <p:extLst>
      <p:ext uri="{BB962C8B-B14F-4D97-AF65-F5344CB8AC3E}">
        <p14:creationId xmlns:p14="http://schemas.microsoft.com/office/powerpoint/2010/main" val="356472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37C9-BD78-43B9-BAE8-60969C6CDFAA}"/>
              </a:ext>
            </a:extLst>
          </p:cNvPr>
          <p:cNvSpPr>
            <a:spLocks noGrp="1"/>
          </p:cNvSpPr>
          <p:nvPr>
            <p:ph type="title"/>
          </p:nvPr>
        </p:nvSpPr>
        <p:spPr/>
        <p:txBody>
          <a:bodyPr/>
          <a:lstStyle/>
          <a:p>
            <a:r>
              <a:rPr lang="en-US" dirty="0"/>
              <a:t>Learning from a few examples</a:t>
            </a:r>
          </a:p>
        </p:txBody>
      </p:sp>
      <p:sp>
        <p:nvSpPr>
          <p:cNvPr id="3" name="Content Placeholder 2">
            <a:extLst>
              <a:ext uri="{FF2B5EF4-FFF2-40B4-BE49-F238E27FC236}">
                <a16:creationId xmlns:a16="http://schemas.microsoft.com/office/drawing/2014/main" id="{4D7B214B-5D54-441A-9362-75007D845141}"/>
              </a:ext>
            </a:extLst>
          </p:cNvPr>
          <p:cNvSpPr>
            <a:spLocks noGrp="1"/>
          </p:cNvSpPr>
          <p:nvPr>
            <p:ph idx="1"/>
          </p:nvPr>
        </p:nvSpPr>
        <p:spPr/>
        <p:txBody>
          <a:bodyPr/>
          <a:lstStyle/>
          <a:p>
            <a:r>
              <a:rPr lang="en-US" dirty="0"/>
              <a:t>Unlike humans, neural networks need a large number of examples to learn new concepts/classes etc.</a:t>
            </a:r>
          </a:p>
          <a:p>
            <a:r>
              <a:rPr lang="en-US" dirty="0"/>
              <a:t>This makes it infeasible for tasks with few training examples</a:t>
            </a:r>
          </a:p>
          <a:p>
            <a:r>
              <a:rPr lang="en-US" dirty="0"/>
              <a:t>CLIR for low frequency languages is one such task</a:t>
            </a:r>
          </a:p>
          <a:p>
            <a:r>
              <a:rPr lang="en-US" dirty="0"/>
              <a:t>I explore the paper “Matching Networks for One Shot Learning” by </a:t>
            </a:r>
            <a:r>
              <a:rPr lang="en-US" dirty="0" err="1"/>
              <a:t>Vinyals</a:t>
            </a:r>
            <a:r>
              <a:rPr lang="en-US" dirty="0"/>
              <a:t> et al from Google DeepMind</a:t>
            </a:r>
          </a:p>
        </p:txBody>
      </p:sp>
    </p:spTree>
    <p:extLst>
      <p:ext uri="{BB962C8B-B14F-4D97-AF65-F5344CB8AC3E}">
        <p14:creationId xmlns:p14="http://schemas.microsoft.com/office/powerpoint/2010/main" val="189979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208F-CDD1-48A3-BF6A-807CE08AA3FB}"/>
              </a:ext>
            </a:extLst>
          </p:cNvPr>
          <p:cNvSpPr>
            <a:spLocks noGrp="1"/>
          </p:cNvSpPr>
          <p:nvPr>
            <p:ph type="title"/>
          </p:nvPr>
        </p:nvSpPr>
        <p:spPr/>
        <p:txBody>
          <a:bodyPr/>
          <a:lstStyle/>
          <a:p>
            <a:r>
              <a:rPr lang="en-US" dirty="0"/>
              <a:t>Problem Description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5A78F0-45D4-4329-B75A-2EF68DD5C9C6}"/>
                  </a:ext>
                </a:extLst>
              </p:cNvPr>
              <p:cNvSpPr>
                <a:spLocks noGrp="1"/>
              </p:cNvSpPr>
              <p:nvPr>
                <p:ph idx="1"/>
              </p:nvPr>
            </p:nvSpPr>
            <p:spPr>
              <a:xfrm>
                <a:off x="838200" y="2066256"/>
                <a:ext cx="10515599" cy="4667250"/>
              </a:xfrm>
            </p:spPr>
            <p:txBody>
              <a:bodyPr/>
              <a:lstStyle/>
              <a:p>
                <a:r>
                  <a:rPr lang="en-US" dirty="0"/>
                  <a:t>The problem that the matching network tries to solve is as follows:</a:t>
                </a:r>
              </a:p>
              <a:p>
                <a:pPr lvl="1"/>
                <a:r>
                  <a:rPr lang="en-US" dirty="0"/>
                  <a:t>Given a set S of k examples of input-label pairs (</a:t>
                </a:r>
                <a:r>
                  <a:rPr lang="en-US" dirty="0" err="1"/>
                  <a:t>x,y</a:t>
                </a:r>
                <a:r>
                  <a:rPr lang="en-US" dirty="0"/>
                  <a:t>), predict the label y1 for a query/input image x1.</a:t>
                </a:r>
              </a:p>
              <a:p>
                <a:pPr lvl="1"/>
                <a:r>
                  <a:rPr lang="en-US" dirty="0"/>
                  <a:t>It is calculating the distribution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1, </m:t>
                    </m:r>
                    <m:r>
                      <a:rPr lang="en-US" i="1">
                        <a:latin typeface="Cambria Math" panose="02040503050406030204" pitchFamily="18" charset="0"/>
                      </a:rPr>
                      <m:t>𝑆</m:t>
                    </m:r>
                    <m:r>
                      <a:rPr lang="en-US" i="1">
                        <a:latin typeface="Cambria Math" panose="02040503050406030204" pitchFamily="18" charset="0"/>
                      </a:rPr>
                      <m:t>)</m:t>
                    </m:r>
                  </m:oMath>
                </a14:m>
                <a:r>
                  <a:rPr lang="en-US" dirty="0"/>
                  <a:t> for the given query</a:t>
                </a:r>
              </a:p>
              <a:p>
                <a:pPr lvl="1"/>
                <a:r>
                  <a:rPr lang="en-US" dirty="0"/>
                  <a:t>The test examples, set S are unseen during training. Thus, the number of examples in the set is k=1 and seen for the first time by the classifier, thus, it is called “one-shot learning”</a:t>
                </a:r>
              </a:p>
              <a:p>
                <a:pPr lvl="1"/>
                <a:r>
                  <a:rPr lang="en-US" dirty="0"/>
                  <a:t>Essentially given a query and a list of options (the support set), the network is trying to match the query with a label in the set.</a:t>
                </a:r>
              </a:p>
              <a:p>
                <a:pPr lvl="1"/>
                <a:r>
                  <a:rPr lang="en-US" dirty="0"/>
                  <a:t>It is debatable whether it can be called one-shot “learning” as there no change to the network happening even though it can classify things from few examples</a:t>
                </a:r>
              </a:p>
              <a:p>
                <a:pPr lvl="1"/>
                <a:endParaRPr lang="en-US" dirty="0"/>
              </a:p>
            </p:txBody>
          </p:sp>
        </mc:Choice>
        <mc:Fallback>
          <p:sp>
            <p:nvSpPr>
              <p:cNvPr id="3" name="Content Placeholder 2">
                <a:extLst>
                  <a:ext uri="{FF2B5EF4-FFF2-40B4-BE49-F238E27FC236}">
                    <a16:creationId xmlns:a16="http://schemas.microsoft.com/office/drawing/2014/main" id="{785A78F0-45D4-4329-B75A-2EF68DD5C9C6}"/>
                  </a:ext>
                </a:extLst>
              </p:cNvPr>
              <p:cNvSpPr>
                <a:spLocks noGrp="1" noRot="1" noChangeAspect="1" noMove="1" noResize="1" noEditPoints="1" noAdjustHandles="1" noChangeArrowheads="1" noChangeShapeType="1" noTextEdit="1"/>
              </p:cNvSpPr>
              <p:nvPr>
                <p:ph idx="1"/>
              </p:nvPr>
            </p:nvSpPr>
            <p:spPr>
              <a:xfrm>
                <a:off x="838200" y="2066256"/>
                <a:ext cx="10515599" cy="4667250"/>
              </a:xfrm>
              <a:blipFill>
                <a:blip r:embed="rId2"/>
                <a:stretch>
                  <a:fillRect l="-174" t="-914" r="-348"/>
                </a:stretch>
              </a:blipFill>
            </p:spPr>
            <p:txBody>
              <a:bodyPr/>
              <a:lstStyle/>
              <a:p>
                <a:r>
                  <a:rPr lang="en-US">
                    <a:noFill/>
                  </a:rPr>
                  <a:t> </a:t>
                </a:r>
              </a:p>
            </p:txBody>
          </p:sp>
        </mc:Fallback>
      </mc:AlternateContent>
    </p:spTree>
    <p:extLst>
      <p:ext uri="{BB962C8B-B14F-4D97-AF65-F5344CB8AC3E}">
        <p14:creationId xmlns:p14="http://schemas.microsoft.com/office/powerpoint/2010/main" val="350079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C33D-773E-43EF-A274-4EF43C46161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7DE997A-3F63-4062-8F79-628C10737D8B}"/>
              </a:ext>
            </a:extLst>
          </p:cNvPr>
          <p:cNvSpPr>
            <a:spLocks noGrp="1"/>
          </p:cNvSpPr>
          <p:nvPr>
            <p:ph idx="1"/>
          </p:nvPr>
        </p:nvSpPr>
        <p:spPr/>
        <p:txBody>
          <a:bodyPr>
            <a:normAutofit/>
          </a:bodyPr>
          <a:lstStyle/>
          <a:p>
            <a:pPr>
              <a:defRPr/>
            </a:pPr>
            <a:r>
              <a:rPr lang="en-US" dirty="0">
                <a:solidFill>
                  <a:srgbClr val="000000"/>
                </a:solidFill>
                <a:latin typeface="Helvetica" charset="0"/>
              </a:rPr>
              <a:t>The zero shot matching is done in a process very similar to a </a:t>
            </a:r>
            <a:r>
              <a:rPr lang="en-US" dirty="0" err="1">
                <a:solidFill>
                  <a:srgbClr val="000000"/>
                </a:solidFill>
                <a:latin typeface="Helvetica" charset="0"/>
              </a:rPr>
              <a:t>kNN</a:t>
            </a:r>
            <a:r>
              <a:rPr lang="en-US" dirty="0">
                <a:solidFill>
                  <a:srgbClr val="000000"/>
                </a:solidFill>
                <a:latin typeface="Helvetica" charset="0"/>
              </a:rPr>
              <a:t> classifier</a:t>
            </a:r>
          </a:p>
          <a:p>
            <a:pPr>
              <a:defRPr/>
            </a:pPr>
            <a:r>
              <a:rPr lang="en-US" dirty="0">
                <a:solidFill>
                  <a:srgbClr val="000000"/>
                </a:solidFill>
                <a:latin typeface="Helvetica" charset="0"/>
              </a:rPr>
              <a:t>In order to do the matching, a criteria is required to compare the input with the support set. In order to do this, contextual embeddings are used. There are two embedding functions, ones for the support set and one for the query. The cosine distance between the outputs of these two embedding functions are used to calculate the probability distribution over all possible classes</a:t>
            </a:r>
          </a:p>
        </p:txBody>
      </p:sp>
    </p:spTree>
    <p:extLst>
      <p:ext uri="{BB962C8B-B14F-4D97-AF65-F5344CB8AC3E}">
        <p14:creationId xmlns:p14="http://schemas.microsoft.com/office/powerpoint/2010/main" val="49772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F108-8946-4195-914F-99D4EF8D2764}"/>
              </a:ext>
            </a:extLst>
          </p:cNvPr>
          <p:cNvSpPr>
            <a:spLocks noGrp="1"/>
          </p:cNvSpPr>
          <p:nvPr>
            <p:ph type="title"/>
          </p:nvPr>
        </p:nvSpPr>
        <p:spPr>
          <a:xfrm>
            <a:off x="198504" y="0"/>
            <a:ext cx="10515600" cy="1325563"/>
          </a:xfrm>
        </p:spPr>
        <p:txBody>
          <a:bodyPr/>
          <a:lstStyle/>
          <a:p>
            <a:r>
              <a:rPr lang="en-US" dirty="0"/>
              <a:t>Architecture</a:t>
            </a:r>
          </a:p>
        </p:txBody>
      </p:sp>
      <p:pic>
        <p:nvPicPr>
          <p:cNvPr id="5" name="Picture 4">
            <a:extLst>
              <a:ext uri="{FF2B5EF4-FFF2-40B4-BE49-F238E27FC236}">
                <a16:creationId xmlns:a16="http://schemas.microsoft.com/office/drawing/2014/main" id="{24976514-D820-41C9-8F60-610CEC4B8F0D}"/>
              </a:ext>
            </a:extLst>
          </p:cNvPr>
          <p:cNvPicPr>
            <a:picLocks noChangeAspect="1"/>
          </p:cNvPicPr>
          <p:nvPr/>
        </p:nvPicPr>
        <p:blipFill>
          <a:blip r:embed="rId2"/>
          <a:stretch>
            <a:fillRect/>
          </a:stretch>
        </p:blipFill>
        <p:spPr>
          <a:xfrm>
            <a:off x="198504" y="1027906"/>
            <a:ext cx="11794992" cy="5587101"/>
          </a:xfrm>
          <a:prstGeom prst="rect">
            <a:avLst/>
          </a:prstGeom>
        </p:spPr>
      </p:pic>
    </p:spTree>
    <p:extLst>
      <p:ext uri="{BB962C8B-B14F-4D97-AF65-F5344CB8AC3E}">
        <p14:creationId xmlns:p14="http://schemas.microsoft.com/office/powerpoint/2010/main" val="281728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A5E9-9365-4A2D-9BB9-8B6E5BED7E2B}"/>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8282743D-8AFB-489C-98D0-CDF739526E29}"/>
              </a:ext>
            </a:extLst>
          </p:cNvPr>
          <p:cNvGraphicFramePr>
            <a:graphicFrameLocks noGrp="1"/>
          </p:cNvGraphicFramePr>
          <p:nvPr>
            <p:extLst>
              <p:ext uri="{D42A27DB-BD31-4B8C-83A1-F6EECF244321}">
                <p14:modId xmlns:p14="http://schemas.microsoft.com/office/powerpoint/2010/main" val="260966257"/>
              </p:ext>
            </p:extLst>
          </p:nvPr>
        </p:nvGraphicFramePr>
        <p:xfrm>
          <a:off x="838200" y="1831892"/>
          <a:ext cx="8760546" cy="3964100"/>
        </p:xfrm>
        <a:graphic>
          <a:graphicData uri="http://schemas.openxmlformats.org/drawingml/2006/table">
            <a:tbl>
              <a:tblPr>
                <a:tableStyleId>{5C22544A-7EE6-4342-B048-85BDC9FD1C3A}</a:tableStyleId>
              </a:tblPr>
              <a:tblGrid>
                <a:gridCol w="1460091">
                  <a:extLst>
                    <a:ext uri="{9D8B030D-6E8A-4147-A177-3AD203B41FA5}">
                      <a16:colId xmlns:a16="http://schemas.microsoft.com/office/drawing/2014/main" val="1409920483"/>
                    </a:ext>
                  </a:extLst>
                </a:gridCol>
                <a:gridCol w="1460091">
                  <a:extLst>
                    <a:ext uri="{9D8B030D-6E8A-4147-A177-3AD203B41FA5}">
                      <a16:colId xmlns:a16="http://schemas.microsoft.com/office/drawing/2014/main" val="185612955"/>
                    </a:ext>
                  </a:extLst>
                </a:gridCol>
                <a:gridCol w="1460091">
                  <a:extLst>
                    <a:ext uri="{9D8B030D-6E8A-4147-A177-3AD203B41FA5}">
                      <a16:colId xmlns:a16="http://schemas.microsoft.com/office/drawing/2014/main" val="332731621"/>
                    </a:ext>
                  </a:extLst>
                </a:gridCol>
                <a:gridCol w="1460091">
                  <a:extLst>
                    <a:ext uri="{9D8B030D-6E8A-4147-A177-3AD203B41FA5}">
                      <a16:colId xmlns:a16="http://schemas.microsoft.com/office/drawing/2014/main" val="2069141900"/>
                    </a:ext>
                  </a:extLst>
                </a:gridCol>
                <a:gridCol w="1460091">
                  <a:extLst>
                    <a:ext uri="{9D8B030D-6E8A-4147-A177-3AD203B41FA5}">
                      <a16:colId xmlns:a16="http://schemas.microsoft.com/office/drawing/2014/main" val="575164168"/>
                    </a:ext>
                  </a:extLst>
                </a:gridCol>
                <a:gridCol w="1460091">
                  <a:extLst>
                    <a:ext uri="{9D8B030D-6E8A-4147-A177-3AD203B41FA5}">
                      <a16:colId xmlns:a16="http://schemas.microsoft.com/office/drawing/2014/main" val="4015865642"/>
                    </a:ext>
                  </a:extLst>
                </a:gridCol>
              </a:tblGrid>
              <a:tr h="1552421">
                <a:tc>
                  <a:txBody>
                    <a:bodyPr/>
                    <a:lstStyle/>
                    <a:p>
                      <a:pPr algn="l" fontAlgn="b"/>
                      <a:r>
                        <a:rPr lang="en-US" sz="2000" u="none" strike="noStrike" dirty="0">
                          <a:effectLst/>
                        </a:rPr>
                        <a:t>Problem N-way K-shot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EP1 train_acc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EP10 train_acc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EP50 train_acc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EP100_train_acc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EP150 </a:t>
                      </a:r>
                      <a:r>
                        <a:rPr lang="en-US" sz="2000" u="none" strike="noStrike" dirty="0" err="1">
                          <a:effectLst/>
                        </a:rPr>
                        <a:t>train_acc</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5965293"/>
                  </a:ext>
                </a:extLst>
              </a:tr>
              <a:tr h="632987">
                <a:tc>
                  <a:txBody>
                    <a:bodyPr/>
                    <a:lstStyle/>
                    <a:p>
                      <a:pPr algn="l" fontAlgn="b"/>
                      <a:r>
                        <a:rPr lang="en-US" sz="2000" u="none" strike="noStrike">
                          <a:effectLst/>
                        </a:rPr>
                        <a:t>20,1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0.3125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0.6525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0.8145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0.9375</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2040576"/>
                  </a:ext>
                </a:extLst>
              </a:tr>
              <a:tr h="632987">
                <a:tc>
                  <a:txBody>
                    <a:bodyPr/>
                    <a:lstStyle/>
                    <a:p>
                      <a:pPr algn="l" fontAlgn="b"/>
                      <a:r>
                        <a:rPr lang="en-US" sz="2000" u="none" strike="noStrike">
                          <a:effectLst/>
                        </a:rPr>
                        <a:t>5,1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0.4375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0.65625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0.71875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0.875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0.96875</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6405430"/>
                  </a:ext>
                </a:extLst>
              </a:tr>
              <a:tr h="1145705">
                <a:tc>
                  <a:txBody>
                    <a:bodyPr/>
                    <a:lstStyle/>
                    <a:p>
                      <a:pPr algn="l" fontAlgn="b"/>
                      <a:r>
                        <a:rPr lang="en-US" sz="2000" u="none" strike="noStrike">
                          <a:effectLst/>
                        </a:rPr>
                        <a:t>Validation Acc</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0.1985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0.3175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0.4934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0.6423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0.90625</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0737457"/>
                  </a:ext>
                </a:extLst>
              </a:tr>
            </a:tbl>
          </a:graphicData>
        </a:graphic>
      </p:graphicFrame>
    </p:spTree>
    <p:extLst>
      <p:ext uri="{BB962C8B-B14F-4D97-AF65-F5344CB8AC3E}">
        <p14:creationId xmlns:p14="http://schemas.microsoft.com/office/powerpoint/2010/main" val="156382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603-BD32-4A27-8297-BB049AE3314C}"/>
              </a:ext>
            </a:extLst>
          </p:cNvPr>
          <p:cNvSpPr>
            <a:spLocks noGrp="1"/>
          </p:cNvSpPr>
          <p:nvPr>
            <p:ph type="title"/>
          </p:nvPr>
        </p:nvSpPr>
        <p:spPr/>
        <p:txBody>
          <a:bodyPr/>
          <a:lstStyle/>
          <a:p>
            <a:r>
              <a:rPr lang="en-US" dirty="0"/>
              <a:t>Further Areas of Exploration</a:t>
            </a:r>
          </a:p>
        </p:txBody>
      </p:sp>
      <p:sp>
        <p:nvSpPr>
          <p:cNvPr id="3" name="Content Placeholder 2">
            <a:extLst>
              <a:ext uri="{FF2B5EF4-FFF2-40B4-BE49-F238E27FC236}">
                <a16:creationId xmlns:a16="http://schemas.microsoft.com/office/drawing/2014/main" id="{B67EB7F2-2E0E-49CF-8DC8-65710E8A332E}"/>
              </a:ext>
            </a:extLst>
          </p:cNvPr>
          <p:cNvSpPr>
            <a:spLocks noGrp="1"/>
          </p:cNvSpPr>
          <p:nvPr>
            <p:ph idx="1"/>
          </p:nvPr>
        </p:nvSpPr>
        <p:spPr/>
        <p:txBody>
          <a:bodyPr/>
          <a:lstStyle/>
          <a:p>
            <a:r>
              <a:rPr lang="en-US" dirty="0"/>
              <a:t>Extension into natural language problems (done on Penn Treebank by </a:t>
            </a:r>
            <a:r>
              <a:rPr lang="en-US" dirty="0" err="1"/>
              <a:t>Vinyals</a:t>
            </a:r>
            <a:r>
              <a:rPr lang="en-US" dirty="0"/>
              <a:t> et al)</a:t>
            </a:r>
          </a:p>
          <a:p>
            <a:r>
              <a:rPr lang="en-US" dirty="0"/>
              <a:t>Ability to adapt to different domains (ImageNet vs </a:t>
            </a:r>
            <a:r>
              <a:rPr lang="en-US" dirty="0" err="1"/>
              <a:t>Omniglot</a:t>
            </a:r>
            <a:r>
              <a:rPr lang="en-US" dirty="0"/>
              <a:t>)</a:t>
            </a:r>
          </a:p>
          <a:p>
            <a:r>
              <a:rPr lang="en-US" dirty="0"/>
              <a:t>Different Embedding functions</a:t>
            </a:r>
          </a:p>
          <a:p>
            <a:r>
              <a:rPr lang="en-US" dirty="0"/>
              <a:t>Full Contextual embeddings</a:t>
            </a:r>
          </a:p>
        </p:txBody>
      </p:sp>
    </p:spTree>
    <p:extLst>
      <p:ext uri="{BB962C8B-B14F-4D97-AF65-F5344CB8AC3E}">
        <p14:creationId xmlns:p14="http://schemas.microsoft.com/office/powerpoint/2010/main" val="413551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86B-1A50-4E04-A9D5-61C3961F15AD}"/>
              </a:ext>
            </a:extLst>
          </p:cNvPr>
          <p:cNvSpPr>
            <a:spLocks noGrp="1"/>
          </p:cNvSpPr>
          <p:nvPr>
            <p:ph type="title"/>
          </p:nvPr>
        </p:nvSpPr>
        <p:spPr>
          <a:xfrm>
            <a:off x="5057273" y="2766218"/>
            <a:ext cx="10515600" cy="1325563"/>
          </a:xfrm>
        </p:spPr>
        <p:txBody>
          <a:bodyPr/>
          <a:lstStyle/>
          <a:p>
            <a:r>
              <a:rPr lang="en-US" dirty="0"/>
              <a:t>Thanks</a:t>
            </a:r>
          </a:p>
        </p:txBody>
      </p:sp>
    </p:spTree>
    <p:extLst>
      <p:ext uri="{BB962C8B-B14F-4D97-AF65-F5344CB8AC3E}">
        <p14:creationId xmlns:p14="http://schemas.microsoft.com/office/powerpoint/2010/main" val="1874466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409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Helvetica</vt:lpstr>
      <vt:lpstr>Trebuchet MS</vt:lpstr>
      <vt:lpstr>Wingdings 3</vt:lpstr>
      <vt:lpstr>Facet</vt:lpstr>
      <vt:lpstr>Matching Networks for Cross language Information Retrieval</vt:lpstr>
      <vt:lpstr>Learning from a few examples</vt:lpstr>
      <vt:lpstr>Problem Description</vt:lpstr>
      <vt:lpstr>Methodology</vt:lpstr>
      <vt:lpstr>Architecture</vt:lpstr>
      <vt:lpstr>Results</vt:lpstr>
      <vt:lpstr>Further Areas of Exploration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Matching Networks for Cross language Information Retrieval</dc:title>
  <dc:creator>Gaurav Pathak</dc:creator>
  <cp:lastModifiedBy>Gaurav Pathak</cp:lastModifiedBy>
  <cp:revision>7</cp:revision>
  <dcterms:created xsi:type="dcterms:W3CDTF">2018-04-26T23:27:05Z</dcterms:created>
  <dcterms:modified xsi:type="dcterms:W3CDTF">2018-04-27T01:03:39Z</dcterms:modified>
</cp:coreProperties>
</file>