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7" r:id="rId2"/>
    <p:sldId id="258" r:id="rId3"/>
    <p:sldId id="259" r:id="rId4"/>
    <p:sldId id="260" r:id="rId5"/>
    <p:sldId id="261" r:id="rId6"/>
  </p:sldIdLst>
  <p:sldSz cx="27432000" cy="16459200"/>
  <p:notesSz cx="6858000" cy="9144000"/>
  <p:defaultText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84">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26"/>
    <p:restoredTop sz="85497"/>
  </p:normalViewPr>
  <p:slideViewPr>
    <p:cSldViewPr snapToGrid="0" snapToObjects="1">
      <p:cViewPr>
        <p:scale>
          <a:sx n="36" d="100"/>
          <a:sy n="36" d="100"/>
        </p:scale>
        <p:origin x="144" y="672"/>
      </p:cViewPr>
      <p:guideLst>
        <p:guide orient="horz" pos="5184"/>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69F0CF-C3A0-1B49-8C38-4507DE3F14CF}" type="datetimeFigureOut">
              <a:rPr lang="en-US" smtClean="0"/>
              <a:t>4/23/18</a:t>
            </a:fld>
            <a:endParaRPr lang="en-US"/>
          </a:p>
        </p:txBody>
      </p:sp>
      <p:sp>
        <p:nvSpPr>
          <p:cNvPr id="4" name="Slide Image Placeholder 3"/>
          <p:cNvSpPr>
            <a:spLocks noGrp="1" noRot="1" noChangeAspect="1"/>
          </p:cNvSpPr>
          <p:nvPr>
            <p:ph type="sldImg" idx="2"/>
          </p:nvPr>
        </p:nvSpPr>
        <p:spPr>
          <a:xfrm>
            <a:off x="857250" y="1143000"/>
            <a:ext cx="51435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8A2FF-3872-D34F-A77C-8B4E49647525}" type="slidenum">
              <a:rPr lang="en-US" smtClean="0"/>
              <a:t>‹#›</a:t>
            </a:fld>
            <a:endParaRPr lang="en-US"/>
          </a:p>
        </p:txBody>
      </p:sp>
    </p:spTree>
    <p:extLst>
      <p:ext uri="{BB962C8B-B14F-4D97-AF65-F5344CB8AC3E}">
        <p14:creationId xmlns:p14="http://schemas.microsoft.com/office/powerpoint/2010/main" val="181183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Helvetica" charset="0"/>
                <a:ea typeface="Helvetica" charset="0"/>
                <a:cs typeface="Helvetica" charset="0"/>
              </a:rPr>
              <a:t>As the body of knowledge and research increases around AI and NLP, there is an increasing need for a tool that can be used to summarize the key points of knowledge areas at a higher level, such that beginners in a field are able to quickly grasp the basics without getting mired in the details of a topic. This project aims to compare the performance of different extractive summarization algorithms on Powerpoint presentations and html webpages, leading towards the creation a tool that takes in a scientific topic as input, and can produce a coherent set of factoids relating to that scientific topic. More specifically, the project will use the topic that one desires to obtain a summary for as a topic keyword, and perform information retrieval on the AAN dataset of presentations and webpages of topics relating to NLP. Most previous attempts have focused on the summarization of scientific articles, whereas Powerpoint tutorials and HTML webpages are generally less structured. Thus, we investigate methods on extracting salient information from these types of resources to automatically generate a survey of the subject. </a:t>
            </a:r>
          </a:p>
          <a:p>
            <a:endParaRPr lang="en-US" dirty="0"/>
          </a:p>
        </p:txBody>
      </p:sp>
      <p:sp>
        <p:nvSpPr>
          <p:cNvPr id="4" name="Slide Number Placeholder 3"/>
          <p:cNvSpPr>
            <a:spLocks noGrp="1"/>
          </p:cNvSpPr>
          <p:nvPr>
            <p:ph type="sldNum" sz="quarter" idx="10"/>
          </p:nvPr>
        </p:nvSpPr>
        <p:spPr/>
        <p:txBody>
          <a:bodyPr/>
          <a:lstStyle/>
          <a:p>
            <a:fld id="{3FF8A2FF-3872-D34F-A77C-8B4E49647525}" type="slidenum">
              <a:rPr lang="en-US" smtClean="0"/>
              <a:t>2</a:t>
            </a:fld>
            <a:endParaRPr lang="en-US"/>
          </a:p>
        </p:txBody>
      </p:sp>
    </p:spTree>
    <p:extLst>
      <p:ext uri="{BB962C8B-B14F-4D97-AF65-F5344CB8AC3E}">
        <p14:creationId xmlns:p14="http://schemas.microsoft.com/office/powerpoint/2010/main" val="16684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defRPr/>
            </a:pPr>
            <a:r>
              <a:rPr lang="en-US" sz="1200" dirty="0" smtClean="0">
                <a:latin typeface="Helvetica" charset="0"/>
                <a:ea typeface="Helvetica" charset="0"/>
                <a:cs typeface="Helvetica" charset="0"/>
              </a:rPr>
              <a:t>The documents used were from the AAN TutorialBank Corpus. 200 topics were chosen to perform annotations on. For each topic, 5 relevant resources were chosen and annotated for relevance to the topic. The summarization was done in 2 steps, using 7 query topics that both had student annotations of slides and manual summaries. The first step was information retrieval. All resources were run through a ranked information retrieval algorithm and scored for their relevance to the given topic. The top 10 resources were then picked for step two. </a:t>
            </a:r>
            <a:r>
              <a:rPr lang="en-US" sz="1200" dirty="0" smtClean="0">
                <a:solidFill>
                  <a:srgbClr val="000000"/>
                </a:solidFill>
                <a:latin typeface="Helvetica" charset="0"/>
                <a:ea typeface="Helvetica" charset="0"/>
                <a:cs typeface="Helvetica" charset="0"/>
              </a:rPr>
              <a:t>The second step was summarization. The 10 relevant resources were fed through four different extractive summarization algorithms. The manually generated summaries from Jha et al. were used as gold standard summaries to evaluate against the results. </a:t>
            </a:r>
            <a:r>
              <a:rPr lang="en-US" sz="1200" dirty="0" smtClean="0">
                <a:latin typeface="Helvetica" charset="0"/>
                <a:ea typeface="Helvetica" charset="0"/>
                <a:cs typeface="Helvetica" charset="0"/>
              </a:rPr>
              <a:t>The evaluation was performed using BLEU, and a topic extraction program.</a:t>
            </a:r>
            <a:endParaRPr lang="en-US" sz="1200" dirty="0" smtClean="0">
              <a:solidFill>
                <a:srgbClr val="000000"/>
              </a:solidFill>
              <a:latin typeface="Helvetica" charset="0"/>
              <a:ea typeface="Helvetica" charset="0"/>
              <a:cs typeface="Helvetica" charset="0"/>
            </a:endParaRPr>
          </a:p>
          <a:p>
            <a:pPr>
              <a:defRPr/>
            </a:pPr>
            <a:endParaRPr lang="en-US" sz="1200" dirty="0">
              <a:solidFill>
                <a:srgbClr val="000000"/>
              </a:solidFill>
              <a:latin typeface="Helvetica" charset="0"/>
            </a:endParaRPr>
          </a:p>
        </p:txBody>
      </p:sp>
      <p:sp>
        <p:nvSpPr>
          <p:cNvPr id="4" name="Slide Number Placeholder 3"/>
          <p:cNvSpPr>
            <a:spLocks noGrp="1"/>
          </p:cNvSpPr>
          <p:nvPr>
            <p:ph type="sldNum" sz="quarter" idx="10"/>
          </p:nvPr>
        </p:nvSpPr>
        <p:spPr/>
        <p:txBody>
          <a:bodyPr/>
          <a:lstStyle/>
          <a:p>
            <a:fld id="{3FF8A2FF-3872-D34F-A77C-8B4E49647525}" type="slidenum">
              <a:rPr lang="en-US" smtClean="0"/>
              <a:t>3</a:t>
            </a:fld>
            <a:endParaRPr lang="en-US"/>
          </a:p>
        </p:txBody>
      </p:sp>
    </p:spTree>
    <p:extLst>
      <p:ext uri="{BB962C8B-B14F-4D97-AF65-F5344CB8AC3E}">
        <p14:creationId xmlns:p14="http://schemas.microsoft.com/office/powerpoint/2010/main" val="754559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defRPr/>
            </a:pPr>
            <a:r>
              <a:rPr lang="en-US" sz="1200" dirty="0" smtClean="0">
                <a:latin typeface="Helvetica" charset="0"/>
                <a:ea typeface="Helvetica" charset="0"/>
                <a:cs typeface="Helvetica" charset="0"/>
              </a:rPr>
              <a:t> The information retrieval portion of the summarizer achieved a mean average precision of 0.08 and 0.10 for individual Powerpoint slides and combined resources respectively.  </a:t>
            </a:r>
          </a:p>
          <a:p>
            <a:pPr algn="just">
              <a:defRPr/>
            </a:pPr>
            <a:r>
              <a:rPr lang="en-US" sz="1200" dirty="0" smtClean="0">
                <a:latin typeface="Helvetica" charset="0"/>
                <a:ea typeface="Helvetica" charset="0"/>
                <a:cs typeface="Helvetica" charset="0"/>
              </a:rPr>
              <a:t>        The BLEU scores indicate that HTMLs performed better across the board compared to individual slides. This is likely because sentences from presentation slides tend to be shorter and more succinct, which do not have the variety of words when compared to HTMLs. By summarization algorithm, Lexrank seems to be the best performer for combined resources as well as HTMLs, but performed most poorly on individual slides. This could be because Lexrank’s avoidance of repetition in the final output may have eliminated certain sentences coming from slides, which could further bring down the BLEU score. LSA performed best with individual slides and had average to above average performance for both combined resources and HMTL webpages. </a:t>
            </a:r>
          </a:p>
          <a:p>
            <a:pPr algn="just"/>
            <a:r>
              <a:rPr lang="en-US" sz="1200" dirty="0" smtClean="0">
                <a:solidFill>
                  <a:srgbClr val="000000"/>
                </a:solidFill>
                <a:latin typeface="Helvetica" charset="0"/>
                <a:ea typeface="Helvetica" charset="0"/>
                <a:cs typeface="Helvetica" charset="0"/>
              </a:rPr>
              <a:t>        For Topic Extraction, </a:t>
            </a:r>
            <a:r>
              <a:rPr lang="en-US" sz="1200" dirty="0" smtClean="0">
                <a:latin typeface="Helvetica" charset="0"/>
                <a:ea typeface="Helvetica" charset="0"/>
                <a:cs typeface="Helvetica" charset="0"/>
              </a:rPr>
              <a:t>Luhn’s algorithm had the best performance on the summaries generated from the information retrieval, while LSA performed the worst. </a:t>
            </a:r>
            <a:endParaRPr lang="en-US" dirty="0"/>
          </a:p>
        </p:txBody>
      </p:sp>
      <p:sp>
        <p:nvSpPr>
          <p:cNvPr id="4" name="Slide Number Placeholder 3"/>
          <p:cNvSpPr>
            <a:spLocks noGrp="1"/>
          </p:cNvSpPr>
          <p:nvPr>
            <p:ph type="sldNum" sz="quarter" idx="10"/>
          </p:nvPr>
        </p:nvSpPr>
        <p:spPr/>
        <p:txBody>
          <a:bodyPr/>
          <a:lstStyle/>
          <a:p>
            <a:fld id="{3FF8A2FF-3872-D34F-A77C-8B4E49647525}" type="slidenum">
              <a:rPr lang="en-US" smtClean="0"/>
              <a:t>4</a:t>
            </a:fld>
            <a:endParaRPr lang="en-US"/>
          </a:p>
        </p:txBody>
      </p:sp>
    </p:spTree>
    <p:extLst>
      <p:ext uri="{BB962C8B-B14F-4D97-AF65-F5344CB8AC3E}">
        <p14:creationId xmlns:p14="http://schemas.microsoft.com/office/powerpoint/2010/main" val="154184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smtClean="0">
                <a:latin typeface="Helvetica" charset="0"/>
                <a:ea typeface="Helvetica" charset="0"/>
                <a:cs typeface="Helvetica" charset="0"/>
              </a:rPr>
              <a:t> While the BLEU results for individual slides in this exploration did not yield better results than the other formats, this is still promising in that the summaries were legible and still yielded relevant factoids. Especially when considering topic extraction, in comparison to the other resource formats, the individual slides’ higher likelihood of extracting the relevant topic indicates a higher direct relevance to the topic.</a:t>
            </a:r>
          </a:p>
          <a:p>
            <a:pPr algn="just"/>
            <a:r>
              <a:rPr lang="en-US" sz="1200" dirty="0" smtClean="0">
                <a:latin typeface="Helvetica" charset="0"/>
                <a:ea typeface="Helvetica" charset="0"/>
                <a:cs typeface="Helvetica" charset="0"/>
              </a:rPr>
              <a:t>        It is worth investing time in the future to write a better parser that can ignore slide titles and page numbers, as well as webpage reference links and disclaimers. </a:t>
            </a:r>
          </a:p>
          <a:p>
            <a:pPr algn="just"/>
            <a:r>
              <a:rPr lang="en-US" sz="1200" dirty="0" smtClean="0">
                <a:latin typeface="Helvetica" charset="0"/>
                <a:ea typeface="Helvetica" charset="0"/>
                <a:cs typeface="Helvetica" charset="0"/>
              </a:rPr>
              <a:t>        BLEU is not necessarily the best tool for measuring summarization results, as it was intended for machine translation, thus another measure such as using Pyramid Scores might give results that are more meaningful for our purpose. Which is also the future direction of this work.</a:t>
            </a:r>
            <a:endParaRPr lang="en-US" dirty="0"/>
          </a:p>
        </p:txBody>
      </p:sp>
      <p:sp>
        <p:nvSpPr>
          <p:cNvPr id="4" name="Slide Number Placeholder 3"/>
          <p:cNvSpPr>
            <a:spLocks noGrp="1"/>
          </p:cNvSpPr>
          <p:nvPr>
            <p:ph type="sldNum" sz="quarter" idx="10"/>
          </p:nvPr>
        </p:nvSpPr>
        <p:spPr/>
        <p:txBody>
          <a:bodyPr/>
          <a:lstStyle/>
          <a:p>
            <a:fld id="{3FF8A2FF-3872-D34F-A77C-8B4E49647525}" type="slidenum">
              <a:rPr lang="en-US" smtClean="0"/>
              <a:t>5</a:t>
            </a:fld>
            <a:endParaRPr lang="en-US"/>
          </a:p>
        </p:txBody>
      </p:sp>
    </p:spTree>
    <p:extLst>
      <p:ext uri="{BB962C8B-B14F-4D97-AF65-F5344CB8AC3E}">
        <p14:creationId xmlns:p14="http://schemas.microsoft.com/office/powerpoint/2010/main" val="637833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113021"/>
            <a:ext cx="23317200" cy="3528060"/>
          </a:xfrm>
        </p:spPr>
        <p:txBody>
          <a:bodyPr/>
          <a:lstStyle/>
          <a:p>
            <a:r>
              <a:rPr lang="en-US"/>
              <a:t>Click to edit Master title style</a:t>
            </a:r>
          </a:p>
        </p:txBody>
      </p:sp>
      <p:sp>
        <p:nvSpPr>
          <p:cNvPr id="3" name="Subtitle 2"/>
          <p:cNvSpPr>
            <a:spLocks noGrp="1"/>
          </p:cNvSpPr>
          <p:nvPr>
            <p:ph type="subTitle" idx="1"/>
          </p:nvPr>
        </p:nvSpPr>
        <p:spPr>
          <a:xfrm>
            <a:off x="4114800" y="9326880"/>
            <a:ext cx="19202400" cy="4206240"/>
          </a:xfrm>
        </p:spPr>
        <p:txBody>
          <a:bodyPr/>
          <a:lstStyle>
            <a:lvl1pPr marL="0" indent="0" algn="ctr">
              <a:buNone/>
              <a:defRPr>
                <a:solidFill>
                  <a:schemeClr val="tx1">
                    <a:tint val="75000"/>
                  </a:schemeClr>
                </a:solidFill>
              </a:defRPr>
            </a:lvl1pPr>
            <a:lvl2pPr marL="1254008" indent="0" algn="ctr">
              <a:buNone/>
              <a:defRPr>
                <a:solidFill>
                  <a:schemeClr val="tx1">
                    <a:tint val="75000"/>
                  </a:schemeClr>
                </a:solidFill>
              </a:defRPr>
            </a:lvl2pPr>
            <a:lvl3pPr marL="2508016" indent="0" algn="ctr">
              <a:buNone/>
              <a:defRPr>
                <a:solidFill>
                  <a:schemeClr val="tx1">
                    <a:tint val="75000"/>
                  </a:schemeClr>
                </a:solidFill>
              </a:defRPr>
            </a:lvl3pPr>
            <a:lvl4pPr marL="3762024" indent="0" algn="ctr">
              <a:buNone/>
              <a:defRPr>
                <a:solidFill>
                  <a:schemeClr val="tx1">
                    <a:tint val="75000"/>
                  </a:schemeClr>
                </a:solidFill>
              </a:defRPr>
            </a:lvl4pPr>
            <a:lvl5pPr marL="5016033" indent="0" algn="ctr">
              <a:buNone/>
              <a:defRPr>
                <a:solidFill>
                  <a:schemeClr val="tx1">
                    <a:tint val="75000"/>
                  </a:schemeClr>
                </a:solidFill>
              </a:defRPr>
            </a:lvl5pPr>
            <a:lvl6pPr marL="6270041" indent="0" algn="ctr">
              <a:buNone/>
              <a:defRPr>
                <a:solidFill>
                  <a:schemeClr val="tx1">
                    <a:tint val="75000"/>
                  </a:schemeClr>
                </a:solidFill>
              </a:defRPr>
            </a:lvl6pPr>
            <a:lvl7pPr marL="7524049" indent="0" algn="ctr">
              <a:buNone/>
              <a:defRPr>
                <a:solidFill>
                  <a:schemeClr val="tx1">
                    <a:tint val="75000"/>
                  </a:schemeClr>
                </a:solidFill>
              </a:defRPr>
            </a:lvl7pPr>
            <a:lvl8pPr marL="8778057" indent="0" algn="ctr">
              <a:buNone/>
              <a:defRPr>
                <a:solidFill>
                  <a:schemeClr val="tx1">
                    <a:tint val="75000"/>
                  </a:schemeClr>
                </a:solidFill>
              </a:defRPr>
            </a:lvl8pPr>
            <a:lvl9pPr marL="100320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53D7A8-1F1E-8044-9F3E-D49BE3D1CC50}" type="datetimeFigureOut">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50565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401953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1581151"/>
            <a:ext cx="18516600" cy="337070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14800" y="1581151"/>
            <a:ext cx="55092600" cy="337070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03733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857330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0576561"/>
            <a:ext cx="23317200" cy="3268980"/>
          </a:xfrm>
        </p:spPr>
        <p:txBody>
          <a:bodyPr anchor="t"/>
          <a:lstStyle>
            <a:lvl1pPr algn="l">
              <a:defRPr sz="11000" b="1" cap="all"/>
            </a:lvl1pPr>
          </a:lstStyle>
          <a:p>
            <a:r>
              <a:rPr lang="en-US"/>
              <a:t>Click to edit Master title style</a:t>
            </a:r>
          </a:p>
        </p:txBody>
      </p:sp>
      <p:sp>
        <p:nvSpPr>
          <p:cNvPr id="3" name="Text Placeholder 2"/>
          <p:cNvSpPr>
            <a:spLocks noGrp="1"/>
          </p:cNvSpPr>
          <p:nvPr>
            <p:ph type="body" idx="1"/>
          </p:nvPr>
        </p:nvSpPr>
        <p:spPr>
          <a:xfrm>
            <a:off x="2166939" y="6976112"/>
            <a:ext cx="23317200" cy="3600449"/>
          </a:xfrm>
        </p:spPr>
        <p:txBody>
          <a:bodyPr anchor="b"/>
          <a:lstStyle>
            <a:lvl1pPr marL="0" indent="0">
              <a:buNone/>
              <a:defRPr sz="5500">
                <a:solidFill>
                  <a:schemeClr val="tx1">
                    <a:tint val="75000"/>
                  </a:schemeClr>
                </a:solidFill>
              </a:defRPr>
            </a:lvl1pPr>
            <a:lvl2pPr marL="1254008" indent="0">
              <a:buNone/>
              <a:defRPr sz="4900">
                <a:solidFill>
                  <a:schemeClr val="tx1">
                    <a:tint val="75000"/>
                  </a:schemeClr>
                </a:solidFill>
              </a:defRPr>
            </a:lvl2pPr>
            <a:lvl3pPr marL="2508016" indent="0">
              <a:buNone/>
              <a:defRPr sz="4400">
                <a:solidFill>
                  <a:schemeClr val="tx1">
                    <a:tint val="75000"/>
                  </a:schemeClr>
                </a:solidFill>
              </a:defRPr>
            </a:lvl3pPr>
            <a:lvl4pPr marL="3762024" indent="0">
              <a:buNone/>
              <a:defRPr sz="3800">
                <a:solidFill>
                  <a:schemeClr val="tx1">
                    <a:tint val="75000"/>
                  </a:schemeClr>
                </a:solidFill>
              </a:defRPr>
            </a:lvl4pPr>
            <a:lvl5pPr marL="5016033" indent="0">
              <a:buNone/>
              <a:defRPr sz="3800">
                <a:solidFill>
                  <a:schemeClr val="tx1">
                    <a:tint val="75000"/>
                  </a:schemeClr>
                </a:solidFill>
              </a:defRPr>
            </a:lvl5pPr>
            <a:lvl6pPr marL="6270041" indent="0">
              <a:buNone/>
              <a:defRPr sz="3800">
                <a:solidFill>
                  <a:schemeClr val="tx1">
                    <a:tint val="75000"/>
                  </a:schemeClr>
                </a:solidFill>
              </a:defRPr>
            </a:lvl6pPr>
            <a:lvl7pPr marL="7524049" indent="0">
              <a:buNone/>
              <a:defRPr sz="3800">
                <a:solidFill>
                  <a:schemeClr val="tx1">
                    <a:tint val="75000"/>
                  </a:schemeClr>
                </a:solidFill>
              </a:defRPr>
            </a:lvl7pPr>
            <a:lvl8pPr marL="8778057" indent="0">
              <a:buNone/>
              <a:defRPr sz="3800">
                <a:solidFill>
                  <a:schemeClr val="tx1">
                    <a:tint val="75000"/>
                  </a:schemeClr>
                </a:solidFill>
              </a:defRPr>
            </a:lvl8pPr>
            <a:lvl9pPr marL="10032065" indent="0">
              <a:buNone/>
              <a:defRPr sz="3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53D7A8-1F1E-8044-9F3E-D49BE3D1CC50}" type="datetimeFigureOut">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76735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48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3766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53D7A8-1F1E-8044-9F3E-D49BE3D1CC50}" type="datetimeFigureOut">
              <a:t>4/23/18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89408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59131"/>
            <a:ext cx="24688800" cy="2743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0" y="3684271"/>
            <a:ext cx="12120564"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4" name="Content Placeholder 3"/>
          <p:cNvSpPr>
            <a:spLocks noGrp="1"/>
          </p:cNvSpPr>
          <p:nvPr>
            <p:ph sz="half" idx="2"/>
          </p:nvPr>
        </p:nvSpPr>
        <p:spPr>
          <a:xfrm>
            <a:off x="1371600" y="5219700"/>
            <a:ext cx="12120564"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3684271"/>
            <a:ext cx="12125325"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6" name="Content Placeholder 5"/>
          <p:cNvSpPr>
            <a:spLocks noGrp="1"/>
          </p:cNvSpPr>
          <p:nvPr>
            <p:ph sz="quarter" idx="4"/>
          </p:nvPr>
        </p:nvSpPr>
        <p:spPr>
          <a:xfrm>
            <a:off x="13935077" y="5219700"/>
            <a:ext cx="12125325"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53D7A8-1F1E-8044-9F3E-D49BE3D1CC50}" type="datetimeFigureOut">
              <a:t>4/23/18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901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53D7A8-1F1E-8044-9F3E-D49BE3D1CC50}" type="datetimeFigureOut">
              <a:t>4/23/18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866257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3D7A8-1F1E-8044-9F3E-D49BE3D1CC50}" type="datetimeFigureOut">
              <a:t>4/23/18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924345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655320"/>
            <a:ext cx="9024939" cy="2788920"/>
          </a:xfrm>
        </p:spPr>
        <p:txBody>
          <a:bodyPr anchor="b"/>
          <a:lstStyle>
            <a:lvl1pPr algn="l">
              <a:defRPr sz="5500" b="1"/>
            </a:lvl1pPr>
          </a:lstStyle>
          <a:p>
            <a:r>
              <a:rPr lang="en-US"/>
              <a:t>Click to edit Master title style</a:t>
            </a:r>
          </a:p>
        </p:txBody>
      </p:sp>
      <p:sp>
        <p:nvSpPr>
          <p:cNvPr id="3" name="Content Placeholder 2"/>
          <p:cNvSpPr>
            <a:spLocks noGrp="1"/>
          </p:cNvSpPr>
          <p:nvPr>
            <p:ph idx="1"/>
          </p:nvPr>
        </p:nvSpPr>
        <p:spPr>
          <a:xfrm>
            <a:off x="10725150" y="655321"/>
            <a:ext cx="15335250" cy="14047471"/>
          </a:xfrm>
        </p:spPr>
        <p:txBody>
          <a:bodyPr/>
          <a:lstStyle>
            <a:lvl1pPr>
              <a:defRPr sz="8800"/>
            </a:lvl1pPr>
            <a:lvl2pPr>
              <a:defRPr sz="7700"/>
            </a:lvl2pPr>
            <a:lvl3pPr>
              <a:defRPr sz="66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2" y="3444241"/>
            <a:ext cx="9024939" cy="11258551"/>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4/23/18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0186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1521440"/>
            <a:ext cx="16459200" cy="1360171"/>
          </a:xfrm>
        </p:spPr>
        <p:txBody>
          <a:bodyPr anchor="b"/>
          <a:lstStyle>
            <a:lvl1pPr algn="l">
              <a:defRPr sz="5500" b="1"/>
            </a:lvl1pPr>
          </a:lstStyle>
          <a:p>
            <a:r>
              <a:rPr lang="en-US"/>
              <a:t>Click to edit Master title style</a:t>
            </a:r>
          </a:p>
        </p:txBody>
      </p:sp>
      <p:sp>
        <p:nvSpPr>
          <p:cNvPr id="3" name="Picture Placeholder 2"/>
          <p:cNvSpPr>
            <a:spLocks noGrp="1"/>
          </p:cNvSpPr>
          <p:nvPr>
            <p:ph type="pic" idx="1"/>
          </p:nvPr>
        </p:nvSpPr>
        <p:spPr>
          <a:xfrm>
            <a:off x="5376864" y="1470660"/>
            <a:ext cx="16459200" cy="9875520"/>
          </a:xfrm>
        </p:spPr>
        <p:txBody>
          <a:bodyPr/>
          <a:lstStyle>
            <a:lvl1pPr marL="0" indent="0">
              <a:buNone/>
              <a:defRPr sz="8800"/>
            </a:lvl1pPr>
            <a:lvl2pPr marL="1254008" indent="0">
              <a:buNone/>
              <a:defRPr sz="7700"/>
            </a:lvl2pPr>
            <a:lvl3pPr marL="2508016" indent="0">
              <a:buNone/>
              <a:defRPr sz="6600"/>
            </a:lvl3pPr>
            <a:lvl4pPr marL="3762024" indent="0">
              <a:buNone/>
              <a:defRPr sz="5500"/>
            </a:lvl4pPr>
            <a:lvl5pPr marL="5016033" indent="0">
              <a:buNone/>
              <a:defRPr sz="5500"/>
            </a:lvl5pPr>
            <a:lvl6pPr marL="6270041" indent="0">
              <a:buNone/>
              <a:defRPr sz="5500"/>
            </a:lvl6pPr>
            <a:lvl7pPr marL="7524049" indent="0">
              <a:buNone/>
              <a:defRPr sz="5500"/>
            </a:lvl7pPr>
            <a:lvl8pPr marL="8778057" indent="0">
              <a:buNone/>
              <a:defRPr sz="5500"/>
            </a:lvl8pPr>
            <a:lvl9pPr marL="10032065" indent="0">
              <a:buNone/>
              <a:defRPr sz="5500"/>
            </a:lvl9pPr>
          </a:lstStyle>
          <a:p>
            <a:endParaRPr lang="en-US"/>
          </a:p>
        </p:txBody>
      </p:sp>
      <p:sp>
        <p:nvSpPr>
          <p:cNvPr id="4" name="Text Placeholder 3"/>
          <p:cNvSpPr>
            <a:spLocks noGrp="1"/>
          </p:cNvSpPr>
          <p:nvPr>
            <p:ph type="body" sz="half" idx="2"/>
          </p:nvPr>
        </p:nvSpPr>
        <p:spPr>
          <a:xfrm>
            <a:off x="5376864" y="12881611"/>
            <a:ext cx="16459200" cy="1931669"/>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4/23/18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543363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59131"/>
            <a:ext cx="24688800" cy="2743200"/>
          </a:xfrm>
          <a:prstGeom prst="rect">
            <a:avLst/>
          </a:prstGeom>
        </p:spPr>
        <p:txBody>
          <a:bodyPr vert="horz" lIns="250802" tIns="125401" rIns="250802" bIns="125401" rtlCol="0" anchor="ctr">
            <a:normAutofit/>
          </a:bodyPr>
          <a:lstStyle/>
          <a:p>
            <a:r>
              <a:rPr lang="en-US"/>
              <a:t>Click to edit Master title style</a:t>
            </a:r>
          </a:p>
        </p:txBody>
      </p:sp>
      <p:sp>
        <p:nvSpPr>
          <p:cNvPr id="3" name="Text Placeholder 2"/>
          <p:cNvSpPr>
            <a:spLocks noGrp="1"/>
          </p:cNvSpPr>
          <p:nvPr>
            <p:ph type="body" idx="1"/>
          </p:nvPr>
        </p:nvSpPr>
        <p:spPr>
          <a:xfrm>
            <a:off x="1371600" y="3840481"/>
            <a:ext cx="24688800" cy="10862311"/>
          </a:xfrm>
          <a:prstGeom prst="rect">
            <a:avLst/>
          </a:prstGeom>
        </p:spPr>
        <p:txBody>
          <a:bodyPr vert="horz" lIns="250802" tIns="125401" rIns="250802" bIns="1254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71600" y="15255241"/>
            <a:ext cx="6400800" cy="876300"/>
          </a:xfrm>
          <a:prstGeom prst="rect">
            <a:avLst/>
          </a:prstGeom>
        </p:spPr>
        <p:txBody>
          <a:bodyPr vert="horz" lIns="250802" tIns="125401" rIns="250802" bIns="125401" rtlCol="0" anchor="ctr"/>
          <a:lstStyle>
            <a:lvl1pPr algn="l">
              <a:defRPr sz="3300">
                <a:solidFill>
                  <a:schemeClr val="tx1">
                    <a:tint val="75000"/>
                  </a:schemeClr>
                </a:solidFill>
              </a:defRPr>
            </a:lvl1pPr>
          </a:lstStyle>
          <a:p>
            <a:fld id="{4753D7A8-1F1E-8044-9F3E-D49BE3D1CC50}" type="datetimeFigureOut">
              <a:t>4/23/18</a:t>
            </a:fld>
            <a:endParaRPr lang="en-US"/>
          </a:p>
        </p:txBody>
      </p:sp>
      <p:sp>
        <p:nvSpPr>
          <p:cNvPr id="5" name="Footer Placeholder 4"/>
          <p:cNvSpPr>
            <a:spLocks noGrp="1"/>
          </p:cNvSpPr>
          <p:nvPr>
            <p:ph type="ftr" sz="quarter" idx="3"/>
          </p:nvPr>
        </p:nvSpPr>
        <p:spPr>
          <a:xfrm>
            <a:off x="9372600" y="15255241"/>
            <a:ext cx="8686800" cy="876300"/>
          </a:xfrm>
          <a:prstGeom prst="rect">
            <a:avLst/>
          </a:prstGeom>
        </p:spPr>
        <p:txBody>
          <a:bodyPr vert="horz" lIns="250802" tIns="125401" rIns="250802" bIns="125401" rtlCol="0" anchor="ctr"/>
          <a:lstStyle>
            <a:lvl1pPr algn="ctr">
              <a:defRPr sz="3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5255241"/>
            <a:ext cx="6400800" cy="876300"/>
          </a:xfrm>
          <a:prstGeom prst="rect">
            <a:avLst/>
          </a:prstGeom>
        </p:spPr>
        <p:txBody>
          <a:bodyPr vert="horz" lIns="250802" tIns="125401" rIns="250802" bIns="125401" rtlCol="0" anchor="ctr"/>
          <a:lstStyle>
            <a:lvl1pPr algn="r">
              <a:defRPr sz="3300">
                <a:solidFill>
                  <a:schemeClr val="tx1">
                    <a:tint val="75000"/>
                  </a:schemeClr>
                </a:solidFill>
              </a:defRPr>
            </a:lvl1pPr>
          </a:lstStyle>
          <a:p>
            <a:fld id="{39C1E372-0626-2842-8F90-F95181A2701B}" type="slidenum">
              <a:t>‹#›</a:t>
            </a:fld>
            <a:endParaRPr lang="en-US"/>
          </a:p>
        </p:txBody>
      </p:sp>
    </p:spTree>
    <p:extLst>
      <p:ext uri="{BB962C8B-B14F-4D97-AF65-F5344CB8AC3E}">
        <p14:creationId xmlns:p14="http://schemas.microsoft.com/office/powerpoint/2010/main" val="3982854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54008" rtl="0" eaLnBrk="1" latinLnBrk="0" hangingPunct="1">
        <a:spcBef>
          <a:spcPct val="0"/>
        </a:spcBef>
        <a:buNone/>
        <a:defRPr sz="12100" kern="1200">
          <a:solidFill>
            <a:schemeClr val="tx1"/>
          </a:solidFill>
          <a:latin typeface="+mj-lt"/>
          <a:ea typeface="+mj-ea"/>
          <a:cs typeface="+mj-cs"/>
        </a:defRPr>
      </a:lvl1pPr>
    </p:titleStyle>
    <p:bodyStyle>
      <a:lvl1pPr marL="940506" indent="-940506" algn="l" defTabSz="1254008" rtl="0" eaLnBrk="1" latinLnBrk="0" hangingPunct="1">
        <a:spcBef>
          <a:spcPct val="20000"/>
        </a:spcBef>
        <a:buFont typeface="Arial"/>
        <a:buChar char="•"/>
        <a:defRPr sz="8800" kern="1200">
          <a:solidFill>
            <a:schemeClr val="tx1"/>
          </a:solidFill>
          <a:latin typeface="+mn-lt"/>
          <a:ea typeface="+mn-ea"/>
          <a:cs typeface="+mn-cs"/>
        </a:defRPr>
      </a:lvl1pPr>
      <a:lvl2pPr marL="2037763" indent="-783755" algn="l" defTabSz="1254008" rtl="0" eaLnBrk="1" latinLnBrk="0" hangingPunct="1">
        <a:spcBef>
          <a:spcPct val="20000"/>
        </a:spcBef>
        <a:buFont typeface="Arial"/>
        <a:buChar char="–"/>
        <a:defRPr sz="7700" kern="1200">
          <a:solidFill>
            <a:schemeClr val="tx1"/>
          </a:solidFill>
          <a:latin typeface="+mn-lt"/>
          <a:ea typeface="+mn-ea"/>
          <a:cs typeface="+mn-cs"/>
        </a:defRPr>
      </a:lvl2pPr>
      <a:lvl3pPr marL="3135020" indent="-627004" algn="l" defTabSz="1254008" rtl="0" eaLnBrk="1" latinLnBrk="0" hangingPunct="1">
        <a:spcBef>
          <a:spcPct val="20000"/>
        </a:spcBef>
        <a:buFont typeface="Arial"/>
        <a:buChar char="•"/>
        <a:defRPr sz="6600" kern="1200">
          <a:solidFill>
            <a:schemeClr val="tx1"/>
          </a:solidFill>
          <a:latin typeface="+mn-lt"/>
          <a:ea typeface="+mn-ea"/>
          <a:cs typeface="+mn-cs"/>
        </a:defRPr>
      </a:lvl3pPr>
      <a:lvl4pPr marL="4389029" indent="-627004" algn="l" defTabSz="1254008" rtl="0" eaLnBrk="1" latinLnBrk="0" hangingPunct="1">
        <a:spcBef>
          <a:spcPct val="20000"/>
        </a:spcBef>
        <a:buFont typeface="Arial"/>
        <a:buChar char="–"/>
        <a:defRPr sz="5500" kern="1200">
          <a:solidFill>
            <a:schemeClr val="tx1"/>
          </a:solidFill>
          <a:latin typeface="+mn-lt"/>
          <a:ea typeface="+mn-ea"/>
          <a:cs typeface="+mn-cs"/>
        </a:defRPr>
      </a:lvl4pPr>
      <a:lvl5pPr marL="5643037" indent="-627004" algn="l" defTabSz="1254008" rtl="0" eaLnBrk="1" latinLnBrk="0" hangingPunct="1">
        <a:spcBef>
          <a:spcPct val="20000"/>
        </a:spcBef>
        <a:buFont typeface="Arial"/>
        <a:buChar char="»"/>
        <a:defRPr sz="5500" kern="1200">
          <a:solidFill>
            <a:schemeClr val="tx1"/>
          </a:solidFill>
          <a:latin typeface="+mn-lt"/>
          <a:ea typeface="+mn-ea"/>
          <a:cs typeface="+mn-cs"/>
        </a:defRPr>
      </a:lvl5pPr>
      <a:lvl6pPr marL="6897045" indent="-627004" algn="l" defTabSz="1254008" rtl="0" eaLnBrk="1" latinLnBrk="0" hangingPunct="1">
        <a:spcBef>
          <a:spcPct val="20000"/>
        </a:spcBef>
        <a:buFont typeface="Arial"/>
        <a:buChar char="•"/>
        <a:defRPr sz="5500" kern="1200">
          <a:solidFill>
            <a:schemeClr val="tx1"/>
          </a:solidFill>
          <a:latin typeface="+mn-lt"/>
          <a:ea typeface="+mn-ea"/>
          <a:cs typeface="+mn-cs"/>
        </a:defRPr>
      </a:lvl6pPr>
      <a:lvl7pPr marL="8151053" indent="-627004" algn="l" defTabSz="1254008" rtl="0" eaLnBrk="1" latinLnBrk="0" hangingPunct="1">
        <a:spcBef>
          <a:spcPct val="20000"/>
        </a:spcBef>
        <a:buFont typeface="Arial"/>
        <a:buChar char="•"/>
        <a:defRPr sz="5500" kern="1200">
          <a:solidFill>
            <a:schemeClr val="tx1"/>
          </a:solidFill>
          <a:latin typeface="+mn-lt"/>
          <a:ea typeface="+mn-ea"/>
          <a:cs typeface="+mn-cs"/>
        </a:defRPr>
      </a:lvl7pPr>
      <a:lvl8pPr marL="9405061" indent="-627004" algn="l" defTabSz="1254008" rtl="0" eaLnBrk="1" latinLnBrk="0" hangingPunct="1">
        <a:spcBef>
          <a:spcPct val="20000"/>
        </a:spcBef>
        <a:buFont typeface="Arial"/>
        <a:buChar char="•"/>
        <a:defRPr sz="5500" kern="1200">
          <a:solidFill>
            <a:schemeClr val="tx1"/>
          </a:solidFill>
          <a:latin typeface="+mn-lt"/>
          <a:ea typeface="+mn-ea"/>
          <a:cs typeface="+mn-cs"/>
        </a:defRPr>
      </a:lvl8pPr>
      <a:lvl9pPr marL="10659069" indent="-627004" algn="l" defTabSz="1254008" rtl="0" eaLnBrk="1" latinLnBrk="0" hangingPunct="1">
        <a:spcBef>
          <a:spcPct val="20000"/>
        </a:spcBef>
        <a:buFont typeface="Arial"/>
        <a:buChar char="•"/>
        <a:defRPr sz="5500" kern="1200">
          <a:solidFill>
            <a:schemeClr val="tx1"/>
          </a:solidFill>
          <a:latin typeface="+mn-lt"/>
          <a:ea typeface="+mn-ea"/>
          <a:cs typeface="+mn-cs"/>
        </a:defRPr>
      </a:lvl9pPr>
    </p:bodyStyle>
    <p:other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859" y="7248190"/>
            <a:ext cx="24688800" cy="2743200"/>
          </a:xfrm>
        </p:spPr>
        <p:txBody>
          <a:bodyPr>
            <a:noAutofit/>
          </a:bodyPr>
          <a:lstStyle/>
          <a:p>
            <a:r>
              <a:rPr lang="en-US" sz="6600" b="1" dirty="0">
                <a:solidFill>
                  <a:srgbClr val="0071EE"/>
                </a:solidFill>
                <a:latin typeface="Helvetica" charset="0"/>
                <a:ea typeface="Helvetica" charset="0"/>
                <a:cs typeface="Helvetica" charset="0"/>
              </a:rPr>
              <a:t>Evaluation of Extractive Summarization Techniques on Powerpoint presentations and HTML pages from the AAN TutorialBank Corpus</a:t>
            </a:r>
            <a:br>
              <a:rPr lang="en-US" sz="6600" b="1" dirty="0">
                <a:solidFill>
                  <a:srgbClr val="0071EE"/>
                </a:solidFill>
                <a:latin typeface="Helvetica" charset="0"/>
                <a:ea typeface="Helvetica" charset="0"/>
                <a:cs typeface="Helvetica" charset="0"/>
              </a:rPr>
            </a:br>
            <a:endParaRPr lang="en-US" sz="6600" b="1" dirty="0">
              <a:latin typeface="Helvetica" charset="0"/>
              <a:ea typeface="Helvetica" charset="0"/>
              <a:cs typeface="Helvetica" charset="0"/>
            </a:endParaRPr>
          </a:p>
        </p:txBody>
      </p:sp>
      <p:pic>
        <p:nvPicPr>
          <p:cNvPr id="5" name="Picture 5" descr="C:\Users\Dragomir Radev\Dropbox\Drago\Yale_University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400" y="1064349"/>
            <a:ext cx="2581687" cy="11152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1779" y="862527"/>
            <a:ext cx="2275840" cy="1000311"/>
          </a:xfrm>
          <a:prstGeom prst="rect">
            <a:avLst/>
          </a:prstGeom>
        </p:spPr>
      </p:pic>
      <p:sp>
        <p:nvSpPr>
          <p:cNvPr id="7" name="Text Box 250"/>
          <p:cNvSpPr txBox="1">
            <a:spLocks noChangeArrowheads="1"/>
          </p:cNvSpPr>
          <p:nvPr/>
        </p:nvSpPr>
        <p:spPr bwMode="auto">
          <a:xfrm>
            <a:off x="1839397" y="9991390"/>
            <a:ext cx="2277765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spcBef>
                <a:spcPct val="50000"/>
              </a:spcBef>
              <a:defRPr/>
            </a:pPr>
            <a:r>
              <a:rPr lang="en-US" sz="4800" dirty="0" smtClean="0">
                <a:latin typeface="Helvetica" charset="0"/>
              </a:rPr>
              <a:t>Yijiao He, Alexander R Fabbri, Dragomir Radev</a:t>
            </a:r>
            <a:endParaRPr lang="en-US" sz="4800" baseline="30000" dirty="0"/>
          </a:p>
        </p:txBody>
      </p:sp>
      <p:sp>
        <p:nvSpPr>
          <p:cNvPr id="8" name="Text Box 251"/>
          <p:cNvSpPr txBox="1">
            <a:spLocks noChangeArrowheads="1"/>
          </p:cNvSpPr>
          <p:nvPr/>
        </p:nvSpPr>
        <p:spPr bwMode="auto">
          <a:xfrm>
            <a:off x="1865376" y="11231064"/>
            <a:ext cx="2348179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spcBef>
                <a:spcPct val="50000"/>
              </a:spcBef>
              <a:defRPr/>
            </a:pPr>
            <a:r>
              <a:rPr lang="en-US" sz="4000" dirty="0" smtClean="0">
                <a:solidFill>
                  <a:srgbClr val="000000"/>
                </a:solidFill>
                <a:latin typeface="Helvetica" charset="0"/>
                <a:cs typeface="+mn-cs"/>
              </a:rPr>
              <a:t>Department </a:t>
            </a:r>
            <a:r>
              <a:rPr lang="en-US" sz="4000" dirty="0">
                <a:solidFill>
                  <a:srgbClr val="000000"/>
                </a:solidFill>
                <a:latin typeface="Helvetica" charset="0"/>
                <a:cs typeface="+mn-cs"/>
              </a:rPr>
              <a:t>of </a:t>
            </a:r>
            <a:r>
              <a:rPr lang="en-US" sz="4000" dirty="0" smtClean="0">
                <a:solidFill>
                  <a:srgbClr val="000000"/>
                </a:solidFill>
                <a:latin typeface="Helvetica" charset="0"/>
                <a:cs typeface="+mn-cs"/>
              </a:rPr>
              <a:t>Computer Science, </a:t>
            </a:r>
            <a:r>
              <a:rPr lang="en-US" sz="4000" dirty="0">
                <a:solidFill>
                  <a:srgbClr val="000000"/>
                </a:solidFill>
                <a:latin typeface="Helvetica" charset="0"/>
                <a:cs typeface="+mn-cs"/>
              </a:rPr>
              <a:t>Yale School of </a:t>
            </a:r>
            <a:r>
              <a:rPr lang="en-US" sz="4000" dirty="0" smtClean="0">
                <a:solidFill>
                  <a:srgbClr val="000000"/>
                </a:solidFill>
                <a:latin typeface="Helvetica" charset="0"/>
                <a:cs typeface="+mn-cs"/>
              </a:rPr>
              <a:t>Engineering and Applied Sciences, </a:t>
            </a:r>
            <a:r>
              <a:rPr lang="en-US" sz="4000" dirty="0">
                <a:solidFill>
                  <a:srgbClr val="000000"/>
                </a:solidFill>
                <a:latin typeface="Helvetica" charset="0"/>
                <a:cs typeface="+mn-cs"/>
              </a:rPr>
              <a:t>New Haven, </a:t>
            </a:r>
            <a:r>
              <a:rPr lang="en-US" sz="4000" dirty="0" smtClean="0">
                <a:solidFill>
                  <a:srgbClr val="000000"/>
                </a:solidFill>
                <a:latin typeface="Helvetica" charset="0"/>
                <a:cs typeface="+mn-cs"/>
              </a:rPr>
              <a:t>CT</a:t>
            </a:r>
            <a:endParaRPr lang="en-US" sz="4000" dirty="0">
              <a:solidFill>
                <a:srgbClr val="000000"/>
              </a:solidFill>
              <a:cs typeface="+mn-cs"/>
            </a:endParaRPr>
          </a:p>
        </p:txBody>
      </p:sp>
    </p:spTree>
    <p:extLst>
      <p:ext uri="{BB962C8B-B14F-4D97-AF65-F5344CB8AC3E}">
        <p14:creationId xmlns:p14="http://schemas.microsoft.com/office/powerpoint/2010/main" val="928790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8800" b="1" dirty="0">
                <a:solidFill>
                  <a:srgbClr val="0071EE"/>
                </a:solidFill>
                <a:latin typeface="Helvetica" charset="0"/>
                <a:ea typeface="+mn-ea"/>
                <a:cs typeface="+mn-cs"/>
              </a:rPr>
              <a:t>Introduction</a:t>
            </a:r>
            <a:endParaRPr lang="en-US" sz="6600" b="1" dirty="0">
              <a:solidFill>
                <a:srgbClr val="0071EE"/>
              </a:solidFill>
              <a:latin typeface="Helvetica" charset="0"/>
              <a:ea typeface="+mn-ea"/>
              <a:cs typeface="+mn-cs"/>
            </a:endParaRPr>
          </a:p>
        </p:txBody>
      </p:sp>
      <p:sp>
        <p:nvSpPr>
          <p:cNvPr id="3" name="Content Placeholder 2"/>
          <p:cNvSpPr>
            <a:spLocks noGrp="1"/>
          </p:cNvSpPr>
          <p:nvPr>
            <p:ph idx="1"/>
          </p:nvPr>
        </p:nvSpPr>
        <p:spPr/>
        <p:txBody>
          <a:bodyPr/>
          <a:lstStyle/>
          <a:p>
            <a:r>
              <a:rPr lang="en-US" dirty="0" smtClean="0"/>
              <a:t>Motivation</a:t>
            </a:r>
          </a:p>
          <a:p>
            <a:pPr lvl="1"/>
            <a:r>
              <a:rPr lang="en-US" sz="5800" dirty="0" smtClean="0">
                <a:latin typeface="Helvetica" charset="0"/>
                <a:ea typeface="Helvetica" charset="0"/>
                <a:cs typeface="Helvetica" charset="0"/>
              </a:rPr>
              <a:t>Create </a:t>
            </a:r>
            <a:r>
              <a:rPr lang="en-US" sz="5800" dirty="0">
                <a:latin typeface="Helvetica" charset="0"/>
                <a:ea typeface="Helvetica" charset="0"/>
                <a:cs typeface="Helvetica" charset="0"/>
              </a:rPr>
              <a:t>tool that can be used to summarize the key points of knowledge </a:t>
            </a:r>
            <a:r>
              <a:rPr lang="en-US" sz="5800" dirty="0" smtClean="0">
                <a:latin typeface="Helvetica" charset="0"/>
                <a:ea typeface="Helvetica" charset="0"/>
                <a:cs typeface="Helvetica" charset="0"/>
              </a:rPr>
              <a:t>areas</a:t>
            </a:r>
            <a:endParaRPr lang="en-US" sz="6900" dirty="0" smtClean="0">
              <a:latin typeface="Helvetica" charset="0"/>
              <a:ea typeface="Helvetica" charset="0"/>
              <a:cs typeface="Helvetica" charset="0"/>
            </a:endParaRPr>
          </a:p>
          <a:p>
            <a:r>
              <a:rPr lang="en-US" sz="8000" dirty="0" smtClean="0">
                <a:latin typeface="Helvetica" charset="0"/>
                <a:ea typeface="Helvetica" charset="0"/>
                <a:cs typeface="Helvetica" charset="0"/>
              </a:rPr>
              <a:t>Aim</a:t>
            </a:r>
          </a:p>
          <a:p>
            <a:pPr lvl="1"/>
            <a:r>
              <a:rPr lang="en-US" sz="5400" dirty="0" smtClean="0">
                <a:latin typeface="Helvetica" charset="0"/>
                <a:ea typeface="Helvetica" charset="0"/>
                <a:cs typeface="Helvetica" charset="0"/>
              </a:rPr>
              <a:t>Perform </a:t>
            </a:r>
            <a:r>
              <a:rPr lang="en-US" sz="5400" dirty="0">
                <a:latin typeface="Helvetica" charset="0"/>
                <a:ea typeface="Helvetica" charset="0"/>
                <a:cs typeface="Helvetica" charset="0"/>
              </a:rPr>
              <a:t>information retrieval on the AAN </a:t>
            </a:r>
            <a:r>
              <a:rPr lang="en-US" sz="5400" dirty="0" smtClean="0">
                <a:latin typeface="Helvetica" charset="0"/>
                <a:ea typeface="Helvetica" charset="0"/>
                <a:cs typeface="Helvetica" charset="0"/>
              </a:rPr>
              <a:t>dataset</a:t>
            </a:r>
          </a:p>
          <a:p>
            <a:pPr lvl="1"/>
            <a:r>
              <a:rPr lang="en-US" sz="5400" dirty="0" smtClean="0">
                <a:latin typeface="Helvetica" charset="0"/>
                <a:ea typeface="Helvetica" charset="0"/>
                <a:cs typeface="Helvetica" charset="0"/>
              </a:rPr>
              <a:t>Compare </a:t>
            </a:r>
            <a:r>
              <a:rPr lang="en-US" sz="5400" dirty="0">
                <a:latin typeface="Helvetica" charset="0"/>
                <a:ea typeface="Helvetica" charset="0"/>
                <a:cs typeface="Helvetica" charset="0"/>
              </a:rPr>
              <a:t>the performance of different extractive summarization </a:t>
            </a:r>
            <a:r>
              <a:rPr lang="en-US" sz="5400" dirty="0" smtClean="0">
                <a:latin typeface="Helvetica" charset="0"/>
                <a:ea typeface="Helvetica" charset="0"/>
                <a:cs typeface="Helvetica" charset="0"/>
              </a:rPr>
              <a:t>algorithms</a:t>
            </a:r>
          </a:p>
          <a:p>
            <a:pPr lvl="1"/>
            <a:r>
              <a:rPr lang="en-US" sz="5400" dirty="0" smtClean="0">
                <a:latin typeface="Helvetica" charset="0"/>
                <a:ea typeface="Helvetica" charset="0"/>
                <a:cs typeface="Helvetica" charset="0"/>
              </a:rPr>
              <a:t>Focus on </a:t>
            </a:r>
            <a:r>
              <a:rPr lang="en-US" sz="5400" dirty="0">
                <a:latin typeface="Helvetica" charset="0"/>
                <a:ea typeface="Helvetica" charset="0"/>
                <a:cs typeface="Helvetica" charset="0"/>
              </a:rPr>
              <a:t>Powerpoint tutorials and HTML webpages</a:t>
            </a:r>
            <a:endParaRPr lang="en-US" sz="5400" dirty="0" smtClean="0">
              <a:latin typeface="Helvetica" charset="0"/>
              <a:ea typeface="Helvetica" charset="0"/>
              <a:cs typeface="Helvetica" charset="0"/>
            </a:endParaRPr>
          </a:p>
        </p:txBody>
      </p:sp>
      <p:cxnSp>
        <p:nvCxnSpPr>
          <p:cNvPr id="4" name="Straight Connector 3"/>
          <p:cNvCxnSpPr/>
          <p:nvPr/>
        </p:nvCxnSpPr>
        <p:spPr bwMode="auto">
          <a:xfrm>
            <a:off x="828400" y="3111500"/>
            <a:ext cx="25689475" cy="0"/>
          </a:xfrm>
          <a:prstGeom prst="line">
            <a:avLst/>
          </a:prstGeom>
          <a:solidFill>
            <a:schemeClr val="accent1"/>
          </a:solidFill>
          <a:ln w="889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96393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8800" b="1" dirty="0" smtClean="0">
                <a:solidFill>
                  <a:srgbClr val="0071EE"/>
                </a:solidFill>
                <a:latin typeface="Helvetica" charset="0"/>
                <a:ea typeface="+mn-ea"/>
                <a:cs typeface="+mn-cs"/>
              </a:rPr>
              <a:t>Method</a:t>
            </a:r>
            <a:endParaRPr lang="en-US" sz="6600" b="1" dirty="0">
              <a:solidFill>
                <a:srgbClr val="0071EE"/>
              </a:solidFill>
              <a:latin typeface="Helvetica" charset="0"/>
              <a:ea typeface="+mn-ea"/>
              <a:cs typeface="+mn-cs"/>
            </a:endParaRPr>
          </a:p>
        </p:txBody>
      </p:sp>
      <p:cxnSp>
        <p:nvCxnSpPr>
          <p:cNvPr id="4" name="Straight Connector 3"/>
          <p:cNvCxnSpPr/>
          <p:nvPr/>
        </p:nvCxnSpPr>
        <p:spPr bwMode="auto">
          <a:xfrm>
            <a:off x="828400" y="3111500"/>
            <a:ext cx="25689475" cy="0"/>
          </a:xfrm>
          <a:prstGeom prst="line">
            <a:avLst/>
          </a:prstGeom>
          <a:solidFill>
            <a:schemeClr val="accent1"/>
          </a:solidFill>
          <a:ln w="889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400" y="3402331"/>
            <a:ext cx="25232000" cy="12122331"/>
          </a:xfrm>
          <a:prstGeom prst="rect">
            <a:avLst/>
          </a:prstGeom>
        </p:spPr>
      </p:pic>
    </p:spTree>
    <p:extLst>
      <p:ext uri="{BB962C8B-B14F-4D97-AF65-F5344CB8AC3E}">
        <p14:creationId xmlns:p14="http://schemas.microsoft.com/office/powerpoint/2010/main" val="603900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8800" b="1" dirty="0" smtClean="0">
                <a:solidFill>
                  <a:srgbClr val="0071EE"/>
                </a:solidFill>
                <a:latin typeface="Helvetica" charset="0"/>
                <a:ea typeface="+mn-ea"/>
                <a:cs typeface="+mn-cs"/>
              </a:rPr>
              <a:t>Results</a:t>
            </a:r>
            <a:endParaRPr lang="en-US" sz="6600" b="1" dirty="0">
              <a:solidFill>
                <a:srgbClr val="0071EE"/>
              </a:solidFill>
              <a:latin typeface="Helvetica" charset="0"/>
              <a:ea typeface="+mn-ea"/>
              <a:cs typeface="+mn-cs"/>
            </a:endParaRPr>
          </a:p>
        </p:txBody>
      </p:sp>
      <p:cxnSp>
        <p:nvCxnSpPr>
          <p:cNvPr id="4" name="Straight Connector 3"/>
          <p:cNvCxnSpPr/>
          <p:nvPr/>
        </p:nvCxnSpPr>
        <p:spPr bwMode="auto">
          <a:xfrm>
            <a:off x="828400" y="3111500"/>
            <a:ext cx="25689475" cy="0"/>
          </a:xfrm>
          <a:prstGeom prst="line">
            <a:avLst/>
          </a:prstGeom>
          <a:solidFill>
            <a:schemeClr val="accent1"/>
          </a:solidFill>
          <a:ln w="889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6" name="Group 5"/>
          <p:cNvGrpSpPr/>
          <p:nvPr/>
        </p:nvGrpSpPr>
        <p:grpSpPr>
          <a:xfrm>
            <a:off x="13642848" y="3402331"/>
            <a:ext cx="13789152" cy="10094213"/>
            <a:chOff x="13534433" y="9915283"/>
            <a:chExt cx="7112000" cy="487680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34433" y="9915283"/>
              <a:ext cx="7112000" cy="4876800"/>
            </a:xfrm>
            <a:prstGeom prst="rect">
              <a:avLst/>
            </a:prstGeom>
          </p:spPr>
        </p:pic>
        <p:sp>
          <p:nvSpPr>
            <p:cNvPr id="8" name="Rectangle 7"/>
            <p:cNvSpPr/>
            <p:nvPr/>
          </p:nvSpPr>
          <p:spPr>
            <a:xfrm>
              <a:off x="17983199" y="14304149"/>
              <a:ext cx="500332" cy="674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760" y="3693161"/>
            <a:ext cx="13639048" cy="5440847"/>
          </a:xfrm>
          <a:prstGeom prst="rect">
            <a:avLst/>
          </a:prstGeom>
        </p:spPr>
      </p:pic>
    </p:spTree>
    <p:extLst>
      <p:ext uri="{BB962C8B-B14F-4D97-AF65-F5344CB8AC3E}">
        <p14:creationId xmlns:p14="http://schemas.microsoft.com/office/powerpoint/2010/main" val="80972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0" y="3721132"/>
            <a:ext cx="13185648" cy="4267135"/>
          </a:xfrm>
          <a:prstGeom prst="rect">
            <a:avLst/>
          </a:prstGeom>
        </p:spPr>
      </p:pic>
      <p:sp>
        <p:nvSpPr>
          <p:cNvPr id="2" name="Title 1"/>
          <p:cNvSpPr>
            <a:spLocks noGrp="1"/>
          </p:cNvSpPr>
          <p:nvPr>
            <p:ph type="title"/>
          </p:nvPr>
        </p:nvSpPr>
        <p:spPr/>
        <p:txBody>
          <a:bodyPr>
            <a:normAutofit/>
          </a:bodyPr>
          <a:lstStyle/>
          <a:p>
            <a:pPr algn="l"/>
            <a:r>
              <a:rPr lang="en-US" sz="8800" b="1" dirty="0" smtClean="0">
                <a:solidFill>
                  <a:srgbClr val="0071EE"/>
                </a:solidFill>
                <a:latin typeface="Helvetica" charset="0"/>
                <a:ea typeface="+mn-ea"/>
                <a:cs typeface="+mn-cs"/>
              </a:rPr>
              <a:t>Conclusion</a:t>
            </a:r>
            <a:endParaRPr lang="en-US" sz="6600" b="1" dirty="0">
              <a:solidFill>
                <a:srgbClr val="0071EE"/>
              </a:solidFill>
              <a:latin typeface="Helvetica" charset="0"/>
              <a:ea typeface="+mn-ea"/>
              <a:cs typeface="+mn-cs"/>
            </a:endParaRPr>
          </a:p>
        </p:txBody>
      </p:sp>
      <p:cxnSp>
        <p:nvCxnSpPr>
          <p:cNvPr id="4" name="Straight Connector 3"/>
          <p:cNvCxnSpPr/>
          <p:nvPr/>
        </p:nvCxnSpPr>
        <p:spPr bwMode="auto">
          <a:xfrm>
            <a:off x="828400" y="3111500"/>
            <a:ext cx="25689475" cy="0"/>
          </a:xfrm>
          <a:prstGeom prst="line">
            <a:avLst/>
          </a:prstGeom>
          <a:solidFill>
            <a:schemeClr val="accent1"/>
          </a:solidFill>
          <a:ln w="889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400" y="3694939"/>
            <a:ext cx="16801231" cy="10177394"/>
          </a:xfrm>
          <a:prstGeom prst="rect">
            <a:avLst/>
          </a:prstGeom>
        </p:spPr>
      </p:pic>
      <p:pic>
        <p:nvPicPr>
          <p:cNvPr id="8" name="Picture 7" descr="../../Downloads/pr_graph.png"/>
          <p:cNvPicPr/>
          <p:nvPr/>
        </p:nvPicPr>
        <p:blipFill>
          <a:blip r:embed="rId5">
            <a:extLst>
              <a:ext uri="{28A0092B-C50C-407E-A947-70E740481C1C}">
                <a14:useLocalDpi xmlns:a14="http://schemas.microsoft.com/office/drawing/2010/main" val="0"/>
              </a:ext>
            </a:extLst>
          </a:blip>
          <a:srcRect/>
          <a:stretch>
            <a:fillRect/>
          </a:stretch>
        </p:blipFill>
        <p:spPr bwMode="auto">
          <a:xfrm>
            <a:off x="17629631" y="8625867"/>
            <a:ext cx="8138160" cy="5565265"/>
          </a:xfrm>
          <a:prstGeom prst="rect">
            <a:avLst/>
          </a:prstGeom>
          <a:noFill/>
          <a:ln>
            <a:noFill/>
          </a:ln>
        </p:spPr>
      </p:pic>
      <p:sp>
        <p:nvSpPr>
          <p:cNvPr id="9" name="Text Box 38"/>
          <p:cNvSpPr txBox="1">
            <a:spLocks noChangeArrowheads="1"/>
          </p:cNvSpPr>
          <p:nvPr/>
        </p:nvSpPr>
        <p:spPr bwMode="auto">
          <a:xfrm>
            <a:off x="18196559" y="14191132"/>
            <a:ext cx="870508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3200" b="1" dirty="0">
                <a:solidFill>
                  <a:srgbClr val="0071EE"/>
                </a:solidFill>
                <a:latin typeface="Helvetica" charset="0"/>
              </a:rPr>
              <a:t>Figure 2. </a:t>
            </a:r>
            <a:r>
              <a:rPr lang="en-US" sz="3200" dirty="0">
                <a:solidFill>
                  <a:srgbClr val="0071EE"/>
                </a:solidFill>
                <a:latin typeface="Helvetica" charset="0"/>
              </a:rPr>
              <a:t>Precision Recall output from </a:t>
            </a:r>
            <a:r>
              <a:rPr lang="en-US" sz="3200" dirty="0" smtClean="0">
                <a:solidFill>
                  <a:srgbClr val="0071EE"/>
                </a:solidFill>
                <a:latin typeface="Helvetica" charset="0"/>
              </a:rPr>
              <a:t>information retrieval using </a:t>
            </a:r>
            <a:r>
              <a:rPr lang="en-US" sz="3200" dirty="0" err="1" smtClean="0">
                <a:solidFill>
                  <a:srgbClr val="0071EE"/>
                </a:solidFill>
                <a:latin typeface="Helvetica" charset="0"/>
              </a:rPr>
              <a:t>Trec_Eval</a:t>
            </a:r>
            <a:r>
              <a:rPr lang="en-US" sz="3200" dirty="0">
                <a:solidFill>
                  <a:srgbClr val="0071EE"/>
                </a:solidFill>
                <a:latin typeface="Helvetica" charset="0"/>
              </a:rPr>
              <a:t>.</a:t>
            </a:r>
          </a:p>
        </p:txBody>
      </p:sp>
    </p:spTree>
    <p:extLst>
      <p:ext uri="{BB962C8B-B14F-4D97-AF65-F5344CB8AC3E}">
        <p14:creationId xmlns:p14="http://schemas.microsoft.com/office/powerpoint/2010/main" val="270022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901</TotalTime>
  <Words>774</Words>
  <Application>Microsoft Macintosh PowerPoint</Application>
  <PresentationFormat>Custom</PresentationFormat>
  <Paragraphs>26</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Helvetica</vt:lpstr>
      <vt:lpstr>Arial</vt:lpstr>
      <vt:lpstr>Office Theme</vt:lpstr>
      <vt:lpstr>Evaluation of Extractive Summarization Techniques on Powerpoint presentations and HTML pages from the AAN TutorialBank Corpus </vt:lpstr>
      <vt:lpstr>Introduction</vt:lpstr>
      <vt:lpstr>Method</vt:lpstr>
      <vt:lpstr>Results</vt:lpstr>
      <vt:lpstr>Conclusion</vt:lpstr>
    </vt:vector>
  </TitlesOfParts>
  <Company>photo+design</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Saba</dc:creator>
  <cp:lastModifiedBy>He, Yijiao</cp:lastModifiedBy>
  <cp:revision>20</cp:revision>
  <dcterms:created xsi:type="dcterms:W3CDTF">2013-06-13T16:39:06Z</dcterms:created>
  <dcterms:modified xsi:type="dcterms:W3CDTF">2018-04-23T20:35:33Z</dcterms:modified>
</cp:coreProperties>
</file>