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/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-1" fmla="*/ 11328900 w 12192000"/>
              <a:gd name="connsiteY0-2" fmla="*/ 0 h 6858000"/>
              <a:gd name="connsiteX1-3" fmla="*/ 12192000 w 12192000"/>
              <a:gd name="connsiteY1-4" fmla="*/ 0 h 6858000"/>
              <a:gd name="connsiteX2-5" fmla="*/ 12192000 w 12192000"/>
              <a:gd name="connsiteY2-6" fmla="*/ 6858000 h 6858000"/>
              <a:gd name="connsiteX3-7" fmla="*/ 5318308 w 12192000"/>
              <a:gd name="connsiteY3-8" fmla="*/ 6858000 h 6858000"/>
              <a:gd name="connsiteX4-9" fmla="*/ 11328897 w 12192000"/>
              <a:gd name="connsiteY4-10" fmla="*/ 4 h 6858000"/>
              <a:gd name="connsiteX5-11" fmla="*/ 11328898 w 12192000"/>
              <a:gd name="connsiteY5-12" fmla="*/ 2 h 6858000"/>
              <a:gd name="connsiteX6-13" fmla="*/ 11328900 w 12192000"/>
              <a:gd name="connsiteY6-14" fmla="*/ 0 h 6858000"/>
              <a:gd name="connsiteX7-15" fmla="*/ 0 w 12192000"/>
              <a:gd name="connsiteY7-16" fmla="*/ 6858000 h 6858000"/>
              <a:gd name="connsiteX8-17" fmla="*/ 6700 w 12192000"/>
              <a:gd name="connsiteY8-18" fmla="*/ 0 h 6858000"/>
              <a:gd name="connsiteX9-19" fmla="*/ 6700 w 12192000"/>
              <a:gd name="connsiteY9-20" fmla="*/ 6858000 h 6858000"/>
              <a:gd name="connsiteX10" fmla="*/ 0 w 12192000"/>
              <a:gd name="connsiteY10" fmla="*/ 6858000 h 6858000"/>
              <a:gd name="connsiteX0-21" fmla="*/ 11322200 w 12185300"/>
              <a:gd name="connsiteY0-22" fmla="*/ 0 h 6858000"/>
              <a:gd name="connsiteX1-23" fmla="*/ 12185300 w 12185300"/>
              <a:gd name="connsiteY1-24" fmla="*/ 0 h 6858000"/>
              <a:gd name="connsiteX2-25" fmla="*/ 12185300 w 12185300"/>
              <a:gd name="connsiteY2-26" fmla="*/ 6858000 h 6858000"/>
              <a:gd name="connsiteX3-27" fmla="*/ 5311608 w 12185300"/>
              <a:gd name="connsiteY3-28" fmla="*/ 6858000 h 6858000"/>
              <a:gd name="connsiteX4-29" fmla="*/ 11322197 w 12185300"/>
              <a:gd name="connsiteY4-30" fmla="*/ 4 h 6858000"/>
              <a:gd name="connsiteX5-31" fmla="*/ 11322198 w 12185300"/>
              <a:gd name="connsiteY5-32" fmla="*/ 2 h 6858000"/>
              <a:gd name="connsiteX6-33" fmla="*/ 11322200 w 12185300"/>
              <a:gd name="connsiteY6-34" fmla="*/ 0 h 6858000"/>
              <a:gd name="connsiteX7-35" fmla="*/ 0 w 12185300"/>
              <a:gd name="connsiteY7-36" fmla="*/ 6858000 h 6858000"/>
              <a:gd name="connsiteX8-37" fmla="*/ 0 w 12185300"/>
              <a:gd name="connsiteY8-38" fmla="*/ 0 h 6858000"/>
              <a:gd name="connsiteX9-39" fmla="*/ 0 w 12185300"/>
              <a:gd name="connsiteY9-40" fmla="*/ 6858000 h 6858000"/>
              <a:gd name="connsiteX0-41" fmla="*/ 6010592 w 6873692"/>
              <a:gd name="connsiteY0-42" fmla="*/ 0 h 6858000"/>
              <a:gd name="connsiteX1-43" fmla="*/ 6873692 w 6873692"/>
              <a:gd name="connsiteY1-44" fmla="*/ 0 h 6858000"/>
              <a:gd name="connsiteX2-45" fmla="*/ 6873692 w 6873692"/>
              <a:gd name="connsiteY2-46" fmla="*/ 6858000 h 6858000"/>
              <a:gd name="connsiteX3-47" fmla="*/ 0 w 6873692"/>
              <a:gd name="connsiteY3-48" fmla="*/ 6858000 h 6858000"/>
              <a:gd name="connsiteX4-49" fmla="*/ 6010589 w 6873692"/>
              <a:gd name="connsiteY4-50" fmla="*/ 4 h 6858000"/>
              <a:gd name="connsiteX5-51" fmla="*/ 6010590 w 6873692"/>
              <a:gd name="connsiteY5-52" fmla="*/ 2 h 6858000"/>
              <a:gd name="connsiteX6-53" fmla="*/ 6010592 w 6873692"/>
              <a:gd name="connsiteY6-54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quares with white letters and numbers&#10;&#10;Description automatically generated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-1" fmla="*/ 11328900 w 12192000"/>
              <a:gd name="connsiteY0-2" fmla="*/ 0 h 6858000"/>
              <a:gd name="connsiteX1-3" fmla="*/ 12192000 w 12192000"/>
              <a:gd name="connsiteY1-4" fmla="*/ 0 h 6858000"/>
              <a:gd name="connsiteX2-5" fmla="*/ 12192000 w 12192000"/>
              <a:gd name="connsiteY2-6" fmla="*/ 6858000 h 6858000"/>
              <a:gd name="connsiteX3-7" fmla="*/ 5318308 w 12192000"/>
              <a:gd name="connsiteY3-8" fmla="*/ 6858000 h 6858000"/>
              <a:gd name="connsiteX4-9" fmla="*/ 11328897 w 12192000"/>
              <a:gd name="connsiteY4-10" fmla="*/ 4 h 6858000"/>
              <a:gd name="connsiteX5-11" fmla="*/ 11328898 w 12192000"/>
              <a:gd name="connsiteY5-12" fmla="*/ 2 h 6858000"/>
              <a:gd name="connsiteX6-13" fmla="*/ 11328900 w 12192000"/>
              <a:gd name="connsiteY6-14" fmla="*/ 0 h 6858000"/>
              <a:gd name="connsiteX7-15" fmla="*/ 0 w 12192000"/>
              <a:gd name="connsiteY7-16" fmla="*/ 6858000 h 6858000"/>
              <a:gd name="connsiteX8-17" fmla="*/ 6700 w 12192000"/>
              <a:gd name="connsiteY8-18" fmla="*/ 0 h 6858000"/>
              <a:gd name="connsiteX9-19" fmla="*/ 6700 w 12192000"/>
              <a:gd name="connsiteY9-20" fmla="*/ 6858000 h 6858000"/>
              <a:gd name="connsiteX10" fmla="*/ 0 w 12192000"/>
              <a:gd name="connsiteY10" fmla="*/ 6858000 h 6858000"/>
              <a:gd name="connsiteX0-21" fmla="*/ 11322200 w 12185300"/>
              <a:gd name="connsiteY0-22" fmla="*/ 0 h 6858000"/>
              <a:gd name="connsiteX1-23" fmla="*/ 12185300 w 12185300"/>
              <a:gd name="connsiteY1-24" fmla="*/ 0 h 6858000"/>
              <a:gd name="connsiteX2-25" fmla="*/ 12185300 w 12185300"/>
              <a:gd name="connsiteY2-26" fmla="*/ 6858000 h 6858000"/>
              <a:gd name="connsiteX3-27" fmla="*/ 5311608 w 12185300"/>
              <a:gd name="connsiteY3-28" fmla="*/ 6858000 h 6858000"/>
              <a:gd name="connsiteX4-29" fmla="*/ 11322197 w 12185300"/>
              <a:gd name="connsiteY4-30" fmla="*/ 4 h 6858000"/>
              <a:gd name="connsiteX5-31" fmla="*/ 11322198 w 12185300"/>
              <a:gd name="connsiteY5-32" fmla="*/ 2 h 6858000"/>
              <a:gd name="connsiteX6-33" fmla="*/ 11322200 w 12185300"/>
              <a:gd name="connsiteY6-34" fmla="*/ 0 h 6858000"/>
              <a:gd name="connsiteX7-35" fmla="*/ 0 w 12185300"/>
              <a:gd name="connsiteY7-36" fmla="*/ 6858000 h 6858000"/>
              <a:gd name="connsiteX8-37" fmla="*/ 0 w 12185300"/>
              <a:gd name="connsiteY8-38" fmla="*/ 0 h 6858000"/>
              <a:gd name="connsiteX9-39" fmla="*/ 0 w 12185300"/>
              <a:gd name="connsiteY9-40" fmla="*/ 6858000 h 6858000"/>
              <a:gd name="connsiteX0-41" fmla="*/ 6010592 w 6873692"/>
              <a:gd name="connsiteY0-42" fmla="*/ 0 h 6858000"/>
              <a:gd name="connsiteX1-43" fmla="*/ 6873692 w 6873692"/>
              <a:gd name="connsiteY1-44" fmla="*/ 0 h 6858000"/>
              <a:gd name="connsiteX2-45" fmla="*/ 6873692 w 6873692"/>
              <a:gd name="connsiteY2-46" fmla="*/ 6858000 h 6858000"/>
              <a:gd name="connsiteX3-47" fmla="*/ 0 w 6873692"/>
              <a:gd name="connsiteY3-48" fmla="*/ 6858000 h 6858000"/>
              <a:gd name="connsiteX4-49" fmla="*/ 6010589 w 6873692"/>
              <a:gd name="connsiteY4-50" fmla="*/ 4 h 6858000"/>
              <a:gd name="connsiteX5-51" fmla="*/ 6010590 w 6873692"/>
              <a:gd name="connsiteY5-52" fmla="*/ 2 h 6858000"/>
              <a:gd name="connsiteX6-53" fmla="*/ 6010592 w 6873692"/>
              <a:gd name="connsiteY6-54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26" y="1073786"/>
            <a:ext cx="4953000" cy="2247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 –Tac -Toe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6089" y="5476068"/>
            <a:ext cx="3167626" cy="1280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Ink Free" panose="03080402000500000000" charset="0"/>
                <a:cs typeface="Ink Free" panose="03080402000500000000" charset="0"/>
              </a:rPr>
              <a:t>By:Majd Mashaleh </a:t>
            </a:r>
            <a:endParaRPr lang="en-US">
              <a:solidFill>
                <a:srgbClr val="FFFFFF"/>
              </a:solidFill>
              <a:latin typeface="Ink Free" panose="03080402000500000000" charset="0"/>
              <a:cs typeface="Ink Free" panose="03080402000500000000" charset="0"/>
            </a:endParaRPr>
          </a:p>
          <a:p>
            <a:pPr algn="r"/>
            <a:r>
              <a:rPr lang="en-US">
                <a:solidFill>
                  <a:srgbClr val="FFFFFF"/>
                </a:solidFill>
                <a:latin typeface="Ink Free" panose="03080402000500000000" charset="0"/>
                <a:cs typeface="Ink Free" panose="03080402000500000000" charset="0"/>
              </a:rPr>
              <a:t>Dr.Moa'ath </a:t>
            </a:r>
            <a:endParaRPr lang="en-US">
              <a:solidFill>
                <a:srgbClr val="FFFFFF"/>
              </a:solidFill>
              <a:latin typeface="Ink Free" panose="03080402000500000000" charset="0"/>
              <a:cs typeface="Ink Free" panose="030804020005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09" y="225954"/>
            <a:ext cx="9905999" cy="136089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  <a:cs typeface="+mj-lt"/>
              </a:rPr>
              <a:t>Introduction to Tic-Tac-Toe: The Classic Strategy Game</a:t>
            </a:r>
            <a:endParaRPr lang="en-US" sz="2400" b="1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12" y="1584404"/>
            <a:ext cx="10294187" cy="43147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Tic-Tac-Toe, a timeless game enjoyed by all ages, is played on a 3x3 grid. The objective is simple: to be the first to align three of your marks—either X or O—in a straight line. Here's a breakdown of the rules:</a:t>
            </a:r>
            <a:endParaRPr lang="en-US" sz="1400" dirty="0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r>
              <a:rPr lang="en-US" sz="1400" b="1" dirty="0">
                <a:latin typeface="Microsoft YaHei Light" panose="020B0502040204020203" charset="-122"/>
                <a:ea typeface="Microsoft YaHei Light" panose="020B0502040204020203" charset="-122"/>
                <a:cs typeface="+mn-lt"/>
                <a:sym typeface="+mn-ea"/>
              </a:rPr>
              <a:t>Player Requirement:</a:t>
            </a:r>
            <a:r>
              <a:rPr lang="en-US" sz="1400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  <a:cs typeface="+mn-lt"/>
                <a:sym typeface="+mn-ea"/>
              </a:rPr>
              <a:t> Tic-Tac-Toe is a two-player game, fostering friendly competition and strategic thinking.</a:t>
            </a:r>
            <a:endParaRPr lang="en-US" sz="1400" b="1" dirty="0">
              <a:latin typeface="Microsoft YaHei Light" panose="020B0502040204020203" charset="-122"/>
              <a:ea typeface="Microsoft YaHei Light" panose="020B0502040204020203" charset="-122"/>
              <a:cs typeface="+mn-lt"/>
            </a:endParaRPr>
          </a:p>
          <a:p>
            <a:r>
              <a:rPr lang="en-US" sz="1400" b="1" dirty="0"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Mark Selection:</a:t>
            </a:r>
            <a:r>
              <a:rPr lang="en-US" sz="1400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 Players must choose their mark, either X or O, before the game begins and stick with it throughout the game.</a:t>
            </a:r>
            <a:endParaRPr lang="en-US" sz="1400" dirty="0">
              <a:solidFill>
                <a:srgbClr val="ECECEC"/>
              </a:solidFill>
              <a:latin typeface="Microsoft YaHei Light" panose="020B0502040204020203" charset="-122"/>
              <a:ea typeface="Microsoft YaHei Light" panose="020B0502040204020203" charset="-122"/>
              <a:cs typeface="+mn-lt"/>
            </a:endParaRPr>
          </a:p>
          <a:p>
            <a:r>
              <a:rPr lang="en-US" sz="1400" b="1" dirty="0"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Turn-Based Gameplay:</a:t>
            </a:r>
            <a:r>
              <a:rPr lang="en-US" sz="1400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 Players take turns placing their mark on an empty square, with only one mark allowed per turn.</a:t>
            </a:r>
            <a:endParaRPr lang="en-US" sz="1400" dirty="0">
              <a:solidFill>
                <a:srgbClr val="ECECEC"/>
              </a:solidFill>
              <a:latin typeface="Microsoft YaHei Light" panose="020B0502040204020203" charset="-122"/>
              <a:ea typeface="Microsoft YaHei Light" panose="020B0502040204020203" charset="-122"/>
              <a:cs typeface="+mn-lt"/>
            </a:endParaRPr>
          </a:p>
          <a:p>
            <a:r>
              <a:rPr lang="en-US" sz="1400" b="1" dirty="0"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Permanent Marks:</a:t>
            </a:r>
            <a:r>
              <a:rPr lang="en-US" sz="1400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 Once placed, marks cannot be moved or removed from the grid.</a:t>
            </a:r>
            <a:endParaRPr lang="en-US" sz="1400" dirty="0">
              <a:solidFill>
                <a:srgbClr val="ECECEC"/>
              </a:solidFill>
              <a:latin typeface="Microsoft YaHei Light" panose="020B0502040204020203" charset="-122"/>
              <a:ea typeface="Microsoft YaHei Light" panose="020B0502040204020203" charset="-122"/>
              <a:cs typeface="+mn-lt"/>
            </a:endParaRPr>
          </a:p>
          <a:p>
            <a:r>
              <a:rPr lang="en-US" sz="1400" b="1" dirty="0"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Winning Conditions:</a:t>
            </a:r>
            <a:r>
              <a:rPr lang="en-US" sz="1400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 Victory is achieved by forming a straight line of three marks, whether horizontally, vertically, or diagonally.</a:t>
            </a:r>
            <a:endParaRPr lang="en-US" sz="1400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r>
              <a:rPr lang="en-US" sz="1400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 The game ends when either a player achieves the winning condition or when all nine squares are filled. In the latter case, if no player has formed a winning line, the game is declared a tie.</a:t>
            </a:r>
            <a:endParaRPr lang="en-US" sz="1400" dirty="0">
              <a:solidFill>
                <a:srgbClr val="ECECEC"/>
              </a:solidFill>
              <a:latin typeface="Microsoft YaHei Light" panose="020B0502040204020203" charset="-122"/>
              <a:ea typeface="Microsoft YaHei Light" panose="020B0502040204020203" charset="-122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 Light" panose="020B0502040204020203" charset="-122"/>
                <a:ea typeface="Microsoft YaHei Light" panose="020B0502040204020203" charset="-122"/>
              </a:rPr>
              <a:t>The minmax </a:t>
            </a:r>
            <a:r>
              <a:rPr lang="en-US">
                <a:latin typeface="Microsoft YaHei Light" panose="020B0502040204020203" charset="-122"/>
                <a:ea typeface="Microsoft YaHei Light" panose="020B0502040204020203" charset="-122"/>
              </a:rPr>
              <a:t>algorithm</a:t>
            </a:r>
            <a:r>
              <a:rPr lang="en-US" dirty="0">
                <a:latin typeface="Microsoft YaHei Light" panose="020B0502040204020203" charset="-122"/>
                <a:ea typeface="Microsoft YaHei Light" panose="020B0502040204020203" charset="-122"/>
              </a:rPr>
              <a:t> :</a:t>
            </a:r>
            <a:endParaRPr lang="en-US" dirty="0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31385"/>
            <a:ext cx="10064149" cy="36677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The aim of employing the Minimax algorithm is to teach computers how to play games in such a way that they become virtually unbeatable.</a:t>
            </a:r>
            <a:endParaRPr lang="en-US" sz="1600" dirty="0">
              <a:solidFill>
                <a:srgbClr val="ECECEC"/>
              </a:solidFill>
              <a:latin typeface="Microsoft YaHei Light" panose="020B0502040204020203" charset="-122"/>
              <a:ea typeface="Microsoft YaHei Light" panose="020B0502040204020203" charset="-122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At its core,</a:t>
            </a:r>
            <a:r>
              <a:rPr lang="en-US" sz="1600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</a:rPr>
              <a:t> m</a:t>
            </a:r>
            <a:r>
              <a:rPr lang="en-US" sz="1600" dirty="0">
                <a:latin typeface="Microsoft YaHei Light" panose="020B0502040204020203" charset="-122"/>
                <a:ea typeface="Microsoft YaHei Light" panose="020B0502040204020203" charset="-122"/>
              </a:rPr>
              <a:t>inmax is a decision-making algorithm built of a maximizer and minimizer   concept ,So you try to maximize your won while your opponent is trying to minimize their loss </a:t>
            </a:r>
            <a:endParaRPr lang="en-US" sz="1600" dirty="0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ECECEC"/>
                </a:solidFill>
                <a:latin typeface="Microsoft YaHei Light" panose="020B0502040204020203" charset="-122"/>
                <a:ea typeface="Microsoft YaHei Light" panose="020B0502040204020203" charset="-122"/>
                <a:cs typeface="+mn-lt"/>
              </a:rPr>
              <a:t>Minimax identifies the best possible move by exploring all possible moves and evaluating their outcomes. This is achieved by a utility function or evaluation function, which measures the desirability of a particular game state.</a:t>
            </a:r>
            <a:endParaRPr lang="en-US" sz="1600" dirty="0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pPr marL="0" indent="0">
              <a:buNone/>
            </a:pPr>
            <a:r>
              <a:rPr lang="en-US" sz="1600" dirty="0">
                <a:latin typeface="Microsoft YaHei Light" panose="020B0502040204020203" charset="-122"/>
                <a:ea typeface="Microsoft YaHei Light" panose="020B0502040204020203" charset="-122"/>
              </a:rPr>
              <a:t>on the code I used the utility function which is a measurement of how valuable the final result on that tree is.</a:t>
            </a:r>
            <a:endParaRPr lang="en-US" dirty="0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Microsoft YaHei Light" panose="020B0502040204020203" charset="-122"/>
                <a:ea typeface="Microsoft YaHei Light" panose="020B0502040204020203" charset="-122"/>
              </a:rPr>
              <a:t>How the utility function work ?</a:t>
            </a:r>
            <a:endParaRPr lang="en-US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Microsoft YaHei Light" panose="020B0502040204020203" charset="-122"/>
                <a:ea typeface="Microsoft YaHei Light" panose="020B0502040204020203" charset="-122"/>
              </a:rPr>
              <a:t>The utility function assigns a value to each game state (board configuration). It reflects how favorable that state is for a particular player.</a:t>
            </a:r>
            <a:endParaRPr lang="en-US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r>
              <a:rPr lang="en-US">
                <a:latin typeface="Microsoft YaHei Light" panose="020B0502040204020203" charset="-122"/>
                <a:ea typeface="Microsoft YaHei Light" panose="020B0502040204020203" charset="-122"/>
              </a:rPr>
              <a:t>In Tic-Tac-Toe, we can define the utility function as follows:</a:t>
            </a:r>
            <a:endParaRPr lang="en-US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r>
              <a:rPr lang="en-US">
                <a:latin typeface="Microsoft YaHei Light" panose="020B0502040204020203" charset="-122"/>
                <a:ea typeface="Microsoft YaHei Light" panose="020B0502040204020203" charset="-122"/>
              </a:rPr>
              <a:t>1 for a win (X wins)</a:t>
            </a:r>
            <a:endParaRPr lang="en-US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r>
              <a:rPr lang="en-US">
                <a:latin typeface="Microsoft YaHei Light" panose="020B0502040204020203" charset="-122"/>
                <a:ea typeface="Microsoft YaHei Light" panose="020B0502040204020203" charset="-122"/>
              </a:rPr>
              <a:t>0 for a tie (draw)</a:t>
            </a:r>
            <a:endParaRPr lang="en-US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r>
              <a:rPr lang="en-US">
                <a:latin typeface="Microsoft YaHei Light" panose="020B0502040204020203" charset="-122"/>
                <a:ea typeface="Microsoft YaHei Light" panose="020B0502040204020203" charset="-122"/>
              </a:rPr>
              <a:t>-1 for a loss (O wins)</a:t>
            </a:r>
            <a:endParaRPr lang="en-US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4660" y="1575435"/>
          <a:ext cx="1508760" cy="1377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/>
                <a:gridCol w="520700"/>
                <a:gridCol w="546735"/>
              </a:tblGrid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51680" y="2038985"/>
          <a:ext cx="1508760" cy="1377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/>
                <a:gridCol w="520700"/>
                <a:gridCol w="546735"/>
              </a:tblGrid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67250" y="198755"/>
          <a:ext cx="133413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5"/>
                <a:gridCol w="460375"/>
                <a:gridCol w="483235"/>
              </a:tblGrid>
              <a:tr h="33655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</a:tr>
              <a:tr h="36576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</a:tr>
              <a:tr h="36576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809990" y="977265"/>
          <a:ext cx="1508760" cy="1377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/>
                <a:gridCol w="520700"/>
                <a:gridCol w="546735"/>
              </a:tblGrid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7800" y="3957320"/>
          <a:ext cx="1508760" cy="1377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/>
                <a:gridCol w="520700"/>
                <a:gridCol w="546735"/>
              </a:tblGrid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58745" y="3695065"/>
          <a:ext cx="1508760" cy="1377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/>
                <a:gridCol w="520700"/>
                <a:gridCol w="546735"/>
              </a:tblGrid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3810" y="3328670"/>
          <a:ext cx="1508760" cy="1377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/>
                <a:gridCol w="520700"/>
                <a:gridCol w="546735"/>
              </a:tblGrid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9997440" y="3270885"/>
          <a:ext cx="1508760" cy="1377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/>
                <a:gridCol w="520700"/>
                <a:gridCol w="546735"/>
              </a:tblGrid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</a:tr>
              <a:tr h="459105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921000" y="5460365"/>
          <a:ext cx="124650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90"/>
                <a:gridCol w="430530"/>
                <a:gridCol w="451485"/>
              </a:tblGrid>
              <a:tr h="36576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</a:tr>
              <a:tr h="36576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</a:tr>
              <a:tr h="36576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95565" y="5089525"/>
          <a:ext cx="124650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90"/>
                <a:gridCol w="430530"/>
                <a:gridCol w="451485"/>
              </a:tblGrid>
              <a:tr h="36576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</a:tr>
              <a:tr h="36576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</a:tr>
              <a:tr h="36576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0286365" y="5180965"/>
          <a:ext cx="124650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90"/>
                <a:gridCol w="430530"/>
                <a:gridCol w="451485"/>
              </a:tblGrid>
              <a:tr h="36576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</a:tcPr>
                </a:tc>
              </a:tr>
              <a:tr h="36576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</a:tcPr>
                </a:tc>
              </a:tr>
              <a:tr h="365760">
                <a:tc>
                  <a:txBody>
                    <a:bodyPr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Multiply 1"/>
          <p:cNvSpPr/>
          <p:nvPr/>
        </p:nvSpPr>
        <p:spPr>
          <a:xfrm>
            <a:off x="4667250" y="19875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4667250" y="583565"/>
            <a:ext cx="316865" cy="34544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5684520" y="19875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68900" y="58356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8900" y="19875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84520" y="101663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525905" y="167068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454660" y="209169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454660" y="167068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1525905" y="214312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4551680" y="304863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551680" y="256921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551680" y="213423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5568950" y="213423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1336040" y="395732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1336040" y="442976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185420" y="442976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185420" y="399288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9836785" y="107251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8938260" y="154495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8938260" y="107251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9417050" y="200914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3850640" y="421132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850640" y="373888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2740660" y="421132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2740660" y="376555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7623810" y="332867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7623810" y="386588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8220075" y="429006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8684260" y="3328670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10100310" y="337121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10582275" y="428053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10037445" y="380809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11189335" y="327977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7695565" y="549592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10253980" y="518096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11124565" y="518096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10292080" y="552640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1216005" y="552640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7695565" y="508952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7695565" y="584136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10751185" y="593280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3850640" y="549592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8477885" y="508952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8161020" y="584136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2921000" y="549592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921000" y="584136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3850640" y="584136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3385820" y="6212205"/>
            <a:ext cx="316865" cy="345440"/>
          </a:xfrm>
          <a:prstGeom prst="mathMultipl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37865" y="385318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28005" y="307086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053330" y="260667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053330" y="213423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963785" y="207454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417050" y="154495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417050" y="107251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84960" y="260731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79805" y="214312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9805" y="167068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237865" y="433832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1525" y="404495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702685" y="470598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71525" y="451739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253490" y="501904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743315" y="437769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20075" y="386588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220075" y="341630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385820" y="548513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54070" y="587184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850640" y="629983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1105515" y="425513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582275" y="374332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582275" y="329374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625205" y="592899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161020" y="554799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161020" y="509841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1216005" y="602043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51185" y="561403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751185" y="509841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0313035" y="602043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625205" y="552259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743315" y="390144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028555" y="428053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71525" y="498475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740660" y="4726940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980055" y="6278245"/>
            <a:ext cx="257810" cy="257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2549525" y="948055"/>
            <a:ext cx="1576070" cy="48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299835" y="1166495"/>
            <a:ext cx="2188845" cy="496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" idx="2"/>
          </p:cNvCxnSpPr>
          <p:nvPr/>
        </p:nvCxnSpPr>
        <p:spPr>
          <a:xfrm>
            <a:off x="5334635" y="1296035"/>
            <a:ext cx="1651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082800" y="2903220"/>
            <a:ext cx="802640" cy="715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100455" y="3150870"/>
            <a:ext cx="16510" cy="614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8475980" y="2479675"/>
            <a:ext cx="656590" cy="554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0302875" y="2437130"/>
            <a:ext cx="201930" cy="603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11348720" y="4587875"/>
            <a:ext cx="276860" cy="431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754620" y="4457700"/>
            <a:ext cx="222885" cy="502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337560" y="4843780"/>
            <a:ext cx="33020" cy="486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6251575" y="2327275"/>
            <a:ext cx="1503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1*3=3</a:t>
            </a:r>
            <a:endParaRPr lang="en-US"/>
          </a:p>
        </p:txBody>
      </p:sp>
      <p:sp>
        <p:nvSpPr>
          <p:cNvPr id="117" name="Text Box 116"/>
          <p:cNvSpPr txBox="1"/>
          <p:nvPr/>
        </p:nvSpPr>
        <p:spPr>
          <a:xfrm>
            <a:off x="339090" y="5412105"/>
            <a:ext cx="1503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-1*2=-2</a:t>
            </a:r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10375265" y="6426200"/>
            <a:ext cx="1816735" cy="43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0*1=0</a:t>
            </a:r>
            <a:endParaRPr lang="en-US"/>
          </a:p>
        </p:txBody>
      </p:sp>
      <p:sp>
        <p:nvSpPr>
          <p:cNvPr id="119" name="Text Box 118"/>
          <p:cNvSpPr txBox="1"/>
          <p:nvPr/>
        </p:nvSpPr>
        <p:spPr>
          <a:xfrm>
            <a:off x="7752080" y="6339205"/>
            <a:ext cx="1503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1*1=1</a:t>
            </a:r>
            <a:endParaRPr lang="en-US"/>
          </a:p>
        </p:txBody>
      </p:sp>
      <p:sp>
        <p:nvSpPr>
          <p:cNvPr id="120" name="Text Box 119"/>
          <p:cNvSpPr txBox="1"/>
          <p:nvPr/>
        </p:nvSpPr>
        <p:spPr>
          <a:xfrm>
            <a:off x="4167505" y="6020435"/>
            <a:ext cx="1816735" cy="43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0*1=0</a:t>
            </a:r>
            <a:endParaRPr lang="en-US"/>
          </a:p>
        </p:txBody>
      </p:sp>
      <p:sp>
        <p:nvSpPr>
          <p:cNvPr id="123" name="Text Box 122"/>
          <p:cNvSpPr txBox="1"/>
          <p:nvPr/>
        </p:nvSpPr>
        <p:spPr>
          <a:xfrm>
            <a:off x="6170295" y="198755"/>
            <a:ext cx="3374390" cy="674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b="1">
                <a:latin typeface="Microsoft YaHei Light" panose="020B0502040204020203" charset="-122"/>
                <a:ea typeface="Microsoft YaHei Light" panose="020B0502040204020203" charset="-122"/>
              </a:rPr>
              <a:t>current state</a:t>
            </a:r>
            <a:endParaRPr lang="en-US" sz="1400" b="1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r>
              <a:rPr lang="en-US" sz="1400" b="1">
                <a:latin typeface="Microsoft YaHei Light" panose="020B0502040204020203" charset="-122"/>
                <a:ea typeface="Microsoft YaHei Light" panose="020B0502040204020203" charset="-122"/>
              </a:rPr>
              <a:t>x’s turn</a:t>
            </a:r>
            <a:endParaRPr lang="en-US" sz="1400" b="1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r>
              <a:rPr lang="en-US" sz="1400" b="1">
                <a:latin typeface="Microsoft YaHei Light" panose="020B0502040204020203" charset="-122"/>
                <a:ea typeface="Microsoft YaHei Light" panose="020B0502040204020203" charset="-122"/>
              </a:rPr>
              <a:t>goal:maximize x</a:t>
            </a:r>
            <a:endParaRPr lang="en-US" sz="1400" b="1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  <p:sp>
        <p:nvSpPr>
          <p:cNvPr id="125" name="Text Box 124"/>
          <p:cNvSpPr txBox="1"/>
          <p:nvPr/>
        </p:nvSpPr>
        <p:spPr>
          <a:xfrm>
            <a:off x="10417175" y="1723390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Microsoft YaHei Light" panose="020B0502040204020203" charset="-122"/>
                <a:ea typeface="Microsoft YaHei Light" panose="020B0502040204020203" charset="-122"/>
              </a:rPr>
              <a:t>maximizer</a:t>
            </a:r>
            <a:endParaRPr lang="en-US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988695" y="5780405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Microsoft YaHei Light" panose="020B0502040204020203" charset="-122"/>
                <a:ea typeface="Microsoft YaHei Light" panose="020B0502040204020203" charset="-122"/>
              </a:rPr>
              <a:t>maximizer</a:t>
            </a:r>
            <a:endParaRPr lang="en-US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  <p:sp>
        <p:nvSpPr>
          <p:cNvPr id="127" name="Text Box 126"/>
          <p:cNvSpPr txBox="1"/>
          <p:nvPr/>
        </p:nvSpPr>
        <p:spPr>
          <a:xfrm>
            <a:off x="66675" y="3551555"/>
            <a:ext cx="1775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Microsoft YaHei Light" panose="020B0502040204020203" charset="-122"/>
                <a:ea typeface="Microsoft YaHei Light" panose="020B0502040204020203" charset="-122"/>
              </a:rPr>
              <a:t>minimizer</a:t>
            </a:r>
            <a:endParaRPr lang="en-US" sz="1400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  <p:sp>
        <p:nvSpPr>
          <p:cNvPr id="140" name="Text Box 139"/>
          <p:cNvSpPr txBox="1"/>
          <p:nvPr/>
        </p:nvSpPr>
        <p:spPr>
          <a:xfrm>
            <a:off x="4312920" y="48437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41" name="Text Box 140"/>
          <p:cNvSpPr txBox="1"/>
          <p:nvPr/>
        </p:nvSpPr>
        <p:spPr>
          <a:xfrm>
            <a:off x="1253490" y="3223895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-2</a:t>
            </a:r>
            <a:endParaRPr lang="en-US" sz="1400"/>
          </a:p>
        </p:txBody>
      </p:sp>
      <p:sp>
        <p:nvSpPr>
          <p:cNvPr id="142" name="Text Box 141"/>
          <p:cNvSpPr txBox="1"/>
          <p:nvPr/>
        </p:nvSpPr>
        <p:spPr>
          <a:xfrm>
            <a:off x="9123045" y="2914650"/>
            <a:ext cx="977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144" name="Text Box 143"/>
          <p:cNvSpPr txBox="1"/>
          <p:nvPr/>
        </p:nvSpPr>
        <p:spPr>
          <a:xfrm>
            <a:off x="5937885" y="1385570"/>
            <a:ext cx="99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35" grpId="0" animBg="1"/>
      <p:bldP spid="35" grpId="1" animBg="1"/>
      <p:bldP spid="115" grpId="0"/>
      <p:bldP spid="30" grpId="0" animBg="1"/>
      <p:bldP spid="29" grpId="0" animBg="1"/>
      <p:bldP spid="74" grpId="0" animBg="1"/>
      <p:bldP spid="76" grpId="0" animBg="1"/>
      <p:bldP spid="27" grpId="0" animBg="1"/>
      <p:bldP spid="28" grpId="0" animBg="1"/>
      <p:bldP spid="77" grpId="0" bldLvl="0" animBg="1"/>
      <p:bldP spid="39" grpId="0" animBg="1"/>
      <p:bldP spid="38" grpId="0" animBg="1"/>
      <p:bldP spid="63" grpId="0" animBg="1"/>
      <p:bldP spid="37" grpId="0" animBg="1"/>
      <p:bldP spid="36" grpId="0" animBg="1"/>
      <p:bldP spid="73" grpId="0" animBg="1"/>
      <p:bldP spid="75" grpId="0" bldLvl="0" animBg="1"/>
      <p:bldP spid="40" grpId="0" animBg="1"/>
      <p:bldP spid="41" grpId="0" animBg="1"/>
      <p:bldP spid="42" grpId="0" animBg="1"/>
      <p:bldP spid="80" grpId="0" animBg="1"/>
      <p:bldP spid="79" grpId="0" animBg="1"/>
      <p:bldP spid="43" grpId="0" animBg="1"/>
      <p:bldP spid="78" grpId="0" animBg="1"/>
      <p:bldP spid="44" grpId="0" animBg="1"/>
      <p:bldP spid="46" grpId="0" animBg="1"/>
      <p:bldP spid="90" grpId="0" animBg="1"/>
      <p:bldP spid="89" grpId="0" animBg="1"/>
      <p:bldP spid="45" grpId="0" animBg="1"/>
      <p:bldP spid="88" grpId="0" animBg="1"/>
      <p:bldP spid="47" grpId="0" animBg="1"/>
      <p:bldP spid="115" grpId="1"/>
      <p:bldP spid="30" grpId="1" animBg="1"/>
      <p:bldP spid="29" grpId="1" animBg="1"/>
      <p:bldP spid="74" grpId="1" animBg="1"/>
      <p:bldP spid="76" grpId="1" animBg="1"/>
      <p:bldP spid="27" grpId="1" animBg="1"/>
      <p:bldP spid="28" grpId="1" animBg="1"/>
      <p:bldP spid="77" grpId="1" animBg="1"/>
      <p:bldP spid="39" grpId="1" animBg="1"/>
      <p:bldP spid="38" grpId="1" animBg="1"/>
      <p:bldP spid="63" grpId="1" animBg="1"/>
      <p:bldP spid="37" grpId="1" animBg="1"/>
      <p:bldP spid="36" grpId="1" animBg="1"/>
      <p:bldP spid="73" grpId="1" animBg="1"/>
      <p:bldP spid="75" grpId="1" animBg="1"/>
      <p:bldP spid="40" grpId="1" animBg="1"/>
      <p:bldP spid="41" grpId="1" animBg="1"/>
      <p:bldP spid="42" grpId="1" animBg="1"/>
      <p:bldP spid="80" grpId="1" animBg="1"/>
      <p:bldP spid="79" grpId="1" animBg="1"/>
      <p:bldP spid="43" grpId="1" animBg="1"/>
      <p:bldP spid="78" grpId="1" animBg="1"/>
      <p:bldP spid="44" grpId="1" animBg="1"/>
      <p:bldP spid="46" grpId="1" animBg="1"/>
      <p:bldP spid="90" grpId="1" animBg="1"/>
      <p:bldP spid="89" grpId="1" animBg="1"/>
      <p:bldP spid="45" grpId="1" animBg="1"/>
      <p:bldP spid="88" grpId="1" animBg="1"/>
      <p:bldP spid="47" grpId="1" animBg="1"/>
      <p:bldP spid="101" grpId="0" bldLvl="0" animBg="1"/>
      <p:bldP spid="101" grpId="1" animBg="1"/>
      <p:bldP spid="103" grpId="0" animBg="1"/>
      <p:bldP spid="103" grpId="1" animBg="1"/>
      <p:bldP spid="99" grpId="0" animBg="1"/>
      <p:bldP spid="99" grpId="1" animBg="1"/>
      <p:bldP spid="100" grpId="0" animBg="1"/>
      <p:bldP spid="100" grpId="1" animBg="1"/>
      <p:bldP spid="117" grpId="0"/>
      <p:bldP spid="117" grpId="1"/>
      <p:bldP spid="59" grpId="0" animBg="1"/>
      <p:bldP spid="60" grpId="0" animBg="1"/>
      <p:bldP spid="104" grpId="0" animBg="1"/>
      <p:bldP spid="82" grpId="0" animBg="1"/>
      <p:bldP spid="81" grpId="0" animBg="1"/>
      <p:bldP spid="56" grpId="0" animBg="1"/>
      <p:bldP spid="61" grpId="0" animBg="1"/>
      <p:bldP spid="83" grpId="0" animBg="1"/>
      <p:bldP spid="53" grpId="0" animBg="1"/>
      <p:bldP spid="48" grpId="0" animBg="1"/>
      <p:bldP spid="92" grpId="0" animBg="1"/>
      <p:bldP spid="93" grpId="0" animBg="1"/>
      <p:bldP spid="57" grpId="0" animBg="1"/>
      <p:bldP spid="98" grpId="0" animBg="1"/>
      <p:bldP spid="91" grpId="0" animBg="1"/>
      <p:bldP spid="58" grpId="0" animBg="1"/>
      <p:bldP spid="49" grpId="0" animBg="1"/>
      <p:bldP spid="96" grpId="0" animBg="1"/>
      <p:bldP spid="50" grpId="0" animBg="1"/>
      <p:bldP spid="95" grpId="0" animBg="1"/>
      <p:bldP spid="51" grpId="0" animBg="1"/>
      <p:bldP spid="97" grpId="0" animBg="1"/>
      <p:bldP spid="55" grpId="0" animBg="1"/>
      <p:bldP spid="94" grpId="0" animBg="1"/>
      <p:bldP spid="59" grpId="1" animBg="1"/>
      <p:bldP spid="60" grpId="1" animBg="1"/>
      <p:bldP spid="104" grpId="1" animBg="1"/>
      <p:bldP spid="82" grpId="1" animBg="1"/>
      <p:bldP spid="81" grpId="1" animBg="1"/>
      <p:bldP spid="56" grpId="1" animBg="1"/>
      <p:bldP spid="61" grpId="1" animBg="1"/>
      <p:bldP spid="83" grpId="1" animBg="1"/>
      <p:bldP spid="53" grpId="1" animBg="1"/>
      <p:bldP spid="48" grpId="1" animBg="1"/>
      <p:bldP spid="92" grpId="1" animBg="1"/>
      <p:bldP spid="93" grpId="1" animBg="1"/>
      <p:bldP spid="57" grpId="1" animBg="1"/>
      <p:bldP spid="98" grpId="1" animBg="1"/>
      <p:bldP spid="91" grpId="1" animBg="1"/>
      <p:bldP spid="58" grpId="1" animBg="1"/>
      <p:bldP spid="49" grpId="1" animBg="1"/>
      <p:bldP spid="96" grpId="1" animBg="1"/>
      <p:bldP spid="50" grpId="1" animBg="1"/>
      <p:bldP spid="95" grpId="1" animBg="1"/>
      <p:bldP spid="51" grpId="1" animBg="1"/>
      <p:bldP spid="97" grpId="1" animBg="1"/>
      <p:bldP spid="55" grpId="1" animBg="1"/>
      <p:bldP spid="94" grpId="1" animBg="1"/>
      <p:bldP spid="62" grpId="0" animBg="1"/>
      <p:bldP spid="62" grpId="1" animBg="1"/>
      <p:bldP spid="54" grpId="0" animBg="1"/>
      <p:bldP spid="54" grpId="1" animBg="1"/>
      <p:bldP spid="52" grpId="0" animBg="1"/>
      <p:bldP spid="52" grpId="1" animBg="1"/>
      <p:bldP spid="120" grpId="0"/>
      <p:bldP spid="120" grpId="1"/>
      <p:bldP spid="119" grpId="0"/>
      <p:bldP spid="119" grpId="1"/>
      <p:bldP spid="118" grpId="0"/>
      <p:bldP spid="118" grpId="1"/>
      <p:bldP spid="125" grpId="0"/>
      <p:bldP spid="125" grpId="1"/>
      <p:bldP spid="127" grpId="0"/>
      <p:bldP spid="127" grpId="1"/>
      <p:bldP spid="126" grpId="0"/>
      <p:bldP spid="126" grpId="1"/>
      <p:bldP spid="140" grpId="0"/>
      <p:bldP spid="140" grpId="1"/>
      <p:bldP spid="142" grpId="0"/>
      <p:bldP spid="142" grpId="1"/>
      <p:bldP spid="144" grpId="0"/>
      <p:bldP spid="1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lizard with arms and legs pointing at something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78" y="4224"/>
            <a:ext cx="4143375" cy="667702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950585" y="1166495"/>
            <a:ext cx="4450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Microsoft YaHei Light" panose="020B0502040204020203" charset="-122"/>
                <a:ea typeface="Microsoft YaHei Light" panose="020B0502040204020203" charset="-122"/>
              </a:rPr>
              <a:t>now let’s see the code</a:t>
            </a:r>
            <a:endParaRPr lang="en-US" sz="3200" b="1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fb25eab4107bd3216f7e88014971e3f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83458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38175" y="772795"/>
            <a:ext cx="3195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Microsoft YaHei Light" panose="020B0502040204020203" charset="-122"/>
                <a:ea typeface="Microsoft YaHei Light" panose="020B0502040204020203" charset="-122"/>
              </a:rPr>
              <a:t>any questions?</a:t>
            </a:r>
            <a:endParaRPr lang="en-US" sz="3600" b="1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2157</Words>
  <Application>WPS Presentation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Ink Free</vt:lpstr>
      <vt:lpstr>Microsoft YaHei Light</vt:lpstr>
      <vt:lpstr>Walbaum Display</vt:lpstr>
      <vt:lpstr>AMGDT</vt:lpstr>
      <vt:lpstr>Microsoft YaHei</vt:lpstr>
      <vt:lpstr>Arial Unicode MS</vt:lpstr>
      <vt:lpstr>Calibri</vt:lpstr>
      <vt:lpstr>RegattaVTI</vt:lpstr>
      <vt:lpstr>Tec –Tac -Toe</vt:lpstr>
      <vt:lpstr>Introduction to Tic-Tac-Toe: The Classic Strategy Game</vt:lpstr>
      <vt:lpstr>The minmax algorithm :</vt:lpstr>
      <vt:lpstr>How minmax utility function work 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majdm</cp:lastModifiedBy>
  <cp:revision>260</cp:revision>
  <dcterms:created xsi:type="dcterms:W3CDTF">2024-04-18T17:56:00Z</dcterms:created>
  <dcterms:modified xsi:type="dcterms:W3CDTF">2024-04-22T14:43:26Z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F0C3D94F76C04EC29537AC87AC2B2FA9_12</vt:lpwstr>
  </property>
  <property fmtid="{D5CDD505-2E9C-101B-9397-08002B2CF9AE}" pid="3" name="KSOProductBuildVer">
    <vt:lpwstr>1033-12.2.0.13489</vt:lpwstr>
  </property>
</Properties>
</file>