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ppt/media/image2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080770"/>
          </a:xfrm>
          <a:custGeom>
            <a:avLst/>
            <a:gdLst/>
            <a:ahLst/>
            <a:cxnLst/>
            <a:rect l="l" t="t" r="r" b="b"/>
            <a:pathLst>
              <a:path w="12192000" h="1080770">
                <a:moveTo>
                  <a:pt x="0" y="1080515"/>
                </a:moveTo>
                <a:lnTo>
                  <a:pt x="12192000" y="1080515"/>
                </a:lnTo>
                <a:lnTo>
                  <a:pt x="12192000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1971" y="1309116"/>
            <a:ext cx="6163056" cy="2391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736" y="1309116"/>
            <a:ext cx="5321808" cy="2398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080770"/>
          </a:xfrm>
          <a:custGeom>
            <a:avLst/>
            <a:gdLst/>
            <a:ahLst/>
            <a:cxnLst/>
            <a:rect l="l" t="t" r="r" b="b"/>
            <a:pathLst>
              <a:path w="12192000" h="1080770">
                <a:moveTo>
                  <a:pt x="0" y="1080515"/>
                </a:moveTo>
                <a:lnTo>
                  <a:pt x="12192000" y="1080515"/>
                </a:lnTo>
                <a:lnTo>
                  <a:pt x="12192000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01" y="571322"/>
            <a:ext cx="495617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187" y="1719072"/>
            <a:ext cx="11142345" cy="438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6889"/>
            <a:ext cx="12192000" cy="4441190"/>
          </a:xfrm>
          <a:custGeom>
            <a:avLst/>
            <a:gdLst/>
            <a:ahLst/>
            <a:cxnLst/>
            <a:rect l="l" t="t" r="r" b="b"/>
            <a:pathLst>
              <a:path w="12192000" h="4441190">
                <a:moveTo>
                  <a:pt x="0" y="0"/>
                </a:moveTo>
                <a:lnTo>
                  <a:pt x="0" y="4440934"/>
                </a:lnTo>
                <a:lnTo>
                  <a:pt x="12192000" y="4440934"/>
                </a:lnTo>
                <a:lnTo>
                  <a:pt x="12192000" y="1651063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5005" y="5576417"/>
            <a:ext cx="663539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b="1" spc="240" dirty="0">
                <a:solidFill>
                  <a:srgbClr val="F1F1F1"/>
                </a:solidFill>
                <a:latin typeface="Trebuchet MS"/>
                <a:cs typeface="Trebuchet MS"/>
              </a:rPr>
              <a:t>Ганькин Вадим Александрович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lang="ru-RU" sz="1800" spc="15" dirty="0">
                <a:solidFill>
                  <a:srgbClr val="F1F1F1"/>
                </a:solidFill>
                <a:latin typeface="Verdana"/>
                <a:cs typeface="Verdana"/>
              </a:rPr>
              <a:t>Студент группы 21-8ИС</a:t>
            </a:r>
          </a:p>
          <a:p>
            <a:pPr marL="12700" marR="5080">
              <a:lnSpc>
                <a:spcPct val="100000"/>
              </a:lnSpc>
            </a:pPr>
            <a:r>
              <a:rPr lang="ru-RU" spc="15" dirty="0">
                <a:solidFill>
                  <a:srgbClr val="F1F1F1"/>
                </a:solidFill>
                <a:latin typeface="Verdana"/>
                <a:cs typeface="Verdana"/>
              </a:rPr>
              <a:t>ГБПОУ «Нижегородский автомеханический техникум»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542" y="3300117"/>
            <a:ext cx="895794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sz="2800" b="0" i="0" dirty="0">
                <a:solidFill>
                  <a:schemeClr val="bg1"/>
                </a:solidFill>
                <a:effectLst/>
                <a:latin typeface="YACgEcnJpjs 0"/>
              </a:rPr>
              <a:t>Курсовой проект на тему</a:t>
            </a:r>
            <a:endParaRPr lang="ru-RU" sz="2800" dirty="0">
              <a:solidFill>
                <a:schemeClr val="bg1"/>
              </a:solidFill>
              <a:effectLst/>
              <a:latin typeface="YACgEcnJpjs 0"/>
            </a:endParaRPr>
          </a:p>
          <a:p>
            <a:r>
              <a:rPr lang="ru-RU" sz="2800" b="0" i="0" dirty="0"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«</a:t>
            </a:r>
            <a:r>
              <a:rPr lang="ru-RU" sz="28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Разработка компьютерной программы для работы с базой данных</a:t>
            </a:r>
            <a:r>
              <a:rPr lang="ru-RU" sz="2800" dirty="0">
                <a:solidFill>
                  <a:schemeClr val="bg1"/>
                </a:solidFill>
                <a:latin typeface="Trebuchet MS" panose="020B0603020202020204" pitchFamily="34" charset="0"/>
                <a:ea typeface="Times New Roman" panose="02020603050405020304" pitchFamily="18" charset="0"/>
              </a:rPr>
              <a:t>»</a:t>
            </a:r>
            <a:endParaRPr lang="ru-RU" sz="2800" dirty="0"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2" y="340553"/>
            <a:ext cx="1714500" cy="1704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28600"/>
            <a:ext cx="3278818" cy="30274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79" y="255270"/>
            <a:ext cx="41675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b="0" i="0" dirty="0">
                <a:effectLst/>
                <a:latin typeface="Trebuchet MS" panose="020B0603020202020204" pitchFamily="34" charset="0"/>
              </a:rPr>
              <a:t>Заключение</a:t>
            </a:r>
            <a:endParaRPr sz="60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35" y="183679"/>
            <a:ext cx="792881" cy="78847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07" y="152146"/>
            <a:ext cx="1391285" cy="78232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72" y="-18288"/>
            <a:ext cx="1263802" cy="1166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D76B5-12A6-F1E9-F43D-185D6D8F0AFC}"/>
              </a:ext>
            </a:extLst>
          </p:cNvPr>
          <p:cNvSpPr txBox="1"/>
          <p:nvPr/>
        </p:nvSpPr>
        <p:spPr>
          <a:xfrm>
            <a:off x="152400" y="39624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</a:rPr>
              <a:t>В ходе создания курсовой работы, по теме «Разработка приложения для работы с базой данных “Железнодорожный вокзал”», была проделана работа, которая позволила оптимизировать существующие бизнес процессы и улучшить старые. Также, алгоритмы, созданные в программе - позволяют увеличить удобство в пользовании программой и обеспечивают интуитивно понятное управление.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533BFE-77C6-C0CB-1A78-5377DB204C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511367"/>
            <a:ext cx="2877426" cy="38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3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35" y="183679"/>
            <a:ext cx="792881" cy="78847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07" y="152146"/>
            <a:ext cx="1391285" cy="78232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72" y="-18288"/>
            <a:ext cx="1263802" cy="116692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819400" y="2438400"/>
            <a:ext cx="64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</a:p>
          <a:p>
            <a:pPr algn="ctr"/>
            <a:r>
              <a:rPr lang="ru-RU" sz="7200" dirty="0">
                <a:latin typeface="Calibri" panose="020F0502020204030204" pitchFamily="34" charset="0"/>
                <a:cs typeface="Times New Roman" panose="02020603050405020304" pitchFamily="18" charset="0"/>
              </a:rPr>
              <a:t>ЗА ВНИМАНИЕ!</a:t>
            </a:r>
            <a:endParaRPr lang="ru-RU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79" y="255270"/>
            <a:ext cx="416750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0" i="0" dirty="0">
                <a:effectLst/>
                <a:latin typeface="Trebuchet MS" panose="020B0603020202020204" pitchFamily="34" charset="0"/>
              </a:rPr>
              <a:t>Цель и задачи курсового проекта</a:t>
            </a:r>
            <a:endParaRPr sz="24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35" y="183679"/>
            <a:ext cx="792881" cy="78847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07" y="152146"/>
            <a:ext cx="1391285" cy="78232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72" y="-18288"/>
            <a:ext cx="1263802" cy="1166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9FB61A-2D8F-8A8C-C343-A4D41F04BA6F}"/>
              </a:ext>
            </a:extLst>
          </p:cNvPr>
          <p:cNvSpPr txBox="1"/>
          <p:nvPr/>
        </p:nvSpPr>
        <p:spPr>
          <a:xfrm>
            <a:off x="228600" y="1905000"/>
            <a:ext cx="7543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545454"/>
                </a:solidFill>
                <a:effectLst/>
                <a:latin typeface="Trebuchet MS" panose="020B0603020202020204" pitchFamily="34" charset="0"/>
              </a:rPr>
              <a:t>Целью курсового проекта является создания приложения, на языке Visual Basic, для базы данных “Железнодорожный вокзал” , решающая задачи оптимизации и цифровизации процессов.</a:t>
            </a:r>
            <a:endParaRPr lang="ru-RU" dirty="0">
              <a:solidFill>
                <a:srgbClr val="545454"/>
              </a:solidFill>
              <a:effectLst/>
              <a:latin typeface="Trebuchet MS" panose="020B0603020202020204" pitchFamily="34" charset="0"/>
            </a:endParaRPr>
          </a:p>
          <a:p>
            <a:endParaRPr lang="en-US" b="0" i="0" dirty="0">
              <a:solidFill>
                <a:srgbClr val="545454"/>
              </a:solidFill>
              <a:effectLst/>
              <a:latin typeface="Trebuchet MS" panose="020B0603020202020204" pitchFamily="34" charset="0"/>
            </a:endParaRPr>
          </a:p>
          <a:p>
            <a:r>
              <a:rPr lang="ru-RU" b="0" i="0" dirty="0">
                <a:solidFill>
                  <a:srgbClr val="545454"/>
                </a:solidFill>
                <a:effectLst/>
                <a:latin typeface="Trebuchet MS" panose="020B0603020202020204" pitchFamily="34" charset="0"/>
              </a:rPr>
              <a:t>Задачи курсового проекта разделялись на:</a:t>
            </a:r>
            <a:endParaRPr lang="ru-RU" dirty="0">
              <a:solidFill>
                <a:srgbClr val="545454"/>
              </a:solidFill>
              <a:effectLst/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545454"/>
                </a:solidFill>
                <a:effectLst/>
                <a:latin typeface="Trebuchet MS" panose="020B0603020202020204" pitchFamily="34" charset="0"/>
              </a:rPr>
              <a:t>Проектирование и создание </a:t>
            </a:r>
            <a:r>
              <a:rPr lang="ru-RU" b="0" i="0" dirty="0" err="1">
                <a:solidFill>
                  <a:srgbClr val="545454"/>
                </a:solidFill>
                <a:effectLst/>
                <a:latin typeface="Trebuchet MS" panose="020B0603020202020204" pitchFamily="34" charset="0"/>
              </a:rPr>
              <a:t>бд</a:t>
            </a:r>
            <a:r>
              <a:rPr lang="ru-RU" b="0" i="0" dirty="0">
                <a:solidFill>
                  <a:srgbClr val="545454"/>
                </a:solidFill>
                <a:effectLst/>
                <a:latin typeface="Trebuchet MS" panose="020B0603020202020204" pitchFamily="34" charset="0"/>
              </a:rPr>
              <a:t> на языке MySQL</a:t>
            </a:r>
            <a:endParaRPr lang="en-US" b="0" i="0" dirty="0">
              <a:solidFill>
                <a:srgbClr val="545454"/>
              </a:solidFill>
              <a:effectLst/>
              <a:latin typeface="Trebuchet MS" panose="020B0603020202020204" pitchFamily="34" charset="0"/>
            </a:endParaRPr>
          </a:p>
          <a:p>
            <a:endParaRPr lang="ru-RU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545454"/>
                </a:solidFill>
                <a:effectLst/>
                <a:latin typeface="Trebuchet MS" panose="020B0603020202020204" pitchFamily="34" charset="0"/>
              </a:rPr>
              <a:t>Проектирование логической структуры базы данных и приложения</a:t>
            </a:r>
            <a:endParaRPr lang="en-US" b="0" i="0" dirty="0">
              <a:solidFill>
                <a:srgbClr val="545454"/>
              </a:solidFill>
              <a:effectLst/>
              <a:latin typeface="Trebuchet MS" panose="020B0603020202020204" pitchFamily="34" charset="0"/>
            </a:endParaRPr>
          </a:p>
          <a:p>
            <a:endParaRPr lang="ru-RU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545454"/>
                </a:solidFill>
                <a:effectLst/>
                <a:latin typeface="Trebuchet MS" panose="020B0603020202020204" pitchFamily="34" charset="0"/>
              </a:rPr>
              <a:t>Написание приложения, соблюдая правила написания приложений, взаимодействующих с базой данных.</a:t>
            </a:r>
            <a:endParaRPr lang="ru-RU" dirty="0">
              <a:latin typeface="Trebuchet MS" panose="020B0603020202020204" pitchFamily="34" charset="0"/>
            </a:endParaRP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FF7428-0B80-866E-F083-008C6736B8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600200"/>
            <a:ext cx="280416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5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78" y="352228"/>
            <a:ext cx="776584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0" i="0" dirty="0">
                <a:effectLst/>
                <a:latin typeface="Trebuchet MS" panose="020B0603020202020204" pitchFamily="34" charset="0"/>
              </a:rPr>
              <a:t>Программные средства для разработки приложения</a:t>
            </a:r>
            <a:endParaRPr sz="24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35" y="183679"/>
            <a:ext cx="792881" cy="78847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07" y="152146"/>
            <a:ext cx="1391285" cy="78232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72" y="-18288"/>
            <a:ext cx="1263802" cy="1166928"/>
          </a:xfrm>
          <a:prstGeom prst="rect">
            <a:avLst/>
          </a:prstGeom>
        </p:spPr>
      </p:pic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046330A3-8B15-2C05-43DD-6CE17EC3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5" y="2209800"/>
            <a:ext cx="26670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D810E7-9FCB-A67D-D4FC-9B06577BF51D}"/>
              </a:ext>
            </a:extLst>
          </p:cNvPr>
          <p:cNvSpPr txBox="1"/>
          <p:nvPr/>
        </p:nvSpPr>
        <p:spPr>
          <a:xfrm>
            <a:off x="1066800" y="3962400"/>
            <a:ext cx="2667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Visual Studio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Являлась интегрированной средой разработки, для создания курсового проекта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EAE92CE-6C6B-67AD-82F6-268CFA20C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828" y="2209800"/>
            <a:ext cx="2902344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36F7D9-AB1D-C83B-470F-7FD9EA1584B4}"/>
              </a:ext>
            </a:extLst>
          </p:cNvPr>
          <p:cNvSpPr txBox="1"/>
          <p:nvPr/>
        </p:nvSpPr>
        <p:spPr>
          <a:xfrm>
            <a:off x="4658277" y="3935506"/>
            <a:ext cx="342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MySQL СУБД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 счет которой осуществлялось хранение данных</a:t>
            </a:r>
          </a:p>
        </p:txBody>
      </p:sp>
      <p:pic>
        <p:nvPicPr>
          <p:cNvPr id="1032" name="Picture 8" descr="Visual basic - Free brands and logotypes icons">
            <a:extLst>
              <a:ext uri="{FF2B5EF4-FFF2-40B4-BE49-F238E27FC236}">
                <a16:creationId xmlns:a16="http://schemas.microsoft.com/office/drawing/2014/main" id="{A1B189A5-EA0A-F838-AF60-A2D6C7290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322" y="2125266"/>
            <a:ext cx="1669256" cy="166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D73A08-1F63-3A97-F323-81B125C41344}"/>
              </a:ext>
            </a:extLst>
          </p:cNvPr>
          <p:cNvSpPr txBox="1"/>
          <p:nvPr/>
        </p:nvSpPr>
        <p:spPr>
          <a:xfrm>
            <a:off x="8666463" y="3935506"/>
            <a:ext cx="2902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Visual Basic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Основной язык программирования, используемый при написании курсового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00747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5208321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ru-RU" sz="2000" dirty="0">
                <a:latin typeface="Trebuchet MS" panose="020B0603020202020204" pitchFamily="34" charset="0"/>
              </a:rPr>
              <a:t>Создание логически связанных таблиц</a:t>
            </a:r>
            <a:br>
              <a:rPr lang="ru-RU" sz="2000" dirty="0"/>
            </a:b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35" y="183679"/>
            <a:ext cx="792881" cy="78847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07" y="152146"/>
            <a:ext cx="1391285" cy="78232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72" y="-18288"/>
            <a:ext cx="1263802" cy="116692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206632B-AECD-ADB8-932F-78CEFF6D0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6CD95E-D243-17C7-13F4-3C625B156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6E759F-C2C1-4407-AB77-02F94E4BE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94051"/>
            <a:ext cx="7030431" cy="20862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54C898-937A-2F44-C6FD-994BC73B3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98730"/>
            <a:ext cx="2786090" cy="208626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F60C38-864A-EAE0-17FA-A894F89390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710304"/>
            <a:ext cx="6199273" cy="28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1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833" y="381000"/>
            <a:ext cx="574172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b="0" i="0" dirty="0">
                <a:effectLst/>
                <a:latin typeface="Trebuchet MS" panose="020B0603020202020204" pitchFamily="34" charset="0"/>
              </a:rPr>
              <a:t>Организация связей между столбцами таблиц</a:t>
            </a:r>
            <a:endParaRPr sz="48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35" y="183679"/>
            <a:ext cx="792881" cy="78847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07" y="152146"/>
            <a:ext cx="1391285" cy="78232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72" y="-18288"/>
            <a:ext cx="1263802" cy="1166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DC62B-2D8A-9F54-F29D-AB5C4E3E738E}"/>
              </a:ext>
            </a:extLst>
          </p:cNvPr>
          <p:cNvSpPr txBox="1"/>
          <p:nvPr/>
        </p:nvSpPr>
        <p:spPr>
          <a:xfrm>
            <a:off x="7239000" y="3124200"/>
            <a:ext cx="5043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Для упрощения заполнения данных и общего взаимодействия между таблицами - были организованы связи, обеспечивающие перенос данных от первичного ключа ко внешнему</a:t>
            </a:r>
            <a:endParaRPr lang="ru-RU" sz="1600" dirty="0">
              <a:latin typeface="Trebuchet MS" panose="020B0603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3F7002-A0BB-1EFA-D8F2-933415471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4782217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0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533" y="381000"/>
            <a:ext cx="59703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b="0" i="0" dirty="0">
                <a:effectLst/>
                <a:latin typeface="Trebuchet MS" panose="020B0603020202020204" pitchFamily="34" charset="0"/>
              </a:rPr>
              <a:t>Создание алгоритма, для подключения к базе данных</a:t>
            </a:r>
            <a:endParaRPr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35" y="183679"/>
            <a:ext cx="792881" cy="78847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07" y="152146"/>
            <a:ext cx="1391285" cy="78232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72" y="-18288"/>
            <a:ext cx="1263802" cy="116692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E97EC-2DAE-13D3-8BB1-F0080FD9E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401958" cy="28578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85C236-3344-0248-DE32-A090C3A68D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11" y="4343400"/>
            <a:ext cx="653506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4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1" y="381000"/>
            <a:ext cx="4800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b="0" i="0" dirty="0">
                <a:effectLst/>
                <a:latin typeface="Trebuchet MS" panose="020B0603020202020204" pitchFamily="34" charset="0"/>
              </a:rPr>
              <a:t>Создание руководства пользователя</a:t>
            </a:r>
            <a:endParaRPr sz="48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35" y="183679"/>
            <a:ext cx="792881" cy="78847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07" y="152146"/>
            <a:ext cx="1391285" cy="78232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72" y="-18288"/>
            <a:ext cx="1263802" cy="1166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583860-E13A-CC9C-A3AD-F078941B7F33}"/>
              </a:ext>
            </a:extLst>
          </p:cNvPr>
          <p:cNvSpPr txBox="1"/>
          <p:nvPr/>
        </p:nvSpPr>
        <p:spPr>
          <a:xfrm>
            <a:off x="3810000" y="4968296"/>
            <a:ext cx="4800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</a:rPr>
              <a:t>В рамках создания курсового проекта было создано руководство, в котором на реальных примерах и изображениях объясняется основные принципы работы программы и алгоритмов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57025E-CD19-6FF1-FC77-4314BAEB63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13499"/>
            <a:ext cx="6095999" cy="31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9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322712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b="0" i="0" dirty="0">
                <a:effectLst/>
                <a:latin typeface="Trebuchet MS" panose="020B0603020202020204" pitchFamily="34" charset="0"/>
              </a:rPr>
              <a:t>Основные формы проекта</a:t>
            </a:r>
            <a:endParaRPr sz="48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35" y="183679"/>
            <a:ext cx="792881" cy="78847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07" y="152146"/>
            <a:ext cx="1391285" cy="78232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72" y="-18288"/>
            <a:ext cx="1263802" cy="1166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74F7DB-4089-37A3-0E74-FA04245D0D5C}"/>
              </a:ext>
            </a:extLst>
          </p:cNvPr>
          <p:cNvSpPr txBox="1"/>
          <p:nvPr/>
        </p:nvSpPr>
        <p:spPr>
          <a:xfrm>
            <a:off x="381000" y="1447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545454"/>
                </a:solidFill>
                <a:effectLst/>
              </a:rPr>
              <a:t>В составе курсового проекта имеется несколько форм, некоторые из которых представлены на слайде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971D10-E410-2CF6-AD76-74C0768CC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90800"/>
            <a:ext cx="4586938" cy="33687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485406-0272-9F37-EB76-B37FDFAAB2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7351"/>
            <a:ext cx="5486400" cy="31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0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52228"/>
            <a:ext cx="41675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0" i="0" dirty="0">
                <a:effectLst/>
                <a:latin typeface="Trebuchet MS" panose="020B0603020202020204" pitchFamily="34" charset="0"/>
              </a:rPr>
              <a:t>Работа алгоритмов проекта</a:t>
            </a:r>
            <a:endParaRPr sz="54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35" y="183679"/>
            <a:ext cx="792881" cy="78847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07" y="152146"/>
            <a:ext cx="1391285" cy="78232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72" y="-18288"/>
            <a:ext cx="1263802" cy="1166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F65D77-99B5-1274-26AA-56E205981963}"/>
              </a:ext>
            </a:extLst>
          </p:cNvPr>
          <p:cNvSpPr txBox="1"/>
          <p:nvPr/>
        </p:nvSpPr>
        <p:spPr>
          <a:xfrm>
            <a:off x="6858000" y="53340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545454"/>
                </a:solidFill>
                <a:effectLst/>
              </a:rPr>
              <a:t>В данной курсовой работе имеется определенное количество алгоритмов, которые обеспечивают автоматизацию процессов, переопределение типов данных и </a:t>
            </a:r>
            <a:r>
              <a:rPr lang="ru-RU" b="0" i="0" dirty="0" err="1">
                <a:solidFill>
                  <a:srgbClr val="545454"/>
                </a:solidFill>
                <a:effectLst/>
              </a:rPr>
              <a:t>подгрузка</a:t>
            </a:r>
            <a:r>
              <a:rPr lang="ru-RU" b="0" i="0" dirty="0">
                <a:solidFill>
                  <a:srgbClr val="545454"/>
                </a:solidFill>
                <a:effectLst/>
              </a:rPr>
              <a:t> основных данных в форме.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C65952-25AD-A920-38A3-BFC784699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61" y="1494419"/>
            <a:ext cx="6539485" cy="34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0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295</Words>
  <Application>Microsoft Office PowerPoint</Application>
  <PresentationFormat>Широкоэкранный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Verdana</vt:lpstr>
      <vt:lpstr>YACgEcnJpjs 0</vt:lpstr>
      <vt:lpstr>Office Theme</vt:lpstr>
      <vt:lpstr>Презентация PowerPoint</vt:lpstr>
      <vt:lpstr>Цель и задачи курсового проекта</vt:lpstr>
      <vt:lpstr>Программные средства для разработки приложения</vt:lpstr>
      <vt:lpstr>Создание логически связанных таблиц </vt:lpstr>
      <vt:lpstr>Организация связей между столбцами таблиц</vt:lpstr>
      <vt:lpstr>Создание алгоритма, для подключения к базе данных</vt:lpstr>
      <vt:lpstr>Создание руководства пользователя</vt:lpstr>
      <vt:lpstr>Основные формы проекта</vt:lpstr>
      <vt:lpstr>Работа алгоритмов проекта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install</dc:creator>
  <cp:lastModifiedBy>вадим ганькин</cp:lastModifiedBy>
  <cp:revision>25</cp:revision>
  <dcterms:created xsi:type="dcterms:W3CDTF">2023-08-29T13:00:55Z</dcterms:created>
  <dcterms:modified xsi:type="dcterms:W3CDTF">2024-05-30T18:14:18Z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2023-08-29T00:00:00Z</vt:filetime>
  </property>
</Properties>
</file>