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61" r:id="rId12"/>
    <p:sldId id="26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96" d="100"/>
          <a:sy n="96" d="100"/>
        </p:scale>
        <p:origin x="-518"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2/27/2022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a16="http://schemas.microsoft.com/office/drawing/2014/main" xmlns=""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a16="http://schemas.microsoft.com/office/drawing/2014/main" xmlns="" id="{495B8507-881E-46B5-8C7D-6B1BAC3E24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a16="http://schemas.microsoft.com/office/drawing/2014/main" xmlns=""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val="34004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xmlns="" id="{E186C358-76B2-4BC8-B66B-4ABACDC252FC}"/>
                  </a:ext>
                </a:extLst>
              </p14:cNvPr>
              <p14:cNvContentPartPr/>
              <p14:nvPr/>
            </p14:nvContentPartPr>
            <p14:xfrm>
              <a:off x="4544901" y="3431906"/>
              <a:ext cx="360" cy="360"/>
            </p14:xfrm>
          </p:contentPart>
        </mc:Choice>
        <mc:Fallback xmlns="">
          <p:pic>
            <p:nvPicPr>
              <p:cNvPr id="10" name="Ink 9">
                <a:extLst>
                  <a:ext uri="{FF2B5EF4-FFF2-40B4-BE49-F238E27FC236}">
                    <a16:creationId xmlns:a16="http://schemas.microsoft.com/office/drawing/2014/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a16="http://schemas.microsoft.com/office/drawing/2014/main" xmlns=""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a16="http://schemas.microsoft.com/office/drawing/2014/main" xmlns="" id="{EF9D1FD0-BCD1-4A95-92C3-C7B710FC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4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 xmlns:a16="http://schemas.microsoft.com/office/drawing/2014/main" id="{4DA62F53-3348-4FDA-BA85-C01BAF429E77}"/>
              </a:ext>
            </a:extLst>
          </p:cNvPr>
          <p:cNvGraphicFramePr>
            <a:graphicFrameLocks noGrp="1"/>
          </p:cNvGraphicFramePr>
          <p:nvPr>
            <p:ph idx="1"/>
            <p:extLst>
              <p:ext uri="{D42A27DB-BD31-4B8C-83A1-F6EECF244321}">
                <p14:modId xmlns:p14="http://schemas.microsoft.com/office/powerpoint/2010/main" val="3721969782"/>
              </p:ext>
            </p:extLst>
          </p:nvPr>
        </p:nvGraphicFramePr>
        <p:xfrm>
          <a:off x="349858" y="960755"/>
          <a:ext cx="9477955" cy="5335608"/>
        </p:xfrm>
        <a:graphic>
          <a:graphicData uri="http://schemas.openxmlformats.org/drawingml/2006/table">
            <a:tbl>
              <a:tblPr firstRow="1" bandRow="1">
                <a:tableStyleId>{EB9631B5-78F2-41C9-869B-9F39066F8104}</a:tableStyleId>
              </a:tblPr>
              <a:tblGrid>
                <a:gridCol w="2183215">
                  <a:extLst>
                    <a:ext uri="{9D8B030D-6E8A-4147-A177-3AD203B41FA5}">
                      <a16:colId xmlns="" xmlns:a16="http://schemas.microsoft.com/office/drawing/2014/main" val="1300188311"/>
                    </a:ext>
                  </a:extLst>
                </a:gridCol>
                <a:gridCol w="812313">
                  <a:extLst>
                    <a:ext uri="{9D8B030D-6E8A-4147-A177-3AD203B41FA5}">
                      <a16:colId xmlns="" xmlns:a16="http://schemas.microsoft.com/office/drawing/2014/main" val="1768245006"/>
                    </a:ext>
                  </a:extLst>
                </a:gridCol>
                <a:gridCol w="731738"/>
                <a:gridCol w="1692090">
                  <a:extLst>
                    <a:ext uri="{9D8B030D-6E8A-4147-A177-3AD203B41FA5}">
                      <a16:colId xmlns="" xmlns:a16="http://schemas.microsoft.com/office/drawing/2014/main" val="1920727681"/>
                    </a:ext>
                  </a:extLst>
                </a:gridCol>
                <a:gridCol w="536188">
                  <a:extLst>
                    <a:ext uri="{9D8B030D-6E8A-4147-A177-3AD203B41FA5}">
                      <a16:colId xmlns="" xmlns:a16="http://schemas.microsoft.com/office/drawing/2014/main" val="3867793992"/>
                    </a:ext>
                  </a:extLst>
                </a:gridCol>
                <a:gridCol w="693638"/>
                <a:gridCol w="825043">
                  <a:extLst>
                    <a:ext uri="{9D8B030D-6E8A-4147-A177-3AD203B41FA5}">
                      <a16:colId xmlns="" xmlns:a16="http://schemas.microsoft.com/office/drawing/2014/main" val="2201841158"/>
                    </a:ext>
                  </a:extLst>
                </a:gridCol>
                <a:gridCol w="976885"/>
                <a:gridCol w="1026845">
                  <a:extLst>
                    <a:ext uri="{9D8B030D-6E8A-4147-A177-3AD203B41FA5}">
                      <a16:colId xmlns="" xmlns:a16="http://schemas.microsoft.com/office/drawing/2014/main" val="3144146874"/>
                    </a:ext>
                  </a:extLst>
                </a:gridCol>
              </a:tblGrid>
              <a:tr h="946488">
                <a:tc>
                  <a:txBody>
                    <a:bodyPr/>
                    <a:lstStyle/>
                    <a:p>
                      <a:pPr algn="ctr"/>
                      <a:r>
                        <a:rPr lang="en-GB" dirty="0" smtClean="0"/>
                        <a:t>ACTIVITY</a:t>
                      </a:r>
                      <a:endParaRPr lang="en-GB" dirty="0"/>
                    </a:p>
                  </a:txBody>
                  <a:tcPr/>
                </a:tc>
                <a:tc gridSpan="2">
                  <a:txBody>
                    <a:bodyPr/>
                    <a:lstStyle/>
                    <a:p>
                      <a:pPr algn="ctr"/>
                      <a:r>
                        <a:rPr lang="en-GB" dirty="0" smtClean="0"/>
                        <a:t>February 2022</a:t>
                      </a:r>
                      <a:endParaRPr lang="en-GB" dirty="0"/>
                    </a:p>
                  </a:txBody>
                  <a:tcPr/>
                </a:tc>
                <a:tc hMerge="1">
                  <a:txBody>
                    <a:bodyPr/>
                    <a:lstStyle/>
                    <a:p>
                      <a:endParaRPr lang="en-IN"/>
                    </a:p>
                  </a:txBody>
                  <a:tcPr/>
                </a:tc>
                <a:tc>
                  <a:txBody>
                    <a:bodyPr/>
                    <a:lstStyle/>
                    <a:p>
                      <a:pPr algn="ctr"/>
                      <a:r>
                        <a:rPr lang="en-GB" dirty="0" smtClean="0"/>
                        <a:t>March</a:t>
                      </a:r>
                      <a:r>
                        <a:rPr lang="en-GB" baseline="0" dirty="0" smtClean="0"/>
                        <a:t> </a:t>
                      </a:r>
                      <a:r>
                        <a:rPr lang="en-GB" dirty="0" smtClean="0"/>
                        <a:t>2022</a:t>
                      </a:r>
                      <a:endParaRPr lang="en-GB" dirty="0"/>
                    </a:p>
                  </a:txBody>
                  <a:tcPr/>
                </a:tc>
                <a:tc gridSpan="2">
                  <a:txBody>
                    <a:bodyPr/>
                    <a:lstStyle/>
                    <a:p>
                      <a:pPr algn="ctr"/>
                      <a:r>
                        <a:rPr lang="en-GB" dirty="0" smtClean="0"/>
                        <a:t>April</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May 2022</a:t>
                      </a:r>
                      <a:endParaRPr lang="en-GB" dirty="0"/>
                    </a:p>
                  </a:txBody>
                  <a:tcPr/>
                </a:tc>
                <a:tc hMerge="1">
                  <a:txBody>
                    <a:bodyPr/>
                    <a:lstStyle/>
                    <a:p>
                      <a:endParaRPr lang="en-IN"/>
                    </a:p>
                  </a:txBody>
                  <a:tcPr/>
                </a:tc>
                <a:tc>
                  <a:txBody>
                    <a:bodyPr/>
                    <a:lstStyle/>
                    <a:p>
                      <a:pPr algn="ctr"/>
                      <a:r>
                        <a:rPr lang="en-GB" sz="1800" dirty="0" smtClean="0"/>
                        <a:t>June</a:t>
                      </a:r>
                      <a:r>
                        <a:rPr lang="en-GB" sz="1800" baseline="0" dirty="0" smtClean="0"/>
                        <a:t> 2022</a:t>
                      </a:r>
                      <a:endParaRPr lang="en-GB" sz="1800" dirty="0"/>
                    </a:p>
                  </a:txBody>
                  <a:tcPr/>
                </a:tc>
                <a:extLst>
                  <a:ext uri="{0D108BD9-81ED-4DB2-BD59-A6C34878D82A}">
                    <a16:rowId xmlns="" xmlns:a16="http://schemas.microsoft.com/office/drawing/2014/main"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8">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 xmlns:a16="http://schemas.microsoft.com/office/drawing/2014/main"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3">
                  <a:txBody>
                    <a:bodyPr/>
                    <a:lstStyle/>
                    <a:p>
                      <a:endParaRPr lang="en-GB" dirty="0"/>
                    </a:p>
                  </a:txBody>
                  <a:tcPr>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3">
                  <a:txBody>
                    <a:bodyPr/>
                    <a:lstStyle/>
                    <a:p>
                      <a:endParaRPr lang="en-GB" dirty="0"/>
                    </a:p>
                  </a:txBody>
                  <a:tcPr>
                    <a:solidFill>
                      <a:schemeClr val="bg1"/>
                    </a:solidFill>
                  </a:tcPr>
                </a:tc>
                <a:tc hMerge="1">
                  <a:txBody>
                    <a:bodyPr/>
                    <a:lstStyle/>
                    <a:p>
                      <a:endParaRPr lang="en-GB"/>
                    </a:p>
                  </a:txBody>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3">
                  <a:txBody>
                    <a:bodyPr/>
                    <a:lstStyle/>
                    <a:p>
                      <a:endParaRPr lang="en-GB" dirty="0"/>
                    </a:p>
                  </a:txBody>
                  <a:tcPr/>
                </a:tc>
                <a:tc hMerge="1">
                  <a:txBody>
                    <a:bodyPr/>
                    <a:lstStyle/>
                    <a:p>
                      <a:endParaRPr lang="en-GB"/>
                    </a:p>
                  </a:txBody>
                  <a:tcPr/>
                </a:tc>
                <a:tc hMerge="1">
                  <a:txBody>
                    <a:bodyPr/>
                    <a:lstStyle/>
                    <a:p>
                      <a:endParaRPr lang="en-IN"/>
                    </a:p>
                  </a:txBody>
                  <a:tcPr/>
                </a:tc>
                <a:tc gridSpan="2">
                  <a:txBody>
                    <a:bodyPr/>
                    <a:lstStyle/>
                    <a:p>
                      <a:endParaRPr lang="en-GB"/>
                    </a:p>
                  </a:txBody>
                  <a:tcPr/>
                </a:tc>
                <a:tc hMerge="1">
                  <a:txBody>
                    <a:bodyPr/>
                    <a:lstStyle/>
                    <a:p>
                      <a:endParaRPr lang="en-IN"/>
                    </a:p>
                  </a:txBody>
                  <a:tcPr/>
                </a:tc>
                <a:tc>
                  <a:txBody>
                    <a:bodyPr/>
                    <a:lstStyle/>
                    <a:p>
                      <a:endParaRPr lang="en-GB"/>
                    </a:p>
                  </a:txBody>
                  <a:tcPr/>
                </a:tc>
                <a:extLst>
                  <a:ext uri="{0D108BD9-81ED-4DB2-BD59-A6C34878D82A}">
                    <a16:rowId xmlns="" xmlns:a16="http://schemas.microsoft.com/office/drawing/2014/main"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4">
                  <a:txBody>
                    <a:bodyPr/>
                    <a:lstStyle/>
                    <a:p>
                      <a:endParaRPr lang="en-IN" dirty="0"/>
                    </a:p>
                  </a:txBody>
                  <a:tcPr>
                    <a:solidFill>
                      <a:schemeClr val="bg1"/>
                    </a:solidFill>
                  </a:tcPr>
                </a:tc>
                <a:tc hMerge="1">
                  <a:txBody>
                    <a:bodyPr/>
                    <a:lstStyle/>
                    <a:p>
                      <a:endParaRPr lang="en-GB" dirty="0"/>
                    </a:p>
                  </a:txBody>
                  <a:tcPr/>
                </a:tc>
                <a:tc hMerge="1">
                  <a:txBody>
                    <a:bodyPr/>
                    <a:lstStyle/>
                    <a:p>
                      <a:endParaRPr lang="en-GB" dirty="0"/>
                    </a:p>
                  </a:txBody>
                  <a:tcPr>
                    <a:solidFill>
                      <a:schemeClr val="accent6">
                        <a:lumMod val="75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GB" dirty="0"/>
                    </a:p>
                  </a:txBody>
                  <a:tcPr>
                    <a:lnB w="12700" cap="flat" cmpd="sng" algn="ctr">
                      <a:noFill/>
                      <a:prstDash val="solid"/>
                      <a:round/>
                      <a:headEnd type="none" w="med" len="med"/>
                      <a:tailEnd type="none" w="med" len="med"/>
                    </a:lnB>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 xmlns:a16="http://schemas.microsoft.com/office/drawing/2014/main"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6">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 xmlns:a16="http://schemas.microsoft.com/office/drawing/2014/main"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a:txBody>
                    <a:bodyPr/>
                    <a:lstStyle/>
                    <a:p>
                      <a:endParaRPr lang="en-GB" dirty="0"/>
                    </a:p>
                  </a:txBody>
                  <a:tcPr>
                    <a:solidFill>
                      <a:schemeClr val="accent2">
                        <a:lumMod val="75000"/>
                      </a:schemeClr>
                    </a:solidFill>
                  </a:tcPr>
                </a:tc>
                <a:tc gridSpan="4">
                  <a:txBody>
                    <a:bodyPr/>
                    <a:lstStyle/>
                    <a:p>
                      <a:endParaRPr lang="en-IN"/>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a:txBody>
                    <a:bodyPr/>
                    <a:lstStyle/>
                    <a:p>
                      <a:endParaRPr lang="en-GB"/>
                    </a:p>
                  </a:txBody>
                  <a:tcPr/>
                </a:tc>
                <a:tc gridSpan="3">
                  <a:txBody>
                    <a:bodyPr/>
                    <a:lstStyle/>
                    <a:p>
                      <a:endParaRPr lang="en-IN" dirty="0"/>
                    </a:p>
                  </a:txBody>
                  <a:tcPr>
                    <a:solidFill>
                      <a:schemeClr val="accent2">
                        <a:lumMod val="40000"/>
                        <a:lumOff val="60000"/>
                      </a:schemeClr>
                    </a:solidFill>
                  </a:tcPr>
                </a:tc>
                <a:tc hMerge="1">
                  <a:txBody>
                    <a:bodyPr/>
                    <a:lstStyle/>
                    <a:p>
                      <a:endParaRPr lang="en-GB" dirty="0"/>
                    </a:p>
                  </a:txBody>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8">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738664"/>
          </a:xfrm>
          <a:prstGeom prst="rect">
            <a:avLst/>
          </a:prstGeom>
          <a:noFill/>
        </p:spPr>
        <p:txBody>
          <a:bodyPr wrap="square" rtlCol="0">
            <a:spAutoFit/>
          </a:bodyPr>
          <a:lstStyle/>
          <a:p>
            <a:r>
              <a:rPr lang="en-US" sz="1400" b="1" dirty="0" smtClean="0"/>
              <a:t>Actual time frame for task completion</a:t>
            </a:r>
            <a:endParaRPr lang="en-IN" sz="1400" b="1" dirty="0"/>
          </a:p>
        </p:txBody>
      </p:sp>
    </p:spTree>
    <p:extLst>
      <p:ext uri="{BB962C8B-B14F-4D97-AF65-F5344CB8AC3E}">
        <p14:creationId xmlns:p14="http://schemas.microsoft.com/office/powerpoint/2010/main" val="2076195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(2019) 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a:t>
            </a:r>
            <a:r>
              <a:rPr lang="en-IN" sz="1400" dirty="0" err="1">
                <a:latin typeface="Times New Roman" pitchFamily="18" charset="0"/>
                <a:cs typeface="Times New Roman" pitchFamily="18" charset="0"/>
              </a:rPr>
              <a:t>eds</a:t>
            </a:r>
            <a:r>
              <a:rPr lang="en-IN" sz="1400" dirty="0">
                <a:latin typeface="Times New Roman" pitchFamily="18" charset="0"/>
                <a:cs typeface="Times New Roman" pitchFamily="18" charset="0"/>
              </a:rPr>
              <a:t>) Machine Learning and Knowledge Discovery in Databases. ECML PKDD 2018. 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p14="http://schemas.microsoft.com/office/powerpoint/2010/main" val="1912615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1196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a16="http://schemas.microsoft.com/office/drawing/2014/main" xmlns="" id="{4F953296-9268-4B73-AFC2-3D987A7D86D1}"/>
              </a:ext>
            </a:extLst>
          </p:cNvPr>
          <p:cNvGraphicFramePr>
            <a:graphicFrameLocks noGrp="1"/>
          </p:cNvGraphicFramePr>
          <p:nvPr>
            <p:ph idx="1"/>
            <p:extLst>
              <p:ext uri="{D42A27DB-BD31-4B8C-83A1-F6EECF244321}">
                <p14:modId xmlns:p14="http://schemas.microsoft.com/office/powerpoint/2010/main" val="253823518"/>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a16="http://schemas.microsoft.com/office/drawing/2014/main" xmlns="" val="3004034522"/>
                    </a:ext>
                  </a:extLst>
                </a:gridCol>
                <a:gridCol w="5177360">
                  <a:extLst>
                    <a:ext uri="{9D8B030D-6E8A-4147-A177-3AD203B41FA5}">
                      <a16:colId xmlns:a16="http://schemas.microsoft.com/office/drawing/2014/main" xmlns="" val="3884335484"/>
                    </a:ext>
                  </a:extLst>
                </a:gridCol>
                <a:gridCol w="1506013">
                  <a:extLst>
                    <a:ext uri="{9D8B030D-6E8A-4147-A177-3AD203B41FA5}">
                      <a16:colId xmlns:a16="http://schemas.microsoft.com/office/drawing/2014/main" xmlns=""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xmlns=""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a:t>
                      </a:r>
                      <a:r>
                        <a:rPr lang="en-GB" dirty="0" smtClean="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smtClean="0">
                          <a:latin typeface="Times New Roman" pitchFamily="18" charset="0"/>
                          <a:cs typeface="Times New Roman" pitchFamily="18" charset="0"/>
                        </a:rPr>
                        <a:t> 6-7</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xmlns=""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Gantt Chart</a:t>
                      </a: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References </a:t>
                      </a:r>
                    </a:p>
                  </a:txBody>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340306502"/>
                  </a:ext>
                </a:extLst>
              </a:tr>
              <a:tr h="286168">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l"/>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8098107"/>
                  </a:ext>
                </a:extLst>
              </a:tr>
              <a:tr h="286168">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l"/>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51701864"/>
                  </a:ext>
                </a:extLst>
              </a:tr>
              <a:tr h="0">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l"/>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7684958"/>
                  </a:ext>
                </a:extLst>
              </a:tr>
            </a:tbl>
          </a:graphicData>
        </a:graphic>
      </p:graphicFrame>
    </p:spTree>
    <p:extLst>
      <p:ext uri="{BB962C8B-B14F-4D97-AF65-F5344CB8AC3E}">
        <p14:creationId xmlns:p14="http://schemas.microsoft.com/office/powerpoint/2010/main" val="221690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5D45B24E-25AC-4863-84E0-0F63DA50C27A}"/>
              </a:ext>
            </a:extLst>
          </p:cNvPr>
          <p:cNvSpPr>
            <a:spLocks noGrp="1"/>
          </p:cNvSpPr>
          <p:nvPr>
            <p:ph idx="1"/>
          </p:nvPr>
        </p:nvSpPr>
        <p:spPr>
          <a:xfrm>
            <a:off x="1079499" y="1439862"/>
            <a:ext cx="10026650" cy="4618038"/>
          </a:xfrm>
        </p:spPr>
        <p:txBody>
          <a:bodyPr>
            <a:normAutofit/>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in MS COCO 2017 dataset.</a:t>
            </a: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xmlns=""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p14="http://schemas.microsoft.com/office/powerpoint/2010/main" val="156646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2540314232"/>
              </p:ext>
            </p:extLst>
          </p:nvPr>
        </p:nvGraphicFramePr>
        <p:xfrm>
          <a:off x="120769" y="588705"/>
          <a:ext cx="11990718" cy="5794841"/>
        </p:xfrm>
        <a:graphic>
          <a:graphicData uri="http://schemas.openxmlformats.org/drawingml/2006/table">
            <a:tbl>
              <a:tblPr firstRow="1" bandRow="1">
                <a:tableStyleId>{93296810-A885-4BE3-A3E7-6D5BEEA58F35}</a:tableStyleId>
              </a:tblPr>
              <a:tblGrid>
                <a:gridCol w="528588">
                  <a:extLst>
                    <a:ext uri="{9D8B030D-6E8A-4147-A177-3AD203B41FA5}">
                      <a16:colId xmlns:a16="http://schemas.microsoft.com/office/drawing/2014/main" xmlns="" val="2818339941"/>
                    </a:ext>
                  </a:extLst>
                </a:gridCol>
                <a:gridCol w="2994991">
                  <a:extLst>
                    <a:ext uri="{9D8B030D-6E8A-4147-A177-3AD203B41FA5}">
                      <a16:colId xmlns:a16="http://schemas.microsoft.com/office/drawing/2014/main" xmlns="" val="94908062"/>
                    </a:ext>
                  </a:extLst>
                </a:gridCol>
                <a:gridCol w="3551582">
                  <a:extLst>
                    <a:ext uri="{9D8B030D-6E8A-4147-A177-3AD203B41FA5}">
                      <a16:colId xmlns:a16="http://schemas.microsoft.com/office/drawing/2014/main" xmlns="" val="552368658"/>
                    </a:ext>
                  </a:extLst>
                </a:gridCol>
                <a:gridCol w="4915557">
                  <a:extLst>
                    <a:ext uri="{9D8B030D-6E8A-4147-A177-3AD203B41FA5}">
                      <a16:colId xmlns:a16="http://schemas.microsoft.com/office/drawing/2014/main" xmlns=""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GB" sz="1400" dirty="0">
                          <a:latin typeface="Times New Roman" pitchFamily="18" charset="0"/>
                          <a:cs typeface="Times New Roman" pitchFamily="18" charset="0"/>
                        </a:rPr>
                        <a:t>CNN-RNN: A Unified Framework for</a:t>
                      </a:r>
                      <a:r>
                        <a:rPr lang="en-GB" sz="1400" baseline="0" dirty="0">
                          <a:latin typeface="Times New Roman" pitchFamily="18" charset="0"/>
                          <a:cs typeface="Times New Roman" pitchFamily="18" charset="0"/>
                        </a:rPr>
                        <a:t> </a:t>
                      </a:r>
                      <a:r>
                        <a:rPr lang="en-GB" sz="14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 </a:t>
                      </a:r>
                      <a:r>
                        <a:rPr lang="en-US" sz="14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GB" sz="1400" dirty="0">
                          <a:latin typeface="Times New Roman" pitchFamily="18" charset="0"/>
                          <a:cs typeface="Times New Roman" pitchFamily="18" charset="0"/>
                        </a:rPr>
                        <a:t>Automatic 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a16="http://schemas.microsoft.com/office/drawing/2014/main" xmlns=""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GB" sz="1400" dirty="0">
                          <a:latin typeface="Times New Roman" panose="02020603050405020304" pitchFamily="18" charset="0"/>
                          <a:cs typeface="Times New Roman" panose="02020603050405020304" pitchFamily="18" charset="0"/>
                        </a:rPr>
                        <a:t>Visual Attention in Multi-Label Image Classification (2019)</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Results show that the new saliency sub-network improves </a:t>
                      </a:r>
                      <a:r>
                        <a:rPr lang="en-US" sz="1400" dirty="0" err="1">
                          <a:latin typeface="Times New Roman" pitchFamily="18" charset="0"/>
                          <a:cs typeface="Times New Roman" pitchFamily="18" charset="0"/>
                        </a:rPr>
                        <a:t>multilabel</a:t>
                      </a:r>
                      <a:r>
                        <a:rPr lang="en-US" sz="1400" dirty="0">
                          <a:latin typeface="Times New Roman" pitchFamily="18" charset="0"/>
                          <a:cs typeface="Times New Roman" pitchFamily="18" charset="0"/>
                        </a:rPr>
                        <a:t> image classification performance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Analysis  of the correlation between visual attention and multi-label image classiﬁcation.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6835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906204964"/>
              </p:ext>
            </p:extLst>
          </p:nvPr>
        </p:nvGraphicFramePr>
        <p:xfrm>
          <a:off x="135172" y="856025"/>
          <a:ext cx="11998519" cy="5891659"/>
        </p:xfrm>
        <a:graphic>
          <a:graphicData uri="http://schemas.openxmlformats.org/drawingml/2006/table">
            <a:tbl>
              <a:tblPr firstRow="1" bandRow="1">
                <a:tableStyleId>{93296810-A885-4BE3-A3E7-6D5BEEA58F35}</a:tableStyleId>
              </a:tblPr>
              <a:tblGrid>
                <a:gridCol w="646795">
                  <a:extLst>
                    <a:ext uri="{9D8B030D-6E8A-4147-A177-3AD203B41FA5}">
                      <a16:colId xmlns:a16="http://schemas.microsoft.com/office/drawing/2014/main" xmlns="" val="2818339941"/>
                    </a:ext>
                  </a:extLst>
                </a:gridCol>
                <a:gridCol w="3683921">
                  <a:extLst>
                    <a:ext uri="{9D8B030D-6E8A-4147-A177-3AD203B41FA5}">
                      <a16:colId xmlns:a16="http://schemas.microsoft.com/office/drawing/2014/main" xmlns="" val="94908062"/>
                    </a:ext>
                  </a:extLst>
                </a:gridCol>
                <a:gridCol w="3946388">
                  <a:extLst>
                    <a:ext uri="{9D8B030D-6E8A-4147-A177-3AD203B41FA5}">
                      <a16:colId xmlns:a16="http://schemas.microsoft.com/office/drawing/2014/main" xmlns="" val="552368658"/>
                    </a:ext>
                  </a:extLst>
                </a:gridCol>
                <a:gridCol w="3721415">
                  <a:extLst>
                    <a:ext uri="{9D8B030D-6E8A-4147-A177-3AD203B41FA5}">
                      <a16:colId xmlns:a16="http://schemas.microsoft.com/office/drawing/2014/main" xmlns=""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GB" sz="1800" dirty="0">
                          <a:latin typeface="Times New Roman" pitchFamily="18" charset="0"/>
                          <a:cs typeface="Times New Roman" pitchFamily="18" charset="0"/>
                        </a:rPr>
                        <a:t> Accurate Multilevel Classification for Wildlife images(2021)</a:t>
                      </a: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8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GB" sz="1800" dirty="0">
                          <a:latin typeface="Times New Roman" pitchFamily="18" charset="0"/>
                          <a:cs typeface="Times New Roman" pitchFamily="18" charset="0"/>
                        </a:rPr>
                        <a:t>Multi-Label Classification Methods for Image Annotation(2016)</a:t>
                      </a:r>
                    </a:p>
                  </a:txBody>
                  <a:tcPr/>
                </a:tc>
                <a:tc>
                  <a:txBody>
                    <a:bodyPr/>
                    <a:lstStyle/>
                    <a:p>
                      <a:pPr marL="0" indent="0" algn="just">
                        <a:lnSpc>
                          <a:spcPct val="150000"/>
                        </a:lnSpc>
                        <a:buFont typeface="Arial" panose="020B0604020202020204" pitchFamily="34" charset="0"/>
                        <a:buNone/>
                      </a:pPr>
                      <a:r>
                        <a:rPr lang="en-GB" sz="1800" dirty="0">
                          <a:latin typeface="Times New Roman" pitchFamily="18" charset="0"/>
                          <a:cs typeface="Times New Roman" pitchFamily="18" charset="0"/>
                        </a:rPr>
                        <a:t>Represents the comparison between different </a:t>
                      </a:r>
                      <a:r>
                        <a:rPr lang="en-GB" sz="1800" dirty="0" err="1">
                          <a:latin typeface="Times New Roman" pitchFamily="18" charset="0"/>
                          <a:cs typeface="Times New Roman" pitchFamily="18" charset="0"/>
                        </a:rPr>
                        <a:t>multilabel</a:t>
                      </a:r>
                      <a:r>
                        <a:rPr lang="en-GB" sz="18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8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6411346"/>
                  </a:ext>
                </a:extLst>
              </a:tr>
            </a:tbl>
          </a:graphicData>
        </a:graphic>
      </p:graphicFrame>
    </p:spTree>
    <p:extLst>
      <p:ext uri="{BB962C8B-B14F-4D97-AF65-F5344CB8AC3E}">
        <p14:creationId xmlns:p14="http://schemas.microsoft.com/office/powerpoint/2010/main" val="87311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xmlns=""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a16="http://schemas.microsoft.com/office/drawing/2014/main" xmlns=""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416320"/>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MS COCO 2017 dataset 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0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2099</TotalTime>
  <Words>1115</Words>
  <Application>Microsoft Office PowerPoint</Application>
  <PresentationFormat>Custom</PresentationFormat>
  <Paragraphs>124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Major project on MULTI LABEL CLASSIFICATION USING DEEP NEURAL NETWORK  </vt:lpstr>
      <vt:lpstr>TABLE OF CONTENT</vt:lpstr>
      <vt:lpstr>ABSTRACT</vt:lpstr>
      <vt:lpstr>INTRODUCTION</vt:lpstr>
      <vt:lpstr>PowerPoint Presentation</vt:lpstr>
      <vt:lpstr>LITERATURE SURVEY</vt:lpstr>
      <vt:lpstr>LITERATURE SURVEY</vt:lpstr>
      <vt:lpstr>PROBLEM DEFINITION </vt:lpstr>
      <vt:lpstr>SOLUTION STRATEGY</vt:lpstr>
      <vt:lpstr>DESIGN</vt:lpstr>
      <vt:lpstr>GANTT CHART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pc</cp:lastModifiedBy>
  <cp:revision>170</cp:revision>
  <dcterms:created xsi:type="dcterms:W3CDTF">2020-11-30T13:11:53Z</dcterms:created>
  <dcterms:modified xsi:type="dcterms:W3CDTF">2022-02-27T06:19:11Z</dcterms:modified>
</cp:coreProperties>
</file>