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82" r:id="rId12"/>
    <p:sldId id="283" r:id="rId13"/>
    <p:sldId id="278" r:id="rId14"/>
    <p:sldId id="279" r:id="rId15"/>
    <p:sldId id="280" r:id="rId16"/>
    <p:sldId id="281" r:id="rId17"/>
    <p:sldId id="261" r:id="rId18"/>
    <p:sldId id="260"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96" d="100"/>
          <a:sy n="96" d="100"/>
        </p:scale>
        <p:origin x="-518"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4/1/2022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a16="http://schemas.microsoft.com/office/drawing/2014/main" xmlns=""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a16="http://schemas.microsoft.com/office/drawing/2014/main" xmlns="" id="{495B8507-881E-46B5-8C7D-6B1BAC3E24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a16="http://schemas.microsoft.com/office/drawing/2014/main" xmlns=""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val="34004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 xmlns:a16="http://schemas.microsoft.com/office/drawing/2014/main" id="{E186C358-76B2-4BC8-B66B-4ABACDC252FC}"/>
                  </a:ext>
                </a:extLst>
              </p14:cNvPr>
              <p14:cNvContentPartPr/>
              <p14:nvPr/>
            </p14:nvContentPartPr>
            <p14:xfrm>
              <a:off x="4544901" y="3431906"/>
              <a:ext cx="360" cy="360"/>
            </p14:xfrm>
          </p:contentPart>
        </mc:Choice>
        <mc:Fallback xmlns="">
          <p:pic>
            <p:nvPicPr>
              <p:cNvPr id="10" name="Ink 9">
                <a:extLst>
                  <a:ext uri="{FF2B5EF4-FFF2-40B4-BE49-F238E27FC236}">
                    <a16:creationId xmlns:a16="http://schemas.microsoft.com/office/drawing/2014/main" xmlns="" xmlns:p14="http://schemas.microsoft.com/office/powerpoint/2010/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a16="http://schemas.microsoft.com/office/drawing/2014/main" xmlns=""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a16="http://schemas.microsoft.com/office/drawing/2014/main" xmlns="" id="{EF9D1FD0-BCD1-4A95-92C3-C7B710FC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4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05" y="518621"/>
            <a:ext cx="453224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PROGRESS   UPDATE</a:t>
            </a:r>
            <a:endParaRPr lang="en-IN" sz="2800" b="1" dirty="0">
              <a:latin typeface="Times New Roman" pitchFamily="18" charset="0"/>
              <a:cs typeface="Times New Roman" pitchFamily="18" charset="0"/>
            </a:endParaRPr>
          </a:p>
        </p:txBody>
      </p:sp>
      <p:sp>
        <p:nvSpPr>
          <p:cNvPr id="3" name="TextBox 2"/>
          <p:cNvSpPr txBox="1"/>
          <p:nvPr/>
        </p:nvSpPr>
        <p:spPr>
          <a:xfrm>
            <a:off x="979714" y="1168842"/>
            <a:ext cx="9810206" cy="3139321"/>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Preparation of the dataset which consists of 2 different folders for training and testing of data respectively. Each folder consists of 10 different classes which include images of: </a:t>
            </a:r>
            <a:r>
              <a:rPr lang="en-US" b="1" dirty="0" smtClean="0">
                <a:latin typeface="Times New Roman" pitchFamily="18" charset="0"/>
                <a:cs typeface="Times New Roman" pitchFamily="18" charset="0"/>
              </a:rPr>
              <a:t>butterflies, chess, cups, food, landscape, plates ,pokemon, pollen grains, spoons, sports </a:t>
            </a:r>
            <a:r>
              <a:rPr lang="en-US" dirty="0" smtClean="0">
                <a:latin typeface="Times New Roman" pitchFamily="18" charset="0"/>
                <a:cs typeface="Times New Roman" pitchFamily="18" charset="0"/>
              </a:rPr>
              <a:t>respectively.</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Training and Testing </a:t>
            </a:r>
            <a:r>
              <a:rPr lang="en-US" dirty="0" smtClean="0">
                <a:latin typeface="Times New Roman" pitchFamily="18" charset="0"/>
                <a:cs typeface="Times New Roman" pitchFamily="18" charset="0"/>
              </a:rPr>
              <a:t>of the multilabel images using </a:t>
            </a:r>
            <a:r>
              <a:rPr lang="en-US" b="1" dirty="0" smtClean="0">
                <a:latin typeface="Times New Roman" pitchFamily="18" charset="0"/>
                <a:cs typeface="Times New Roman" pitchFamily="18" charset="0"/>
              </a:rPr>
              <a:t>CNN </a:t>
            </a:r>
            <a:r>
              <a:rPr lang="en-US" dirty="0" smtClean="0">
                <a:latin typeface="Times New Roman" pitchFamily="18" charset="0"/>
                <a:cs typeface="Times New Roman" pitchFamily="18" charset="0"/>
              </a:rPr>
              <a:t>machine learning algorithm .</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Preparation of </a:t>
            </a:r>
            <a:r>
              <a:rPr lang="en-US" b="1" dirty="0" smtClean="0">
                <a:latin typeface="Times New Roman" pitchFamily="18" charset="0"/>
                <a:cs typeface="Times New Roman" pitchFamily="18" charset="0"/>
              </a:rPr>
              <a:t>Survey Paper</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The entire code </a:t>
            </a:r>
            <a:r>
              <a:rPr lang="en-US" dirty="0">
                <a:latin typeface="Times New Roman" pitchFamily="18" charset="0"/>
                <a:cs typeface="Times New Roman" pitchFamily="18" charset="0"/>
              </a:rPr>
              <a:t>is available in </a:t>
            </a:r>
            <a:r>
              <a:rPr lang="en-US" dirty="0" smtClean="0">
                <a:latin typeface="Times New Roman" pitchFamily="18" charset="0"/>
                <a:cs typeface="Times New Roman" pitchFamily="18" charset="0"/>
              </a:rPr>
              <a:t>:(</a:t>
            </a:r>
            <a:r>
              <a:rPr lang="en-US" b="1" dirty="0">
                <a:solidFill>
                  <a:schemeClr val="accent1">
                    <a:lumMod val="75000"/>
                  </a:schemeClr>
                </a:solidFill>
                <a:latin typeface="Times New Roman" pitchFamily="18" charset="0"/>
                <a:cs typeface="Times New Roman" pitchFamily="18" charset="0"/>
              </a:rPr>
              <a:t>https://</a:t>
            </a:r>
            <a:r>
              <a:rPr lang="en-US" b="1" dirty="0" smtClean="0">
                <a:solidFill>
                  <a:schemeClr val="accent1">
                    <a:lumMod val="75000"/>
                  </a:schemeClr>
                </a:solidFill>
                <a:latin typeface="Times New Roman" pitchFamily="18" charset="0"/>
                <a:cs typeface="Times New Roman" pitchFamily="18" charset="0"/>
              </a:rPr>
              <a:t>github.com/MAJOR-PROJECT-GROUP-8</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endParaRPr lang="en-US" dirty="0"/>
          </a:p>
        </p:txBody>
      </p:sp>
      <p:sp>
        <p:nvSpPr>
          <p:cNvPr id="4" name="TextBox 3"/>
          <p:cNvSpPr txBox="1"/>
          <p:nvPr/>
        </p:nvSpPr>
        <p:spPr>
          <a:xfrm>
            <a:off x="3745064" y="3792772"/>
            <a:ext cx="3776870" cy="523220"/>
          </a:xfrm>
          <a:prstGeom prst="rect">
            <a:avLst/>
          </a:prstGeom>
          <a:noFill/>
        </p:spPr>
        <p:txBody>
          <a:bodyPr wrap="square" rtlCol="0">
            <a:spAutoFit/>
          </a:bodyPr>
          <a:lstStyle/>
          <a:p>
            <a:r>
              <a:rPr lang="en-US" sz="2800" b="1" dirty="0" smtClean="0"/>
              <a:t>WORK TO BE DONE</a:t>
            </a:r>
            <a:endParaRPr lang="en-IN" sz="2800" b="1" dirty="0"/>
          </a:p>
        </p:txBody>
      </p:sp>
      <p:sp>
        <p:nvSpPr>
          <p:cNvPr id="5" name="TextBox 4"/>
          <p:cNvSpPr txBox="1"/>
          <p:nvPr/>
        </p:nvSpPr>
        <p:spPr>
          <a:xfrm>
            <a:off x="979714" y="4460682"/>
            <a:ext cx="9309274" cy="1477328"/>
          </a:xfrm>
          <a:prstGeom prst="rect">
            <a:avLst/>
          </a:prstGeom>
          <a:noFill/>
        </p:spPr>
        <p:txBody>
          <a:bodyPr wrap="square" rtlCol="0">
            <a:spAutoFit/>
          </a:bodyPr>
          <a:lstStyle/>
          <a:p>
            <a:pPr marL="285750" indent="-285750">
              <a:buFont typeface="Arial" pitchFamily="34" charset="0"/>
              <a:buChar char="•"/>
            </a:pPr>
            <a:r>
              <a:rPr lang="en-US" b="1" dirty="0" smtClean="0">
                <a:latin typeface="Times New Roman" pitchFamily="18" charset="0"/>
                <a:cs typeface="Times New Roman" pitchFamily="18" charset="0"/>
              </a:rPr>
              <a:t>Training and Testing </a:t>
            </a:r>
            <a:r>
              <a:rPr lang="en-US" dirty="0" smtClean="0">
                <a:latin typeface="Times New Roman" pitchFamily="18" charset="0"/>
                <a:cs typeface="Times New Roman" pitchFamily="18" charset="0"/>
              </a:rPr>
              <a:t>of the multilabel images using </a:t>
            </a:r>
            <a:r>
              <a:rPr lang="en-US" b="1" dirty="0" smtClean="0">
                <a:latin typeface="Times New Roman" pitchFamily="18" charset="0"/>
                <a:cs typeface="Times New Roman" pitchFamily="18" charset="0"/>
              </a:rPr>
              <a:t>KNN </a:t>
            </a:r>
            <a:r>
              <a:rPr lang="en-US" dirty="0" smtClean="0">
                <a:latin typeface="Times New Roman" pitchFamily="18" charset="0"/>
                <a:cs typeface="Times New Roman" pitchFamily="18" charset="0"/>
              </a:rPr>
              <a:t>machine leaning algorithm.  </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Comparison</a:t>
            </a:r>
            <a:r>
              <a:rPr lang="en-US" dirty="0" smtClean="0">
                <a:latin typeface="Times New Roman" pitchFamily="18" charset="0"/>
                <a:cs typeface="Times New Roman" pitchFamily="18" charset="0"/>
              </a:rPr>
              <a:t> between the results obtained via </a:t>
            </a:r>
            <a:r>
              <a:rPr lang="en-US" b="1" dirty="0" smtClean="0">
                <a:latin typeface="Times New Roman" pitchFamily="18" charset="0"/>
                <a:cs typeface="Times New Roman" pitchFamily="18" charset="0"/>
              </a:rPr>
              <a:t>CNN</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KNN</a:t>
            </a:r>
            <a:r>
              <a:rPr lang="en-US" dirty="0" smtClean="0">
                <a:latin typeface="Times New Roman" pitchFamily="18" charset="0"/>
                <a:cs typeface="Times New Roman" pitchFamily="18" charset="0"/>
              </a:rPr>
              <a:t> machine learning algorithms.</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Preparation</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publication</a:t>
            </a:r>
            <a:r>
              <a:rPr lang="en-US" dirty="0" smtClean="0">
                <a:latin typeface="Times New Roman" pitchFamily="18" charset="0"/>
                <a:cs typeface="Times New Roman" pitchFamily="18" charset="0"/>
              </a:rPr>
              <a:t> of the </a:t>
            </a:r>
            <a:r>
              <a:rPr lang="en-US" b="1" dirty="0" smtClean="0">
                <a:latin typeface="Times New Roman" pitchFamily="18" charset="0"/>
                <a:cs typeface="Times New Roman" pitchFamily="18" charset="0"/>
              </a:rPr>
              <a:t>research paper</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240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2651" y="445273"/>
            <a:ext cx="4898571"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IMPLEMENTATION  DETAILS</a:t>
            </a:r>
            <a:endParaRPr lang="en-IN" sz="2400" b="1" dirty="0">
              <a:latin typeface="Times New Roman" pitchFamily="18" charset="0"/>
              <a:cs typeface="Times New Roman" pitchFamily="18" charset="0"/>
            </a:endParaRPr>
          </a:p>
        </p:txBody>
      </p:sp>
      <p:sp>
        <p:nvSpPr>
          <p:cNvPr id="3" name="TextBox 2"/>
          <p:cNvSpPr txBox="1"/>
          <p:nvPr/>
        </p:nvSpPr>
        <p:spPr>
          <a:xfrm>
            <a:off x="195943" y="893387"/>
            <a:ext cx="11834949" cy="6463308"/>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We used </a:t>
            </a:r>
            <a:r>
              <a:rPr lang="en-US" b="1" dirty="0" smtClean="0">
                <a:latin typeface="Times New Roman" pitchFamily="18" charset="0"/>
                <a:cs typeface="Times New Roman" pitchFamily="18" charset="0"/>
              </a:rPr>
              <a:t>Keras Framework </a:t>
            </a:r>
            <a:r>
              <a:rPr lang="en-US" dirty="0" smtClean="0">
                <a:latin typeface="Times New Roman" pitchFamily="18" charset="0"/>
                <a:cs typeface="Times New Roman" pitchFamily="18" charset="0"/>
              </a:rPr>
              <a:t>which is an open source neural network library written in python.</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Programming Language </a:t>
            </a:r>
            <a:r>
              <a:rPr lang="en-US" dirty="0" smtClean="0">
                <a:latin typeface="Times New Roman" pitchFamily="18" charset="0"/>
                <a:cs typeface="Times New Roman" pitchFamily="18" charset="0"/>
              </a:rPr>
              <a:t>-Python </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Platform –</a:t>
            </a:r>
            <a:r>
              <a:rPr lang="en-US" dirty="0" smtClean="0">
                <a:latin typeface="Times New Roman" pitchFamily="18" charset="0"/>
                <a:cs typeface="Times New Roman" pitchFamily="18" charset="0"/>
              </a:rPr>
              <a:t>Jupyter notebook</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Data gathering- </a:t>
            </a:r>
            <a:r>
              <a:rPr lang="en-US" dirty="0" smtClean="0">
                <a:latin typeface="Times New Roman" pitchFamily="18" charset="0"/>
                <a:cs typeface="Times New Roman" pitchFamily="18" charset="0"/>
              </a:rPr>
              <a:t>Images were classified into 10 different classes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butterflies, chess, cups, food, landscape, plates ,pokemon, pollen grains, spoons, sports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were extracted from kaggle website. </a:t>
            </a:r>
            <a:r>
              <a:rPr lang="en-US" b="1" dirty="0" smtClean="0">
                <a:latin typeface="Times New Roman" pitchFamily="18" charset="0"/>
                <a:cs typeface="Times New Roman" pitchFamily="18" charset="0"/>
              </a:rPr>
              <a:t>Training</a:t>
            </a:r>
            <a:r>
              <a:rPr lang="en-US" dirty="0" smtClean="0">
                <a:latin typeface="Times New Roman" pitchFamily="18" charset="0"/>
                <a:cs typeface="Times New Roman" pitchFamily="18" charset="0"/>
              </a:rPr>
              <a:t> dataset consists of </a:t>
            </a:r>
            <a:r>
              <a:rPr lang="en-US" b="1" dirty="0" smtClean="0">
                <a:latin typeface="Times New Roman" pitchFamily="18" charset="0"/>
                <a:cs typeface="Times New Roman" pitchFamily="18" charset="0"/>
              </a:rPr>
              <a:t>734 images</a:t>
            </a:r>
            <a:r>
              <a:rPr lang="en-US" dirty="0" smtClean="0">
                <a:latin typeface="Times New Roman" pitchFamily="18" charset="0"/>
                <a:cs typeface="Times New Roman" pitchFamily="18" charset="0"/>
              </a:rPr>
              <a:t> of </a:t>
            </a:r>
            <a:r>
              <a:rPr lang="en-US" dirty="0">
                <a:latin typeface="Times New Roman" pitchFamily="18" charset="0"/>
                <a:cs typeface="Times New Roman" pitchFamily="18" charset="0"/>
              </a:rPr>
              <a:t>butterflies, chess, cups, food, landscape, plates ,pokemon, pollen grains, spoons, sports </a:t>
            </a:r>
            <a:r>
              <a:rPr lang="en-US" dirty="0" smtClean="0">
                <a:latin typeface="Times New Roman" pitchFamily="18" charset="0"/>
                <a:cs typeface="Times New Roman" pitchFamily="18" charset="0"/>
              </a:rPr>
              <a:t>respectively and </a:t>
            </a:r>
            <a:r>
              <a:rPr lang="en-US" b="1" dirty="0" smtClean="0">
                <a:latin typeface="Times New Roman" pitchFamily="18" charset="0"/>
                <a:cs typeface="Times New Roman" pitchFamily="18" charset="0"/>
              </a:rPr>
              <a:t>Testing </a:t>
            </a:r>
            <a:r>
              <a:rPr lang="en-US" dirty="0">
                <a:latin typeface="Times New Roman" pitchFamily="18" charset="0"/>
                <a:cs typeface="Times New Roman" pitchFamily="18" charset="0"/>
              </a:rPr>
              <a:t>dataset consists of </a:t>
            </a:r>
            <a:r>
              <a:rPr lang="en-US" b="1" dirty="0" smtClean="0">
                <a:latin typeface="Times New Roman" pitchFamily="18" charset="0"/>
                <a:cs typeface="Times New Roman" pitchFamily="18" charset="0"/>
              </a:rPr>
              <a:t>346 </a:t>
            </a:r>
            <a:r>
              <a:rPr lang="en-US" b="1" dirty="0">
                <a:latin typeface="Times New Roman" pitchFamily="18" charset="0"/>
                <a:cs typeface="Times New Roman" pitchFamily="18" charset="0"/>
              </a:rPr>
              <a:t>images </a:t>
            </a:r>
            <a:r>
              <a:rPr lang="en-US" dirty="0">
                <a:latin typeface="Times New Roman" pitchFamily="18" charset="0"/>
                <a:cs typeface="Times New Roman" pitchFamily="18" charset="0"/>
              </a:rPr>
              <a:t>of butterflies, chess, cups, food, landscape, plates ,pokemon, pollen grains, spoons, sports respectively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Libraries imported are: </a:t>
            </a:r>
            <a:r>
              <a:rPr lang="en-US" dirty="0" smtClean="0">
                <a:latin typeface="Times New Roman" pitchFamily="18" charset="0"/>
                <a:cs typeface="Times New Roman" pitchFamily="18" charset="0"/>
              </a:rPr>
              <a:t>numpy, os, sklearn.metrics, confusion matrix, seaborn, sklearn.utils, shuffle, matplotlib.pyplot , cv2, tensorflow, tqdm.</a:t>
            </a:r>
          </a:p>
          <a:p>
            <a:r>
              <a:rPr lang="en-US" dirty="0" smtClean="0">
                <a:latin typeface="Times New Roman" pitchFamily="18" charset="0"/>
                <a:cs typeface="Times New Roman" pitchFamily="18" charset="0"/>
              </a:rPr>
              <a:t> </a:t>
            </a:r>
          </a:p>
          <a:p>
            <a:pPr marL="285750" indent="-285750">
              <a:buFont typeface="Arial" pitchFamily="34" charset="0"/>
              <a:buChar char="•"/>
            </a:pPr>
            <a:r>
              <a:rPr lang="en-US" dirty="0" smtClean="0">
                <a:latin typeface="Times New Roman" pitchFamily="18" charset="0"/>
                <a:cs typeface="Times New Roman" pitchFamily="18" charset="0"/>
              </a:rPr>
              <a:t>We define the model as the instance of </a:t>
            </a:r>
            <a:r>
              <a:rPr lang="en-US" b="1" dirty="0" smtClean="0">
                <a:latin typeface="Times New Roman" pitchFamily="18" charset="0"/>
                <a:cs typeface="Times New Roman" pitchFamily="18" charset="0"/>
              </a:rPr>
              <a:t>Sequential() </a:t>
            </a:r>
            <a:r>
              <a:rPr lang="en-US" dirty="0" smtClean="0">
                <a:latin typeface="Times New Roman" pitchFamily="18" charset="0"/>
                <a:cs typeface="Times New Roman" pitchFamily="18" charset="0"/>
              </a:rPr>
              <a:t>and then just define the layers(</a:t>
            </a:r>
            <a:r>
              <a:rPr lang="en-US" b="1" dirty="0" smtClean="0">
                <a:latin typeface="Times New Roman" pitchFamily="18" charset="0"/>
                <a:cs typeface="Times New Roman" pitchFamily="18" charset="0"/>
              </a:rPr>
              <a:t>Conv2D,MaxPooling2D,Flatten,Dense,Relu</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Loss function used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sparse_categorical_crossentropy</a:t>
            </a:r>
            <a:r>
              <a:rPr lang="en-US"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Optimizer used</a:t>
            </a:r>
            <a:r>
              <a:rPr lang="en-US" dirty="0" smtClean="0">
                <a:latin typeface="Times New Roman" pitchFamily="18" charset="0"/>
                <a:cs typeface="Times New Roman" pitchFamily="18" charset="0"/>
              </a:rPr>
              <a:t>-Adam.</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For training our model on our Training data and test the progress of our Validation Data, we define the epochs(number of times we are going to scan our whole training data)to be 15, Batch size=96.</a:t>
            </a:r>
          </a:p>
          <a:p>
            <a:r>
              <a:rPr lang="en-US" dirty="0" smtClean="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18176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86" y="1860604"/>
            <a:ext cx="8119295" cy="131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22" y="3382489"/>
            <a:ext cx="4683318" cy="247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806" y="3409484"/>
            <a:ext cx="4426873" cy="258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57885" y="262393"/>
            <a:ext cx="4802588" cy="523220"/>
          </a:xfrm>
          <a:prstGeom prst="rect">
            <a:avLst/>
          </a:prstGeom>
          <a:noFill/>
        </p:spPr>
        <p:txBody>
          <a:bodyPr wrap="square" rtlCol="0">
            <a:spAutoFit/>
          </a:bodyPr>
          <a:lstStyle/>
          <a:p>
            <a:r>
              <a:rPr lang="en-US" dirty="0" smtClean="0"/>
              <a:t>				</a:t>
            </a:r>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439186" y="5755693"/>
            <a:ext cx="4039263" cy="430887"/>
          </a:xfrm>
          <a:prstGeom prst="rect">
            <a:avLst/>
          </a:prstGeom>
          <a:noFill/>
        </p:spPr>
        <p:txBody>
          <a:bodyPr wrap="square" rtlCol="0">
            <a:spAutoFit/>
          </a:bodyPr>
          <a:lstStyle/>
          <a:p>
            <a:r>
              <a:rPr lang="en-US" sz="1100" dirty="0" smtClean="0"/>
              <a:t>Fig: Graph for training and testing of </a:t>
            </a:r>
            <a:r>
              <a:rPr lang="en-US" sz="1100" dirty="0" err="1" smtClean="0"/>
              <a:t>cnn</a:t>
            </a:r>
            <a:r>
              <a:rPr lang="en-US" sz="1100" dirty="0" smtClean="0"/>
              <a:t> model, Along x axis: Classes , Along y: axis: No of images </a:t>
            </a:r>
            <a:endParaRPr lang="en-IN" sz="1100" dirty="0"/>
          </a:p>
        </p:txBody>
      </p:sp>
      <p:sp>
        <p:nvSpPr>
          <p:cNvPr id="5" name="TextBox 4"/>
          <p:cNvSpPr txBox="1"/>
          <p:nvPr/>
        </p:nvSpPr>
        <p:spPr>
          <a:xfrm>
            <a:off x="8221649" y="5996800"/>
            <a:ext cx="2449001" cy="430887"/>
          </a:xfrm>
          <a:prstGeom prst="rect">
            <a:avLst/>
          </a:prstGeom>
          <a:noFill/>
        </p:spPr>
        <p:txBody>
          <a:bodyPr wrap="square" rtlCol="0">
            <a:spAutoFit/>
          </a:bodyPr>
          <a:lstStyle/>
          <a:p>
            <a:r>
              <a:rPr lang="en-US" sz="1100" dirty="0" smtClean="0"/>
              <a:t>Fig: Pie Chart depicting proportion of each observed category</a:t>
            </a:r>
            <a:endParaRPr lang="en-IN" sz="1100" dirty="0"/>
          </a:p>
        </p:txBody>
      </p:sp>
      <p:sp>
        <p:nvSpPr>
          <p:cNvPr id="4" name="TextBox 3"/>
          <p:cNvSpPr txBox="1"/>
          <p:nvPr/>
        </p:nvSpPr>
        <p:spPr>
          <a:xfrm>
            <a:off x="1439186" y="1003650"/>
            <a:ext cx="6520070" cy="369332"/>
          </a:xfrm>
          <a:prstGeom prst="rect">
            <a:avLst/>
          </a:prstGeom>
          <a:noFill/>
        </p:spPr>
        <p:txBody>
          <a:bodyPr wrap="square" rtlCol="0">
            <a:spAutoFit/>
          </a:bodyPr>
          <a:lstStyle/>
          <a:p>
            <a:r>
              <a:rPr lang="en-US" dirty="0" smtClean="0"/>
              <a:t>After training  and testing  using  CNN  algorithm:</a:t>
            </a:r>
            <a:endParaRPr lang="en-IN" dirty="0"/>
          </a:p>
        </p:txBody>
      </p:sp>
    </p:spTree>
    <p:extLst>
      <p:ext uri="{BB962C8B-B14F-4D97-AF65-F5344CB8AC3E}">
        <p14:creationId xmlns:p14="http://schemas.microsoft.com/office/powerpoint/2010/main" val="31340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390" y="964363"/>
            <a:ext cx="4157423" cy="281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954" y="874902"/>
            <a:ext cx="3926102" cy="289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67339" y="3951798"/>
            <a:ext cx="2695492" cy="369332"/>
          </a:xfrm>
          <a:prstGeom prst="rect">
            <a:avLst/>
          </a:prstGeom>
          <a:noFill/>
        </p:spPr>
        <p:txBody>
          <a:bodyPr wrap="square" rtlCol="0">
            <a:spAutoFit/>
          </a:bodyPr>
          <a:lstStyle/>
          <a:p>
            <a:r>
              <a:rPr lang="en-US" dirty="0" smtClean="0"/>
              <a:t>Fig: Model Accuracy graph</a:t>
            </a:r>
            <a:endParaRPr lang="en-IN" dirty="0"/>
          </a:p>
        </p:txBody>
      </p:sp>
      <p:sp>
        <p:nvSpPr>
          <p:cNvPr id="8" name="Rectangle 7"/>
          <p:cNvSpPr/>
          <p:nvPr/>
        </p:nvSpPr>
        <p:spPr>
          <a:xfrm>
            <a:off x="7835287" y="4147987"/>
            <a:ext cx="2220544" cy="369332"/>
          </a:xfrm>
          <a:prstGeom prst="rect">
            <a:avLst/>
          </a:prstGeom>
        </p:spPr>
        <p:txBody>
          <a:bodyPr wrap="none">
            <a:spAutoFit/>
          </a:bodyPr>
          <a:lstStyle/>
          <a:p>
            <a:r>
              <a:rPr lang="en-US" dirty="0"/>
              <a:t>Fig: Model </a:t>
            </a:r>
            <a:r>
              <a:rPr lang="en-US" dirty="0" smtClean="0"/>
              <a:t>Loss </a:t>
            </a:r>
            <a:r>
              <a:rPr lang="en-US" dirty="0"/>
              <a:t>graph</a:t>
            </a:r>
            <a:endParaRPr lang="en-IN" dirty="0"/>
          </a:p>
        </p:txBody>
      </p:sp>
      <p:sp>
        <p:nvSpPr>
          <p:cNvPr id="5" name="Rectangle 4"/>
          <p:cNvSpPr/>
          <p:nvPr/>
        </p:nvSpPr>
        <p:spPr>
          <a:xfrm>
            <a:off x="5019335" y="302351"/>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3899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332" y="933891"/>
            <a:ext cx="7869340" cy="1554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28851" y="143325"/>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4" name="TextBox 3"/>
          <p:cNvSpPr txBox="1"/>
          <p:nvPr/>
        </p:nvSpPr>
        <p:spPr>
          <a:xfrm>
            <a:off x="1415332" y="2762674"/>
            <a:ext cx="4508390" cy="369332"/>
          </a:xfrm>
          <a:prstGeom prst="rect">
            <a:avLst/>
          </a:prstGeom>
          <a:noFill/>
        </p:spPr>
        <p:txBody>
          <a:bodyPr wrap="square" rtlCol="0">
            <a:spAutoFit/>
          </a:bodyPr>
          <a:lstStyle/>
          <a:p>
            <a:r>
              <a:rPr lang="en-US" dirty="0" smtClean="0"/>
              <a:t>Fig: Augmented images for pollen grains class</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555" y="3701539"/>
            <a:ext cx="8290523" cy="167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74358" y="5721367"/>
            <a:ext cx="4874150" cy="369332"/>
          </a:xfrm>
          <a:prstGeom prst="rect">
            <a:avLst/>
          </a:prstGeom>
          <a:noFill/>
        </p:spPr>
        <p:txBody>
          <a:bodyPr wrap="square" rtlCol="0">
            <a:spAutoFit/>
          </a:bodyPr>
          <a:lstStyle/>
          <a:p>
            <a:r>
              <a:rPr lang="en-US" dirty="0" smtClean="0"/>
              <a:t>Fig: Augmented images for chess class</a:t>
            </a:r>
            <a:endParaRPr lang="en-IN" dirty="0"/>
          </a:p>
        </p:txBody>
      </p:sp>
    </p:spTree>
    <p:extLst>
      <p:ext uri="{BB962C8B-B14F-4D97-AF65-F5344CB8AC3E}">
        <p14:creationId xmlns:p14="http://schemas.microsoft.com/office/powerpoint/2010/main" val="2393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14" y="1956021"/>
            <a:ext cx="5741214" cy="315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634" y="1226751"/>
            <a:ext cx="2995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0643" y="1134952"/>
            <a:ext cx="3567112"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80024" y="151277"/>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844702" y="5255812"/>
            <a:ext cx="4500439" cy="369332"/>
          </a:xfrm>
          <a:prstGeom prst="rect">
            <a:avLst/>
          </a:prstGeom>
          <a:noFill/>
        </p:spPr>
        <p:txBody>
          <a:bodyPr wrap="square" rtlCol="0">
            <a:spAutoFit/>
          </a:bodyPr>
          <a:lstStyle/>
          <a:p>
            <a:r>
              <a:rPr lang="en-US" dirty="0" smtClean="0"/>
              <a:t>Fig: Training and Validation Accuracy graph</a:t>
            </a:r>
            <a:endParaRPr lang="en-IN" dirty="0"/>
          </a:p>
        </p:txBody>
      </p:sp>
      <p:sp>
        <p:nvSpPr>
          <p:cNvPr id="4" name="TextBox 3"/>
          <p:cNvSpPr txBox="1"/>
          <p:nvPr/>
        </p:nvSpPr>
        <p:spPr>
          <a:xfrm>
            <a:off x="8014915" y="5418027"/>
            <a:ext cx="3496006" cy="338554"/>
          </a:xfrm>
          <a:prstGeom prst="rect">
            <a:avLst/>
          </a:prstGeom>
          <a:noFill/>
        </p:spPr>
        <p:txBody>
          <a:bodyPr wrap="square" rtlCol="0">
            <a:spAutoFit/>
          </a:bodyPr>
          <a:lstStyle/>
          <a:p>
            <a:r>
              <a:rPr lang="en-US" sz="1600" dirty="0" smtClean="0"/>
              <a:t>Fig: Training and Validation Loss graph</a:t>
            </a:r>
            <a:endParaRPr lang="en-IN" sz="1600" dirty="0"/>
          </a:p>
        </p:txBody>
      </p:sp>
    </p:spTree>
    <p:extLst>
      <p:ext uri="{BB962C8B-B14F-4D97-AF65-F5344CB8AC3E}">
        <p14:creationId xmlns:p14="http://schemas.microsoft.com/office/powerpoint/2010/main" val="112556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 xmlns:a16="http://schemas.microsoft.com/office/drawing/2014/main" id="{4DA62F53-3348-4FDA-BA85-C01BAF429E77}"/>
              </a:ext>
            </a:extLst>
          </p:cNvPr>
          <p:cNvGraphicFramePr>
            <a:graphicFrameLocks noGrp="1"/>
          </p:cNvGraphicFramePr>
          <p:nvPr>
            <p:ph idx="1"/>
            <p:extLst>
              <p:ext uri="{D42A27DB-BD31-4B8C-83A1-F6EECF244321}">
                <p14:modId xmlns:p14="http://schemas.microsoft.com/office/powerpoint/2010/main" val="2082075304"/>
              </p:ext>
            </p:extLst>
          </p:nvPr>
        </p:nvGraphicFramePr>
        <p:xfrm>
          <a:off x="349858" y="960755"/>
          <a:ext cx="9623371" cy="5335608"/>
        </p:xfrm>
        <a:graphic>
          <a:graphicData uri="http://schemas.openxmlformats.org/drawingml/2006/table">
            <a:tbl>
              <a:tblPr firstRow="1" bandRow="1">
                <a:tableStyleId>{EB9631B5-78F2-41C9-869B-9F39066F8104}</a:tableStyleId>
              </a:tblPr>
              <a:tblGrid>
                <a:gridCol w="2183215">
                  <a:extLst>
                    <a:ext uri="{9D8B030D-6E8A-4147-A177-3AD203B41FA5}">
                      <a16:colId xmlns="" xmlns:a16="http://schemas.microsoft.com/office/drawing/2014/main" val="1300188311"/>
                    </a:ext>
                  </a:extLst>
                </a:gridCol>
                <a:gridCol w="812313">
                  <a:extLst>
                    <a:ext uri="{9D8B030D-6E8A-4147-A177-3AD203B41FA5}">
                      <a16:colId xmlns="" xmlns:a16="http://schemas.microsoft.com/office/drawing/2014/main" val="1768245006"/>
                    </a:ext>
                  </a:extLst>
                </a:gridCol>
                <a:gridCol w="731738"/>
                <a:gridCol w="1313860">
                  <a:extLst>
                    <a:ext uri="{9D8B030D-6E8A-4147-A177-3AD203B41FA5}">
                      <a16:colId xmlns="" xmlns:a16="http://schemas.microsoft.com/office/drawing/2014/main" val="1920727681"/>
                    </a:ext>
                  </a:extLst>
                </a:gridCol>
                <a:gridCol w="378230"/>
                <a:gridCol w="654616">
                  <a:extLst>
                    <a:ext uri="{9D8B030D-6E8A-4147-A177-3AD203B41FA5}">
                      <a16:colId xmlns="" xmlns:a16="http://schemas.microsoft.com/office/drawing/2014/main" val="3867793992"/>
                    </a:ext>
                  </a:extLst>
                </a:gridCol>
                <a:gridCol w="720626"/>
                <a:gridCol w="825043">
                  <a:extLst>
                    <a:ext uri="{9D8B030D-6E8A-4147-A177-3AD203B41FA5}">
                      <a16:colId xmlns="" xmlns:a16="http://schemas.microsoft.com/office/drawing/2014/main" val="2201841158"/>
                    </a:ext>
                  </a:extLst>
                </a:gridCol>
                <a:gridCol w="976885"/>
                <a:gridCol w="1026845">
                  <a:extLst>
                    <a:ext uri="{9D8B030D-6E8A-4147-A177-3AD203B41FA5}">
                      <a16:colId xmlns="" xmlns:a16="http://schemas.microsoft.com/office/drawing/2014/main" val="3144146874"/>
                    </a:ext>
                  </a:extLst>
                </a:gridCol>
              </a:tblGrid>
              <a:tr h="946488">
                <a:tc>
                  <a:txBody>
                    <a:bodyPr/>
                    <a:lstStyle/>
                    <a:p>
                      <a:pPr algn="ctr"/>
                      <a:r>
                        <a:rPr lang="en-GB" dirty="0" smtClean="0"/>
                        <a:t>ACTIVITY</a:t>
                      </a:r>
                      <a:endParaRPr lang="en-GB" dirty="0"/>
                    </a:p>
                  </a:txBody>
                  <a:tcPr/>
                </a:tc>
                <a:tc gridSpan="2">
                  <a:txBody>
                    <a:bodyPr/>
                    <a:lstStyle/>
                    <a:p>
                      <a:pPr algn="ctr"/>
                      <a:r>
                        <a:rPr lang="en-GB" dirty="0" smtClean="0"/>
                        <a:t>February 2022</a:t>
                      </a:r>
                      <a:endParaRPr lang="en-GB" dirty="0"/>
                    </a:p>
                  </a:txBody>
                  <a:tcPr/>
                </a:tc>
                <a:tc hMerge="1">
                  <a:txBody>
                    <a:bodyPr/>
                    <a:lstStyle/>
                    <a:p>
                      <a:endParaRPr lang="en-IN"/>
                    </a:p>
                  </a:txBody>
                  <a:tcPr/>
                </a:tc>
                <a:tc gridSpan="2">
                  <a:txBody>
                    <a:bodyPr/>
                    <a:lstStyle/>
                    <a:p>
                      <a:pPr algn="ctr"/>
                      <a:r>
                        <a:rPr lang="en-GB" dirty="0" smtClean="0"/>
                        <a:t>March</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April</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May 2022</a:t>
                      </a:r>
                      <a:endParaRPr lang="en-GB" dirty="0"/>
                    </a:p>
                  </a:txBody>
                  <a:tcPr/>
                </a:tc>
                <a:tc hMerge="1">
                  <a:txBody>
                    <a:bodyPr/>
                    <a:lstStyle/>
                    <a:p>
                      <a:endParaRPr lang="en-IN"/>
                    </a:p>
                  </a:txBody>
                  <a:tcPr/>
                </a:tc>
                <a:tc>
                  <a:txBody>
                    <a:bodyPr/>
                    <a:lstStyle/>
                    <a:p>
                      <a:pPr algn="ctr"/>
                      <a:r>
                        <a:rPr lang="en-GB" sz="1800" dirty="0" smtClean="0"/>
                        <a:t>June</a:t>
                      </a:r>
                      <a:r>
                        <a:rPr lang="en-GB" sz="1800" baseline="0" dirty="0" smtClean="0"/>
                        <a:t> 2022</a:t>
                      </a:r>
                      <a:endParaRPr lang="en-GB" sz="1800" dirty="0"/>
                    </a:p>
                  </a:txBody>
                  <a:tcPr/>
                </a:tc>
                <a:extLst>
                  <a:ext uri="{0D108BD9-81ED-4DB2-BD59-A6C34878D82A}">
                    <a16:rowId xmlns="" xmlns:a16="http://schemas.microsoft.com/office/drawing/2014/main"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9">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 xmlns:a16="http://schemas.microsoft.com/office/drawing/2014/main"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4">
                  <a:txBody>
                    <a:bodyPr/>
                    <a:lstStyle/>
                    <a:p>
                      <a:endParaRPr lang="en-GB" dirty="0"/>
                    </a:p>
                  </a:txBody>
                  <a:tcPr>
                    <a:solidFill>
                      <a:schemeClr val="bg1"/>
                    </a:solidFill>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tc>
                <a:tc hMerge="1">
                  <a:txBody>
                    <a:bodyPr/>
                    <a:lstStyle/>
                    <a:p>
                      <a:endParaRPr lang="en-IN"/>
                    </a:p>
                  </a:txBody>
                  <a:tcPr/>
                </a:tc>
                <a:tc>
                  <a:txBody>
                    <a:bodyPr/>
                    <a:lstStyle/>
                    <a:p>
                      <a:endParaRPr lang="en-GB"/>
                    </a:p>
                  </a:txBody>
                  <a:tcPr/>
                </a:tc>
                <a:extLst>
                  <a:ext uri="{0D108BD9-81ED-4DB2-BD59-A6C34878D82A}">
                    <a16:rowId xmlns="" xmlns:a16="http://schemas.microsoft.com/office/drawing/2014/main"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5">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 xmlns:a16="http://schemas.microsoft.com/office/drawing/2014/main"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7">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 xmlns:a16="http://schemas.microsoft.com/office/drawing/2014/main"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gridSpan="2">
                  <a:txBody>
                    <a:bodyPr/>
                    <a:lstStyle/>
                    <a:p>
                      <a:endParaRPr lang="en-IN"/>
                    </a:p>
                  </a:txBody>
                  <a:tcPr>
                    <a:solidFill>
                      <a:schemeClr val="bg1"/>
                    </a:solidFill>
                  </a:tcPr>
                </a:tc>
                <a:tc hMerge="1">
                  <a:txBody>
                    <a:bodyPr/>
                    <a:lstStyle/>
                    <a:p>
                      <a:endParaRPr lang="en-GB" dirty="0"/>
                    </a:p>
                  </a:txBody>
                  <a:tcPr>
                    <a:solidFill>
                      <a:schemeClr val="accent2">
                        <a:lumMod val="75000"/>
                      </a:schemeClr>
                    </a:solidFill>
                  </a:tcPr>
                </a:tc>
                <a:tc gridSpan="4">
                  <a:txBody>
                    <a:bodyPr/>
                    <a:lstStyle/>
                    <a:p>
                      <a:endParaRPr lang="en-IN" dirty="0"/>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gridSpan="2">
                  <a:txBody>
                    <a:bodyPr/>
                    <a:lstStyle/>
                    <a:p>
                      <a:endParaRPr lang="en-IN"/>
                    </a:p>
                  </a:txBody>
                  <a:tcPr>
                    <a:solidFill>
                      <a:schemeClr val="accent2">
                        <a:lumMod val="40000"/>
                        <a:lumOff val="60000"/>
                      </a:schemeClr>
                    </a:solidFill>
                  </a:tcPr>
                </a:tc>
                <a:tc hMerge="1">
                  <a:txBody>
                    <a:bodyPr/>
                    <a:lstStyle/>
                    <a:p>
                      <a:endParaRPr lang="en-GB"/>
                    </a:p>
                  </a:txBody>
                  <a:tcPr/>
                </a:tc>
                <a:tc gridSpan="3">
                  <a:txBody>
                    <a:bodyPr/>
                    <a:lstStyle/>
                    <a:p>
                      <a:endParaRPr lang="en-IN" dirty="0"/>
                    </a:p>
                  </a:txBody>
                  <a:tcPr>
                    <a:solidFill>
                      <a:schemeClr val="accent2">
                        <a:lumMod val="40000"/>
                        <a:lumOff val="60000"/>
                      </a:schemeClr>
                    </a:solidFill>
                  </a:tcPr>
                </a:tc>
                <a:tc hMerge="1">
                  <a:txBody>
                    <a:bodyPr/>
                    <a:lstStyle/>
                    <a:p>
                      <a:endParaRPr lang="en-GB" dirty="0"/>
                    </a:p>
                  </a:txBody>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9">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738664"/>
          </a:xfrm>
          <a:prstGeom prst="rect">
            <a:avLst/>
          </a:prstGeom>
          <a:noFill/>
        </p:spPr>
        <p:txBody>
          <a:bodyPr wrap="square" rtlCol="0">
            <a:spAutoFit/>
          </a:bodyPr>
          <a:lstStyle/>
          <a:p>
            <a:r>
              <a:rPr lang="en-US" sz="1400" b="1" dirty="0" smtClean="0"/>
              <a:t>Actual time frame for task completion</a:t>
            </a:r>
            <a:endParaRPr lang="en-IN" sz="1400" b="1" dirty="0"/>
          </a:p>
        </p:txBody>
      </p:sp>
    </p:spTree>
    <p:extLst>
      <p:ext uri="{BB962C8B-B14F-4D97-AF65-F5344CB8AC3E}">
        <p14:creationId xmlns:p14="http://schemas.microsoft.com/office/powerpoint/2010/main" val="2076195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a:t>
            </a:r>
            <a:r>
              <a:rPr lang="en-IN" sz="1400" dirty="0" smtClean="0">
                <a:latin typeface="Times New Roman" pitchFamily="18" charset="0"/>
                <a:cs typeface="Times New Roman" pitchFamily="18" charset="0"/>
              </a:rPr>
              <a:t>2016) </a:t>
            </a:r>
            <a:r>
              <a:rPr lang="en-IN" sz="1400" dirty="0">
                <a:latin typeface="Times New Roman" pitchFamily="18" charset="0"/>
                <a:cs typeface="Times New Roman" pitchFamily="18" charset="0"/>
              </a:rPr>
              <a:t>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(eds</a:t>
            </a:r>
            <a:r>
              <a:rPr lang="en-IN" sz="1400" dirty="0" smtClean="0">
                <a:latin typeface="Times New Roman" pitchFamily="18" charset="0"/>
                <a:cs typeface="Times New Roman" pitchFamily="18" charset="0"/>
              </a:rPr>
              <a:t>) </a:t>
            </a:r>
            <a:r>
              <a:rPr lang="en-GB" sz="1400" dirty="0">
                <a:latin typeface="Times New Roman" pitchFamily="18" charset="0"/>
                <a:cs typeface="Times New Roman" pitchFamily="18" charset="0"/>
              </a:rPr>
              <a:t>Multi-Label Classification Methods for Image Annotation(2016</a:t>
            </a:r>
            <a:r>
              <a:rPr lang="en-GB" sz="1400" dirty="0" smtClean="0">
                <a:latin typeface="Times New Roman" pitchFamily="18" charset="0"/>
                <a:cs typeface="Times New Roman" pitchFamily="18" charset="0"/>
              </a:rPr>
              <a:t>)</a:t>
            </a: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ECML PKDD </a:t>
            </a:r>
            <a:r>
              <a:rPr lang="en-IN" sz="1400" dirty="0" smtClean="0">
                <a:latin typeface="Times New Roman" pitchFamily="18" charset="0"/>
                <a:cs typeface="Times New Roman" pitchFamily="18" charset="0"/>
              </a:rPr>
              <a:t>2016. </a:t>
            </a:r>
            <a:r>
              <a:rPr lang="en-IN" sz="1400" dirty="0">
                <a:latin typeface="Times New Roman" pitchFamily="18" charset="0"/>
                <a:cs typeface="Times New Roman" pitchFamily="18" charset="0"/>
              </a:rPr>
              <a:t>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p14="http://schemas.microsoft.com/office/powerpoint/2010/main" val="1912615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1196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a16="http://schemas.microsoft.com/office/drawing/2014/main" xmlns="" id="{4F953296-9268-4B73-AFC2-3D987A7D86D1}"/>
              </a:ext>
            </a:extLst>
          </p:cNvPr>
          <p:cNvGraphicFramePr>
            <a:graphicFrameLocks noGrp="1"/>
          </p:cNvGraphicFramePr>
          <p:nvPr>
            <p:ph idx="1"/>
            <p:extLst>
              <p:ext uri="{D42A27DB-BD31-4B8C-83A1-F6EECF244321}">
                <p14:modId xmlns:p14="http://schemas.microsoft.com/office/powerpoint/2010/main" val="3891655891"/>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a16="http://schemas.microsoft.com/office/drawing/2014/main" xmlns="" val="3004034522"/>
                    </a:ext>
                  </a:extLst>
                </a:gridCol>
                <a:gridCol w="5177360">
                  <a:extLst>
                    <a:ext uri="{9D8B030D-6E8A-4147-A177-3AD203B41FA5}">
                      <a16:colId xmlns:a16="http://schemas.microsoft.com/office/drawing/2014/main" xmlns="" val="3884335484"/>
                    </a:ext>
                  </a:extLst>
                </a:gridCol>
                <a:gridCol w="1506013">
                  <a:extLst>
                    <a:ext uri="{9D8B030D-6E8A-4147-A177-3AD203B41FA5}">
                      <a16:colId xmlns:a16="http://schemas.microsoft.com/office/drawing/2014/main" xmlns=""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xmlns=""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a:t>
                      </a:r>
                      <a:r>
                        <a:rPr lang="en-GB" dirty="0" smtClean="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smtClean="0">
                          <a:latin typeface="Times New Roman" pitchFamily="18" charset="0"/>
                          <a:cs typeface="Times New Roman" pitchFamily="18" charset="0"/>
                        </a:rPr>
                        <a:t> 6-7</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xmlns=""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Progress</a:t>
                      </a:r>
                      <a:r>
                        <a:rPr lang="en-GB" baseline="0" dirty="0" smtClean="0">
                          <a:latin typeface="Times New Roman" panose="02020603050405020304" pitchFamily="18" charset="0"/>
                          <a:cs typeface="Times New Roman" panose="02020603050405020304" pitchFamily="18" charset="0"/>
                        </a:rPr>
                        <a:t> Update, Work to be done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Implementation details</a:t>
                      </a:r>
                    </a:p>
                  </a:txBody>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340306502"/>
                  </a:ext>
                </a:extLst>
              </a:tr>
              <a:tr h="286168">
                <a:tc>
                  <a:txBody>
                    <a:bodyPr/>
                    <a:lstStyle/>
                    <a:p>
                      <a:pPr algn="ctr"/>
                      <a:r>
                        <a:rPr lang="en-GB" dirty="0" smtClean="0">
                          <a:latin typeface="Times New Roman" panose="02020603050405020304" pitchFamily="18" charset="0"/>
                          <a:cs typeface="Times New Roman" panose="02020603050405020304" pitchFamily="18" charset="0"/>
                        </a:rPr>
                        <a:t>9</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Results</a:t>
                      </a:r>
                    </a:p>
                  </a:txBody>
                  <a:tcPr/>
                </a:tc>
                <a:tc>
                  <a:txBody>
                    <a:bodyPr/>
                    <a:lstStyle/>
                    <a:p>
                      <a:pPr algn="ctr"/>
                      <a:r>
                        <a:rPr lang="en-GB" dirty="0" smtClean="0">
                          <a:latin typeface="Times New Roman" panose="02020603050405020304" pitchFamily="18" charset="0"/>
                          <a:cs typeface="Times New Roman" panose="02020603050405020304" pitchFamily="18" charset="0"/>
                        </a:rPr>
                        <a:t>13-16</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8098107"/>
                  </a:ext>
                </a:extLst>
              </a:tr>
              <a:tr h="286168">
                <a:tc>
                  <a:txBody>
                    <a:bodyPr/>
                    <a:lstStyle/>
                    <a:p>
                      <a:pPr algn="ctr"/>
                      <a:r>
                        <a:rPr lang="en-GB" dirty="0" smtClean="0">
                          <a:latin typeface="Times New Roman" panose="02020603050405020304" pitchFamily="18" charset="0"/>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Gantt Chart</a:t>
                      </a:r>
                    </a:p>
                  </a:txBody>
                  <a:tcPr/>
                </a:tc>
                <a:tc>
                  <a:txBody>
                    <a:bodyPr/>
                    <a:lstStyle/>
                    <a:p>
                      <a:pPr algn="ctr"/>
                      <a:r>
                        <a:rPr lang="en-GB" dirty="0" smtClean="0">
                          <a:latin typeface="Times New Roman" panose="02020603050405020304" pitchFamily="18" charset="0"/>
                          <a:cs typeface="Times New Roman" panose="02020603050405020304" pitchFamily="18" charset="0"/>
                        </a:rPr>
                        <a:t>17</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51701864"/>
                  </a:ext>
                </a:extLst>
              </a:tr>
              <a:tr h="0">
                <a:tc>
                  <a:txBody>
                    <a:bodyPr/>
                    <a:lstStyle/>
                    <a:p>
                      <a:pPr algn="ctr"/>
                      <a:r>
                        <a:rPr lang="en-GB" dirty="0" smtClean="0">
                          <a:latin typeface="Times New Roman" panose="02020603050405020304" pitchFamily="18" charset="0"/>
                          <a:cs typeface="Times New Roman" panose="02020603050405020304" pitchFamily="18" charset="0"/>
                        </a:rPr>
                        <a:t>11</a:t>
                      </a:r>
                      <a:endParaRPr lang="en-GB" dirty="0">
                        <a:latin typeface="Times New Roman" panose="02020603050405020304" pitchFamily="18" charset="0"/>
                        <a:cs typeface="Times New Roman" panose="02020603050405020304" pitchFamily="18" charset="0"/>
                      </a:endParaRPr>
                    </a:p>
                  </a:txBody>
                  <a:tcPr/>
                </a:tc>
                <a:tc>
                  <a:txBody>
                    <a:bodyPr/>
                    <a:lstStyle/>
                    <a:p>
                      <a:pPr algn="l"/>
                      <a:r>
                        <a:rPr lang="en-GB"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anose="02020603050405020304" pitchFamily="18" charset="0"/>
                          <a:cs typeface="Times New Roman" panose="02020603050405020304" pitchFamily="18" charset="0"/>
                        </a:rPr>
                        <a:t>18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7684958"/>
                  </a:ext>
                </a:extLst>
              </a:tr>
            </a:tbl>
          </a:graphicData>
        </a:graphic>
      </p:graphicFrame>
    </p:spTree>
    <p:extLst>
      <p:ext uri="{BB962C8B-B14F-4D97-AF65-F5344CB8AC3E}">
        <p14:creationId xmlns:p14="http://schemas.microsoft.com/office/powerpoint/2010/main" val="221690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5D45B24E-25AC-4863-84E0-0F63DA50C27A}"/>
              </a:ext>
            </a:extLst>
          </p:cNvPr>
          <p:cNvSpPr>
            <a:spLocks noGrp="1"/>
          </p:cNvSpPr>
          <p:nvPr>
            <p:ph idx="1"/>
          </p:nvPr>
        </p:nvSpPr>
        <p:spPr>
          <a:xfrm>
            <a:off x="1079499" y="1439862"/>
            <a:ext cx="10026650" cy="4618038"/>
          </a:xfrm>
        </p:spPr>
        <p:txBody>
          <a:bodyPr>
            <a:normAutofit lnSpcReduction="10000"/>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a:t>
            </a:r>
            <a:r>
              <a:rPr lang="en-US" sz="2400" dirty="0" smtClean="0">
                <a:latin typeface="Times New Roman" pitchFamily="18" charset="0"/>
                <a:cs typeface="Times New Roman" pitchFamily="18" charset="0"/>
              </a:rPr>
              <a:t>after creation of  dataset which will consist of 10 different classes containing images of different genre.</a:t>
            </a:r>
            <a:endParaRPr lang="en-US" sz="2400" dirty="0">
              <a:latin typeface="Times New Roman" pitchFamily="18" charset="0"/>
              <a:cs typeface="Times New Roman" pitchFamily="18" charset="0"/>
            </a:endParaRP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xmlns=""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p14="http://schemas.microsoft.com/office/powerpoint/2010/main" val="156646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3846420972"/>
              </p:ext>
            </p:extLst>
          </p:nvPr>
        </p:nvGraphicFramePr>
        <p:xfrm>
          <a:off x="120769" y="588705"/>
          <a:ext cx="11990718" cy="5924478"/>
        </p:xfrm>
        <a:graphic>
          <a:graphicData uri="http://schemas.openxmlformats.org/drawingml/2006/table">
            <a:tbl>
              <a:tblPr firstRow="1" bandRow="1">
                <a:tableStyleId>{93296810-A885-4BE3-A3E7-6D5BEEA58F35}</a:tableStyleId>
              </a:tblPr>
              <a:tblGrid>
                <a:gridCol w="528588">
                  <a:extLst>
                    <a:ext uri="{9D8B030D-6E8A-4147-A177-3AD203B41FA5}">
                      <a16:colId xmlns:a16="http://schemas.microsoft.com/office/drawing/2014/main" xmlns="" val="2818339941"/>
                    </a:ext>
                  </a:extLst>
                </a:gridCol>
                <a:gridCol w="2994991">
                  <a:extLst>
                    <a:ext uri="{9D8B030D-6E8A-4147-A177-3AD203B41FA5}">
                      <a16:colId xmlns:a16="http://schemas.microsoft.com/office/drawing/2014/main" xmlns="" val="94908062"/>
                    </a:ext>
                  </a:extLst>
                </a:gridCol>
                <a:gridCol w="3551582">
                  <a:extLst>
                    <a:ext uri="{9D8B030D-6E8A-4147-A177-3AD203B41FA5}">
                      <a16:colId xmlns:a16="http://schemas.microsoft.com/office/drawing/2014/main" xmlns="" val="552368658"/>
                    </a:ext>
                  </a:extLst>
                </a:gridCol>
                <a:gridCol w="4915557">
                  <a:extLst>
                    <a:ext uri="{9D8B030D-6E8A-4147-A177-3AD203B41FA5}">
                      <a16:colId xmlns:a16="http://schemas.microsoft.com/office/drawing/2014/main" xmlns=""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smtClean="0">
                          <a:latin typeface="Times New Roman" pitchFamily="18" charset="0"/>
                          <a:cs typeface="Times New Roman" pitchFamily="18" charset="0"/>
                        </a:rPr>
                        <a:t>AUTHOR,PAPER </a:t>
                      </a:r>
                      <a:r>
                        <a:rPr lang="en-GB" sz="1800" dirty="0">
                          <a:latin typeface="Times New Roman" pitchFamily="18" charset="0"/>
                          <a:cs typeface="Times New Roman" pitchFamily="18" charset="0"/>
                        </a:rPr>
                        <a:t>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US" sz="1200" dirty="0" smtClean="0">
                          <a:latin typeface="Times New Roman" pitchFamily="18" charset="0"/>
                          <a:cs typeface="Times New Roman" pitchFamily="18" charset="0"/>
                        </a:rPr>
                        <a:t>Jiang Wang1, Yi Yang1 Junhua, Mao2 Zhiheng Huang3∗ Chang Huang4∗ ,Wei Xu1 1Baidu, </a:t>
                      </a:r>
                      <a:endParaRPr lang="en-GB" sz="1200" dirty="0" smtClean="0">
                        <a:latin typeface="Times New Roman" pitchFamily="18" charset="0"/>
                        <a:cs typeface="Times New Roman" pitchFamily="18" charset="0"/>
                      </a:endParaRPr>
                    </a:p>
                    <a:p>
                      <a:pPr algn="just">
                        <a:lnSpc>
                          <a:spcPct val="150000"/>
                        </a:lnSpc>
                      </a:pPr>
                      <a:r>
                        <a:rPr lang="en-GB" sz="1200" dirty="0" smtClean="0">
                          <a:latin typeface="Times New Roman" pitchFamily="18" charset="0"/>
                          <a:cs typeface="Times New Roman" pitchFamily="18" charset="0"/>
                        </a:rPr>
                        <a:t>CNN-RNN</a:t>
                      </a:r>
                      <a:r>
                        <a:rPr lang="en-GB" sz="1200" dirty="0">
                          <a:latin typeface="Times New Roman" pitchFamily="18" charset="0"/>
                          <a:cs typeface="Times New Roman" pitchFamily="18" charset="0"/>
                        </a:rPr>
                        <a:t>: A Unified Framework for</a:t>
                      </a:r>
                      <a:r>
                        <a:rPr lang="en-GB" sz="1200" baseline="0" dirty="0">
                          <a:latin typeface="Times New Roman" pitchFamily="18" charset="0"/>
                          <a:cs typeface="Times New Roman" pitchFamily="18" charset="0"/>
                        </a:rPr>
                        <a:t> </a:t>
                      </a:r>
                      <a:r>
                        <a:rPr lang="en-GB" sz="12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 </a:t>
                      </a:r>
                      <a:r>
                        <a:rPr lang="en-US" sz="12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US" sz="1200" dirty="0" smtClean="0">
                          <a:latin typeface="Times New Roman" pitchFamily="18" charset="0"/>
                          <a:cs typeface="Times New Roman" pitchFamily="18" charset="0"/>
                        </a:rPr>
                        <a:t>Lamia Nabil Mahdy,Kardy Ali Ezzat,Haytham H. Elmousalami, Hassan Aboul </a:t>
                      </a:r>
                      <a:r>
                        <a:rPr lang="en-US" sz="1200" dirty="0" err="1" smtClean="0">
                          <a:latin typeface="Times New Roman" pitchFamily="18" charset="0"/>
                          <a:cs typeface="Times New Roman" pitchFamily="18" charset="0"/>
                        </a:rPr>
                        <a:t>Ella,Aboul</a:t>
                      </a:r>
                      <a:r>
                        <a:rPr lang="en-US" sz="1200" dirty="0" smtClean="0">
                          <a:latin typeface="Times New Roman" pitchFamily="18" charset="0"/>
                          <a:cs typeface="Times New Roman" pitchFamily="18" charset="0"/>
                        </a:rPr>
                        <a:t> Ella Hassanien,</a:t>
                      </a:r>
                      <a:endParaRPr lang="en-GB" sz="1200" dirty="0" smtClean="0">
                        <a:latin typeface="Times New Roman" pitchFamily="18" charset="0"/>
                        <a:cs typeface="Times New Roman" pitchFamily="18" charset="0"/>
                      </a:endParaRPr>
                    </a:p>
                    <a:p>
                      <a:pPr algn="just">
                        <a:lnSpc>
                          <a:spcPct val="150000"/>
                        </a:lnSpc>
                      </a:pPr>
                      <a:r>
                        <a:rPr lang="en-GB" sz="1200" dirty="0" smtClean="0">
                          <a:latin typeface="Times New Roman" pitchFamily="18" charset="0"/>
                          <a:cs typeface="Times New Roman" pitchFamily="18" charset="0"/>
                        </a:rPr>
                        <a:t>Automatic </a:t>
                      </a:r>
                      <a:r>
                        <a:rPr lang="en-GB" sz="1200" dirty="0">
                          <a:latin typeface="Times New Roman" pitchFamily="18" charset="0"/>
                          <a:cs typeface="Times New Roman" pitchFamily="18" charset="0"/>
                        </a:rPr>
                        <a:t>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a16="http://schemas.microsoft.com/office/drawing/2014/main" xmlns=""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US" sz="1200" dirty="0" smtClean="0">
                          <a:latin typeface="Times New Roman" pitchFamily="18" charset="0"/>
                          <a:cs typeface="Times New Roman" pitchFamily="18" charset="0"/>
                        </a:rPr>
                        <a:t>Yan Luo(University of Minnesota), Mina Jiang (University of Minnesota),Qi Zhao(University of Minnesota)</a:t>
                      </a:r>
                      <a:endParaRPr lang="en-GB" sz="1200" dirty="0" smtClean="0">
                        <a:latin typeface="Times New Roman" panose="02020603050405020304" pitchFamily="18" charset="0"/>
                        <a:cs typeface="Times New Roman" panose="02020603050405020304" pitchFamily="18" charset="0"/>
                      </a:endParaRPr>
                    </a:p>
                    <a:p>
                      <a:pPr algn="just">
                        <a:lnSpc>
                          <a:spcPct val="150000"/>
                        </a:lnSpc>
                      </a:pPr>
                      <a:r>
                        <a:rPr lang="en-GB" sz="1200" dirty="0" smtClean="0">
                          <a:latin typeface="Times New Roman" panose="02020603050405020304" pitchFamily="18" charset="0"/>
                          <a:cs typeface="Times New Roman" panose="02020603050405020304" pitchFamily="18" charset="0"/>
                        </a:rPr>
                        <a:t>Visual </a:t>
                      </a:r>
                      <a:r>
                        <a:rPr lang="en-GB" sz="1200" dirty="0">
                          <a:latin typeface="Times New Roman" panose="02020603050405020304" pitchFamily="18" charset="0"/>
                          <a:cs typeface="Times New Roman" panose="02020603050405020304" pitchFamily="18" charset="0"/>
                        </a:rPr>
                        <a:t>Attention in Multi-Label Image Classification (2019)</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Results show that the new saliency sub-network improves multilabel image classification performance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Analysis  of the correlation between visual attention and multi-label image classiﬁcation.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6835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1926238698"/>
              </p:ext>
            </p:extLst>
          </p:nvPr>
        </p:nvGraphicFramePr>
        <p:xfrm>
          <a:off x="135172" y="856025"/>
          <a:ext cx="11998519" cy="5756719"/>
        </p:xfrm>
        <a:graphic>
          <a:graphicData uri="http://schemas.openxmlformats.org/drawingml/2006/table">
            <a:tbl>
              <a:tblPr firstRow="1" bandRow="1">
                <a:tableStyleId>{93296810-A885-4BE3-A3E7-6D5BEEA58F35}</a:tableStyleId>
              </a:tblPr>
              <a:tblGrid>
                <a:gridCol w="646795">
                  <a:extLst>
                    <a:ext uri="{9D8B030D-6E8A-4147-A177-3AD203B41FA5}">
                      <a16:colId xmlns:a16="http://schemas.microsoft.com/office/drawing/2014/main" xmlns="" val="2818339941"/>
                    </a:ext>
                  </a:extLst>
                </a:gridCol>
                <a:gridCol w="3683921">
                  <a:extLst>
                    <a:ext uri="{9D8B030D-6E8A-4147-A177-3AD203B41FA5}">
                      <a16:colId xmlns:a16="http://schemas.microsoft.com/office/drawing/2014/main" xmlns="" val="94908062"/>
                    </a:ext>
                  </a:extLst>
                </a:gridCol>
                <a:gridCol w="3946388">
                  <a:extLst>
                    <a:ext uri="{9D8B030D-6E8A-4147-A177-3AD203B41FA5}">
                      <a16:colId xmlns:a16="http://schemas.microsoft.com/office/drawing/2014/main" xmlns="" val="552368658"/>
                    </a:ext>
                  </a:extLst>
                </a:gridCol>
                <a:gridCol w="3721415">
                  <a:extLst>
                    <a:ext uri="{9D8B030D-6E8A-4147-A177-3AD203B41FA5}">
                      <a16:colId xmlns:a16="http://schemas.microsoft.com/office/drawing/2014/main" xmlns=""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smtClean="0">
                          <a:latin typeface="Times New Roman" pitchFamily="18" charset="0"/>
                          <a:cs typeface="Times New Roman" pitchFamily="18" charset="0"/>
                        </a:rPr>
                        <a:t>AUTHOR,PAPER </a:t>
                      </a:r>
                      <a:r>
                        <a:rPr lang="en-GB" sz="1800" dirty="0">
                          <a:latin typeface="Times New Roman" pitchFamily="18" charset="0"/>
                          <a:cs typeface="Times New Roman" pitchFamily="18" charset="0"/>
                        </a:rPr>
                        <a:t>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IN" sz="1200" dirty="0" smtClean="0">
                          <a:latin typeface="Times New Roman" pitchFamily="18" charset="0"/>
                          <a:cs typeface="Times New Roman" pitchFamily="18" charset="0"/>
                        </a:rPr>
                        <a:t>Francisco Gomez-Donoso, Félix Escalona, Ferran Pérez-Esteve, Miguel Cazorla, </a:t>
                      </a:r>
                      <a:r>
                        <a:rPr lang="en-GB" sz="1200" dirty="0" smtClean="0">
                          <a:latin typeface="Times New Roman" pitchFamily="18" charset="0"/>
                          <a:cs typeface="Times New Roman" pitchFamily="18" charset="0"/>
                        </a:rPr>
                        <a:t> </a:t>
                      </a:r>
                    </a:p>
                    <a:p>
                      <a:pPr algn="l">
                        <a:lnSpc>
                          <a:spcPct val="150000"/>
                        </a:lnSpc>
                      </a:pPr>
                      <a:r>
                        <a:rPr lang="en-GB" sz="1200" dirty="0" smtClean="0">
                          <a:latin typeface="Times New Roman" pitchFamily="18" charset="0"/>
                          <a:cs typeface="Times New Roman" pitchFamily="18" charset="0"/>
                        </a:rPr>
                        <a:t>Accurate </a:t>
                      </a:r>
                      <a:r>
                        <a:rPr lang="en-GB" sz="1200" dirty="0">
                          <a:latin typeface="Times New Roman" pitchFamily="18" charset="0"/>
                          <a:cs typeface="Times New Roman" pitchFamily="18" charset="0"/>
                        </a:rPr>
                        <a:t>Multilevel Classification for Wildlife images(2021)</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IN" sz="1200" dirty="0" smtClean="0">
                          <a:latin typeface="Times New Roman" pitchFamily="18" charset="0"/>
                          <a:cs typeface="Times New Roman" pitchFamily="18" charset="0"/>
                        </a:rPr>
                        <a:t>Decubber S., Mortier T., Dembczyński K., </a:t>
                      </a:r>
                      <a:r>
                        <a:rPr lang="en-IN" sz="1200" dirty="0" err="1" smtClean="0">
                          <a:latin typeface="Times New Roman" pitchFamily="18" charset="0"/>
                          <a:cs typeface="Times New Roman" pitchFamily="18" charset="0"/>
                        </a:rPr>
                        <a:t>WaegemanW</a:t>
                      </a:r>
                      <a:r>
                        <a:rPr lang="en-IN" sz="1200" dirty="0" smtClean="0">
                          <a:latin typeface="Times New Roman" pitchFamily="18" charset="0"/>
                          <a:cs typeface="Times New Roman" pitchFamily="18" charset="0"/>
                        </a:rPr>
                        <a:t>. </a:t>
                      </a:r>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r>
                        <a:rPr lang="en-GB" sz="1200" dirty="0" smtClean="0">
                          <a:latin typeface="Times New Roman" pitchFamily="18" charset="0"/>
                          <a:cs typeface="Times New Roman" pitchFamily="18" charset="0"/>
                        </a:rPr>
                        <a:t>Multi-Label </a:t>
                      </a:r>
                      <a:r>
                        <a:rPr lang="en-GB" sz="1200" dirty="0">
                          <a:latin typeface="Times New Roman" pitchFamily="18" charset="0"/>
                          <a:cs typeface="Times New Roman" pitchFamily="18" charset="0"/>
                        </a:rPr>
                        <a:t>Classification Methods for Image Annotation(2016)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Represents the comparison between different </a:t>
                      </a:r>
                      <a:r>
                        <a:rPr lang="en-GB" sz="1200" dirty="0" err="1">
                          <a:latin typeface="Times New Roman" pitchFamily="18" charset="0"/>
                          <a:cs typeface="Times New Roman" pitchFamily="18" charset="0"/>
                        </a:rPr>
                        <a:t>multilabel</a:t>
                      </a:r>
                      <a:r>
                        <a:rPr lang="en-GB" sz="12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2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6411346"/>
                  </a:ext>
                </a:extLst>
              </a:tr>
            </a:tbl>
          </a:graphicData>
        </a:graphic>
      </p:graphicFrame>
    </p:spTree>
    <p:extLst>
      <p:ext uri="{BB962C8B-B14F-4D97-AF65-F5344CB8AC3E}">
        <p14:creationId xmlns:p14="http://schemas.microsoft.com/office/powerpoint/2010/main" val="87311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xmlns=""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a16="http://schemas.microsoft.com/office/drawing/2014/main" xmlns=""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693319"/>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a:t>
            </a:r>
            <a:r>
              <a:rPr lang="en-IN" dirty="0" smtClean="0">
                <a:latin typeface="Times New Roman" panose="02020603050405020304" pitchFamily="18" charset="0"/>
                <a:cs typeface="Times New Roman" panose="02020603050405020304" pitchFamily="18" charset="0"/>
              </a:rPr>
              <a:t>the prepared dataset(consists of 10 different classes) </a:t>
            </a:r>
            <a:r>
              <a:rPr lang="en-IN" dirty="0">
                <a:latin typeface="Times New Roman" panose="02020603050405020304" pitchFamily="18" charset="0"/>
                <a:cs typeface="Times New Roman" panose="02020603050405020304" pitchFamily="18" charset="0"/>
              </a:rPr>
              <a:t>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0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2290</TotalTime>
  <Words>1640</Words>
  <Application>Microsoft Office PowerPoint</Application>
  <PresentationFormat>Custom</PresentationFormat>
  <Paragraphs>183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Major project on MULTI LABEL CLASSIFICATION USING DEEP NEURAL NETWORK  </vt:lpstr>
      <vt:lpstr>TABLE OF CONTENT</vt:lpstr>
      <vt:lpstr>ABSTRACT</vt:lpstr>
      <vt:lpstr>INTRODUCTION</vt:lpstr>
      <vt:lpstr>PowerPoint Presentation</vt:lpstr>
      <vt:lpstr>LITERATURE SURVEY</vt:lpstr>
      <vt:lpstr>LITERATURE SURVEY</vt:lpstr>
      <vt:lpstr>PROBLEM DEFINITION </vt:lpstr>
      <vt:lpstr>SOLUTION STRATEGY</vt:lpstr>
      <vt:lpstr>DESIGN</vt:lpstr>
      <vt:lpstr>PowerPoint Presentation</vt:lpstr>
      <vt:lpstr>PowerPoint Presentation</vt:lpstr>
      <vt:lpstr>PowerPoint Presentation</vt:lpstr>
      <vt:lpstr>PowerPoint Presentation</vt:lpstr>
      <vt:lpstr>PowerPoint Presentation</vt:lpstr>
      <vt:lpstr>PowerPoint Presentation</vt:lpstr>
      <vt:lpstr>GANTT CHART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pc</cp:lastModifiedBy>
  <cp:revision>193</cp:revision>
  <dcterms:created xsi:type="dcterms:W3CDTF">2020-11-30T13:11:53Z</dcterms:created>
  <dcterms:modified xsi:type="dcterms:W3CDTF">2022-04-01T05:39:43Z</dcterms:modified>
</cp:coreProperties>
</file>