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7" r:id="rId2"/>
    <p:sldId id="258" r:id="rId3"/>
    <p:sldId id="266" r:id="rId4"/>
    <p:sldId id="259" r:id="rId5"/>
    <p:sldId id="277" r:id="rId6"/>
    <p:sldId id="262" r:id="rId7"/>
    <p:sldId id="276" r:id="rId8"/>
    <p:sldId id="264" r:id="rId9"/>
    <p:sldId id="263" r:id="rId10"/>
    <p:sldId id="271" r:id="rId11"/>
    <p:sldId id="282" r:id="rId12"/>
    <p:sldId id="283" r:id="rId13"/>
    <p:sldId id="278" r:id="rId14"/>
    <p:sldId id="279" r:id="rId15"/>
    <p:sldId id="280" r:id="rId16"/>
    <p:sldId id="281" r:id="rId17"/>
    <p:sldId id="261" r:id="rId18"/>
    <p:sldId id="260"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96" d="100"/>
          <a:sy n="96" d="100"/>
        </p:scale>
        <p:origin x="-518" y="-1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6:54:30.195"/>
    </inkml:context>
    <inkml:brush xml:id="br0">
      <inkml:brushProperty name="width" value="0.05" units="cm"/>
      <inkml:brushProperty name="height" value="0.05" units="cm"/>
      <inkml:brushProperty name="ignorePressur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4/25/2022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284533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002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8699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52547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0E216-BA48-4F04-AC4F-645AA0DD6AC6}"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22238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65653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pPr/>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27272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pPr/>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7677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pPr/>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29701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395959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0E216-BA48-4F04-AC4F-645AA0DD6AC6}"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a:p>
        </p:txBody>
      </p:sp>
    </p:spTree>
    <p:extLst>
      <p:ext uri="{BB962C8B-B14F-4D97-AF65-F5344CB8AC3E}">
        <p14:creationId xmlns:p14="http://schemas.microsoft.com/office/powerpoint/2010/main" val="16721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E216-BA48-4F04-AC4F-645AA0DD6AC6}" type="datetimeFigureOut">
              <a:rPr lang="en-US" smtClean="0"/>
              <a:pPr/>
              <a:t>4/25/2022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87798194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55/2021/669059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CA8E04-8AAE-4FD5-B150-1D6462E9FC72}"/>
              </a:ext>
            </a:extLst>
          </p:cNvPr>
          <p:cNvSpPr>
            <a:spLocks noGrp="1"/>
          </p:cNvSpPr>
          <p:nvPr>
            <p:ph type="ctrTitle"/>
          </p:nvPr>
        </p:nvSpPr>
        <p:spPr>
          <a:xfrm>
            <a:off x="0" y="200025"/>
            <a:ext cx="12192000" cy="2838450"/>
          </a:xfrm>
        </p:spPr>
        <p:txBody>
          <a:bodyPr>
            <a:noAutofit/>
          </a:bodyPr>
          <a:lstStyle/>
          <a:p>
            <a:pPr>
              <a:lnSpc>
                <a:spcPct val="100000"/>
              </a:lnSpc>
            </a:pPr>
            <a:r>
              <a:rPr lang="en-GB" sz="3600" b="1" dirty="0">
                <a:latin typeface="Times New Roman" pitchFamily="18" charset="0"/>
                <a:cs typeface="Times New Roman" pitchFamily="18" charset="0"/>
              </a:rPr>
              <a:t>Major project on</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US" sz="3600" b="1" u="sng" dirty="0">
                <a:latin typeface="Times New Roman" pitchFamily="18" charset="0"/>
                <a:cs typeface="Times New Roman" pitchFamily="18" charset="0"/>
              </a:rPr>
              <a:t>MULTI LABEL CLASSIFICATION USING DEEP NEURAL NETWORK</a:t>
            </a:r>
            <a:r>
              <a:rPr lang="en-GB" sz="3600" b="1" u="sng" dirty="0">
                <a:latin typeface="Times New Roman" pitchFamily="18" charset="0"/>
                <a:cs typeface="Times New Roman" pitchFamily="18" charset="0"/>
              </a:rPr>
              <a:t/>
            </a:r>
            <a:br>
              <a:rPr lang="en-GB" sz="3600" b="1" u="sng" dirty="0">
                <a:latin typeface="Times New Roman" pitchFamily="18" charset="0"/>
                <a:cs typeface="Times New Roman" pitchFamily="18" charset="0"/>
              </a:rPr>
            </a:br>
            <a:r>
              <a:rPr lang="en-GB" sz="3600" b="1" dirty="0">
                <a:latin typeface="Times New Roman" pitchFamily="18" charset="0"/>
                <a:cs typeface="Times New Roman" pitchFamily="18" charset="0"/>
              </a:rPr>
              <a:t/>
            </a:r>
            <a:br>
              <a:rPr lang="en-GB" sz="3600" b="1" dirty="0">
                <a:latin typeface="Times New Roman" pitchFamily="18" charset="0"/>
                <a:cs typeface="Times New Roman" pitchFamily="18" charset="0"/>
              </a:rPr>
            </a:br>
            <a:endParaRPr lang="en-GB" sz="3600" b="1" dirty="0">
              <a:latin typeface="Times New Roman" pitchFamily="18" charset="0"/>
              <a:cs typeface="Times New Roman" pitchFamily="18" charset="0"/>
            </a:endParaRPr>
          </a:p>
        </p:txBody>
      </p:sp>
      <p:sp>
        <p:nvSpPr>
          <p:cNvPr id="5" name="Subtitle 4">
            <a:extLst>
              <a:ext uri="{FF2B5EF4-FFF2-40B4-BE49-F238E27FC236}">
                <a16:creationId xmlns:a16="http://schemas.microsoft.com/office/drawing/2014/main" xmlns="" id="{0A58CDA4-B1EB-4707-B59A-4284545464E5}"/>
              </a:ext>
            </a:extLst>
          </p:cNvPr>
          <p:cNvSpPr>
            <a:spLocks noGrp="1"/>
          </p:cNvSpPr>
          <p:nvPr>
            <p:ph type="subTitle" idx="1"/>
          </p:nvPr>
        </p:nvSpPr>
        <p:spPr>
          <a:xfrm>
            <a:off x="3352799" y="3552825"/>
            <a:ext cx="5486400" cy="1655762"/>
          </a:xfrm>
        </p:spPr>
        <p:txBody>
          <a:bodyPr>
            <a:normAutofit/>
          </a:bodyPr>
          <a:lstStyle/>
          <a:p>
            <a:r>
              <a:rPr lang="en-GB" b="1" dirty="0">
                <a:latin typeface="Times New Roman" pitchFamily="18" charset="0"/>
                <a:cs typeface="Times New Roman" pitchFamily="18" charset="0"/>
              </a:rPr>
              <a:t>PRESENTED BY:</a:t>
            </a:r>
          </a:p>
          <a:p>
            <a:pPr algn="l"/>
            <a:r>
              <a:rPr lang="en-GB" b="1" dirty="0">
                <a:latin typeface="Times New Roman" pitchFamily="18" charset="0"/>
                <a:cs typeface="Times New Roman" pitchFamily="18" charset="0"/>
              </a:rPr>
              <a:t>Aditi </a:t>
            </a:r>
            <a:r>
              <a:rPr lang="en-GB" b="1" dirty="0" err="1">
                <a:latin typeface="Times New Roman" pitchFamily="18" charset="0"/>
                <a:cs typeface="Times New Roman" pitchFamily="18" charset="0"/>
              </a:rPr>
              <a:t>Karmakar</a:t>
            </a:r>
            <a:r>
              <a:rPr lang="en-GB" b="1" dirty="0">
                <a:latin typeface="Times New Roman" pitchFamily="18" charset="0"/>
                <a:cs typeface="Times New Roman" pitchFamily="18" charset="0"/>
              </a:rPr>
              <a:t>		201800107</a:t>
            </a:r>
          </a:p>
          <a:p>
            <a:pPr algn="l"/>
            <a:r>
              <a:rPr lang="en-GB" b="1" dirty="0" err="1">
                <a:latin typeface="Times New Roman" pitchFamily="18" charset="0"/>
                <a:cs typeface="Times New Roman" pitchFamily="18" charset="0"/>
              </a:rPr>
              <a:t>Gaurav</a:t>
            </a:r>
            <a:r>
              <a:rPr lang="en-GB" b="1" dirty="0">
                <a:latin typeface="Times New Roman" pitchFamily="18" charset="0"/>
                <a:cs typeface="Times New Roman" pitchFamily="18" charset="0"/>
              </a:rPr>
              <a:t> Kumar		201800295</a:t>
            </a:r>
          </a:p>
          <a:p>
            <a:pPr algn="l"/>
            <a:endParaRPr lang="en-GB" b="1" dirty="0">
              <a:latin typeface="Times New Roman" pitchFamily="18" charset="0"/>
              <a:cs typeface="Times New Roman" pitchFamily="18" charset="0"/>
            </a:endParaRPr>
          </a:p>
        </p:txBody>
      </p:sp>
      <p:pic>
        <p:nvPicPr>
          <p:cNvPr id="7" name="Picture 6" descr="KAALRAV 2020 -ThecollegeFever">
            <a:extLst>
              <a:ext uri="{FF2B5EF4-FFF2-40B4-BE49-F238E27FC236}">
                <a16:creationId xmlns:a16="http://schemas.microsoft.com/office/drawing/2014/main" xmlns="" id="{495B8507-881E-46B5-8C7D-6B1BAC3E24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8549" y="2103004"/>
            <a:ext cx="5486400" cy="1505585"/>
          </a:xfrm>
          <a:prstGeom prst="rect">
            <a:avLst/>
          </a:prstGeom>
          <a:noFill/>
          <a:ln>
            <a:noFill/>
          </a:ln>
        </p:spPr>
      </p:pic>
      <p:sp>
        <p:nvSpPr>
          <p:cNvPr id="3" name="TextBox 2">
            <a:extLst>
              <a:ext uri="{FF2B5EF4-FFF2-40B4-BE49-F238E27FC236}">
                <a16:creationId xmlns:a16="http://schemas.microsoft.com/office/drawing/2014/main" xmlns="" id="{3FE33D43-56E4-448C-B560-AA2F2F0BC24E}"/>
              </a:ext>
            </a:extLst>
          </p:cNvPr>
          <p:cNvSpPr txBox="1"/>
          <p:nvPr/>
        </p:nvSpPr>
        <p:spPr>
          <a:xfrm>
            <a:off x="2119311" y="5472000"/>
            <a:ext cx="7953375" cy="923330"/>
          </a:xfrm>
          <a:prstGeom prst="rect">
            <a:avLst/>
          </a:prstGeom>
          <a:noFill/>
        </p:spPr>
        <p:txBody>
          <a:bodyPr wrap="square" rtlCol="0">
            <a:spAutoFit/>
          </a:bodyPr>
          <a:lstStyle/>
          <a:p>
            <a:pPr algn="ctr"/>
            <a:r>
              <a:rPr lang="en-GB" b="1" dirty="0">
                <a:latin typeface="Times New Roman" pitchFamily="18" charset="0"/>
                <a:cs typeface="Times New Roman" pitchFamily="18" charset="0"/>
              </a:rPr>
              <a:t>Under the guidance of </a:t>
            </a:r>
          </a:p>
          <a:p>
            <a:pPr algn="ctr"/>
            <a:r>
              <a:rPr lang="en-GB" dirty="0">
                <a:latin typeface="Times New Roman" pitchFamily="18" charset="0"/>
                <a:cs typeface="Times New Roman" pitchFamily="18" charset="0"/>
              </a:rPr>
              <a:t>Mrs. Chitrapriya Ningthoujam</a:t>
            </a:r>
          </a:p>
          <a:p>
            <a:pPr algn="ctr"/>
            <a:r>
              <a:rPr lang="en-GB" dirty="0">
                <a:latin typeface="Times New Roman" pitchFamily="18" charset="0"/>
                <a:cs typeface="Times New Roman" pitchFamily="18" charset="0"/>
              </a:rPr>
              <a:t>Assistant Professor</a:t>
            </a:r>
          </a:p>
        </p:txBody>
      </p:sp>
    </p:spTree>
    <p:extLst>
      <p:ext uri="{BB962C8B-B14F-4D97-AF65-F5344CB8AC3E}">
        <p14:creationId xmlns:p14="http://schemas.microsoft.com/office/powerpoint/2010/main" val="3400438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974EC-7629-4AF6-886B-873DC8A2E0B8}"/>
              </a:ext>
            </a:extLst>
          </p:cNvPr>
          <p:cNvSpPr>
            <a:spLocks noGrp="1"/>
          </p:cNvSpPr>
          <p:nvPr>
            <p:ph type="title"/>
          </p:nvPr>
        </p:nvSpPr>
        <p:spPr>
          <a:xfrm>
            <a:off x="838200" y="146050"/>
            <a:ext cx="10515600" cy="1325563"/>
          </a:xfrm>
        </p:spPr>
        <p:txBody>
          <a:bodyPr/>
          <a:lstStyle/>
          <a:p>
            <a:pPr algn="ctr"/>
            <a:r>
              <a:rPr lang="en-GB" b="1" dirty="0">
                <a:latin typeface="Times New Roman" pitchFamily="18" charset="0"/>
                <a:cs typeface="Times New Roman" pitchFamily="18" charset="0"/>
              </a:rPr>
              <a:t>DESIGN</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 xmlns:a16="http://schemas.microsoft.com/office/drawing/2014/main" id="{E186C358-76B2-4BC8-B66B-4ABACDC252FC}"/>
                  </a:ext>
                </a:extLst>
              </p14:cNvPr>
              <p14:cNvContentPartPr/>
              <p14:nvPr/>
            </p14:nvContentPartPr>
            <p14:xfrm>
              <a:off x="4544901" y="3431906"/>
              <a:ext cx="360" cy="360"/>
            </p14:xfrm>
          </p:contentPart>
        </mc:Choice>
        <mc:Fallback xmlns="">
          <p:pic>
            <p:nvPicPr>
              <p:cNvPr id="10" name="Ink 9">
                <a:extLst>
                  <a:ext uri="{FF2B5EF4-FFF2-40B4-BE49-F238E27FC236}">
                    <a16:creationId xmlns:a16="http://schemas.microsoft.com/office/drawing/2014/main" xmlns="" xmlns:p14="http://schemas.microsoft.com/office/powerpoint/2010/main" id="{E186C358-76B2-4BC8-B66B-4ABACDC252FC}"/>
                  </a:ext>
                </a:extLst>
              </p:cNvPr>
              <p:cNvPicPr/>
              <p:nvPr/>
            </p:nvPicPr>
            <p:blipFill>
              <a:blip r:embed="rId3"/>
              <a:stretch>
                <a:fillRect/>
              </a:stretch>
            </p:blipFill>
            <p:spPr>
              <a:xfrm>
                <a:off x="4535901" y="3422906"/>
                <a:ext cx="18000" cy="18000"/>
              </a:xfrm>
              <a:prstGeom prst="rect">
                <a:avLst/>
              </a:prstGeom>
            </p:spPr>
          </p:pic>
        </mc:Fallback>
      </mc:AlternateContent>
      <p:sp>
        <p:nvSpPr>
          <p:cNvPr id="16" name="TextBox 15">
            <a:extLst>
              <a:ext uri="{FF2B5EF4-FFF2-40B4-BE49-F238E27FC236}">
                <a16:creationId xmlns:a16="http://schemas.microsoft.com/office/drawing/2014/main" xmlns="" id="{21805391-A3A6-4317-9105-7555EA3FFBB5}"/>
              </a:ext>
            </a:extLst>
          </p:cNvPr>
          <p:cNvSpPr txBox="1"/>
          <p:nvPr/>
        </p:nvSpPr>
        <p:spPr>
          <a:xfrm>
            <a:off x="3128244" y="6356735"/>
            <a:ext cx="5260382" cy="369332"/>
          </a:xfrm>
          <a:prstGeom prst="rect">
            <a:avLst/>
          </a:prstGeom>
          <a:noFill/>
        </p:spPr>
        <p:txBody>
          <a:bodyPr wrap="square">
            <a:spAutoFit/>
          </a:bodyPr>
          <a:lstStyle/>
          <a:p>
            <a:pPr algn="l"/>
            <a:r>
              <a:rPr lang="en-IN" b="0" i="0" dirty="0">
                <a:solidFill>
                  <a:srgbClr val="111111"/>
                </a:solidFill>
                <a:effectLst/>
                <a:latin typeface="Roboto" panose="020B0604020202020204" pitchFamily="2" charset="0"/>
              </a:rPr>
              <a:t>Fig.1 :- Block diagram of Multi-label </a:t>
            </a:r>
            <a:r>
              <a:rPr lang="en-IN" dirty="0">
                <a:solidFill>
                  <a:srgbClr val="111111"/>
                </a:solidFill>
                <a:latin typeface="Roboto" panose="020B0604020202020204" pitchFamily="2" charset="0"/>
              </a:rPr>
              <a:t>C</a:t>
            </a:r>
            <a:r>
              <a:rPr lang="en-IN" b="0" i="0" dirty="0">
                <a:solidFill>
                  <a:srgbClr val="111111"/>
                </a:solidFill>
                <a:effectLst/>
                <a:latin typeface="Roboto" panose="020B0604020202020204" pitchFamily="2" charset="0"/>
              </a:rPr>
              <a:t>lassifier</a:t>
            </a:r>
          </a:p>
        </p:txBody>
      </p:sp>
      <p:pic>
        <p:nvPicPr>
          <p:cNvPr id="1028" name="Picture 4" descr="Block Schematic of multi-label classification using Rank SVM | Download  Scientific Diagram">
            <a:extLst>
              <a:ext uri="{FF2B5EF4-FFF2-40B4-BE49-F238E27FC236}">
                <a16:creationId xmlns:a16="http://schemas.microsoft.com/office/drawing/2014/main" xmlns="" id="{EF9D1FD0-BCD1-4A95-92C3-C7B710FC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571" y="1304925"/>
            <a:ext cx="9659129" cy="488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74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9405" y="518621"/>
            <a:ext cx="4532244"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PROGRESS   UPDATE</a:t>
            </a:r>
            <a:endParaRPr lang="en-IN" sz="2800" b="1" dirty="0">
              <a:latin typeface="Times New Roman" pitchFamily="18" charset="0"/>
              <a:cs typeface="Times New Roman" pitchFamily="18" charset="0"/>
            </a:endParaRPr>
          </a:p>
        </p:txBody>
      </p:sp>
      <p:sp>
        <p:nvSpPr>
          <p:cNvPr id="3" name="TextBox 2"/>
          <p:cNvSpPr txBox="1"/>
          <p:nvPr/>
        </p:nvSpPr>
        <p:spPr>
          <a:xfrm>
            <a:off x="979714" y="1168842"/>
            <a:ext cx="9810206" cy="2585323"/>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Preparation of the dataset which consists of </a:t>
            </a:r>
            <a:r>
              <a:rPr lang="en-US" dirty="0" smtClean="0">
                <a:latin typeface="Times New Roman" pitchFamily="18" charset="0"/>
                <a:cs typeface="Times New Roman" pitchFamily="18" charset="0"/>
              </a:rPr>
              <a:t>different images of landscape which is labeled into 10 different classes namely: </a:t>
            </a:r>
            <a:r>
              <a:rPr lang="en-US" b="1" dirty="0" smtClean="0">
                <a:latin typeface="Times New Roman" pitchFamily="18" charset="0"/>
                <a:cs typeface="Times New Roman" pitchFamily="18" charset="0"/>
              </a:rPr>
              <a:t>person, houses, hills, trees, flowers, water, bridge, soil, sun, rocks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Training and Testing </a:t>
            </a:r>
            <a:r>
              <a:rPr lang="en-US" dirty="0" smtClean="0">
                <a:latin typeface="Times New Roman" pitchFamily="18" charset="0"/>
                <a:cs typeface="Times New Roman" pitchFamily="18" charset="0"/>
              </a:rPr>
              <a:t>of the multilabel images using </a:t>
            </a:r>
            <a:r>
              <a:rPr lang="en-US" b="1" dirty="0" smtClean="0">
                <a:latin typeface="Times New Roman" pitchFamily="18" charset="0"/>
                <a:cs typeface="Times New Roman" pitchFamily="18" charset="0"/>
              </a:rPr>
              <a:t>CNN </a:t>
            </a:r>
            <a:r>
              <a:rPr lang="en-US" dirty="0" smtClean="0">
                <a:latin typeface="Times New Roman" pitchFamily="18" charset="0"/>
                <a:cs typeface="Times New Roman" pitchFamily="18" charset="0"/>
              </a:rPr>
              <a:t>and</a:t>
            </a:r>
            <a:r>
              <a:rPr lang="en-US" b="1" dirty="0" smtClean="0">
                <a:latin typeface="Times New Roman" pitchFamily="18" charset="0"/>
                <a:cs typeface="Times New Roman" pitchFamily="18" charset="0"/>
              </a:rPr>
              <a:t> KNN </a:t>
            </a:r>
            <a:r>
              <a:rPr lang="en-US" dirty="0" smtClean="0">
                <a:latin typeface="Times New Roman" pitchFamily="18" charset="0"/>
                <a:cs typeface="Times New Roman" pitchFamily="18" charset="0"/>
              </a:rPr>
              <a:t>machine learning algorithm </a:t>
            </a: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Comparison</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between the results obtained via </a:t>
            </a:r>
            <a:r>
              <a:rPr lang="en-US" b="1" dirty="0">
                <a:latin typeface="Times New Roman" pitchFamily="18" charset="0"/>
                <a:cs typeface="Times New Roman" pitchFamily="18" charset="0"/>
              </a:rPr>
              <a:t>CNN</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KNN</a:t>
            </a:r>
            <a:r>
              <a:rPr lang="en-US" dirty="0">
                <a:latin typeface="Times New Roman" pitchFamily="18" charset="0"/>
                <a:cs typeface="Times New Roman" pitchFamily="18" charset="0"/>
              </a:rPr>
              <a:t> machine learning algorithms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Preparation of </a:t>
            </a:r>
            <a:r>
              <a:rPr lang="en-US" b="1" dirty="0" smtClean="0">
                <a:latin typeface="Times New Roman" pitchFamily="18" charset="0"/>
                <a:cs typeface="Times New Roman" pitchFamily="18" charset="0"/>
              </a:rPr>
              <a:t>Survey Paper</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The entire code </a:t>
            </a:r>
            <a:r>
              <a:rPr lang="en-US" dirty="0">
                <a:latin typeface="Times New Roman" pitchFamily="18" charset="0"/>
                <a:cs typeface="Times New Roman" pitchFamily="18" charset="0"/>
              </a:rPr>
              <a:t>is available in </a:t>
            </a:r>
            <a:r>
              <a:rPr lang="en-US" dirty="0" smtClean="0">
                <a:latin typeface="Times New Roman" pitchFamily="18" charset="0"/>
                <a:cs typeface="Times New Roman" pitchFamily="18" charset="0"/>
              </a:rPr>
              <a:t>:(</a:t>
            </a:r>
            <a:r>
              <a:rPr lang="en-US" b="1" dirty="0">
                <a:solidFill>
                  <a:schemeClr val="accent1">
                    <a:lumMod val="75000"/>
                  </a:schemeClr>
                </a:solidFill>
                <a:latin typeface="Times New Roman" pitchFamily="18" charset="0"/>
                <a:cs typeface="Times New Roman" pitchFamily="18" charset="0"/>
              </a:rPr>
              <a:t>https://</a:t>
            </a:r>
            <a:r>
              <a:rPr lang="en-US" b="1" dirty="0" smtClean="0">
                <a:solidFill>
                  <a:schemeClr val="accent1">
                    <a:lumMod val="75000"/>
                  </a:schemeClr>
                </a:solidFill>
                <a:latin typeface="Times New Roman" pitchFamily="18" charset="0"/>
                <a:cs typeface="Times New Roman" pitchFamily="18" charset="0"/>
              </a:rPr>
              <a:t>github.com/MAJOR-PROJECT-GROUP-8</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p>
          <a:p>
            <a:endParaRPr lang="en-US" dirty="0"/>
          </a:p>
        </p:txBody>
      </p:sp>
      <p:sp>
        <p:nvSpPr>
          <p:cNvPr id="4" name="TextBox 3"/>
          <p:cNvSpPr txBox="1"/>
          <p:nvPr/>
        </p:nvSpPr>
        <p:spPr>
          <a:xfrm>
            <a:off x="3745064" y="3792772"/>
            <a:ext cx="3776870" cy="523220"/>
          </a:xfrm>
          <a:prstGeom prst="rect">
            <a:avLst/>
          </a:prstGeom>
          <a:noFill/>
        </p:spPr>
        <p:txBody>
          <a:bodyPr wrap="square" rtlCol="0">
            <a:spAutoFit/>
          </a:bodyPr>
          <a:lstStyle/>
          <a:p>
            <a:r>
              <a:rPr lang="en-US" sz="2800" b="1" dirty="0" smtClean="0"/>
              <a:t>WORK TO BE DONE</a:t>
            </a:r>
            <a:endParaRPr lang="en-IN" sz="2800" b="1" dirty="0"/>
          </a:p>
        </p:txBody>
      </p:sp>
      <p:sp>
        <p:nvSpPr>
          <p:cNvPr id="5" name="TextBox 4"/>
          <p:cNvSpPr txBox="1"/>
          <p:nvPr/>
        </p:nvSpPr>
        <p:spPr>
          <a:xfrm>
            <a:off x="979714" y="4460682"/>
            <a:ext cx="9309274" cy="892552"/>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Preparation</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publication</a:t>
            </a:r>
            <a:r>
              <a:rPr lang="en-US" dirty="0" smtClean="0">
                <a:latin typeface="Times New Roman" pitchFamily="18" charset="0"/>
                <a:cs typeface="Times New Roman" pitchFamily="18" charset="0"/>
              </a:rPr>
              <a:t> of the </a:t>
            </a:r>
            <a:r>
              <a:rPr lang="en-US" b="1" dirty="0" smtClean="0">
                <a:latin typeface="Times New Roman" pitchFamily="18" charset="0"/>
                <a:cs typeface="Times New Roman" pitchFamily="18" charset="0"/>
              </a:rPr>
              <a:t>research paper</a:t>
            </a:r>
            <a:r>
              <a:rPr lang="en-US" sz="1600" dirty="0" smtClean="0">
                <a:latin typeface="Times New Roman" pitchFamily="18" charset="0"/>
                <a:cs typeface="Times New Roman" pitchFamily="18" charset="0"/>
              </a:rPr>
              <a:t>.</a:t>
            </a:r>
          </a:p>
          <a:p>
            <a:pPr marL="285750" indent="-285750">
              <a:buFont typeface="Arial" pitchFamily="34" charset="0"/>
              <a:buChar char="•"/>
            </a:pPr>
            <a:r>
              <a:rPr lang="en-US" sz="1600" b="1" dirty="0" smtClean="0">
                <a:latin typeface="Times New Roman" pitchFamily="18" charset="0"/>
                <a:cs typeface="Times New Roman" pitchFamily="18" charset="0"/>
              </a:rPr>
              <a:t>Expansion</a:t>
            </a:r>
            <a:r>
              <a:rPr lang="en-US" sz="1600" dirty="0" smtClean="0">
                <a:latin typeface="Times New Roman" pitchFamily="18" charset="0"/>
                <a:cs typeface="Times New Roman" pitchFamily="18" charset="0"/>
              </a:rPr>
              <a:t> of dataset.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2402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2651" y="445273"/>
            <a:ext cx="4898571"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IMPLEMENTATION  DETAILS</a:t>
            </a:r>
            <a:endParaRPr lang="en-IN" sz="2400" b="1" dirty="0">
              <a:latin typeface="Times New Roman" pitchFamily="18" charset="0"/>
              <a:cs typeface="Times New Roman" pitchFamily="18" charset="0"/>
            </a:endParaRPr>
          </a:p>
        </p:txBody>
      </p:sp>
      <p:sp>
        <p:nvSpPr>
          <p:cNvPr id="3" name="TextBox 2"/>
          <p:cNvSpPr txBox="1"/>
          <p:nvPr/>
        </p:nvSpPr>
        <p:spPr>
          <a:xfrm>
            <a:off x="195943" y="893387"/>
            <a:ext cx="11834949" cy="4801314"/>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We used </a:t>
            </a:r>
            <a:r>
              <a:rPr lang="en-US" b="1" dirty="0" smtClean="0">
                <a:latin typeface="Times New Roman" pitchFamily="18" charset="0"/>
                <a:cs typeface="Times New Roman" pitchFamily="18" charset="0"/>
              </a:rPr>
              <a:t>Keras Framework </a:t>
            </a:r>
            <a:r>
              <a:rPr lang="en-US" dirty="0" smtClean="0">
                <a:latin typeface="Times New Roman" pitchFamily="18" charset="0"/>
                <a:cs typeface="Times New Roman" pitchFamily="18" charset="0"/>
              </a:rPr>
              <a:t>which is an open source neural network library written in python.</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Programming Language </a:t>
            </a:r>
            <a:r>
              <a:rPr lang="en-US" dirty="0" smtClean="0">
                <a:latin typeface="Times New Roman" pitchFamily="18" charset="0"/>
                <a:cs typeface="Times New Roman" pitchFamily="18" charset="0"/>
              </a:rPr>
              <a:t>-Python </a:t>
            </a:r>
          </a:p>
          <a:p>
            <a:endParaRPr lang="en-US" dirty="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Platform –</a:t>
            </a:r>
            <a:r>
              <a:rPr lang="en-US" dirty="0" smtClean="0">
                <a:latin typeface="Times New Roman" pitchFamily="18" charset="0"/>
                <a:cs typeface="Times New Roman" pitchFamily="18" charset="0"/>
              </a:rPr>
              <a:t>Jupyter notebook</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Data gathering- </a:t>
            </a:r>
            <a:r>
              <a:rPr lang="en-US" dirty="0" smtClean="0">
                <a:latin typeface="Times New Roman" pitchFamily="18" charset="0"/>
                <a:cs typeface="Times New Roman" pitchFamily="18" charset="0"/>
              </a:rPr>
              <a:t>Images </a:t>
            </a:r>
            <a:r>
              <a:rPr lang="en-US" dirty="0" smtClean="0">
                <a:latin typeface="Times New Roman" pitchFamily="18" charset="0"/>
                <a:cs typeface="Times New Roman" pitchFamily="18" charset="0"/>
              </a:rPr>
              <a:t>of </a:t>
            </a:r>
            <a:r>
              <a:rPr lang="en-US" b="1" dirty="0" smtClean="0">
                <a:latin typeface="Times New Roman" pitchFamily="18" charset="0"/>
                <a:cs typeface="Times New Roman" pitchFamily="18" charset="0"/>
              </a:rPr>
              <a:t>landscape</a:t>
            </a:r>
            <a:r>
              <a:rPr lang="en-US" dirty="0" smtClean="0">
                <a:latin typeface="Times New Roman" pitchFamily="18" charset="0"/>
                <a:cs typeface="Times New Roman" pitchFamily="18" charset="0"/>
              </a:rPr>
              <a:t> were </a:t>
            </a:r>
            <a:r>
              <a:rPr lang="en-US" dirty="0" smtClean="0">
                <a:latin typeface="Times New Roman" pitchFamily="18" charset="0"/>
                <a:cs typeface="Times New Roman" pitchFamily="18" charset="0"/>
              </a:rPr>
              <a:t>classified into 10 different classes </a:t>
            </a:r>
            <a:r>
              <a:rPr lang="en-US" b="1" dirty="0">
                <a:latin typeface="Times New Roman" pitchFamily="18" charset="0"/>
                <a:cs typeface="Times New Roman" pitchFamily="18" charset="0"/>
              </a:rPr>
              <a:t>(person, houses, hills, trees, flowers, water, bridge, soil, sun, </a:t>
            </a:r>
            <a:r>
              <a:rPr lang="en-US" b="1" dirty="0" smtClean="0">
                <a:latin typeface="Times New Roman" pitchFamily="18" charset="0"/>
                <a:cs typeface="Times New Roman" pitchFamily="18" charset="0"/>
              </a:rPr>
              <a:t>rocks</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were extracted from kaggle </a:t>
            </a:r>
            <a:r>
              <a:rPr lang="en-US" dirty="0" smtClean="0">
                <a:latin typeface="Times New Roman" pitchFamily="18" charset="0"/>
                <a:cs typeface="Times New Roman" pitchFamily="18" charset="0"/>
              </a:rPr>
              <a:t>website.</a:t>
            </a: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Libraries imported are: </a:t>
            </a:r>
            <a:r>
              <a:rPr lang="en-US" dirty="0" smtClean="0">
                <a:latin typeface="Times New Roman" pitchFamily="18" charset="0"/>
                <a:cs typeface="Times New Roman" pitchFamily="18" charset="0"/>
              </a:rPr>
              <a:t>numpy, </a:t>
            </a:r>
            <a:r>
              <a:rPr lang="en-US" dirty="0" smtClean="0">
                <a:latin typeface="Times New Roman" pitchFamily="18" charset="0"/>
                <a:cs typeface="Times New Roman" pitchFamily="18" charset="0"/>
              </a:rPr>
              <a:t>sklearn.metrics, confusion matrix, seaborn, sklearn.utils, shuffle, matplotlib.pyplot , cv2, tensorflow, tqdm.</a:t>
            </a:r>
          </a:p>
          <a:p>
            <a:r>
              <a:rPr lang="en-US" dirty="0" smtClean="0">
                <a:latin typeface="Times New Roman" pitchFamily="18" charset="0"/>
                <a:cs typeface="Times New Roman" pitchFamily="18" charset="0"/>
              </a:rPr>
              <a:t> </a:t>
            </a:r>
          </a:p>
          <a:p>
            <a:pPr marL="285750" indent="-285750">
              <a:buFont typeface="Arial" pitchFamily="34" charset="0"/>
              <a:buChar char="•"/>
            </a:pPr>
            <a:r>
              <a:rPr lang="en-US" dirty="0" smtClean="0">
                <a:latin typeface="Times New Roman" pitchFamily="18" charset="0"/>
                <a:cs typeface="Times New Roman" pitchFamily="18" charset="0"/>
              </a:rPr>
              <a:t>We define the model as the instance of </a:t>
            </a:r>
            <a:r>
              <a:rPr lang="en-US" b="1" dirty="0" smtClean="0">
                <a:latin typeface="Times New Roman" pitchFamily="18" charset="0"/>
                <a:cs typeface="Times New Roman" pitchFamily="18" charset="0"/>
              </a:rPr>
              <a:t>Sequential() </a:t>
            </a:r>
            <a:r>
              <a:rPr lang="en-US" dirty="0" smtClean="0">
                <a:latin typeface="Times New Roman" pitchFamily="18" charset="0"/>
                <a:cs typeface="Times New Roman" pitchFamily="18" charset="0"/>
              </a:rPr>
              <a:t>and then just define the layers(</a:t>
            </a:r>
            <a:r>
              <a:rPr lang="en-US" b="1" dirty="0" smtClean="0">
                <a:latin typeface="Times New Roman" pitchFamily="18" charset="0"/>
                <a:cs typeface="Times New Roman" pitchFamily="18" charset="0"/>
              </a:rPr>
              <a:t>Conv2D,MaxPooling2D,Flatten,Dense,Relu</a:t>
            </a:r>
            <a:r>
              <a:rPr lang="en-US" dirty="0" smtClean="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Loss function </a:t>
            </a:r>
            <a:r>
              <a:rPr lang="en-US" b="1" dirty="0" smtClean="0">
                <a:latin typeface="Times New Roman" pitchFamily="18" charset="0"/>
                <a:cs typeface="Times New Roman" pitchFamily="18" charset="0"/>
              </a:rPr>
              <a:t>used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binary</a:t>
            </a:r>
            <a:r>
              <a:rPr lang="en-US" dirty="0" err="1" smtClean="0">
                <a:latin typeface="Times New Roman" pitchFamily="18" charset="0"/>
                <a:cs typeface="Times New Roman" pitchFamily="18" charset="0"/>
              </a:rPr>
              <a:t>_crossentropy</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Optimizer used</a:t>
            </a:r>
            <a:r>
              <a:rPr lang="en-US" dirty="0" smtClean="0">
                <a:latin typeface="Times New Roman" pitchFamily="18" charset="0"/>
                <a:cs typeface="Times New Roman" pitchFamily="18" charset="0"/>
              </a:rPr>
              <a:t>-Adam.</a:t>
            </a:r>
          </a:p>
          <a:p>
            <a:endParaRPr lang="en-US"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81769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57885" y="262393"/>
            <a:ext cx="4802588" cy="523220"/>
          </a:xfrm>
          <a:prstGeom prst="rect">
            <a:avLst/>
          </a:prstGeom>
          <a:noFill/>
        </p:spPr>
        <p:txBody>
          <a:bodyPr wrap="square" rtlCol="0">
            <a:spAutoFit/>
          </a:bodyPr>
          <a:lstStyle/>
          <a:p>
            <a:r>
              <a:rPr lang="en-US" dirty="0" smtClean="0"/>
              <a:t>				</a:t>
            </a:r>
            <a:r>
              <a:rPr lang="en-US" sz="2800" b="1" dirty="0" smtClean="0">
                <a:latin typeface="Times New Roman" pitchFamily="18" charset="0"/>
                <a:cs typeface="Times New Roman" pitchFamily="18" charset="0"/>
              </a:rPr>
              <a:t>ALGORITHM</a:t>
            </a:r>
            <a:endParaRPr lang="en-IN" sz="2800" b="1" dirty="0">
              <a:latin typeface="Times New Roman" pitchFamily="18" charset="0"/>
              <a:cs typeface="Times New Roman" pitchFamily="18" charset="0"/>
            </a:endParaRPr>
          </a:p>
        </p:txBody>
      </p:sp>
      <p:sp>
        <p:nvSpPr>
          <p:cNvPr id="4" name="TextBox 3"/>
          <p:cNvSpPr txBox="1"/>
          <p:nvPr/>
        </p:nvSpPr>
        <p:spPr>
          <a:xfrm>
            <a:off x="1439185" y="1003650"/>
            <a:ext cx="10503673" cy="2800767"/>
          </a:xfrm>
          <a:prstGeom prst="rect">
            <a:avLst/>
          </a:prstGeom>
          <a:noFill/>
        </p:spPr>
        <p:txBody>
          <a:bodyPr wrap="square" rtlCol="0">
            <a:spAutoFit/>
          </a:bodyPr>
          <a:lstStyle/>
          <a:p>
            <a:r>
              <a:rPr lang="en-US" sz="1600" b="1" dirty="0" smtClean="0"/>
              <a:t>MULTILABEL CLASSIFICATION USING CNN MODEL:</a:t>
            </a:r>
          </a:p>
          <a:p>
            <a:pPr marL="342900" indent="-342900">
              <a:buFont typeface="+mj-lt"/>
              <a:buAutoNum type="arabicParenR"/>
            </a:pPr>
            <a:r>
              <a:rPr lang="en-US" sz="1600" b="1" dirty="0" smtClean="0"/>
              <a:t>Start</a:t>
            </a:r>
          </a:p>
          <a:p>
            <a:pPr marL="342900" indent="-342900">
              <a:buFont typeface="+mj-lt"/>
              <a:buAutoNum type="arabicParenR"/>
            </a:pPr>
            <a:r>
              <a:rPr lang="en-US" sz="1600" b="1" dirty="0" smtClean="0"/>
              <a:t>Import the necessary modules as:</a:t>
            </a:r>
            <a:r>
              <a:rPr lang="en-US" sz="1600" dirty="0">
                <a:latin typeface="Times New Roman" pitchFamily="18" charset="0"/>
                <a:cs typeface="Times New Roman" pitchFamily="18" charset="0"/>
              </a:rPr>
              <a:t> numpy, sklearn.metrics, confusion matrix, seaborn, sklearn.utils, shuffle, matplotlib.pyplot , cv2, tensorflow, </a:t>
            </a:r>
            <a:r>
              <a:rPr lang="en-US" sz="1600" dirty="0" smtClean="0">
                <a:latin typeface="Times New Roman" pitchFamily="18" charset="0"/>
                <a:cs typeface="Times New Roman" pitchFamily="18" charset="0"/>
              </a:rPr>
              <a:t>tqdm .</a:t>
            </a:r>
            <a:endParaRPr lang="en-US" sz="1600" b="1" dirty="0"/>
          </a:p>
          <a:p>
            <a:pPr marL="342900" indent="-342900">
              <a:buFont typeface="+mj-lt"/>
              <a:buAutoNum type="arabicParenR"/>
            </a:pPr>
            <a:r>
              <a:rPr lang="en-IN" sz="1600" dirty="0" smtClean="0"/>
              <a:t>We define </a:t>
            </a:r>
            <a:r>
              <a:rPr lang="en-IN" sz="1600" dirty="0"/>
              <a:t>location of dataset, define subplot, load image pixels, plot raw pixel </a:t>
            </a:r>
            <a:r>
              <a:rPr lang="en-IN" sz="1600" dirty="0" smtClean="0"/>
              <a:t>data,</a:t>
            </a:r>
            <a:r>
              <a:rPr lang="en-US" sz="1600" dirty="0"/>
              <a:t> load and summarize the mapping file for the landscape </a:t>
            </a:r>
            <a:r>
              <a:rPr lang="en-US" sz="1600" dirty="0" smtClean="0"/>
              <a:t>dataset,</a:t>
            </a:r>
            <a:r>
              <a:rPr lang="en-IN" sz="1600" dirty="0"/>
              <a:t> load file as CSV, summarize </a:t>
            </a:r>
            <a:r>
              <a:rPr lang="en-IN" sz="1600" dirty="0" smtClean="0"/>
              <a:t>properties etc.</a:t>
            </a:r>
          </a:p>
          <a:p>
            <a:pPr marL="342900" indent="-342900">
              <a:buFont typeface="+mj-lt"/>
              <a:buAutoNum type="arabicParenR"/>
            </a:pPr>
            <a:r>
              <a:rPr lang="en-US" sz="1600" dirty="0" smtClean="0"/>
              <a:t>We create </a:t>
            </a:r>
            <a:r>
              <a:rPr lang="en-US" sz="1600" dirty="0"/>
              <a:t>a mapping of tags to integers given the loaded mapping file, </a:t>
            </a:r>
            <a:r>
              <a:rPr lang="en-US" sz="1600" dirty="0" smtClean="0"/>
              <a:t>we create </a:t>
            </a:r>
            <a:r>
              <a:rPr lang="en-US" sz="1600" dirty="0"/>
              <a:t>a mapping of filenames to tag </a:t>
            </a:r>
            <a:r>
              <a:rPr lang="en-US" sz="1600" dirty="0" smtClean="0"/>
              <a:t>lists and save into a </a:t>
            </a:r>
            <a:r>
              <a:rPr lang="en-US" sz="1600" smtClean="0"/>
              <a:t>compressed file for later use.</a:t>
            </a:r>
          </a:p>
          <a:p>
            <a:pPr marL="342900" indent="-342900">
              <a:buFont typeface="+mj-lt"/>
              <a:buAutoNum type="arabicParenR"/>
            </a:pPr>
            <a:endParaRPr lang="en-US" sz="1600" dirty="0" smtClean="0"/>
          </a:p>
          <a:p>
            <a:endParaRPr lang="en-IN" sz="1600" dirty="0"/>
          </a:p>
          <a:p>
            <a:pPr marL="285750" indent="-285750">
              <a:buFont typeface="Arial" pitchFamily="34" charset="0"/>
              <a:buChar char="•"/>
            </a:pPr>
            <a:endParaRPr lang="en-IN" sz="1600" b="1" dirty="0"/>
          </a:p>
        </p:txBody>
      </p:sp>
    </p:spTree>
    <p:extLst>
      <p:ext uri="{BB962C8B-B14F-4D97-AF65-F5344CB8AC3E}">
        <p14:creationId xmlns:p14="http://schemas.microsoft.com/office/powerpoint/2010/main" val="313404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19335" y="302351"/>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3899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8851" y="143325"/>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393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80024" y="151277"/>
            <a:ext cx="1788375" cy="523220"/>
          </a:xfrm>
          <a:prstGeom prst="rect">
            <a:avLst/>
          </a:prstGeom>
        </p:spPr>
        <p:txBody>
          <a:bodyPr wrap="none">
            <a:spAutoFit/>
          </a:bodyPr>
          <a:lstStyle/>
          <a:p>
            <a:r>
              <a:rPr lang="en-US" sz="2800" b="1" dirty="0">
                <a:latin typeface="Times New Roman" pitchFamily="18" charset="0"/>
                <a:cs typeface="Times New Roman" pitchFamily="18" charset="0"/>
              </a:rPr>
              <a:t>RESULTS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2556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9C8C6-82E8-4054-B931-6F943395B14E}"/>
              </a:ext>
            </a:extLst>
          </p:cNvPr>
          <p:cNvSpPr>
            <a:spLocks noGrp="1"/>
          </p:cNvSpPr>
          <p:nvPr>
            <p:ph type="title"/>
          </p:nvPr>
        </p:nvSpPr>
        <p:spPr>
          <a:xfrm>
            <a:off x="1079499" y="192088"/>
            <a:ext cx="10026650" cy="595091"/>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GANTT CHART</a:t>
            </a:r>
          </a:p>
        </p:txBody>
      </p:sp>
      <p:graphicFrame>
        <p:nvGraphicFramePr>
          <p:cNvPr id="6" name="Table 4">
            <a:extLst>
              <a:ext uri="{FF2B5EF4-FFF2-40B4-BE49-F238E27FC236}">
                <a16:creationId xmlns="" xmlns:a16="http://schemas.microsoft.com/office/drawing/2014/main" id="{4DA62F53-3348-4FDA-BA85-C01BAF429E77}"/>
              </a:ext>
            </a:extLst>
          </p:cNvPr>
          <p:cNvGraphicFramePr>
            <a:graphicFrameLocks noGrp="1"/>
          </p:cNvGraphicFramePr>
          <p:nvPr>
            <p:ph idx="1"/>
            <p:extLst>
              <p:ext uri="{D42A27DB-BD31-4B8C-83A1-F6EECF244321}">
                <p14:modId xmlns:p14="http://schemas.microsoft.com/office/powerpoint/2010/main" val="2216282630"/>
              </p:ext>
            </p:extLst>
          </p:nvPr>
        </p:nvGraphicFramePr>
        <p:xfrm>
          <a:off x="763325" y="730166"/>
          <a:ext cx="9660835" cy="5335608"/>
        </p:xfrm>
        <a:graphic>
          <a:graphicData uri="http://schemas.openxmlformats.org/drawingml/2006/table">
            <a:tbl>
              <a:tblPr firstRow="1" bandRow="1">
                <a:tableStyleId>{EB9631B5-78F2-41C9-869B-9F39066F8104}</a:tableStyleId>
              </a:tblPr>
              <a:tblGrid>
                <a:gridCol w="2183215">
                  <a:extLst>
                    <a:ext uri="{9D8B030D-6E8A-4147-A177-3AD203B41FA5}">
                      <a16:colId xmlns="" xmlns:a16="http://schemas.microsoft.com/office/drawing/2014/main" val="1300188311"/>
                    </a:ext>
                  </a:extLst>
                </a:gridCol>
                <a:gridCol w="812313">
                  <a:extLst>
                    <a:ext uri="{9D8B030D-6E8A-4147-A177-3AD203B41FA5}">
                      <a16:colId xmlns="" xmlns:a16="http://schemas.microsoft.com/office/drawing/2014/main" val="1768245006"/>
                    </a:ext>
                  </a:extLst>
                </a:gridCol>
                <a:gridCol w="731738"/>
                <a:gridCol w="1313860">
                  <a:extLst>
                    <a:ext uri="{9D8B030D-6E8A-4147-A177-3AD203B41FA5}">
                      <a16:colId xmlns="" xmlns:a16="http://schemas.microsoft.com/office/drawing/2014/main" val="1920727681"/>
                    </a:ext>
                  </a:extLst>
                </a:gridCol>
                <a:gridCol w="208280"/>
                <a:gridCol w="261390"/>
                <a:gridCol w="1347204">
                  <a:extLst>
                    <a:ext uri="{9D8B030D-6E8A-4147-A177-3AD203B41FA5}">
                      <a16:colId xmlns="" xmlns:a16="http://schemas.microsoft.com/office/drawing/2014/main" val="3867793992"/>
                    </a:ext>
                  </a:extLst>
                </a:gridCol>
                <a:gridCol w="119478"/>
                <a:gridCol w="691555">
                  <a:extLst>
                    <a:ext uri="{9D8B030D-6E8A-4147-A177-3AD203B41FA5}">
                      <a16:colId xmlns="" xmlns:a16="http://schemas.microsoft.com/office/drawing/2014/main" val="2201841158"/>
                    </a:ext>
                  </a:extLst>
                </a:gridCol>
                <a:gridCol w="1110373"/>
                <a:gridCol w="881429">
                  <a:extLst>
                    <a:ext uri="{9D8B030D-6E8A-4147-A177-3AD203B41FA5}">
                      <a16:colId xmlns="" xmlns:a16="http://schemas.microsoft.com/office/drawing/2014/main" val="3144146874"/>
                    </a:ext>
                  </a:extLst>
                </a:gridCol>
              </a:tblGrid>
              <a:tr h="946488">
                <a:tc>
                  <a:txBody>
                    <a:bodyPr/>
                    <a:lstStyle/>
                    <a:p>
                      <a:pPr algn="ctr"/>
                      <a:r>
                        <a:rPr lang="en-GB" dirty="0" smtClean="0"/>
                        <a:t>ACTIVITY</a:t>
                      </a:r>
                      <a:endParaRPr lang="en-GB" dirty="0"/>
                    </a:p>
                  </a:txBody>
                  <a:tcPr/>
                </a:tc>
                <a:tc gridSpan="2">
                  <a:txBody>
                    <a:bodyPr/>
                    <a:lstStyle/>
                    <a:p>
                      <a:pPr algn="ctr"/>
                      <a:r>
                        <a:rPr lang="en-GB" dirty="0" smtClean="0"/>
                        <a:t>February 2022</a:t>
                      </a:r>
                      <a:endParaRPr lang="en-GB" dirty="0"/>
                    </a:p>
                  </a:txBody>
                  <a:tcPr/>
                </a:tc>
                <a:tc hMerge="1">
                  <a:txBody>
                    <a:bodyPr/>
                    <a:lstStyle/>
                    <a:p>
                      <a:endParaRPr lang="en-IN"/>
                    </a:p>
                  </a:txBody>
                  <a:tcPr/>
                </a:tc>
                <a:tc gridSpan="3">
                  <a:txBody>
                    <a:bodyPr/>
                    <a:lstStyle/>
                    <a:p>
                      <a:pPr algn="ctr"/>
                      <a:r>
                        <a:rPr lang="en-GB" dirty="0" smtClean="0"/>
                        <a:t>March</a:t>
                      </a:r>
                      <a:r>
                        <a:rPr lang="en-GB" baseline="0" dirty="0" smtClean="0"/>
                        <a:t> </a:t>
                      </a:r>
                      <a:r>
                        <a:rPr lang="en-GB" dirty="0" smtClean="0"/>
                        <a:t>2022</a:t>
                      </a:r>
                      <a:endParaRPr lang="en-GB" dirty="0"/>
                    </a:p>
                  </a:txBody>
                  <a:tcPr/>
                </a:tc>
                <a:tc hMerge="1">
                  <a:txBody>
                    <a:bodyPr/>
                    <a:lstStyle/>
                    <a:p>
                      <a:endParaRPr lang="en-IN"/>
                    </a:p>
                  </a:txBody>
                  <a:tcPr/>
                </a:tc>
                <a:tc hMerge="1">
                  <a:txBody>
                    <a:bodyPr/>
                    <a:lstStyle/>
                    <a:p>
                      <a:endParaRPr lang="en-IN"/>
                    </a:p>
                  </a:txBody>
                  <a:tcPr/>
                </a:tc>
                <a:tc gridSpan="2">
                  <a:txBody>
                    <a:bodyPr/>
                    <a:lstStyle/>
                    <a:p>
                      <a:pPr algn="ctr"/>
                      <a:r>
                        <a:rPr lang="en-GB" dirty="0" smtClean="0"/>
                        <a:t>April</a:t>
                      </a:r>
                      <a:r>
                        <a:rPr lang="en-GB" baseline="0" dirty="0" smtClean="0"/>
                        <a:t> </a:t>
                      </a:r>
                      <a:r>
                        <a:rPr lang="en-GB" dirty="0" smtClean="0"/>
                        <a:t>2022</a:t>
                      </a:r>
                      <a:endParaRPr lang="en-GB" dirty="0"/>
                    </a:p>
                  </a:txBody>
                  <a:tcPr/>
                </a:tc>
                <a:tc hMerge="1">
                  <a:txBody>
                    <a:bodyPr/>
                    <a:lstStyle/>
                    <a:p>
                      <a:endParaRPr lang="en-IN"/>
                    </a:p>
                  </a:txBody>
                  <a:tcPr/>
                </a:tc>
                <a:tc gridSpan="2">
                  <a:txBody>
                    <a:bodyPr/>
                    <a:lstStyle/>
                    <a:p>
                      <a:pPr algn="ctr"/>
                      <a:r>
                        <a:rPr lang="en-GB" dirty="0" smtClean="0"/>
                        <a:t>May 2022</a:t>
                      </a:r>
                      <a:endParaRPr lang="en-GB" dirty="0"/>
                    </a:p>
                  </a:txBody>
                  <a:tcPr/>
                </a:tc>
                <a:tc hMerge="1">
                  <a:txBody>
                    <a:bodyPr/>
                    <a:lstStyle/>
                    <a:p>
                      <a:endParaRPr lang="en-IN"/>
                    </a:p>
                  </a:txBody>
                  <a:tcPr/>
                </a:tc>
                <a:tc>
                  <a:txBody>
                    <a:bodyPr/>
                    <a:lstStyle/>
                    <a:p>
                      <a:pPr algn="ctr"/>
                      <a:r>
                        <a:rPr lang="en-GB" sz="1800" dirty="0" smtClean="0"/>
                        <a:t>June</a:t>
                      </a:r>
                      <a:r>
                        <a:rPr lang="en-GB" sz="1800" baseline="0" dirty="0" smtClean="0"/>
                        <a:t> 2022</a:t>
                      </a:r>
                      <a:endParaRPr lang="en-GB" sz="1800" dirty="0"/>
                    </a:p>
                  </a:txBody>
                  <a:tcPr/>
                </a:tc>
                <a:extLst>
                  <a:ext uri="{0D108BD9-81ED-4DB2-BD59-A6C34878D82A}">
                    <a16:rowId xmlns="" xmlns:a16="http://schemas.microsoft.com/office/drawing/2014/main" val="3548323775"/>
                  </a:ext>
                </a:extLst>
              </a:tr>
              <a:tr h="291227">
                <a:tc rowSpan="2">
                  <a:txBody>
                    <a:bodyPr/>
                    <a:lstStyle/>
                    <a:p>
                      <a:pPr algn="ctr"/>
                      <a:r>
                        <a:rPr lang="en-GB" sz="1400" b="1" dirty="0">
                          <a:latin typeface="Times New Roman" pitchFamily="18" charset="0"/>
                          <a:cs typeface="Times New Roman" pitchFamily="18" charset="0"/>
                        </a:rPr>
                        <a:t>LITERATURE SURVEY</a:t>
                      </a:r>
                    </a:p>
                  </a:txBody>
                  <a:tcPr/>
                </a:tc>
                <a:tc gridSpan="10">
                  <a:txBody>
                    <a:bodyPr/>
                    <a:lstStyle/>
                    <a:p>
                      <a:endParaRPr lang="en-GB" dirty="0">
                        <a:highlight>
                          <a:srgbClr val="FFFF00"/>
                        </a:highlight>
                      </a:endParaRPr>
                    </a:p>
                  </a:txBody>
                  <a:tcPr>
                    <a:solidFill>
                      <a:schemeClr val="accent2">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tc hMerge="1">
                  <a:txBody>
                    <a:bodyPr/>
                    <a:lstStyle/>
                    <a:p>
                      <a:endParaRPr lang="en-IN"/>
                    </a:p>
                  </a:txBody>
                  <a:tcPr/>
                </a:tc>
                <a:tc hMerge="1">
                  <a:txBody>
                    <a:bodyPr/>
                    <a:lstStyle/>
                    <a:p>
                      <a:endParaRPr lang="en-GB" dirty="0">
                        <a:highlight>
                          <a:srgbClr val="FFFF00"/>
                        </a:highlight>
                      </a:endParaRPr>
                    </a:p>
                  </a:txBody>
                  <a:tcPr>
                    <a:solidFill>
                      <a:schemeClr val="accent6">
                        <a:lumMod val="75000"/>
                      </a:schemeClr>
                    </a:solidFill>
                  </a:tcPr>
                </a:tc>
                <a:extLst>
                  <a:ext uri="{0D108BD9-81ED-4DB2-BD59-A6C34878D82A}">
                    <a16:rowId xmlns="" xmlns:a16="http://schemas.microsoft.com/office/drawing/2014/main" val="2926278121"/>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tc gridSpan="3">
                  <a:txBody>
                    <a:bodyPr/>
                    <a:lstStyle/>
                    <a:p>
                      <a:endParaRPr lang="en-IN" dirty="0"/>
                    </a:p>
                  </a:txBody>
                  <a:tcPr>
                    <a:solidFill>
                      <a:schemeClr val="bg1"/>
                    </a:solidFill>
                  </a:tcPr>
                </a:tc>
                <a:tc hMerge="1">
                  <a:txBody>
                    <a:bodyPr/>
                    <a:lstStyle/>
                    <a:p>
                      <a:endParaRPr lang="en-GB" dirty="0"/>
                    </a:p>
                  </a:txBody>
                  <a:tcPr>
                    <a:solidFill>
                      <a:schemeClr val="accent2">
                        <a:lumMod val="40000"/>
                        <a:lumOff val="60000"/>
                      </a:schemeClr>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853972527"/>
                  </a:ext>
                </a:extLst>
              </a:tr>
              <a:tr h="291227">
                <a:tc rowSpan="2">
                  <a:txBody>
                    <a:bodyPr/>
                    <a:lstStyle/>
                    <a:p>
                      <a:pPr algn="ctr"/>
                      <a:r>
                        <a:rPr lang="en-GB" sz="1400" b="1" dirty="0">
                          <a:latin typeface="Times New Roman" pitchFamily="18" charset="0"/>
                          <a:cs typeface="Times New Roman" pitchFamily="18" charset="0"/>
                        </a:rPr>
                        <a:t>PROBLEM DEFINATION</a:t>
                      </a:r>
                    </a:p>
                  </a:txBody>
                  <a:tcPr/>
                </a:tc>
                <a:tc>
                  <a:txBody>
                    <a:bodyPr/>
                    <a:lstStyle/>
                    <a:p>
                      <a:endParaRPr lang="en-GB" dirty="0"/>
                    </a:p>
                  </a:txBody>
                  <a:tcPr>
                    <a:solidFill>
                      <a:schemeClr val="accent2">
                        <a:lumMod val="75000"/>
                      </a:schemeClr>
                    </a:solidFill>
                  </a:tcPr>
                </a:tc>
                <a:tc>
                  <a:txBody>
                    <a:bodyPr/>
                    <a:lstStyle/>
                    <a:p>
                      <a:endParaRPr lang="en-IN" dirty="0"/>
                    </a:p>
                  </a:txBody>
                  <a:tcPr>
                    <a:solidFill>
                      <a:schemeClr val="bg1"/>
                    </a:solidFill>
                  </a:tcPr>
                </a:tc>
                <a:tc gridSpan="4">
                  <a:txBody>
                    <a:bodyPr/>
                    <a:lstStyle/>
                    <a:p>
                      <a:endParaRPr lang="en-GB" dirty="0"/>
                    </a:p>
                  </a:txBody>
                  <a:tcPr>
                    <a:solidFill>
                      <a:schemeClr val="bg1"/>
                    </a:solidFill>
                  </a:tcPr>
                </a:tc>
                <a:tc hMerge="1">
                  <a:txBody>
                    <a:bodyPr/>
                    <a:lstStyle/>
                    <a:p>
                      <a:endParaRPr lang="en-IN"/>
                    </a:p>
                  </a:txBody>
                  <a:tcPr/>
                </a:tc>
                <a:tc hMerge="1">
                  <a:txBody>
                    <a:bodyPr/>
                    <a:lstStyle/>
                    <a:p>
                      <a:endParaRPr lang="en-IN"/>
                    </a:p>
                  </a:txBody>
                  <a:tcPr/>
                </a:tc>
                <a:tc hMerge="1">
                  <a:txBody>
                    <a:bodyPr/>
                    <a:lstStyle/>
                    <a:p>
                      <a:endParaRPr lang="en-GB"/>
                    </a:p>
                  </a:txBody>
                  <a:tcPr/>
                </a:tc>
                <a:tc gridSpan="3">
                  <a:txBody>
                    <a:bodyPr/>
                    <a:lstStyle/>
                    <a:p>
                      <a:endParaRPr lang="en-IN"/>
                    </a:p>
                  </a:txBody>
                  <a:tcPr>
                    <a:solidFill>
                      <a:schemeClr val="bg1"/>
                    </a:solidFill>
                  </a:tcPr>
                </a:tc>
                <a:tc hMerge="1">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33665191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dirty="0"/>
                    </a:p>
                  </a:txBody>
                  <a:tcPr>
                    <a:solidFill>
                      <a:schemeClr val="accent2">
                        <a:lumMod val="40000"/>
                        <a:lumOff val="60000"/>
                      </a:schemeClr>
                    </a:solidFill>
                  </a:tcPr>
                </a:tc>
                <a:tc gridSpan="4">
                  <a:txBody>
                    <a:bodyPr/>
                    <a:lstStyle/>
                    <a:p>
                      <a:endParaRPr lang="en-GB" dirty="0"/>
                    </a:p>
                  </a:txBody>
                  <a:tcPr/>
                </a:tc>
                <a:tc hMerge="1">
                  <a:txBody>
                    <a:bodyPr/>
                    <a:lstStyle/>
                    <a:p>
                      <a:endParaRPr lang="en-IN"/>
                    </a:p>
                  </a:txBody>
                  <a:tcPr/>
                </a:tc>
                <a:tc hMerge="1">
                  <a:txBody>
                    <a:bodyPr/>
                    <a:lstStyle/>
                    <a:p>
                      <a:endParaRPr lang="en-IN"/>
                    </a:p>
                  </a:txBody>
                  <a:tcPr/>
                </a:tc>
                <a:tc hMerge="1">
                  <a:txBody>
                    <a:bodyPr/>
                    <a:lstStyle/>
                    <a:p>
                      <a:endParaRPr lang="en-GB"/>
                    </a:p>
                  </a:txBody>
                  <a:tcPr/>
                </a:tc>
                <a:tc gridSpan="3">
                  <a:txBody>
                    <a:bodyPr/>
                    <a:lstStyle/>
                    <a:p>
                      <a:endParaRPr lang="en-IN"/>
                    </a:p>
                  </a:txBody>
                  <a:tcPr/>
                </a:tc>
                <a:tc hMerge="1">
                  <a:txBody>
                    <a:bodyPr/>
                    <a:lstStyle/>
                    <a:p>
                      <a:endParaRPr lang="en-GB" dirty="0"/>
                    </a:p>
                  </a:txBody>
                  <a:tcPr/>
                </a:tc>
                <a:tc hMerge="1">
                  <a:txBody>
                    <a:bodyPr/>
                    <a:lstStyle/>
                    <a:p>
                      <a:endParaRPr lang="en-IN"/>
                    </a:p>
                  </a:txBody>
                  <a:tcPr/>
                </a:tc>
                <a:tc>
                  <a:txBody>
                    <a:bodyPr/>
                    <a:lstStyle/>
                    <a:p>
                      <a:endParaRPr lang="en-GB"/>
                    </a:p>
                  </a:txBody>
                  <a:tcPr/>
                </a:tc>
                <a:extLst>
                  <a:ext uri="{0D108BD9-81ED-4DB2-BD59-A6C34878D82A}">
                    <a16:rowId xmlns="" xmlns:a16="http://schemas.microsoft.com/office/drawing/2014/main" val="1137847321"/>
                  </a:ext>
                </a:extLst>
              </a:tr>
              <a:tr h="291227">
                <a:tc rowSpan="2">
                  <a:txBody>
                    <a:bodyPr/>
                    <a:lstStyle/>
                    <a:p>
                      <a:pPr algn="ctr"/>
                      <a:r>
                        <a:rPr lang="en-GB" sz="1400" b="1" dirty="0">
                          <a:latin typeface="Times New Roman" pitchFamily="18" charset="0"/>
                          <a:cs typeface="Times New Roman" pitchFamily="18" charset="0"/>
                        </a:rPr>
                        <a:t>DESIGN</a:t>
                      </a:r>
                    </a:p>
                  </a:txBody>
                  <a:tcPr/>
                </a:tc>
                <a:tc>
                  <a:txBody>
                    <a:bodyPr/>
                    <a:lstStyle/>
                    <a:p>
                      <a:endParaRPr lang="en-GB" dirty="0"/>
                    </a:p>
                  </a:txBody>
                  <a:tcPr>
                    <a:solidFill>
                      <a:schemeClr val="accent2">
                        <a:lumMod val="75000"/>
                      </a:schemeClr>
                    </a:solidFill>
                  </a:tcPr>
                </a:tc>
                <a:tc gridSpan="5">
                  <a:txBody>
                    <a:bodyPr/>
                    <a:lstStyle/>
                    <a:p>
                      <a:endParaRPr lang="en-IN" dirty="0"/>
                    </a:p>
                  </a:txBody>
                  <a:tcPr>
                    <a:solidFill>
                      <a:schemeClr val="bg1"/>
                    </a:solidFill>
                  </a:tcPr>
                </a:tc>
                <a:tc hMerge="1">
                  <a:txBody>
                    <a:bodyPr/>
                    <a:lstStyle/>
                    <a:p>
                      <a:endParaRPr lang="en-GB" dirty="0"/>
                    </a:p>
                  </a:txBody>
                  <a:tcPr/>
                </a:tc>
                <a:tc hMerge="1">
                  <a:txBody>
                    <a:bodyPr/>
                    <a:lstStyle/>
                    <a:p>
                      <a:endParaRPr lang="en-IN"/>
                    </a:p>
                  </a:txBody>
                  <a:tcPr/>
                </a:tc>
                <a:tc hMerge="1">
                  <a:txBody>
                    <a:bodyPr/>
                    <a:lstStyle/>
                    <a:p>
                      <a:endParaRPr lang="en-IN"/>
                    </a:p>
                  </a:txBody>
                  <a:tcPr/>
                </a:tc>
                <a:tc hMerge="1">
                  <a:txBody>
                    <a:bodyPr/>
                    <a:lstStyle/>
                    <a:p>
                      <a:endParaRPr lang="en-GB" dirty="0"/>
                    </a:p>
                  </a:txBody>
                  <a:tcPr>
                    <a:solidFill>
                      <a:schemeClr val="accent6">
                        <a:lumMod val="75000"/>
                      </a:schemeClr>
                    </a:solidFill>
                  </a:tcPr>
                </a:tc>
                <a:tc gridSpan="3">
                  <a:txBody>
                    <a:bodyPr/>
                    <a:lstStyle/>
                    <a:p>
                      <a:endParaRPr lang="en-IN"/>
                    </a:p>
                  </a:txBody>
                  <a:tcPr>
                    <a:solidFill>
                      <a:schemeClr val="bg1"/>
                    </a:solidFill>
                  </a:tcPr>
                </a:tc>
                <a:tc hMerge="1">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2977842828"/>
                  </a:ext>
                </a:extLst>
              </a:tr>
              <a:tr h="291227">
                <a:tc vMerge="1">
                  <a:txBody>
                    <a:bodyPr/>
                    <a:lstStyle/>
                    <a:p>
                      <a:pPr algn="ctr"/>
                      <a:endParaRPr lang="en-GB" dirty="0"/>
                    </a:p>
                  </a:txBody>
                  <a:tcPr/>
                </a:tc>
                <a:tc>
                  <a:txBody>
                    <a:bodyPr/>
                    <a:lstStyle/>
                    <a:p>
                      <a:endParaRPr lang="en-GB" dirty="0"/>
                    </a:p>
                  </a:txBody>
                  <a:tcPr>
                    <a:solidFill>
                      <a:schemeClr val="accent2">
                        <a:lumMod val="40000"/>
                        <a:lumOff val="60000"/>
                      </a:schemeClr>
                    </a:solidFill>
                  </a:tcPr>
                </a:tc>
                <a:tc>
                  <a:txBody>
                    <a:bodyPr/>
                    <a:lstStyle/>
                    <a:p>
                      <a:endParaRPr lang="en-IN"/>
                    </a:p>
                  </a:txBody>
                  <a:tcPr>
                    <a:solidFill>
                      <a:schemeClr val="accent2">
                        <a:lumMod val="40000"/>
                        <a:lumOff val="60000"/>
                      </a:schemeClr>
                    </a:solidFill>
                  </a:tcPr>
                </a:tc>
                <a:tc gridSpan="3">
                  <a:txBody>
                    <a:bodyPr/>
                    <a:lstStyle/>
                    <a:p>
                      <a:endParaRPr lang="en-GB" dirty="0"/>
                    </a:p>
                  </a:txBody>
                  <a:tcPr>
                    <a:lnB w="12700" cap="flat" cmpd="sng" algn="ctr">
                      <a:no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tc gridSpan="3">
                  <a:txBody>
                    <a:bodyPr/>
                    <a:lstStyle/>
                    <a:p>
                      <a:endParaRPr lang="en-IN"/>
                    </a:p>
                  </a:txBody>
                  <a:tcPr>
                    <a:lnB w="12700" cap="flat" cmpd="sng" algn="ctr">
                      <a:noFill/>
                      <a:prstDash val="solid"/>
                      <a:round/>
                      <a:headEnd type="none" w="med" len="med"/>
                      <a:tailEnd type="none" w="med" len="med"/>
                    </a:lnB>
                  </a:tcPr>
                </a:tc>
                <a:tc hMerge="1">
                  <a:txBody>
                    <a:bodyPr/>
                    <a:lstStyle/>
                    <a:p>
                      <a:endParaRPr lang="en-GB"/>
                    </a:p>
                  </a:txBody>
                  <a:tcPr>
                    <a:lnB w="12700" cap="flat" cmpd="sng" algn="ctr">
                      <a:noFill/>
                      <a:prstDash val="solid"/>
                      <a:round/>
                      <a:headEnd type="none" w="med" len="med"/>
                      <a:tailEnd type="none" w="med" len="med"/>
                    </a:lnB>
                  </a:tcPr>
                </a:tc>
                <a:tc hMerge="1">
                  <a:txBody>
                    <a:bodyPr/>
                    <a:lstStyle/>
                    <a:p>
                      <a:endParaRPr lang="en-IN"/>
                    </a:p>
                  </a:txBody>
                  <a:tcPr/>
                </a:tc>
                <a:tc>
                  <a:txBody>
                    <a:bodyPr/>
                    <a:lstStyle/>
                    <a:p>
                      <a:endParaRPr lang="en-GB" dirty="0"/>
                    </a:p>
                  </a:txBody>
                  <a:tcPr>
                    <a:lnB w="12700" cap="flat" cmpd="sng" algn="ctr">
                      <a:noFill/>
                      <a:prstDash val="solid"/>
                      <a:round/>
                      <a:headEnd type="none" w="med" len="med"/>
                      <a:tailEnd type="none" w="med" len="med"/>
                    </a:lnB>
                  </a:tcPr>
                </a:tc>
                <a:extLst>
                  <a:ext uri="{0D108BD9-81ED-4DB2-BD59-A6C34878D82A}">
                    <a16:rowId xmlns="" xmlns:a16="http://schemas.microsoft.com/office/drawing/2014/main" val="3157656163"/>
                  </a:ext>
                </a:extLst>
              </a:tr>
              <a:tr h="291227">
                <a:tc rowSpan="2">
                  <a:txBody>
                    <a:bodyPr/>
                    <a:lstStyle/>
                    <a:p>
                      <a:pPr algn="ctr"/>
                      <a:r>
                        <a:rPr lang="en-GB" sz="1300" b="1" dirty="0">
                          <a:latin typeface="Times New Roman" pitchFamily="18" charset="0"/>
                          <a:cs typeface="Times New Roman" pitchFamily="18" charset="0"/>
                        </a:rPr>
                        <a:t>IMPLEMENTATION</a:t>
                      </a:r>
                    </a:p>
                  </a:txBody>
                  <a:tcPr/>
                </a:tc>
                <a:tc>
                  <a:txBody>
                    <a:bodyPr/>
                    <a:lstStyle/>
                    <a:p>
                      <a:endParaRPr lang="en-GB" dirty="0"/>
                    </a:p>
                  </a:txBody>
                  <a:tcPr>
                    <a:solidFill>
                      <a:schemeClr val="bg1"/>
                    </a:solidFill>
                  </a:tcPr>
                </a:tc>
                <a:tc>
                  <a:txBody>
                    <a:bodyPr/>
                    <a:lstStyle/>
                    <a:p>
                      <a:endParaRPr lang="en-IN" dirty="0"/>
                    </a:p>
                  </a:txBody>
                  <a:tcPr>
                    <a:lnR w="12700" cap="flat" cmpd="sng" algn="ctr">
                      <a:noFill/>
                      <a:prstDash val="solid"/>
                      <a:round/>
                      <a:headEnd type="none" w="med" len="med"/>
                      <a:tailEnd type="none" w="med" len="med"/>
                    </a:lnR>
                    <a:solidFill>
                      <a:schemeClr val="bg1"/>
                    </a:solidFill>
                  </a:tcPr>
                </a:tc>
                <a:tc gridSpan="8">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endParaRPr lang="en-IN"/>
                    </a:p>
                  </a:txBody>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388317890"/>
                  </a:ext>
                </a:extLst>
              </a:tr>
              <a:tr h="291227">
                <a:tc vMerge="1">
                  <a:txBody>
                    <a:bodyPr/>
                    <a:lstStyle/>
                    <a:p>
                      <a:pPr algn="ctr"/>
                      <a:endParaRPr lang="en-GB" dirty="0"/>
                    </a:p>
                  </a:txBody>
                  <a:tcPr/>
                </a:tc>
                <a:tc>
                  <a:txBody>
                    <a:bodyPr/>
                    <a:lstStyle/>
                    <a:p>
                      <a:endParaRPr lang="en-GB"/>
                    </a:p>
                  </a:txBody>
                  <a:tcPr/>
                </a:tc>
                <a:tc>
                  <a:txBody>
                    <a:bodyPr/>
                    <a:lstStyle/>
                    <a:p>
                      <a:endParaRPr lang="en-IN"/>
                    </a:p>
                  </a:txBody>
                  <a:tcPr/>
                </a:tc>
                <a:tc>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gridSpan="4">
                  <a:txBody>
                    <a:bodyPr/>
                    <a:lstStyle/>
                    <a:p>
                      <a:endParaRPr lang="en-IN"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GB" dirty="0"/>
                    </a:p>
                  </a:txBody>
                  <a:tcPr>
                    <a:lnT w="12700" cap="flat" cmpd="sng" algn="ctr">
                      <a:noFill/>
                      <a:prstDash val="solid"/>
                      <a:round/>
                      <a:headEnd type="none" w="med" len="med"/>
                      <a:tailEnd type="none" w="med" len="med"/>
                    </a:lnT>
                    <a:solidFill>
                      <a:schemeClr val="accent2">
                        <a:lumMod val="40000"/>
                        <a:lumOff val="60000"/>
                      </a:schemeClr>
                    </a:solidFill>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tc gridSpan="2">
                  <a:txBody>
                    <a:bodyPr/>
                    <a:lstStyle/>
                    <a:p>
                      <a:endParaRPr lang="en-IN" dirty="0"/>
                    </a:p>
                  </a:txBody>
                  <a:tcPr>
                    <a:lnT w="12700" cap="flat" cmpd="sng" algn="ctr">
                      <a:noFill/>
                      <a:prstDash val="solid"/>
                      <a:round/>
                      <a:headEnd type="none" w="med" len="med"/>
                      <a:tailEnd type="none" w="med" len="med"/>
                    </a:lnT>
                  </a:tcPr>
                </a:tc>
                <a:tc hMerge="1">
                  <a:txBody>
                    <a:bodyPr/>
                    <a:lstStyle/>
                    <a:p>
                      <a:endParaRPr lang="en-GB" dirty="0"/>
                    </a:p>
                  </a:txBody>
                  <a:tcPr/>
                </a:tc>
                <a:extLst>
                  <a:ext uri="{0D108BD9-81ED-4DB2-BD59-A6C34878D82A}">
                    <a16:rowId xmlns="" xmlns:a16="http://schemas.microsoft.com/office/drawing/2014/main" val="766182947"/>
                  </a:ext>
                </a:extLst>
              </a:tr>
              <a:tr h="291227">
                <a:tc rowSpan="2">
                  <a:txBody>
                    <a:bodyPr/>
                    <a:lstStyle/>
                    <a:p>
                      <a:pPr algn="ctr"/>
                      <a:r>
                        <a:rPr lang="en-GB" sz="1400" b="1" dirty="0">
                          <a:latin typeface="Times New Roman" pitchFamily="18" charset="0"/>
                          <a:cs typeface="Times New Roman" pitchFamily="18" charset="0"/>
                        </a:rPr>
                        <a:t>TESTING</a:t>
                      </a:r>
                    </a:p>
                  </a:txBody>
                  <a:tcPr/>
                </a:tc>
                <a:tc>
                  <a:txBody>
                    <a:bodyPr/>
                    <a:lstStyle/>
                    <a:p>
                      <a:endParaRPr lang="en-GB" dirty="0"/>
                    </a:p>
                  </a:txBody>
                  <a:tcPr>
                    <a:solidFill>
                      <a:schemeClr val="bg1"/>
                    </a:solidFill>
                  </a:tcPr>
                </a:tc>
                <a:tc gridSpan="2">
                  <a:txBody>
                    <a:bodyPr/>
                    <a:lstStyle/>
                    <a:p>
                      <a:endParaRPr lang="en-IN" dirty="0"/>
                    </a:p>
                  </a:txBody>
                  <a:tcPr>
                    <a:solidFill>
                      <a:schemeClr val="bg1"/>
                    </a:solidFill>
                  </a:tcPr>
                </a:tc>
                <a:tc hMerge="1">
                  <a:txBody>
                    <a:bodyPr/>
                    <a:lstStyle/>
                    <a:p>
                      <a:endParaRPr lang="en-GB"/>
                    </a:p>
                  </a:txBody>
                  <a:tcPr/>
                </a:tc>
                <a:tc>
                  <a:txBody>
                    <a:bodyPr/>
                    <a:lstStyle/>
                    <a:p>
                      <a:endParaRPr lang="en-IN" dirty="0"/>
                    </a:p>
                  </a:txBody>
                  <a:tcPr>
                    <a:solidFill>
                      <a:schemeClr val="accent2">
                        <a:lumMod val="75000"/>
                      </a:schemeClr>
                    </a:solidFill>
                  </a:tcPr>
                </a:tc>
                <a:tc gridSpan="6">
                  <a:txBody>
                    <a:bodyPr/>
                    <a:lstStyle/>
                    <a:p>
                      <a:endParaRPr lang="en-IN"/>
                    </a:p>
                  </a:txBody>
                  <a:tcPr>
                    <a:solidFill>
                      <a:schemeClr val="accent2">
                        <a:lumMod val="75000"/>
                      </a:schemeClr>
                    </a:solidFill>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40645611"/>
                  </a:ext>
                </a:extLst>
              </a:tr>
              <a:tr h="291227">
                <a:tc vMerge="1">
                  <a:txBody>
                    <a:bodyPr/>
                    <a:lstStyle/>
                    <a:p>
                      <a:pPr algn="ctr"/>
                      <a:endParaRPr lang="en-GB" dirty="0"/>
                    </a:p>
                  </a:txBody>
                  <a:tcPr/>
                </a:tc>
                <a:tc>
                  <a:txBody>
                    <a:bodyPr/>
                    <a:lstStyle/>
                    <a:p>
                      <a:endParaRPr lang="en-GB"/>
                    </a:p>
                  </a:txBody>
                  <a:tcPr/>
                </a:tc>
                <a:tc gridSpan="2">
                  <a:txBody>
                    <a:bodyPr/>
                    <a:lstStyle/>
                    <a:p>
                      <a:endParaRPr lang="en-IN" dirty="0"/>
                    </a:p>
                  </a:txBody>
                  <a:tcPr/>
                </a:tc>
                <a:tc hMerge="1">
                  <a:txBody>
                    <a:bodyPr/>
                    <a:lstStyle/>
                    <a:p>
                      <a:endParaRPr lang="en-GB" dirty="0"/>
                    </a:p>
                  </a:txBody>
                  <a:tcPr/>
                </a:tc>
                <a:tc>
                  <a:txBody>
                    <a:bodyPr/>
                    <a:lstStyle/>
                    <a:p>
                      <a:endParaRPr lang="en-IN"/>
                    </a:p>
                  </a:txBody>
                  <a:tcPr>
                    <a:solidFill>
                      <a:schemeClr val="accent2">
                        <a:lumMod val="40000"/>
                        <a:lumOff val="60000"/>
                      </a:schemeClr>
                    </a:solidFill>
                  </a:tcPr>
                </a:tc>
                <a:tc gridSpan="2">
                  <a:txBody>
                    <a:bodyPr/>
                    <a:lstStyle/>
                    <a:p>
                      <a:endParaRPr lang="en-IN" dirty="0"/>
                    </a:p>
                  </a:txBody>
                  <a:tcPr>
                    <a:solidFill>
                      <a:schemeClr val="accent2">
                        <a:lumMod val="40000"/>
                        <a:lumOff val="60000"/>
                      </a:schemeClr>
                    </a:solidFill>
                  </a:tcPr>
                </a:tc>
                <a:tc hMerge="1">
                  <a:txBody>
                    <a:bodyPr/>
                    <a:lstStyle/>
                    <a:p>
                      <a:endParaRPr lang="en-GB"/>
                    </a:p>
                  </a:txBody>
                  <a:tcPr/>
                </a:tc>
                <a:tc gridSpan="4">
                  <a:txBody>
                    <a:bodyPr/>
                    <a:lstStyle/>
                    <a:p>
                      <a:endParaRPr lang="en-IN" dirty="0"/>
                    </a:p>
                  </a:txBody>
                  <a:tcPr>
                    <a:solidFill>
                      <a:schemeClr val="bg1"/>
                    </a:solidFill>
                  </a:tcPr>
                </a:tc>
                <a:tc hMerge="1">
                  <a:txBody>
                    <a:bodyPr/>
                    <a:lstStyle/>
                    <a:p>
                      <a:endParaRPr lang="en-GB" dirty="0"/>
                    </a:p>
                  </a:txBody>
                  <a:tcPr/>
                </a:tc>
                <a:tc hMerge="1">
                  <a:txBody>
                    <a:bodyPr/>
                    <a:lstStyle/>
                    <a:p>
                      <a:endParaRPr lang="en-IN"/>
                    </a:p>
                  </a:txBody>
                  <a:tcPr/>
                </a:tc>
                <a:tc hMerge="1">
                  <a:txBody>
                    <a:bodyPr/>
                    <a:lstStyle/>
                    <a:p>
                      <a:endParaRPr lang="en-GB" dirty="0"/>
                    </a:p>
                  </a:txBody>
                  <a:tcPr>
                    <a:solidFill>
                      <a:schemeClr val="accent2">
                        <a:lumMod val="40000"/>
                        <a:lumOff val="60000"/>
                      </a:schemeClr>
                    </a:solidFill>
                  </a:tcPr>
                </a:tc>
                <a:extLst>
                  <a:ext uri="{0D108BD9-81ED-4DB2-BD59-A6C34878D82A}">
                    <a16:rowId xmlns="" xmlns:a16="http://schemas.microsoft.com/office/drawing/2014/main" val="3778379426"/>
                  </a:ext>
                </a:extLst>
              </a:tr>
              <a:tr h="291227">
                <a:tc rowSpan="2">
                  <a:txBody>
                    <a:bodyPr/>
                    <a:lstStyle/>
                    <a:p>
                      <a:pPr algn="ctr"/>
                      <a:r>
                        <a:rPr lang="en-GB" sz="1400" b="1" dirty="0">
                          <a:latin typeface="Times New Roman" pitchFamily="18" charset="0"/>
                          <a:cs typeface="Times New Roman" pitchFamily="18" charset="0"/>
                        </a:rPr>
                        <a:t>REPORT AND DOCUMENTATION</a:t>
                      </a:r>
                    </a:p>
                  </a:txBody>
                  <a:tcPr/>
                </a:tc>
                <a:tc gridSpan="10">
                  <a:txBody>
                    <a:bodyPr/>
                    <a:lstStyle/>
                    <a:p>
                      <a:endParaRPr lang="en-GB" dirty="0"/>
                    </a:p>
                  </a:txBody>
                  <a:tcPr>
                    <a:solidFill>
                      <a:schemeClr val="accent2">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IN"/>
                    </a:p>
                  </a:txBody>
                  <a:tcPr/>
                </a:tc>
                <a:tc hMerge="1">
                  <a:txBody>
                    <a:bodyPr/>
                    <a:lstStyle/>
                    <a:p>
                      <a:endParaRPr lang="en-GB"/>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tc hMerge="1">
                  <a:txBody>
                    <a:bodyPr/>
                    <a:lstStyle/>
                    <a:p>
                      <a:endParaRPr lang="en-IN"/>
                    </a:p>
                  </a:txBody>
                  <a:tcPr/>
                </a:tc>
                <a:tc hMerge="1">
                  <a:txBody>
                    <a:bodyPr/>
                    <a:lstStyle/>
                    <a:p>
                      <a:endParaRPr lang="en-GB" dirty="0"/>
                    </a:p>
                  </a:txBody>
                  <a:tcPr>
                    <a:solidFill>
                      <a:schemeClr val="accent6">
                        <a:lumMod val="75000"/>
                      </a:schemeClr>
                    </a:solidFill>
                  </a:tcPr>
                </a:tc>
                <a:extLst>
                  <a:ext uri="{0D108BD9-81ED-4DB2-BD59-A6C34878D82A}">
                    <a16:rowId xmlns="" xmlns:a16="http://schemas.microsoft.com/office/drawing/2014/main" val="181678243"/>
                  </a:ext>
                </a:extLst>
              </a:tr>
              <a:tr h="0">
                <a:tc vMerge="1">
                  <a:txBody>
                    <a:bodyPr/>
                    <a:lstStyle/>
                    <a:p>
                      <a:pPr algn="ctr"/>
                      <a:endParaRPr lang="en-GB" dirty="0"/>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3">
                  <a:txBody>
                    <a:bodyPr/>
                    <a:lstStyle/>
                    <a:p>
                      <a:endParaRPr lang="en-GB" dirty="0"/>
                    </a:p>
                  </a:txBody>
                  <a:tcPr>
                    <a:solidFill>
                      <a:schemeClr val="accent2">
                        <a:lumMod val="40000"/>
                        <a:lumOff val="60000"/>
                      </a:schemeClr>
                    </a:solidFill>
                  </a:tcPr>
                </a:tc>
                <a:tc hMerge="1">
                  <a:txBody>
                    <a:bodyPr/>
                    <a:lstStyle/>
                    <a:p>
                      <a:endParaRPr lang="en-IN"/>
                    </a:p>
                  </a:txBody>
                  <a:tcPr/>
                </a:tc>
                <a:tc hMerge="1">
                  <a:txBody>
                    <a:bodyPr/>
                    <a:lstStyle/>
                    <a:p>
                      <a:endParaRPr lang="en-IN"/>
                    </a:p>
                  </a:txBody>
                  <a:tcPr/>
                </a:tc>
                <a:tc gridSpan="2">
                  <a:txBody>
                    <a:bodyPr/>
                    <a:lstStyle/>
                    <a:p>
                      <a:endParaRPr lang="en-GB" dirty="0"/>
                    </a:p>
                  </a:txBody>
                  <a:tcPr>
                    <a:solidFill>
                      <a:schemeClr val="accent2">
                        <a:lumMod val="40000"/>
                        <a:lumOff val="60000"/>
                      </a:schemeClr>
                    </a:solidFill>
                  </a:tcPr>
                </a:tc>
                <a:tc hMerge="1">
                  <a:txBody>
                    <a:bodyPr/>
                    <a:lstStyle/>
                    <a:p>
                      <a:endParaRPr lang="en-IN"/>
                    </a:p>
                  </a:txBody>
                  <a:tcPr/>
                </a:tc>
                <a:tc gridSpan="2">
                  <a:txBody>
                    <a:bodyPr/>
                    <a:lstStyle/>
                    <a:p>
                      <a:endParaRPr lang="en-GB" dirty="0"/>
                    </a:p>
                  </a:txBody>
                  <a:tcPr>
                    <a:solidFill>
                      <a:schemeClr val="bg1"/>
                    </a:solidFill>
                  </a:tcPr>
                </a:tc>
                <a:tc hMerge="1">
                  <a:txBody>
                    <a:bodyPr/>
                    <a:lstStyle/>
                    <a:p>
                      <a:endParaRPr lang="en-IN"/>
                    </a:p>
                  </a:txBody>
                  <a:tcPr/>
                </a:tc>
                <a:tc>
                  <a:txBody>
                    <a:bodyPr/>
                    <a:lstStyle/>
                    <a:p>
                      <a:endParaRPr lang="en-GB" dirty="0"/>
                    </a:p>
                  </a:txBody>
                  <a:tcPr>
                    <a:solidFill>
                      <a:schemeClr val="bg1"/>
                    </a:solidFill>
                  </a:tcPr>
                </a:tc>
                <a:extLst>
                  <a:ext uri="{0D108BD9-81ED-4DB2-BD59-A6C34878D82A}">
                    <a16:rowId xmlns="" xmlns:a16="http://schemas.microsoft.com/office/drawing/2014/main" val="1458323906"/>
                  </a:ext>
                </a:extLst>
              </a:tr>
            </a:tbl>
          </a:graphicData>
        </a:graphic>
      </p:graphicFrame>
      <p:sp>
        <p:nvSpPr>
          <p:cNvPr id="8" name="Rectangle 7"/>
          <p:cNvSpPr/>
          <p:nvPr/>
        </p:nvSpPr>
        <p:spPr>
          <a:xfrm>
            <a:off x="10432111" y="2210463"/>
            <a:ext cx="190832" cy="151074"/>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0432111" y="3176142"/>
            <a:ext cx="190832" cy="151074"/>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0718358" y="2067339"/>
            <a:ext cx="1311965" cy="738664"/>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Proposed time frame for task completion</a:t>
            </a:r>
            <a:endParaRPr lang="en-IN" sz="1400" b="1" dirty="0">
              <a:latin typeface="Times New Roman" pitchFamily="18" charset="0"/>
              <a:cs typeface="Times New Roman" pitchFamily="18" charset="0"/>
            </a:endParaRPr>
          </a:p>
        </p:txBody>
      </p:sp>
      <p:sp>
        <p:nvSpPr>
          <p:cNvPr id="12" name="TextBox 11"/>
          <p:cNvSpPr txBox="1"/>
          <p:nvPr/>
        </p:nvSpPr>
        <p:spPr>
          <a:xfrm>
            <a:off x="10634869" y="2957884"/>
            <a:ext cx="1343769" cy="954107"/>
          </a:xfrm>
          <a:prstGeom prst="rect">
            <a:avLst/>
          </a:prstGeom>
          <a:noFill/>
        </p:spPr>
        <p:txBody>
          <a:bodyPr wrap="square" rtlCol="0">
            <a:spAutoFit/>
          </a:bodyPr>
          <a:lstStyle/>
          <a:p>
            <a:r>
              <a:rPr lang="en-US" sz="1400" b="1" dirty="0" smtClean="0"/>
              <a:t>Amount of time for task completed till current date</a:t>
            </a:r>
            <a:endParaRPr lang="en-IN" sz="1400" b="1" dirty="0"/>
          </a:p>
        </p:txBody>
      </p:sp>
    </p:spTree>
    <p:extLst>
      <p:ext uri="{BB962C8B-B14F-4D97-AF65-F5344CB8AC3E}">
        <p14:creationId xmlns:p14="http://schemas.microsoft.com/office/powerpoint/2010/main" val="2076195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36C0F-5739-4963-962A-3852070C4099}"/>
              </a:ext>
            </a:extLst>
          </p:cNvPr>
          <p:cNvSpPr>
            <a:spLocks noGrp="1"/>
          </p:cNvSpPr>
          <p:nvPr>
            <p:ph type="title"/>
          </p:nvPr>
        </p:nvSpPr>
        <p:spPr>
          <a:xfrm>
            <a:off x="1082675" y="114300"/>
            <a:ext cx="10026650" cy="771525"/>
          </a:xfrm>
        </p:spPr>
        <p:txBody>
          <a:bodyPr>
            <a:normAutofit/>
          </a:bodyPr>
          <a:lstStyle/>
          <a:p>
            <a:pPr algn="ctr"/>
            <a:r>
              <a:rPr lang="en-GB"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xmlns="" id="{6E7C8C7D-1193-4C9B-B501-7B6B1A707BA7}"/>
              </a:ext>
            </a:extLst>
          </p:cNvPr>
          <p:cNvSpPr>
            <a:spLocks noGrp="1"/>
          </p:cNvSpPr>
          <p:nvPr>
            <p:ph idx="1"/>
          </p:nvPr>
        </p:nvSpPr>
        <p:spPr>
          <a:xfrm>
            <a:off x="198408" y="1242204"/>
            <a:ext cx="11800935" cy="4226944"/>
          </a:xfrm>
        </p:spPr>
        <p:txBody>
          <a:bodyPr>
            <a:noAutofit/>
          </a:bodyPr>
          <a:lstStyle/>
          <a:p>
            <a:pPr marL="0" indent="0" algn="just">
              <a:lnSpc>
                <a:spcPct val="150000"/>
              </a:lnSpc>
              <a:buNone/>
            </a:pPr>
            <a:r>
              <a:rPr lang="en-US" sz="1400" dirty="0">
                <a:latin typeface="Times New Roman" pitchFamily="18" charset="0"/>
                <a:cs typeface="Times New Roman" pitchFamily="18" charset="0"/>
              </a:rPr>
              <a:t>[1] Jiang Wang1 Yi Yang1 </a:t>
            </a:r>
            <a:r>
              <a:rPr lang="en-US" sz="1400" dirty="0" err="1">
                <a:latin typeface="Times New Roman" pitchFamily="18" charset="0"/>
                <a:cs typeface="Times New Roman" pitchFamily="18" charset="0"/>
              </a:rPr>
              <a:t>Junhua</a:t>
            </a:r>
            <a:r>
              <a:rPr lang="en-US" sz="1400" dirty="0">
                <a:latin typeface="Times New Roman" pitchFamily="18" charset="0"/>
                <a:cs typeface="Times New Roman" pitchFamily="18" charset="0"/>
              </a:rPr>
              <a:t> Mao2 </a:t>
            </a:r>
            <a:r>
              <a:rPr lang="en-US" sz="1400" dirty="0" err="1">
                <a:latin typeface="Times New Roman" pitchFamily="18" charset="0"/>
                <a:cs typeface="Times New Roman" pitchFamily="18" charset="0"/>
              </a:rPr>
              <a:t>Zhiheng</a:t>
            </a:r>
            <a:r>
              <a:rPr lang="en-US" sz="1400" dirty="0">
                <a:latin typeface="Times New Roman" pitchFamily="18" charset="0"/>
                <a:cs typeface="Times New Roman" pitchFamily="18" charset="0"/>
              </a:rPr>
              <a:t> Huang3∗ Chang Huang4∗ Wei Xu1 1Baidu Research 2University of California at Los Angles 3Facebook Speech 4 Horizon Robotics,” CNN-RNN:A Uniﬁed Framework for Multi-label Image Classiﬁcation”</a:t>
            </a:r>
          </a:p>
          <a:p>
            <a:pPr marL="0" indent="0" algn="just">
              <a:lnSpc>
                <a:spcPct val="150000"/>
              </a:lnSpc>
              <a:buNone/>
            </a:pPr>
            <a:r>
              <a:rPr lang="en-US" sz="1400" dirty="0">
                <a:latin typeface="Times New Roman" pitchFamily="18" charset="0"/>
                <a:cs typeface="Times New Roman" pitchFamily="18" charset="0"/>
              </a:rPr>
              <a:t>[2] Lamia Nabil </a:t>
            </a:r>
            <a:r>
              <a:rPr lang="en-US" sz="1400" dirty="0" err="1">
                <a:latin typeface="Times New Roman" pitchFamily="18" charset="0"/>
                <a:cs typeface="Times New Roman" pitchFamily="18" charset="0"/>
              </a:rPr>
              <a:t>Mahdy,Kardy</a:t>
            </a:r>
            <a:r>
              <a:rPr lang="en-US" sz="1400" dirty="0">
                <a:latin typeface="Times New Roman" pitchFamily="18" charset="0"/>
                <a:cs typeface="Times New Roman" pitchFamily="18" charset="0"/>
              </a:rPr>
              <a:t> Ali </a:t>
            </a:r>
            <a:r>
              <a:rPr lang="en-US" sz="1400" dirty="0" err="1">
                <a:latin typeface="Times New Roman" pitchFamily="18" charset="0"/>
                <a:cs typeface="Times New Roman" pitchFamily="18" charset="0"/>
              </a:rPr>
              <a:t>Ezzat,Haytham</a:t>
            </a:r>
            <a:r>
              <a:rPr lang="en-US" sz="1400" dirty="0">
                <a:latin typeface="Times New Roman" pitchFamily="18" charset="0"/>
                <a:cs typeface="Times New Roman" pitchFamily="18" charset="0"/>
              </a:rPr>
              <a:t> H. </a:t>
            </a:r>
            <a:r>
              <a:rPr lang="en-US" sz="1400" dirty="0" err="1">
                <a:latin typeface="Times New Roman" pitchFamily="18" charset="0"/>
                <a:cs typeface="Times New Roman" pitchFamily="18" charset="0"/>
              </a:rPr>
              <a:t>Elmousalami</a:t>
            </a:r>
            <a:r>
              <a:rPr lang="en-US" sz="1400" dirty="0">
                <a:latin typeface="Times New Roman" pitchFamily="18" charset="0"/>
                <a:cs typeface="Times New Roman" pitchFamily="18" charset="0"/>
              </a:rPr>
              <a:t>, Hassan </a:t>
            </a:r>
            <a:r>
              <a:rPr lang="en-US" sz="1400" dirty="0" err="1">
                <a:latin typeface="Times New Roman" pitchFamily="18" charset="0"/>
                <a:cs typeface="Times New Roman" pitchFamily="18" charset="0"/>
              </a:rPr>
              <a:t>Aboul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Ella,Aboul</a:t>
            </a:r>
            <a:r>
              <a:rPr lang="en-US" sz="1400" dirty="0">
                <a:latin typeface="Times New Roman" pitchFamily="18" charset="0"/>
                <a:cs typeface="Times New Roman" pitchFamily="18" charset="0"/>
              </a:rPr>
              <a:t> Ella </a:t>
            </a:r>
            <a:r>
              <a:rPr lang="en-US" sz="1400" dirty="0" err="1">
                <a:latin typeface="Times New Roman" pitchFamily="18" charset="0"/>
                <a:cs typeface="Times New Roman" pitchFamily="18" charset="0"/>
              </a:rPr>
              <a:t>Hassanien,Higher</a:t>
            </a:r>
            <a:r>
              <a:rPr lang="en-US" sz="1400" dirty="0">
                <a:latin typeface="Times New Roman" pitchFamily="18" charset="0"/>
                <a:cs typeface="Times New Roman" pitchFamily="18" charset="0"/>
              </a:rPr>
              <a:t> Technological Institute, Biomedical Engineering Department, Egypt, Faculty of Computers and AI, Cairo University, Cairo ,Egypt, Faculty of Veterinary medicine, Cairo University, </a:t>
            </a:r>
            <a:r>
              <a:rPr lang="en-US" sz="1400" dirty="0" err="1">
                <a:latin typeface="Times New Roman" pitchFamily="18" charset="0"/>
                <a:cs typeface="Times New Roman" pitchFamily="18" charset="0"/>
              </a:rPr>
              <a:t>Egypt,Scientific</a:t>
            </a:r>
            <a:r>
              <a:rPr lang="en-US" sz="1400" dirty="0">
                <a:latin typeface="Times New Roman" pitchFamily="18" charset="0"/>
                <a:cs typeface="Times New Roman" pitchFamily="18" charset="0"/>
              </a:rPr>
              <a:t> Research Group in Egypt(SRGE),”Automatic X-ray COVID-19 Lung Image Classification System Based on Multi-Level </a:t>
            </a:r>
            <a:r>
              <a:rPr lang="en-US" sz="1400" dirty="0" err="1">
                <a:latin typeface="Times New Roman" pitchFamily="18" charset="0"/>
                <a:cs typeface="Times New Roman" pitchFamily="18" charset="0"/>
              </a:rPr>
              <a:t>Thresholding</a:t>
            </a:r>
            <a:r>
              <a:rPr lang="en-US" sz="1400" dirty="0">
                <a:latin typeface="Times New Roman" pitchFamily="18" charset="0"/>
                <a:cs typeface="Times New Roman" pitchFamily="18" charset="0"/>
              </a:rPr>
              <a:t> and Support Vector Machine” http://www.egyptscience.net.</a:t>
            </a:r>
          </a:p>
          <a:p>
            <a:pPr marL="0" indent="0" algn="just">
              <a:lnSpc>
                <a:spcPct val="150000"/>
              </a:lnSpc>
              <a:buNone/>
            </a:pPr>
            <a:r>
              <a:rPr lang="en-US" sz="1400" dirty="0">
                <a:latin typeface="Times New Roman" pitchFamily="18" charset="0"/>
                <a:cs typeface="Times New Roman" pitchFamily="18" charset="0"/>
              </a:rPr>
              <a:t>[3] Yan Luo(University of Minnesota), Mina Jiang (University of Minnesota),Qi Zhao(University of Minnesota),”Visual Attention in </a:t>
            </a:r>
            <a:r>
              <a:rPr lang="en-US" sz="1400" dirty="0" err="1">
                <a:latin typeface="Times New Roman" pitchFamily="18" charset="0"/>
                <a:cs typeface="Times New Roman" pitchFamily="18" charset="0"/>
              </a:rPr>
              <a:t>Mutli</a:t>
            </a:r>
            <a:r>
              <a:rPr lang="en-US" sz="1400" dirty="0">
                <a:latin typeface="Times New Roman" pitchFamily="18" charset="0"/>
                <a:cs typeface="Times New Roman" pitchFamily="18" charset="0"/>
              </a:rPr>
              <a:t>-Label Image Classification”, Authorized licensed use limited to: Cornell University Library. Downloaded on August 20,2020 at 09:19:17 UTC from IEEE </a:t>
            </a:r>
            <a:r>
              <a:rPr lang="en-US" sz="1400" dirty="0" err="1">
                <a:latin typeface="Times New Roman" pitchFamily="18" charset="0"/>
                <a:cs typeface="Times New Roman" pitchFamily="18" charset="0"/>
              </a:rPr>
              <a:t>Xplore</a:t>
            </a:r>
            <a:r>
              <a:rPr lang="en-US" sz="1400" dirty="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[4] Francisco Gomez-</a:t>
            </a:r>
            <a:r>
              <a:rPr lang="en-IN" sz="1400" dirty="0" err="1">
                <a:latin typeface="Times New Roman" pitchFamily="18" charset="0"/>
                <a:cs typeface="Times New Roman" pitchFamily="18" charset="0"/>
              </a:rPr>
              <a:t>Donoso</a:t>
            </a:r>
            <a:r>
              <a:rPr lang="en-IN" sz="1400" dirty="0">
                <a:latin typeface="Times New Roman" pitchFamily="18" charset="0"/>
                <a:cs typeface="Times New Roman" pitchFamily="18" charset="0"/>
              </a:rPr>
              <a:t>, Félix </a:t>
            </a:r>
            <a:r>
              <a:rPr lang="en-IN" sz="1400" dirty="0" err="1">
                <a:latin typeface="Times New Roman" pitchFamily="18" charset="0"/>
                <a:cs typeface="Times New Roman" pitchFamily="18" charset="0"/>
              </a:rPr>
              <a:t>Escalona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Ferran</a:t>
            </a:r>
            <a:r>
              <a:rPr lang="en-IN" sz="1400" dirty="0">
                <a:latin typeface="Times New Roman" pitchFamily="18" charset="0"/>
                <a:cs typeface="Times New Roman" pitchFamily="18" charset="0"/>
              </a:rPr>
              <a:t> Pérez-</a:t>
            </a:r>
            <a:r>
              <a:rPr lang="en-IN" sz="1400" dirty="0" err="1">
                <a:latin typeface="Times New Roman" pitchFamily="18" charset="0"/>
                <a:cs typeface="Times New Roman" pitchFamily="18" charset="0"/>
              </a:rPr>
              <a:t>Esteve</a:t>
            </a:r>
            <a:r>
              <a:rPr lang="en-IN" sz="1400" dirty="0">
                <a:latin typeface="Times New Roman" pitchFamily="18" charset="0"/>
                <a:cs typeface="Times New Roman" pitchFamily="18" charset="0"/>
              </a:rPr>
              <a:t>, Miguel Cazorla, "Accurate Multilevel Classification for Wildlife Images", </a:t>
            </a:r>
            <a:r>
              <a:rPr lang="en-IN" sz="1400" i="1" dirty="0">
                <a:latin typeface="Times New Roman" pitchFamily="18" charset="0"/>
                <a:cs typeface="Times New Roman" pitchFamily="18" charset="0"/>
              </a:rPr>
              <a:t>Computational Intelligence and Neuroscience</a:t>
            </a:r>
            <a:r>
              <a:rPr lang="en-IN" sz="1400" dirty="0">
                <a:latin typeface="Times New Roman" pitchFamily="18" charset="0"/>
                <a:cs typeface="Times New Roman" pitchFamily="18" charset="0"/>
              </a:rPr>
              <a:t>, vol. 2021, Article ID 6690590, 11 pages, 2021. </a:t>
            </a:r>
            <a:r>
              <a:rPr lang="en-IN" sz="1400" dirty="0">
                <a:latin typeface="Times New Roman" pitchFamily="18" charset="0"/>
                <a:cs typeface="Times New Roman" pitchFamily="18" charset="0"/>
                <a:hlinkClick r:id="rId2"/>
              </a:rPr>
              <a:t>https://doi.org/10.1155/2021/6690590</a:t>
            </a:r>
            <a:endParaRPr lang="en-IN" sz="1400" dirty="0">
              <a:latin typeface="Times New Roman" pitchFamily="18" charset="0"/>
              <a:cs typeface="Times New Roman" pitchFamily="18" charset="0"/>
            </a:endParaRPr>
          </a:p>
          <a:p>
            <a:pPr marL="0" indent="0" algn="just">
              <a:lnSpc>
                <a:spcPct val="150000"/>
              </a:lnSpc>
              <a:buNone/>
            </a:pPr>
            <a:r>
              <a:rPr lang="en-IN" sz="1400" dirty="0">
                <a:latin typeface="Times New Roman" pitchFamily="18" charset="0"/>
                <a:cs typeface="Times New Roman" pitchFamily="18" charset="0"/>
              </a:rPr>
              <a:t>[5] </a:t>
            </a:r>
            <a:r>
              <a:rPr lang="en-IN" sz="1400" dirty="0" err="1">
                <a:latin typeface="Times New Roman" pitchFamily="18" charset="0"/>
                <a:cs typeface="Times New Roman" pitchFamily="18" charset="0"/>
              </a:rPr>
              <a:t>Decubber</a:t>
            </a:r>
            <a:r>
              <a:rPr lang="en-IN" sz="1400" dirty="0">
                <a:latin typeface="Times New Roman" pitchFamily="18" charset="0"/>
                <a:cs typeface="Times New Roman" pitchFamily="18" charset="0"/>
              </a:rPr>
              <a:t> S., Mortier T., </a:t>
            </a:r>
            <a:r>
              <a:rPr lang="en-IN" sz="1400" dirty="0" err="1">
                <a:latin typeface="Times New Roman" pitchFamily="18" charset="0"/>
                <a:cs typeface="Times New Roman" pitchFamily="18" charset="0"/>
              </a:rPr>
              <a:t>Dembczyński</a:t>
            </a:r>
            <a:r>
              <a:rPr lang="en-IN" sz="1400" dirty="0">
                <a:latin typeface="Times New Roman" pitchFamily="18" charset="0"/>
                <a:cs typeface="Times New Roman" pitchFamily="18" charset="0"/>
              </a:rPr>
              <a:t> K., </a:t>
            </a:r>
            <a:r>
              <a:rPr lang="en-IN" sz="1400" dirty="0" err="1">
                <a:latin typeface="Times New Roman" pitchFamily="18" charset="0"/>
                <a:cs typeface="Times New Roman" pitchFamily="18" charset="0"/>
              </a:rPr>
              <a:t>Waegeman</a:t>
            </a:r>
            <a:r>
              <a:rPr lang="en-IN" sz="1400" dirty="0">
                <a:latin typeface="Times New Roman" pitchFamily="18" charset="0"/>
                <a:cs typeface="Times New Roman" pitchFamily="18" charset="0"/>
              </a:rPr>
              <a:t> W. (</a:t>
            </a:r>
            <a:r>
              <a:rPr lang="en-IN" sz="1400" dirty="0" smtClean="0">
                <a:latin typeface="Times New Roman" pitchFamily="18" charset="0"/>
                <a:cs typeface="Times New Roman" pitchFamily="18" charset="0"/>
              </a:rPr>
              <a:t>2016) </a:t>
            </a:r>
            <a:r>
              <a:rPr lang="en-IN" sz="1400" dirty="0">
                <a:latin typeface="Times New Roman" pitchFamily="18" charset="0"/>
                <a:cs typeface="Times New Roman" pitchFamily="18" charset="0"/>
              </a:rPr>
              <a:t>Deep F-Measure Maximization in Multi-label Classification: A Comparative Study. In: </a:t>
            </a:r>
            <a:r>
              <a:rPr lang="en-IN" sz="1400" dirty="0" err="1">
                <a:latin typeface="Times New Roman" pitchFamily="18" charset="0"/>
                <a:cs typeface="Times New Roman" pitchFamily="18" charset="0"/>
              </a:rPr>
              <a:t>Berlingerio</a:t>
            </a:r>
            <a:r>
              <a:rPr lang="en-IN" sz="1400" dirty="0">
                <a:latin typeface="Times New Roman" pitchFamily="18" charset="0"/>
                <a:cs typeface="Times New Roman" pitchFamily="18" charset="0"/>
              </a:rPr>
              <a:t> M., </a:t>
            </a:r>
            <a:r>
              <a:rPr lang="en-IN" sz="1400" dirty="0" err="1">
                <a:latin typeface="Times New Roman" pitchFamily="18" charset="0"/>
                <a:cs typeface="Times New Roman" pitchFamily="18" charset="0"/>
              </a:rPr>
              <a:t>Bonchi</a:t>
            </a:r>
            <a:r>
              <a:rPr lang="en-IN" sz="1400" dirty="0">
                <a:latin typeface="Times New Roman" pitchFamily="18" charset="0"/>
                <a:cs typeface="Times New Roman" pitchFamily="18" charset="0"/>
              </a:rPr>
              <a:t> F., </a:t>
            </a:r>
            <a:r>
              <a:rPr lang="en-IN" sz="1400" dirty="0" err="1">
                <a:latin typeface="Times New Roman" pitchFamily="18" charset="0"/>
                <a:cs typeface="Times New Roman" pitchFamily="18" charset="0"/>
              </a:rPr>
              <a:t>Gärtner</a:t>
            </a:r>
            <a:r>
              <a:rPr lang="en-IN" sz="1400" dirty="0">
                <a:latin typeface="Times New Roman" pitchFamily="18" charset="0"/>
                <a:cs typeface="Times New Roman" pitchFamily="18" charset="0"/>
              </a:rPr>
              <a:t> T., Hurley N., </a:t>
            </a:r>
            <a:r>
              <a:rPr lang="en-IN" sz="1400" dirty="0" err="1">
                <a:latin typeface="Times New Roman" pitchFamily="18" charset="0"/>
                <a:cs typeface="Times New Roman" pitchFamily="18" charset="0"/>
              </a:rPr>
              <a:t>Ifrim</a:t>
            </a:r>
            <a:r>
              <a:rPr lang="en-IN" sz="1400" dirty="0">
                <a:latin typeface="Times New Roman" pitchFamily="18" charset="0"/>
                <a:cs typeface="Times New Roman" pitchFamily="18" charset="0"/>
              </a:rPr>
              <a:t> G. (eds</a:t>
            </a:r>
            <a:r>
              <a:rPr lang="en-IN" sz="1400" dirty="0" smtClean="0">
                <a:latin typeface="Times New Roman" pitchFamily="18" charset="0"/>
                <a:cs typeface="Times New Roman" pitchFamily="18" charset="0"/>
              </a:rPr>
              <a:t>) </a:t>
            </a:r>
            <a:r>
              <a:rPr lang="en-GB" sz="1400" dirty="0">
                <a:latin typeface="Times New Roman" pitchFamily="18" charset="0"/>
                <a:cs typeface="Times New Roman" pitchFamily="18" charset="0"/>
              </a:rPr>
              <a:t>Multi-Label Classification Methods for Image Annotation(2016</a:t>
            </a:r>
            <a:r>
              <a:rPr lang="en-GB" sz="1400" dirty="0" smtClean="0">
                <a:latin typeface="Times New Roman" pitchFamily="18" charset="0"/>
                <a:cs typeface="Times New Roman" pitchFamily="18" charset="0"/>
              </a:rPr>
              <a:t>)</a:t>
            </a:r>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ECML PKDD </a:t>
            </a:r>
            <a:r>
              <a:rPr lang="en-IN" sz="1400" dirty="0" smtClean="0">
                <a:latin typeface="Times New Roman" pitchFamily="18" charset="0"/>
                <a:cs typeface="Times New Roman" pitchFamily="18" charset="0"/>
              </a:rPr>
              <a:t>2016. </a:t>
            </a:r>
            <a:r>
              <a:rPr lang="en-IN" sz="1400" dirty="0">
                <a:latin typeface="Times New Roman" pitchFamily="18" charset="0"/>
                <a:cs typeface="Times New Roman" pitchFamily="18" charset="0"/>
              </a:rPr>
              <a:t>Lecture Notes in Computer Science, </a:t>
            </a:r>
            <a:r>
              <a:rPr lang="en-IN" sz="1400" dirty="0" err="1">
                <a:latin typeface="Times New Roman" pitchFamily="18" charset="0"/>
                <a:cs typeface="Times New Roman" pitchFamily="18" charset="0"/>
              </a:rPr>
              <a:t>vol</a:t>
            </a:r>
            <a:r>
              <a:rPr lang="en-IN" sz="1400" dirty="0">
                <a:latin typeface="Times New Roman" pitchFamily="18" charset="0"/>
                <a:cs typeface="Times New Roman" pitchFamily="18" charset="0"/>
              </a:rPr>
              <a:t> 11051. Springer, Cham. https://doi.org/10.1007/978-3-030-10925-7_18</a:t>
            </a:r>
          </a:p>
        </p:txBody>
      </p:sp>
    </p:spTree>
    <p:extLst>
      <p:ext uri="{BB962C8B-B14F-4D97-AF65-F5344CB8AC3E}">
        <p14:creationId xmlns:p14="http://schemas.microsoft.com/office/powerpoint/2010/main" val="1912615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D26E01D-E901-4446-BFFF-AAC4FBDCE4B4}"/>
              </a:ext>
            </a:extLst>
          </p:cNvPr>
          <p:cNvSpPr>
            <a:spLocks noGrp="1"/>
          </p:cNvSpPr>
          <p:nvPr>
            <p:ph type="title"/>
          </p:nvPr>
        </p:nvSpPr>
        <p:spPr>
          <a:xfrm>
            <a:off x="3036888" y="2662524"/>
            <a:ext cx="6118224" cy="1532951"/>
          </a:xfrm>
        </p:spPr>
        <p:txBody>
          <a:bodyPr vert="horz" lIns="0" tIns="0" rIns="0" bIns="0" rtlCol="0" anchor="b" anchorCtr="0">
            <a:normAutofit/>
          </a:bodyPr>
          <a:lstStyle/>
          <a:p>
            <a:pPr algn="ctr"/>
            <a:r>
              <a:rPr lang="en-US" sz="80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411962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7D159-5D7D-4939-A4A3-92888C604C17}"/>
              </a:ext>
            </a:extLst>
          </p:cNvPr>
          <p:cNvSpPr>
            <a:spLocks noGrp="1"/>
          </p:cNvSpPr>
          <p:nvPr>
            <p:ph type="title"/>
          </p:nvPr>
        </p:nvSpPr>
        <p:spPr>
          <a:xfrm>
            <a:off x="1079500" y="247650"/>
            <a:ext cx="10026650" cy="962025"/>
          </a:xfrm>
        </p:spPr>
        <p:txBody>
          <a:bodyPr>
            <a:normAutofit/>
          </a:bodyPr>
          <a:lstStyle/>
          <a:p>
            <a:pPr algn="ctr"/>
            <a:r>
              <a:rPr lang="en-GB" sz="4400" b="1" dirty="0">
                <a:latin typeface="Times New Roman" panose="02020603050405020304" pitchFamily="18" charset="0"/>
                <a:cs typeface="Times New Roman" panose="02020603050405020304" pitchFamily="18" charset="0"/>
              </a:rPr>
              <a:t>TABLE OF CONTENT</a:t>
            </a:r>
          </a:p>
        </p:txBody>
      </p:sp>
      <p:graphicFrame>
        <p:nvGraphicFramePr>
          <p:cNvPr id="4" name="Table 4">
            <a:extLst>
              <a:ext uri="{FF2B5EF4-FFF2-40B4-BE49-F238E27FC236}">
                <a16:creationId xmlns:a16="http://schemas.microsoft.com/office/drawing/2014/main" xmlns="" id="{4F953296-9268-4B73-AFC2-3D987A7D86D1}"/>
              </a:ext>
            </a:extLst>
          </p:cNvPr>
          <p:cNvGraphicFramePr>
            <a:graphicFrameLocks noGrp="1"/>
          </p:cNvGraphicFramePr>
          <p:nvPr>
            <p:ph idx="1"/>
            <p:extLst>
              <p:ext uri="{D42A27DB-BD31-4B8C-83A1-F6EECF244321}">
                <p14:modId xmlns:p14="http://schemas.microsoft.com/office/powerpoint/2010/main" val="3891655891"/>
              </p:ext>
            </p:extLst>
          </p:nvPr>
        </p:nvGraphicFramePr>
        <p:xfrm>
          <a:off x="2319218" y="1142413"/>
          <a:ext cx="7305674" cy="4749429"/>
        </p:xfrm>
        <a:graphic>
          <a:graphicData uri="http://schemas.openxmlformats.org/drawingml/2006/table">
            <a:tbl>
              <a:tblPr firstRow="1" bandRow="1">
                <a:tableStyleId>{7DF18680-E054-41AD-8BC1-D1AEF772440D}</a:tableStyleId>
              </a:tblPr>
              <a:tblGrid>
                <a:gridCol w="622301">
                  <a:extLst>
                    <a:ext uri="{9D8B030D-6E8A-4147-A177-3AD203B41FA5}">
                      <a16:colId xmlns:a16="http://schemas.microsoft.com/office/drawing/2014/main" xmlns="" val="3004034522"/>
                    </a:ext>
                  </a:extLst>
                </a:gridCol>
                <a:gridCol w="5177360">
                  <a:extLst>
                    <a:ext uri="{9D8B030D-6E8A-4147-A177-3AD203B41FA5}">
                      <a16:colId xmlns:a16="http://schemas.microsoft.com/office/drawing/2014/main" xmlns="" val="3884335484"/>
                    </a:ext>
                  </a:extLst>
                </a:gridCol>
                <a:gridCol w="1506013">
                  <a:extLst>
                    <a:ext uri="{9D8B030D-6E8A-4147-A177-3AD203B41FA5}">
                      <a16:colId xmlns:a16="http://schemas.microsoft.com/office/drawing/2014/main" xmlns="" val="2853351489"/>
                    </a:ext>
                  </a:extLst>
                </a:gridCol>
              </a:tblGrid>
              <a:tr h="493935">
                <a:tc>
                  <a:txBody>
                    <a:bodyPr/>
                    <a:lstStyle/>
                    <a:p>
                      <a:pPr algn="ctr"/>
                      <a:r>
                        <a:rPr lang="en-GB" dirty="0">
                          <a:latin typeface="Times New Roman" panose="02020603050405020304" pitchFamily="18" charset="0"/>
                          <a:cs typeface="Times New Roman" panose="02020603050405020304" pitchFamily="18" charset="0"/>
                        </a:rPr>
                        <a:t>SL NO</a:t>
                      </a:r>
                    </a:p>
                  </a:txBody>
                  <a:tcPr/>
                </a:tc>
                <a:tc>
                  <a:txBody>
                    <a:bodyPr/>
                    <a:lstStyle/>
                    <a:p>
                      <a:pPr algn="ctr"/>
                      <a:r>
                        <a:rPr lang="en-GB" dirty="0">
                          <a:latin typeface="Times New Roman" panose="02020603050405020304" pitchFamily="18" charset="0"/>
                          <a:cs typeface="Times New Roman" panose="02020603050405020304" pitchFamily="18" charset="0"/>
                        </a:rPr>
                        <a:t>TITLE</a:t>
                      </a:r>
                    </a:p>
                  </a:txBody>
                  <a:tcPr/>
                </a:tc>
                <a:tc>
                  <a:txBody>
                    <a:bodyPr/>
                    <a:lstStyle/>
                    <a:p>
                      <a:pPr algn="ctr"/>
                      <a:r>
                        <a:rPr lang="en-GB" dirty="0">
                          <a:latin typeface="Times New Roman" panose="02020603050405020304" pitchFamily="18" charset="0"/>
                          <a:cs typeface="Times New Roman" panose="02020603050405020304" pitchFamily="18" charset="0"/>
                        </a:rPr>
                        <a:t>PAGE NO.</a:t>
                      </a:r>
                    </a:p>
                  </a:txBody>
                  <a:tcPr/>
                </a:tc>
                <a:extLst>
                  <a:ext uri="{0D108BD9-81ED-4DB2-BD59-A6C34878D82A}">
                    <a16:rowId xmlns:a16="http://schemas.microsoft.com/office/drawing/2014/main" xmlns="" val="981818423"/>
                  </a:ext>
                </a:extLst>
              </a:tr>
              <a:tr h="286168">
                <a:tc>
                  <a:txBody>
                    <a:bodyPr/>
                    <a:lstStyle/>
                    <a:p>
                      <a:pPr algn="ctr"/>
                      <a:r>
                        <a:rPr lang="en-GB" dirty="0">
                          <a:latin typeface="Times New Roman" panose="02020603050405020304" pitchFamily="18" charset="0"/>
                          <a:cs typeface="Times New Roman" panose="02020603050405020304" pitchFamily="18" charset="0"/>
                        </a:rPr>
                        <a:t>1</a:t>
                      </a:r>
                    </a:p>
                  </a:txBody>
                  <a:tcPr/>
                </a:tc>
                <a:tc>
                  <a:txBody>
                    <a:bodyPr/>
                    <a:lstStyle/>
                    <a:p>
                      <a:pPr algn="l"/>
                      <a:r>
                        <a:rPr lang="en-GB" dirty="0">
                          <a:latin typeface="Times New Roman" panose="02020603050405020304" pitchFamily="18" charset="0"/>
                          <a:cs typeface="Times New Roman" panose="02020603050405020304" pitchFamily="18" charset="0"/>
                        </a:rPr>
                        <a:t>Abstract</a:t>
                      </a:r>
                    </a:p>
                  </a:txBody>
                  <a:tcPr/>
                </a:tc>
                <a:tc>
                  <a:txBody>
                    <a:bodyPr/>
                    <a:lstStyle/>
                    <a:p>
                      <a:pPr algn="ctr"/>
                      <a:r>
                        <a:rPr lang="en-GB"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xmlns="" val="833660633"/>
                  </a:ext>
                </a:extLst>
              </a:tr>
              <a:tr h="286168">
                <a:tc>
                  <a:txBody>
                    <a:bodyPr/>
                    <a:lstStyle/>
                    <a:p>
                      <a:pPr algn="ctr"/>
                      <a:r>
                        <a:rPr lang="en-GB" dirty="0">
                          <a:latin typeface="Times New Roman" panose="02020603050405020304" pitchFamily="18" charset="0"/>
                          <a:cs typeface="Times New Roman" panose="02020603050405020304" pitchFamily="18" charset="0"/>
                        </a:rPr>
                        <a:t>2</a:t>
                      </a:r>
                    </a:p>
                  </a:txBody>
                  <a:tcPr/>
                </a:tc>
                <a:tc>
                  <a:txBody>
                    <a:bodyPr/>
                    <a:lstStyle/>
                    <a:p>
                      <a:pPr algn="l"/>
                      <a:r>
                        <a:rPr lang="en-GB" dirty="0">
                          <a:latin typeface="Times New Roman" panose="02020603050405020304" pitchFamily="18" charset="0"/>
                          <a:cs typeface="Times New Roman" panose="02020603050405020304" pitchFamily="18" charset="0"/>
                        </a:rPr>
                        <a:t>Introduction</a:t>
                      </a:r>
                    </a:p>
                  </a:txBody>
                  <a:tcPr/>
                </a:tc>
                <a:tc>
                  <a:txBody>
                    <a:bodyPr/>
                    <a:lstStyle/>
                    <a:p>
                      <a:pPr algn="ctr"/>
                      <a:r>
                        <a:rPr lang="en-GB" dirty="0">
                          <a:latin typeface="Times New Roman" panose="02020603050405020304" pitchFamily="18" charset="0"/>
                          <a:cs typeface="Times New Roman" panose="02020603050405020304" pitchFamily="18" charset="0"/>
                        </a:rPr>
                        <a:t>4 </a:t>
                      </a:r>
                      <a:r>
                        <a:rPr lang="en-GB" dirty="0" smtClean="0">
                          <a:latin typeface="Times New Roman" panose="02020603050405020304" pitchFamily="18" charset="0"/>
                          <a:cs typeface="Times New Roman" panose="02020603050405020304" pitchFamily="18" charset="0"/>
                        </a:rPr>
                        <a:t>-5</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593085"/>
                  </a:ext>
                </a:extLst>
              </a:tr>
              <a:tr h="286168">
                <a:tc>
                  <a:txBody>
                    <a:bodyPr/>
                    <a:lstStyle/>
                    <a:p>
                      <a:pPr algn="ctr"/>
                      <a:r>
                        <a:rPr lang="en-GB"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Literature Survey</a:t>
                      </a:r>
                    </a:p>
                  </a:txBody>
                  <a:tcPr/>
                </a:tc>
                <a:tc>
                  <a:txBody>
                    <a:bodyPr/>
                    <a:lstStyle/>
                    <a:p>
                      <a:pPr algn="ctr"/>
                      <a:r>
                        <a:rPr lang="en-GB" dirty="0" smtClean="0">
                          <a:latin typeface="Times New Roman" pitchFamily="18" charset="0"/>
                          <a:cs typeface="Times New Roman" pitchFamily="18" charset="0"/>
                        </a:rPr>
                        <a:t> 6-7</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3639010018"/>
                  </a:ext>
                </a:extLst>
              </a:tr>
              <a:tr h="286168">
                <a:tc>
                  <a:txBody>
                    <a:bodyPr/>
                    <a:lstStyle/>
                    <a:p>
                      <a:pPr algn="ctr"/>
                      <a:r>
                        <a:rPr lang="en-GB" dirty="0">
                          <a:latin typeface="Times New Roman" panose="02020603050405020304" pitchFamily="18" charset="0"/>
                          <a:cs typeface="Times New Roman" panose="02020603050405020304" pitchFamily="18" charset="0"/>
                        </a:rPr>
                        <a:t>4</a:t>
                      </a:r>
                    </a:p>
                  </a:txBody>
                  <a:tcPr/>
                </a:tc>
                <a:tc>
                  <a:txBody>
                    <a:bodyPr/>
                    <a:lstStyle/>
                    <a:p>
                      <a:pPr algn="l"/>
                      <a:r>
                        <a:rPr lang="en-GB" dirty="0">
                          <a:latin typeface="Times New Roman" panose="02020603050405020304" pitchFamily="18" charset="0"/>
                          <a:cs typeface="Times New Roman" panose="02020603050405020304" pitchFamily="18" charset="0"/>
                        </a:rPr>
                        <a:t>Problem Definition</a:t>
                      </a:r>
                    </a:p>
                  </a:txBody>
                  <a:tcPr/>
                </a:tc>
                <a:tc>
                  <a:txBody>
                    <a:bodyPr/>
                    <a:lstStyle/>
                    <a:p>
                      <a:pPr algn="ctr"/>
                      <a:r>
                        <a:rPr lang="en-GB"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xmlns="" val="512183757"/>
                  </a:ext>
                </a:extLst>
              </a:tr>
              <a:tr h="286168">
                <a:tc>
                  <a:txBody>
                    <a:bodyPr/>
                    <a:lstStyle/>
                    <a:p>
                      <a:pPr algn="ctr"/>
                      <a:r>
                        <a:rPr lang="en-GB"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Solution Strategy</a:t>
                      </a:r>
                    </a:p>
                  </a:txBody>
                  <a:tcPr/>
                </a:tc>
                <a:tc>
                  <a:txBody>
                    <a:bodyPr/>
                    <a:lstStyle/>
                    <a:p>
                      <a:pPr algn="ctr"/>
                      <a:r>
                        <a:rPr lang="en-GB"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xmlns="" val="319105689"/>
                  </a:ext>
                </a:extLst>
              </a:tr>
              <a:tr h="451749">
                <a:tc>
                  <a:txBody>
                    <a:bodyPr/>
                    <a:lstStyle/>
                    <a:p>
                      <a:pPr algn="ctr"/>
                      <a:r>
                        <a:rPr lang="en-GB" dirty="0">
                          <a:latin typeface="Times New Roman" panose="02020603050405020304" pitchFamily="18" charset="0"/>
                          <a:cs typeface="Times New Roman" panose="02020603050405020304" pitchFamily="18" charset="0"/>
                        </a:rPr>
                        <a:t>6</a:t>
                      </a:r>
                    </a:p>
                  </a:txBody>
                  <a:tcPr/>
                </a:tc>
                <a:tc>
                  <a:txBody>
                    <a:bodyPr/>
                    <a:lstStyle/>
                    <a:p>
                      <a:pPr algn="l"/>
                      <a:r>
                        <a:rPr lang="en-GB" dirty="0">
                          <a:latin typeface="Times New Roman" panose="02020603050405020304" pitchFamily="18" charset="0"/>
                          <a:cs typeface="Times New Roman" panose="02020603050405020304" pitchFamily="18" charset="0"/>
                        </a:rPr>
                        <a:t>Design</a:t>
                      </a:r>
                    </a:p>
                  </a:txBody>
                  <a:tcPr/>
                </a:tc>
                <a:tc>
                  <a:txBody>
                    <a:bodyPr/>
                    <a:lstStyle/>
                    <a:p>
                      <a:pPr algn="ctr"/>
                      <a:r>
                        <a:rPr lang="en-GB" dirty="0" smtClean="0">
                          <a:latin typeface="Times New Roman" pitchFamily="18" charset="0"/>
                          <a:cs typeface="Times New Roman" pitchFamily="18" charset="0"/>
                        </a:rPr>
                        <a:t>10</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2625104795"/>
                  </a:ext>
                </a:extLst>
              </a:tr>
              <a:tr h="286168">
                <a:tc>
                  <a:txBody>
                    <a:bodyPr/>
                    <a:lstStyle/>
                    <a:p>
                      <a:pPr algn="ctr"/>
                      <a:r>
                        <a:rPr lang="en-GB" dirty="0">
                          <a:latin typeface="Times New Roman" panose="02020603050405020304" pitchFamily="18" charset="0"/>
                          <a:cs typeface="Times New Roman" panose="02020603050405020304"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Progress</a:t>
                      </a:r>
                      <a:r>
                        <a:rPr lang="en-GB" baseline="0" dirty="0" smtClean="0">
                          <a:latin typeface="Times New Roman" panose="02020603050405020304" pitchFamily="18" charset="0"/>
                          <a:cs typeface="Times New Roman" panose="02020603050405020304" pitchFamily="18" charset="0"/>
                        </a:rPr>
                        <a:t> Update, Work to be done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itchFamily="18" charset="0"/>
                          <a:cs typeface="Times New Roman" pitchFamily="18" charset="0"/>
                        </a:rPr>
                        <a:t>11</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456251604"/>
                  </a:ext>
                </a:extLst>
              </a:tr>
              <a:tr h="282248">
                <a:tc>
                  <a:txBody>
                    <a:bodyPr/>
                    <a:lstStyle/>
                    <a:p>
                      <a:pPr algn="ctr"/>
                      <a:r>
                        <a:rPr lang="en-GB" dirty="0">
                          <a:latin typeface="Times New Roman" panose="02020603050405020304" pitchFamily="18" charset="0"/>
                          <a:cs typeface="Times New Roman" panose="02020603050405020304" pitchFamily="18" charset="0"/>
                        </a:rPr>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Implementation details</a:t>
                      </a:r>
                    </a:p>
                  </a:txBody>
                  <a:tcPr/>
                </a:tc>
                <a:tc>
                  <a:txBody>
                    <a:bodyPr/>
                    <a:lstStyle/>
                    <a:p>
                      <a:pPr algn="ctr"/>
                      <a:r>
                        <a:rPr lang="en-GB" dirty="0" smtClean="0">
                          <a:latin typeface="Times New Roman" pitchFamily="18" charset="0"/>
                          <a:cs typeface="Times New Roman" pitchFamily="18" charset="0"/>
                        </a:rPr>
                        <a:t>12</a:t>
                      </a:r>
                      <a:endParaRPr lang="en-GB" dirty="0">
                        <a:latin typeface="Times New Roman" pitchFamily="18" charset="0"/>
                        <a:cs typeface="Times New Roman" pitchFamily="18" charset="0"/>
                      </a:endParaRPr>
                    </a:p>
                  </a:txBody>
                  <a:tcPr/>
                </a:tc>
                <a:extLst>
                  <a:ext uri="{0D108BD9-81ED-4DB2-BD59-A6C34878D82A}">
                    <a16:rowId xmlns:a16="http://schemas.microsoft.com/office/drawing/2014/main" xmlns="" val="1340306502"/>
                  </a:ext>
                </a:extLst>
              </a:tr>
              <a:tr h="286168">
                <a:tc>
                  <a:txBody>
                    <a:bodyPr/>
                    <a:lstStyle/>
                    <a:p>
                      <a:pPr algn="ctr"/>
                      <a:r>
                        <a:rPr lang="en-GB" dirty="0" smtClean="0">
                          <a:latin typeface="Times New Roman" panose="02020603050405020304" pitchFamily="18" charset="0"/>
                          <a:cs typeface="Times New Roman" panose="02020603050405020304" pitchFamily="18" charset="0"/>
                        </a:rPr>
                        <a:t>9</a:t>
                      </a:r>
                      <a:endParaRPr lang="en-GB"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Results</a:t>
                      </a:r>
                    </a:p>
                  </a:txBody>
                  <a:tcPr/>
                </a:tc>
                <a:tc>
                  <a:txBody>
                    <a:bodyPr/>
                    <a:lstStyle/>
                    <a:p>
                      <a:pPr algn="ctr"/>
                      <a:r>
                        <a:rPr lang="en-GB" dirty="0" smtClean="0">
                          <a:latin typeface="Times New Roman" panose="02020603050405020304" pitchFamily="18" charset="0"/>
                          <a:cs typeface="Times New Roman" panose="02020603050405020304" pitchFamily="18" charset="0"/>
                        </a:rPr>
                        <a:t>13-16</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8098107"/>
                  </a:ext>
                </a:extLst>
              </a:tr>
              <a:tr h="286168">
                <a:tc>
                  <a:txBody>
                    <a:bodyPr/>
                    <a:lstStyle/>
                    <a:p>
                      <a:pPr algn="ctr"/>
                      <a:r>
                        <a:rPr lang="en-GB" dirty="0" smtClean="0">
                          <a:latin typeface="Times New Roman" panose="02020603050405020304" pitchFamily="18" charset="0"/>
                          <a:cs typeface="Times New Roman" panose="02020603050405020304" pitchFamily="18" charset="0"/>
                        </a:rPr>
                        <a:t>10</a:t>
                      </a:r>
                      <a:endParaRPr lang="en-GB"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anose="02020603050405020304" pitchFamily="18" charset="0"/>
                          <a:cs typeface="Times New Roman" panose="02020603050405020304" pitchFamily="18" charset="0"/>
                        </a:rPr>
                        <a:t>Gantt Chart</a:t>
                      </a:r>
                    </a:p>
                  </a:txBody>
                  <a:tcPr/>
                </a:tc>
                <a:tc>
                  <a:txBody>
                    <a:bodyPr/>
                    <a:lstStyle/>
                    <a:p>
                      <a:pPr algn="ctr"/>
                      <a:r>
                        <a:rPr lang="en-GB" dirty="0" smtClean="0">
                          <a:latin typeface="Times New Roman" panose="02020603050405020304" pitchFamily="18" charset="0"/>
                          <a:cs typeface="Times New Roman" panose="02020603050405020304" pitchFamily="18" charset="0"/>
                        </a:rPr>
                        <a:t>17</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51701864"/>
                  </a:ext>
                </a:extLst>
              </a:tr>
              <a:tr h="0">
                <a:tc>
                  <a:txBody>
                    <a:bodyPr/>
                    <a:lstStyle/>
                    <a:p>
                      <a:pPr algn="ctr"/>
                      <a:r>
                        <a:rPr lang="en-GB" dirty="0" smtClean="0">
                          <a:latin typeface="Times New Roman" panose="02020603050405020304" pitchFamily="18" charset="0"/>
                          <a:cs typeface="Times New Roman" panose="02020603050405020304" pitchFamily="18" charset="0"/>
                        </a:rPr>
                        <a:t>11</a:t>
                      </a:r>
                      <a:endParaRPr lang="en-GB" dirty="0">
                        <a:latin typeface="Times New Roman" panose="02020603050405020304" pitchFamily="18" charset="0"/>
                        <a:cs typeface="Times New Roman" panose="02020603050405020304" pitchFamily="18" charset="0"/>
                      </a:endParaRPr>
                    </a:p>
                  </a:txBody>
                  <a:tcPr/>
                </a:tc>
                <a:tc>
                  <a:txBody>
                    <a:bodyPr/>
                    <a:lstStyle/>
                    <a:p>
                      <a:pPr algn="l"/>
                      <a:r>
                        <a:rPr lang="en-GB" dirty="0" smtClean="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GB" dirty="0" smtClean="0">
                          <a:latin typeface="Times New Roman" panose="02020603050405020304" pitchFamily="18" charset="0"/>
                          <a:cs typeface="Times New Roman" panose="02020603050405020304" pitchFamily="18" charset="0"/>
                        </a:rPr>
                        <a:t>18</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967684958"/>
                  </a:ext>
                </a:extLst>
              </a:tr>
            </a:tbl>
          </a:graphicData>
        </a:graphic>
      </p:graphicFrame>
    </p:spTree>
    <p:extLst>
      <p:ext uri="{BB962C8B-B14F-4D97-AF65-F5344CB8AC3E}">
        <p14:creationId xmlns:p14="http://schemas.microsoft.com/office/powerpoint/2010/main" val="2216905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B0CD7-5B4B-43EF-AAE9-97455AB2F649}"/>
              </a:ext>
            </a:extLst>
          </p:cNvPr>
          <p:cNvSpPr>
            <a:spLocks noGrp="1"/>
          </p:cNvSpPr>
          <p:nvPr>
            <p:ph type="title"/>
          </p:nvPr>
        </p:nvSpPr>
        <p:spPr>
          <a:xfrm>
            <a:off x="1079499" y="333376"/>
            <a:ext cx="10026650" cy="908050"/>
          </a:xfrm>
        </p:spPr>
        <p:txBody>
          <a:bodyPr>
            <a:normAutofit/>
          </a:bodyPr>
          <a:lstStyle/>
          <a:p>
            <a:pPr algn="ctr"/>
            <a:r>
              <a:rPr lang="en-GB"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xmlns="" id="{5D45B24E-25AC-4863-84E0-0F63DA50C27A}"/>
              </a:ext>
            </a:extLst>
          </p:cNvPr>
          <p:cNvSpPr>
            <a:spLocks noGrp="1"/>
          </p:cNvSpPr>
          <p:nvPr>
            <p:ph idx="1"/>
          </p:nvPr>
        </p:nvSpPr>
        <p:spPr>
          <a:xfrm>
            <a:off x="1079499" y="1439862"/>
            <a:ext cx="10026650" cy="4618038"/>
          </a:xfrm>
        </p:spPr>
        <p:txBody>
          <a:bodyPr>
            <a:normAutofit lnSpcReduction="10000"/>
          </a:bodyPr>
          <a:lstStyle/>
          <a:p>
            <a:pPr algn="just">
              <a:lnSpc>
                <a:spcPct val="150000"/>
              </a:lnSpc>
            </a:pPr>
            <a:r>
              <a:rPr lang="en-GB" sz="2400" dirty="0">
                <a:latin typeface="Times New Roman" panose="02020603050405020304" pitchFamily="18" charset="0"/>
                <a:cs typeface="Times New Roman" panose="02020603050405020304" pitchFamily="18" charset="0"/>
              </a:rPr>
              <a:t>Feature extraction - known to be an effective way in reducing computational complexity and increasing accuracy of multi-label image classification.</a:t>
            </a:r>
          </a:p>
          <a:p>
            <a:pPr algn="just">
              <a:lnSpc>
                <a:spcPct val="150000"/>
              </a:lnSpc>
            </a:pPr>
            <a:r>
              <a:rPr lang="en-US" sz="2400" dirty="0">
                <a:latin typeface="Times New Roman" pitchFamily="18" charset="0"/>
                <a:cs typeface="Times New Roman" pitchFamily="18" charset="0"/>
              </a:rPr>
              <a:t>Image labeling is useful when automating the process of generating meta data or making recommendations to users based on details in their images.</a:t>
            </a:r>
          </a:p>
          <a:p>
            <a:pPr algn="just">
              <a:lnSpc>
                <a:spcPct val="150000"/>
              </a:lnSpc>
            </a:pPr>
            <a:r>
              <a:rPr lang="en-US" sz="2400" dirty="0">
                <a:latin typeface="Times New Roman" pitchFamily="18" charset="0"/>
                <a:cs typeface="Times New Roman" pitchFamily="18" charset="0"/>
              </a:rPr>
              <a:t>In this project we aim to extract feature from image using CNN and label using KNN algorithms </a:t>
            </a:r>
            <a:r>
              <a:rPr lang="en-US" sz="2400" dirty="0" smtClean="0">
                <a:latin typeface="Times New Roman" pitchFamily="18" charset="0"/>
                <a:cs typeface="Times New Roman" pitchFamily="18" charset="0"/>
              </a:rPr>
              <a:t>after creation of  dataset which will consist of 10 different classes containing images of different genre.</a:t>
            </a:r>
            <a:endParaRPr lang="en-US" sz="2400" dirty="0">
              <a:latin typeface="Times New Roman" pitchFamily="18" charset="0"/>
              <a:cs typeface="Times New Roman" pitchFamily="18" charset="0"/>
            </a:endParaRPr>
          </a:p>
          <a:p>
            <a:pPr marL="0" indent="0" algn="just">
              <a:lnSpc>
                <a:spcPct val="150000"/>
              </a:lnSpc>
              <a:buNone/>
            </a:pPr>
            <a:r>
              <a:rPr lang="en-US" sz="2400" dirty="0">
                <a:latin typeface="Times New Roman" pitchFamily="18" charset="0"/>
                <a:cs typeface="Times New Roman" pitchFamily="18" charset="0"/>
              </a:rPr>
              <a:t> </a:t>
            </a: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472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DB172-4759-48D0-974C-B7BA12767B80}"/>
              </a:ext>
            </a:extLst>
          </p:cNvPr>
          <p:cNvSpPr>
            <a:spLocks noGrp="1"/>
          </p:cNvSpPr>
          <p:nvPr>
            <p:ph type="title"/>
          </p:nvPr>
        </p:nvSpPr>
        <p:spPr>
          <a:xfrm>
            <a:off x="1082674" y="447676"/>
            <a:ext cx="10026650" cy="860426"/>
          </a:xfrm>
        </p:spPr>
        <p:txBody>
          <a:bodyPr>
            <a:normAutofit/>
          </a:bodyPr>
          <a:lstStyle/>
          <a:p>
            <a:pPr algn="ctr"/>
            <a:r>
              <a:rPr lang="en-GB" sz="4000" b="1"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a16="http://schemas.microsoft.com/office/drawing/2014/main" xmlns="" id="{68C6009C-1704-4500-8222-6FDE53ACB2AC}"/>
              </a:ext>
            </a:extLst>
          </p:cNvPr>
          <p:cNvSpPr>
            <a:spLocks noGrp="1"/>
          </p:cNvSpPr>
          <p:nvPr>
            <p:ph sz="half" idx="2"/>
          </p:nvPr>
        </p:nvSpPr>
        <p:spPr>
          <a:xfrm>
            <a:off x="405440" y="1449240"/>
            <a:ext cx="11447253" cy="3648972"/>
          </a:xfrm>
        </p:spPr>
        <p:txBody>
          <a:bodyPr>
            <a:noAutofit/>
          </a:bodyPr>
          <a:lstStyle/>
          <a:p>
            <a:pPr marL="0" indent="0" algn="just">
              <a:lnSpc>
                <a:spcPct val="150000"/>
              </a:lnSpc>
              <a:buSzPct val="100000"/>
              <a:buNone/>
            </a:pPr>
            <a:r>
              <a:rPr lang="en-US" sz="1800" b="1" dirty="0">
                <a:latin typeface="Times New Roman" pitchFamily="18" charset="0"/>
                <a:cs typeface="Times New Roman" pitchFamily="18" charset="0"/>
              </a:rPr>
              <a:t>Image Classification</a:t>
            </a:r>
          </a:p>
          <a:p>
            <a:pPr marL="0" indent="0" algn="just">
              <a:lnSpc>
                <a:spcPct val="150000"/>
              </a:lnSpc>
              <a:buSzPct val="100000"/>
              <a:buNone/>
            </a:pPr>
            <a:r>
              <a:rPr lang="en-US" sz="18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p>
          <a:p>
            <a:pPr marL="0" indent="0" algn="just">
              <a:lnSpc>
                <a:spcPct val="150000"/>
              </a:lnSpc>
              <a:buSzPct val="100000"/>
              <a:buNone/>
            </a:pPr>
            <a:r>
              <a:rPr lang="en-US" sz="1800" b="1" dirty="0">
                <a:latin typeface="Times New Roman" pitchFamily="18" charset="0"/>
                <a:cs typeface="Times New Roman" pitchFamily="18" charset="0"/>
              </a:rPr>
              <a:t>Convolutional Neural Network(CNN)</a:t>
            </a:r>
          </a:p>
          <a:p>
            <a:pPr marL="0" indent="0" algn="just">
              <a:lnSpc>
                <a:spcPct val="150000"/>
              </a:lnSpc>
              <a:buSzPct val="100000"/>
              <a:buNone/>
            </a:pPr>
            <a:r>
              <a:rPr lang="en-US" sz="1800" dirty="0">
                <a:latin typeface="Times New Roman" pitchFamily="18" charset="0"/>
                <a:cs typeface="Times New Roman" pitchFamily="18" charset="0"/>
              </a:rPr>
              <a:t>The convolutional neural network (CNN) is a class of </a:t>
            </a:r>
            <a:r>
              <a:rPr lang="en-US" sz="1800" b="1" dirty="0">
                <a:latin typeface="Times New Roman" pitchFamily="18" charset="0"/>
                <a:cs typeface="Times New Roman" pitchFamily="18" charset="0"/>
              </a:rPr>
              <a:t>deep learning neural networks</a:t>
            </a:r>
            <a:r>
              <a:rPr lang="en-US" sz="1800" dirty="0">
                <a:latin typeface="Times New Roman" pitchFamily="18" charset="0"/>
                <a:cs typeface="Times New Roman" pitchFamily="18" charset="0"/>
              </a:rPr>
              <a:t>. CNNs represent a huge breakthrough in image recognition. They’re most commonly used to analyze visual imagery and are frequently working behind the scenes in image classification. </a:t>
            </a:r>
          </a:p>
          <a:p>
            <a:pPr marL="0" indent="0" algn="just">
              <a:lnSpc>
                <a:spcPct val="150000"/>
              </a:lnSpc>
              <a:buSzPct val="10000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43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419" y="699542"/>
            <a:ext cx="7591245" cy="707886"/>
          </a:xfrm>
          <a:prstGeom prst="rect">
            <a:avLst/>
          </a:prstGeom>
        </p:spPr>
        <p:txBody>
          <a:bodyPr wrap="square">
            <a:spAutoFit/>
          </a:bodyPr>
          <a:lstStyle/>
          <a:p>
            <a:r>
              <a:rPr lang="en-GB" sz="4000" b="1" dirty="0">
                <a:latin typeface="Times New Roman" panose="02020603050405020304" pitchFamily="18" charset="0"/>
                <a:cs typeface="Times New Roman" panose="02020603050405020304" pitchFamily="18" charset="0"/>
              </a:rPr>
              <a:t>			INTRODUCTION</a:t>
            </a:r>
            <a:endParaRPr lang="en-IN" sz="4000" dirty="0"/>
          </a:p>
        </p:txBody>
      </p:sp>
      <p:sp>
        <p:nvSpPr>
          <p:cNvPr id="3" name="Rectangle 2"/>
          <p:cNvSpPr/>
          <p:nvPr/>
        </p:nvSpPr>
        <p:spPr>
          <a:xfrm>
            <a:off x="241541" y="2311879"/>
            <a:ext cx="11507636" cy="1631216"/>
          </a:xfrm>
          <a:prstGeom prst="rect">
            <a:avLst/>
          </a:prstGeom>
        </p:spPr>
        <p:txBody>
          <a:bodyPr wrap="square">
            <a:spAutoFit/>
          </a:bodyPr>
          <a:lstStyle/>
          <a:p>
            <a:r>
              <a:rPr lang="en-IN" sz="2000" b="1" dirty="0">
                <a:latin typeface="Times New Roman" pitchFamily="18" charset="0"/>
                <a:cs typeface="Times New Roman" pitchFamily="18" charset="0"/>
              </a:rPr>
              <a:t>Multi-Label Classification with Deep Learning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Multi-label classification is a predictive </a:t>
            </a:r>
            <a:r>
              <a:rPr lang="en-IN" sz="2000" dirty="0" smtClean="0">
                <a:latin typeface="Times New Roman" pitchFamily="18" charset="0"/>
                <a:cs typeface="Times New Roman" pitchFamily="18" charset="0"/>
              </a:rPr>
              <a:t>modelling </a:t>
            </a:r>
            <a:r>
              <a:rPr lang="en-IN" sz="2000" dirty="0">
                <a:latin typeface="Times New Roman" pitchFamily="18" charset="0"/>
                <a:cs typeface="Times New Roman" pitchFamily="18" charset="0"/>
              </a:rPr>
              <a:t>task that involves predicting zero or more mutually non-exclusive class labels.</a:t>
            </a:r>
          </a:p>
          <a:p>
            <a:r>
              <a:rPr lang="en-IN" sz="2000" dirty="0">
                <a:latin typeface="Times New Roman" pitchFamily="18" charset="0"/>
                <a:cs typeface="Times New Roman" pitchFamily="18" charset="0"/>
              </a:rPr>
              <a:t>Neural network models can be configured for multi-label classification tasks.</a:t>
            </a:r>
          </a:p>
        </p:txBody>
      </p:sp>
    </p:spTree>
    <p:extLst>
      <p:ext uri="{BB962C8B-B14F-4D97-AF65-F5344CB8AC3E}">
        <p14:creationId xmlns:p14="http://schemas.microsoft.com/office/powerpoint/2010/main" val="1566466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9526"/>
            <a:ext cx="10026650" cy="571499"/>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3846420972"/>
              </p:ext>
            </p:extLst>
          </p:nvPr>
        </p:nvGraphicFramePr>
        <p:xfrm>
          <a:off x="120769" y="588705"/>
          <a:ext cx="11990718" cy="5957371"/>
        </p:xfrm>
        <a:graphic>
          <a:graphicData uri="http://schemas.openxmlformats.org/drawingml/2006/table">
            <a:tbl>
              <a:tblPr firstRow="1" bandRow="1">
                <a:tableStyleId>{93296810-A885-4BE3-A3E7-6D5BEEA58F35}</a:tableStyleId>
              </a:tblPr>
              <a:tblGrid>
                <a:gridCol w="528588">
                  <a:extLst>
                    <a:ext uri="{9D8B030D-6E8A-4147-A177-3AD203B41FA5}">
                      <a16:colId xmlns:a16="http://schemas.microsoft.com/office/drawing/2014/main" xmlns="" val="2818339941"/>
                    </a:ext>
                  </a:extLst>
                </a:gridCol>
                <a:gridCol w="2994991">
                  <a:extLst>
                    <a:ext uri="{9D8B030D-6E8A-4147-A177-3AD203B41FA5}">
                      <a16:colId xmlns:a16="http://schemas.microsoft.com/office/drawing/2014/main" xmlns="" val="94908062"/>
                    </a:ext>
                  </a:extLst>
                </a:gridCol>
                <a:gridCol w="3551582">
                  <a:extLst>
                    <a:ext uri="{9D8B030D-6E8A-4147-A177-3AD203B41FA5}">
                      <a16:colId xmlns:a16="http://schemas.microsoft.com/office/drawing/2014/main" xmlns="" val="552368658"/>
                    </a:ext>
                  </a:extLst>
                </a:gridCol>
                <a:gridCol w="4915557">
                  <a:extLst>
                    <a:ext uri="{9D8B030D-6E8A-4147-A177-3AD203B41FA5}">
                      <a16:colId xmlns:a16="http://schemas.microsoft.com/office/drawing/2014/main" xmlns="" val="2177302882"/>
                    </a:ext>
                  </a:extLst>
                </a:gridCol>
              </a:tblGrid>
              <a:tr h="81559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smtClean="0">
                          <a:latin typeface="Times New Roman" pitchFamily="18" charset="0"/>
                          <a:cs typeface="Times New Roman" pitchFamily="18" charset="0"/>
                        </a:rPr>
                        <a:t>AUTHOR,PAPER </a:t>
                      </a:r>
                      <a:r>
                        <a:rPr lang="en-GB" sz="1800" dirty="0">
                          <a:latin typeface="Times New Roman" pitchFamily="18" charset="0"/>
                          <a:cs typeface="Times New Roman" pitchFamily="18" charset="0"/>
                        </a:rPr>
                        <a:t>AND YEAR</a:t>
                      </a:r>
                      <a:r>
                        <a:rPr lang="en-GB" sz="1800" baseline="0" dirty="0">
                          <a:latin typeface="Times New Roman" pitchFamily="18" charset="0"/>
                          <a:cs typeface="Times New Roman" pitchFamily="18" charset="0"/>
                        </a:rPr>
                        <a:t> OF </a:t>
                      </a:r>
                      <a:r>
                        <a:rPr lang="en-GB" sz="1800" dirty="0">
                          <a:latin typeface="Times New Roman" pitchFamily="18" charset="0"/>
                          <a:cs typeface="Times New Roman" pitchFamily="18" charset="0"/>
                        </a:rPr>
                        <a:t>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1487148">
                <a:tc>
                  <a:txBody>
                    <a:bodyPr/>
                    <a:lstStyle/>
                    <a:p>
                      <a:pPr algn="just"/>
                      <a:r>
                        <a:rPr lang="en-GB" sz="1800" dirty="0">
                          <a:latin typeface="Times New Roman" pitchFamily="18" charset="0"/>
                          <a:cs typeface="Times New Roman" pitchFamily="18" charset="0"/>
                        </a:rPr>
                        <a:t>[1] </a:t>
                      </a:r>
                    </a:p>
                  </a:txBody>
                  <a:tcPr/>
                </a:tc>
                <a:tc>
                  <a:txBody>
                    <a:bodyPr/>
                    <a:lstStyle/>
                    <a:p>
                      <a:pPr algn="just">
                        <a:lnSpc>
                          <a:spcPct val="150000"/>
                        </a:lnSpc>
                      </a:pPr>
                      <a:r>
                        <a:rPr lang="en-US" sz="1200" dirty="0" smtClean="0">
                          <a:latin typeface="Times New Roman" pitchFamily="18" charset="0"/>
                          <a:cs typeface="Times New Roman" pitchFamily="18" charset="0"/>
                        </a:rPr>
                        <a:t>Jiang Wang1, Yi Yang1 Junhua, Mao2 Zhiheng Huang3∗ Chang Huang4∗ ,Wei Xu1 1Baidu, </a:t>
                      </a:r>
                      <a:endParaRPr lang="en-GB" sz="1200" dirty="0" smtClean="0">
                        <a:latin typeface="Times New Roman" pitchFamily="18" charset="0"/>
                        <a:cs typeface="Times New Roman" pitchFamily="18" charset="0"/>
                      </a:endParaRPr>
                    </a:p>
                    <a:p>
                      <a:pPr algn="just">
                        <a:lnSpc>
                          <a:spcPct val="150000"/>
                        </a:lnSpc>
                      </a:pPr>
                      <a:r>
                        <a:rPr lang="en-GB" sz="1200" dirty="0" smtClean="0">
                          <a:latin typeface="Times New Roman" pitchFamily="18" charset="0"/>
                          <a:cs typeface="Times New Roman" pitchFamily="18" charset="0"/>
                        </a:rPr>
                        <a:t>CNN-RNN</a:t>
                      </a:r>
                      <a:r>
                        <a:rPr lang="en-GB" sz="1200" dirty="0">
                          <a:latin typeface="Times New Roman" pitchFamily="18" charset="0"/>
                          <a:cs typeface="Times New Roman" pitchFamily="18" charset="0"/>
                        </a:rPr>
                        <a:t>: A Unified Framework for</a:t>
                      </a:r>
                      <a:r>
                        <a:rPr lang="en-GB" sz="1200" baseline="0" dirty="0">
                          <a:latin typeface="Times New Roman" pitchFamily="18" charset="0"/>
                          <a:cs typeface="Times New Roman" pitchFamily="18" charset="0"/>
                        </a:rPr>
                        <a:t> </a:t>
                      </a:r>
                      <a:r>
                        <a:rPr lang="en-GB" sz="1200" dirty="0">
                          <a:latin typeface="Times New Roman" pitchFamily="18" charset="0"/>
                          <a:cs typeface="Times New Roman" pitchFamily="18" charset="0"/>
                        </a:rPr>
                        <a:t>Multi–Label image Classification (2016)</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The CNN part extracts semantic representations from images; the RNN part models image/label relationship and label dependency </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 </a:t>
                      </a:r>
                      <a:r>
                        <a:rPr lang="en-US" sz="1200" dirty="0">
                          <a:latin typeface="Times New Roman" pitchFamily="18" charset="0"/>
                          <a:cs typeface="Times New Roman" pitchFamily="18" charset="0"/>
                        </a:rPr>
                        <a:t> The proposed framework combines the advantages of the joint image/label embedding and label co-occurrence models by employing CNN and RNN to model the label co-occurrence dependency in a joint image/label embedding space.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191587">
                <a:tc>
                  <a:txBody>
                    <a:bodyPr/>
                    <a:lstStyle/>
                    <a:p>
                      <a:pPr algn="just"/>
                      <a:r>
                        <a:rPr lang="en-GB" sz="1800" dirty="0">
                          <a:latin typeface="Times New Roman" panose="02020603050405020304" pitchFamily="18" charset="0"/>
                          <a:cs typeface="Times New Roman" panose="02020603050405020304" pitchFamily="18" charset="0"/>
                        </a:rPr>
                        <a:t>[2] </a:t>
                      </a:r>
                    </a:p>
                  </a:txBody>
                  <a:tcPr/>
                </a:tc>
                <a:tc>
                  <a:txBody>
                    <a:bodyPr/>
                    <a:lstStyle/>
                    <a:p>
                      <a:pPr algn="just">
                        <a:lnSpc>
                          <a:spcPct val="150000"/>
                        </a:lnSpc>
                      </a:pPr>
                      <a:r>
                        <a:rPr lang="en-US" sz="1200" dirty="0" smtClean="0">
                          <a:latin typeface="Times New Roman" pitchFamily="18" charset="0"/>
                          <a:cs typeface="Times New Roman" pitchFamily="18" charset="0"/>
                        </a:rPr>
                        <a:t>Lamia Nabil Mahdy,Kardy Ali Ezzat,Haytham H. Elmousalami, Hassan Aboul </a:t>
                      </a:r>
                      <a:r>
                        <a:rPr lang="en-US" sz="1200" dirty="0" err="1" smtClean="0">
                          <a:latin typeface="Times New Roman" pitchFamily="18" charset="0"/>
                          <a:cs typeface="Times New Roman" pitchFamily="18" charset="0"/>
                        </a:rPr>
                        <a:t>Ella,Aboul</a:t>
                      </a:r>
                      <a:r>
                        <a:rPr lang="en-US" sz="1200" dirty="0" smtClean="0">
                          <a:latin typeface="Times New Roman" pitchFamily="18" charset="0"/>
                          <a:cs typeface="Times New Roman" pitchFamily="18" charset="0"/>
                        </a:rPr>
                        <a:t> Ella Hassanien,</a:t>
                      </a:r>
                      <a:endParaRPr lang="en-GB" sz="1200" dirty="0" smtClean="0">
                        <a:latin typeface="Times New Roman" pitchFamily="18" charset="0"/>
                        <a:cs typeface="Times New Roman" pitchFamily="18" charset="0"/>
                      </a:endParaRPr>
                    </a:p>
                    <a:p>
                      <a:pPr algn="just">
                        <a:lnSpc>
                          <a:spcPct val="150000"/>
                        </a:lnSpc>
                      </a:pPr>
                      <a:r>
                        <a:rPr lang="en-GB" sz="1200" dirty="0" smtClean="0">
                          <a:latin typeface="Times New Roman" pitchFamily="18" charset="0"/>
                          <a:cs typeface="Times New Roman" pitchFamily="18" charset="0"/>
                        </a:rPr>
                        <a:t>Automatic </a:t>
                      </a:r>
                      <a:r>
                        <a:rPr lang="en-GB" sz="1200" dirty="0">
                          <a:latin typeface="Times New Roman" pitchFamily="18" charset="0"/>
                          <a:cs typeface="Times New Roman" pitchFamily="18" charset="0"/>
                        </a:rPr>
                        <a:t>X-ray COVID -19 Lung Image Classification System based on Multi-level Thresholding and Support Vector Machine(2020) </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Classifies the corona affected X-ray images from others through usage of the deep features. The technique is useful for the clinical practitioners for early detection of COVID-19 infected patients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The model presents high accuracy where the average sensitivity, specificity and accuracy of the lung classification were 95.76%,99.7% and 97.48% respectively. </a:t>
                      </a:r>
                    </a:p>
                  </a:txBody>
                  <a:tcPr/>
                </a:tc>
                <a:extLst>
                  <a:ext uri="{0D108BD9-81ED-4DB2-BD59-A6C34878D82A}">
                    <a16:rowId xmlns:a16="http://schemas.microsoft.com/office/drawing/2014/main" xmlns="" val="2450335770"/>
                  </a:ext>
                </a:extLst>
              </a:tr>
              <a:tr h="1300510">
                <a:tc>
                  <a:txBody>
                    <a:bodyPr/>
                    <a:lstStyle/>
                    <a:p>
                      <a:pPr algn="just"/>
                      <a:r>
                        <a:rPr lang="en-GB" sz="1800" dirty="0">
                          <a:latin typeface="Times New Roman" pitchFamily="18" charset="0"/>
                          <a:cs typeface="Times New Roman" pitchFamily="18" charset="0"/>
                        </a:rPr>
                        <a:t>[3]</a:t>
                      </a:r>
                    </a:p>
                  </a:txBody>
                  <a:tcPr/>
                </a:tc>
                <a:tc>
                  <a:txBody>
                    <a:bodyPr/>
                    <a:lstStyle/>
                    <a:p>
                      <a:pPr algn="just">
                        <a:lnSpc>
                          <a:spcPct val="150000"/>
                        </a:lnSpc>
                      </a:pPr>
                      <a:r>
                        <a:rPr lang="en-US" sz="1200" dirty="0" smtClean="0">
                          <a:latin typeface="Times New Roman" pitchFamily="18" charset="0"/>
                          <a:cs typeface="Times New Roman" pitchFamily="18" charset="0"/>
                        </a:rPr>
                        <a:t>Yan Luo(University of Minnesota), Mina Jiang (University of Minnesota),Qi Zhao(University of Minnesota)</a:t>
                      </a:r>
                      <a:endParaRPr lang="en-GB" sz="1200" dirty="0" smtClean="0">
                        <a:latin typeface="Times New Roman" panose="02020603050405020304" pitchFamily="18" charset="0"/>
                        <a:cs typeface="Times New Roman" panose="02020603050405020304" pitchFamily="18" charset="0"/>
                      </a:endParaRPr>
                    </a:p>
                    <a:p>
                      <a:pPr algn="just">
                        <a:lnSpc>
                          <a:spcPct val="150000"/>
                        </a:lnSpc>
                      </a:pPr>
                      <a:r>
                        <a:rPr lang="en-GB" sz="1200" dirty="0" smtClean="0">
                          <a:latin typeface="Times New Roman" panose="02020603050405020304" pitchFamily="18" charset="0"/>
                          <a:cs typeface="Times New Roman" panose="02020603050405020304" pitchFamily="18" charset="0"/>
                        </a:rPr>
                        <a:t>Visual </a:t>
                      </a:r>
                      <a:r>
                        <a:rPr lang="en-GB" sz="1200" dirty="0">
                          <a:latin typeface="Times New Roman" panose="02020603050405020304" pitchFamily="18" charset="0"/>
                          <a:cs typeface="Times New Roman" panose="02020603050405020304" pitchFamily="18" charset="0"/>
                        </a:rPr>
                        <a:t>Attention in Multi-Label Image Classification (2019)</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Results show that the new saliency sub-network improves multilabel image classification performance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Analysis  of the correlation between visual attention and multi-label image classiﬁcation.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6835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81EF7-D723-42E9-A343-353C872A37AF}"/>
              </a:ext>
            </a:extLst>
          </p:cNvPr>
          <p:cNvSpPr>
            <a:spLocks noGrp="1"/>
          </p:cNvSpPr>
          <p:nvPr>
            <p:ph type="title"/>
          </p:nvPr>
        </p:nvSpPr>
        <p:spPr>
          <a:xfrm>
            <a:off x="1082675" y="0"/>
            <a:ext cx="10026650" cy="638174"/>
          </a:xfrm>
        </p:spPr>
        <p:txBody>
          <a:bodyPr>
            <a:normAutofit fontScale="90000"/>
          </a:bodyPr>
          <a:lstStyle/>
          <a:p>
            <a:pPr algn="ctr"/>
            <a:r>
              <a:rPr lang="en-GB" sz="4000" b="1"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xmlns="" id="{6E859533-7D11-42BC-8B2A-CF625565E1C6}"/>
              </a:ext>
            </a:extLst>
          </p:cNvPr>
          <p:cNvGraphicFramePr>
            <a:graphicFrameLocks noGrp="1"/>
          </p:cNvGraphicFramePr>
          <p:nvPr>
            <p:ph idx="1"/>
            <p:extLst>
              <p:ext uri="{D42A27DB-BD31-4B8C-83A1-F6EECF244321}">
                <p14:modId xmlns:p14="http://schemas.microsoft.com/office/powerpoint/2010/main" val="1926238698"/>
              </p:ext>
            </p:extLst>
          </p:nvPr>
        </p:nvGraphicFramePr>
        <p:xfrm>
          <a:off x="135172" y="856025"/>
          <a:ext cx="11998519" cy="5756719"/>
        </p:xfrm>
        <a:graphic>
          <a:graphicData uri="http://schemas.openxmlformats.org/drawingml/2006/table">
            <a:tbl>
              <a:tblPr firstRow="1" bandRow="1">
                <a:tableStyleId>{93296810-A885-4BE3-A3E7-6D5BEEA58F35}</a:tableStyleId>
              </a:tblPr>
              <a:tblGrid>
                <a:gridCol w="646795">
                  <a:extLst>
                    <a:ext uri="{9D8B030D-6E8A-4147-A177-3AD203B41FA5}">
                      <a16:colId xmlns:a16="http://schemas.microsoft.com/office/drawing/2014/main" xmlns="" val="2818339941"/>
                    </a:ext>
                  </a:extLst>
                </a:gridCol>
                <a:gridCol w="3683921">
                  <a:extLst>
                    <a:ext uri="{9D8B030D-6E8A-4147-A177-3AD203B41FA5}">
                      <a16:colId xmlns:a16="http://schemas.microsoft.com/office/drawing/2014/main" xmlns="" val="94908062"/>
                    </a:ext>
                  </a:extLst>
                </a:gridCol>
                <a:gridCol w="3946388">
                  <a:extLst>
                    <a:ext uri="{9D8B030D-6E8A-4147-A177-3AD203B41FA5}">
                      <a16:colId xmlns:a16="http://schemas.microsoft.com/office/drawing/2014/main" xmlns="" val="552368658"/>
                    </a:ext>
                  </a:extLst>
                </a:gridCol>
                <a:gridCol w="3721415">
                  <a:extLst>
                    <a:ext uri="{9D8B030D-6E8A-4147-A177-3AD203B41FA5}">
                      <a16:colId xmlns:a16="http://schemas.microsoft.com/office/drawing/2014/main" xmlns="" val="2177302882"/>
                    </a:ext>
                  </a:extLst>
                </a:gridCol>
              </a:tblGrid>
              <a:tr h="611016">
                <a:tc>
                  <a:txBody>
                    <a:bodyPr/>
                    <a:lstStyle/>
                    <a:p>
                      <a:pPr algn="ctr"/>
                      <a:r>
                        <a:rPr lang="en-GB" sz="1800" dirty="0">
                          <a:latin typeface="Times New Roman" panose="02020603050405020304" pitchFamily="18" charset="0"/>
                          <a:cs typeface="Times New Roman" panose="02020603050405020304" pitchFamily="18" charset="0"/>
                        </a:rPr>
                        <a:t>SL NO</a:t>
                      </a:r>
                    </a:p>
                  </a:txBody>
                  <a:tcPr/>
                </a:tc>
                <a:tc>
                  <a:txBody>
                    <a:bodyPr/>
                    <a:lstStyle/>
                    <a:p>
                      <a:pPr algn="ctr"/>
                      <a:r>
                        <a:rPr lang="en-GB" sz="1800" dirty="0" smtClean="0">
                          <a:latin typeface="Times New Roman" pitchFamily="18" charset="0"/>
                          <a:cs typeface="Times New Roman" pitchFamily="18" charset="0"/>
                        </a:rPr>
                        <a:t>AUTHOR,PAPER </a:t>
                      </a:r>
                      <a:r>
                        <a:rPr lang="en-GB" sz="1800" dirty="0">
                          <a:latin typeface="Times New Roman" pitchFamily="18" charset="0"/>
                          <a:cs typeface="Times New Roman" pitchFamily="18" charset="0"/>
                        </a:rPr>
                        <a:t>AND  YEAR OF PUBLICATION </a:t>
                      </a:r>
                    </a:p>
                  </a:txBody>
                  <a:tcPr/>
                </a:tc>
                <a:tc>
                  <a:txBody>
                    <a:bodyPr/>
                    <a:lstStyle/>
                    <a:p>
                      <a:pPr algn="ctr"/>
                      <a:r>
                        <a:rPr lang="en-GB" sz="1800" dirty="0">
                          <a:latin typeface="Times New Roman" panose="02020603050405020304" pitchFamily="18" charset="0"/>
                          <a:cs typeface="Times New Roman" panose="02020603050405020304" pitchFamily="18" charset="0"/>
                        </a:rPr>
                        <a:t>FINDINGS</a:t>
                      </a:r>
                    </a:p>
                  </a:txBody>
                  <a:tcPr/>
                </a:tc>
                <a:tc>
                  <a:txBody>
                    <a:bodyPr/>
                    <a:lstStyle/>
                    <a:p>
                      <a:pPr algn="ctr"/>
                      <a:r>
                        <a:rPr lang="en-GB" sz="1800" dirty="0">
                          <a:latin typeface="Times New Roman" panose="02020603050405020304" pitchFamily="18" charset="0"/>
                          <a:cs typeface="Times New Roman" panose="02020603050405020304" pitchFamily="18" charset="0"/>
                        </a:rPr>
                        <a:t>RELEVANCE TO PROJECT</a:t>
                      </a:r>
                    </a:p>
                  </a:txBody>
                  <a:tcPr/>
                </a:tc>
                <a:extLst>
                  <a:ext uri="{0D108BD9-81ED-4DB2-BD59-A6C34878D82A}">
                    <a16:rowId xmlns:a16="http://schemas.microsoft.com/office/drawing/2014/main" xmlns="" val="3133231155"/>
                  </a:ext>
                </a:extLst>
              </a:tr>
              <a:tr h="2279779">
                <a:tc>
                  <a:txBody>
                    <a:bodyPr/>
                    <a:lstStyle/>
                    <a:p>
                      <a:pPr algn="just"/>
                      <a:r>
                        <a:rPr lang="en-GB" sz="1800" dirty="0">
                          <a:latin typeface="Times New Roman" pitchFamily="18" charset="0"/>
                          <a:cs typeface="Times New Roman" pitchFamily="18" charset="0"/>
                        </a:rPr>
                        <a:t>[4]</a:t>
                      </a:r>
                    </a:p>
                  </a:txBody>
                  <a:tcPr/>
                </a:tc>
                <a:tc>
                  <a:txBody>
                    <a:bodyPr/>
                    <a:lstStyle/>
                    <a:p>
                      <a:pPr algn="l">
                        <a:lnSpc>
                          <a:spcPct val="150000"/>
                        </a:lnSpc>
                      </a:pPr>
                      <a:r>
                        <a:rPr lang="en-IN" sz="1200" dirty="0" smtClean="0">
                          <a:latin typeface="Times New Roman" pitchFamily="18" charset="0"/>
                          <a:cs typeface="Times New Roman" pitchFamily="18" charset="0"/>
                        </a:rPr>
                        <a:t>Francisco Gomez-Donoso, Félix Escalona, Ferran Pérez-Esteve, Miguel Cazorla, </a:t>
                      </a:r>
                      <a:r>
                        <a:rPr lang="en-GB" sz="1200" dirty="0" smtClean="0">
                          <a:latin typeface="Times New Roman" pitchFamily="18" charset="0"/>
                          <a:cs typeface="Times New Roman" pitchFamily="18" charset="0"/>
                        </a:rPr>
                        <a:t> </a:t>
                      </a:r>
                    </a:p>
                    <a:p>
                      <a:pPr algn="l">
                        <a:lnSpc>
                          <a:spcPct val="150000"/>
                        </a:lnSpc>
                      </a:pPr>
                      <a:r>
                        <a:rPr lang="en-GB" sz="1200" dirty="0" smtClean="0">
                          <a:latin typeface="Times New Roman" pitchFamily="18" charset="0"/>
                          <a:cs typeface="Times New Roman" pitchFamily="18" charset="0"/>
                        </a:rPr>
                        <a:t>Accurate </a:t>
                      </a:r>
                      <a:r>
                        <a:rPr lang="en-GB" sz="1200" dirty="0">
                          <a:latin typeface="Times New Roman" pitchFamily="18" charset="0"/>
                          <a:cs typeface="Times New Roman" pitchFamily="18" charset="0"/>
                        </a:rPr>
                        <a:t>Multilevel Classification for Wildlife images(2021)</a:t>
                      </a: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Presents an exhaustive study of different methods to perform multilevel classification from colour images applied to the problem of classifying wild animals and plant species. </a:t>
                      </a:r>
                      <a:endParaRPr lang="en-GB" sz="1200" dirty="0">
                        <a:latin typeface="Times New Roman" panose="02020603050405020304" pitchFamily="18" charset="0"/>
                        <a:cs typeface="Times New Roman" panose="02020603050405020304" pitchFamily="18" charset="0"/>
                      </a:endParaRPr>
                    </a:p>
                  </a:txBody>
                  <a:tcPr/>
                </a:tc>
                <a:tc>
                  <a:txBody>
                    <a:bodyPr/>
                    <a:lstStyle/>
                    <a:p>
                      <a:pPr marL="0" indent="0" algn="just">
                        <a:lnSpc>
                          <a:spcPct val="150000"/>
                        </a:lnSpc>
                        <a:buFont typeface="Arial" panose="020B0604020202020204" pitchFamily="34" charset="0"/>
                        <a:buNone/>
                      </a:pPr>
                      <a:r>
                        <a:rPr lang="en-US" sz="1200" dirty="0">
                          <a:latin typeface="Times New Roman" pitchFamily="18" charset="0"/>
                          <a:cs typeface="Times New Roman" pitchFamily="18" charset="0"/>
                        </a:rPr>
                        <a:t>Experiments show that increasing the resolution of the images impact on the ﬁnal accuracy, as the ﬁner details are very important to determine the exact species of each being are preserved.</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993296053"/>
                  </a:ext>
                </a:extLst>
              </a:tr>
              <a:tr h="2836860">
                <a:tc>
                  <a:txBody>
                    <a:bodyPr/>
                    <a:lstStyle/>
                    <a:p>
                      <a:pPr algn="just"/>
                      <a:r>
                        <a:rPr lang="en-GB" sz="1800" dirty="0">
                          <a:latin typeface="Times New Roman" pitchFamily="18" charset="0"/>
                          <a:cs typeface="Times New Roman" pitchFamily="18" charset="0"/>
                        </a:rPr>
                        <a:t>[5]</a:t>
                      </a:r>
                    </a:p>
                  </a:txBody>
                  <a:tcPr/>
                </a:tc>
                <a:tc>
                  <a:txBody>
                    <a:bodyPr/>
                    <a:lstStyle/>
                    <a:p>
                      <a:r>
                        <a:rPr lang="en-IN" sz="1200" dirty="0" smtClean="0">
                          <a:latin typeface="Times New Roman" pitchFamily="18" charset="0"/>
                          <a:cs typeface="Times New Roman" pitchFamily="18" charset="0"/>
                        </a:rPr>
                        <a:t>Decubber S., Mortier T., Dembczyński K., </a:t>
                      </a:r>
                      <a:r>
                        <a:rPr lang="en-IN" sz="1200" dirty="0" err="1" smtClean="0">
                          <a:latin typeface="Times New Roman" pitchFamily="18" charset="0"/>
                          <a:cs typeface="Times New Roman" pitchFamily="18" charset="0"/>
                        </a:rPr>
                        <a:t>WaegemanW</a:t>
                      </a:r>
                      <a:r>
                        <a:rPr lang="en-IN" sz="1200" dirty="0" smtClean="0">
                          <a:latin typeface="Times New Roman" pitchFamily="18" charset="0"/>
                          <a:cs typeface="Times New Roman" pitchFamily="18" charset="0"/>
                        </a:rPr>
                        <a:t>. </a:t>
                      </a:r>
                      <a:endParaRPr lang="en-GB" sz="1200" dirty="0" smtClean="0">
                        <a:latin typeface="Times New Roman" pitchFamily="18" charset="0"/>
                        <a:cs typeface="Times New Roman" pitchFamily="18" charset="0"/>
                      </a:endParaRPr>
                    </a:p>
                    <a:p>
                      <a:endParaRPr lang="en-GB" sz="1200" dirty="0" smtClean="0">
                        <a:latin typeface="Times New Roman" pitchFamily="18" charset="0"/>
                        <a:cs typeface="Times New Roman" pitchFamily="18" charset="0"/>
                      </a:endParaRPr>
                    </a:p>
                    <a:p>
                      <a:r>
                        <a:rPr lang="en-GB" sz="1200" dirty="0" smtClean="0">
                          <a:latin typeface="Times New Roman" pitchFamily="18" charset="0"/>
                          <a:cs typeface="Times New Roman" pitchFamily="18" charset="0"/>
                        </a:rPr>
                        <a:t>Multi-Label </a:t>
                      </a:r>
                      <a:r>
                        <a:rPr lang="en-GB" sz="1200" dirty="0">
                          <a:latin typeface="Times New Roman" pitchFamily="18" charset="0"/>
                          <a:cs typeface="Times New Roman" pitchFamily="18" charset="0"/>
                        </a:rPr>
                        <a:t>Classification Methods for Image Annotation(2016)</a:t>
                      </a:r>
                    </a:p>
                  </a:txBody>
                  <a:tcPr/>
                </a:tc>
                <a:tc>
                  <a:txBody>
                    <a:bodyPr/>
                    <a:lstStyle/>
                    <a:p>
                      <a:pPr marL="0" indent="0" algn="just">
                        <a:lnSpc>
                          <a:spcPct val="150000"/>
                        </a:lnSpc>
                        <a:buFont typeface="Arial" panose="020B0604020202020204" pitchFamily="34" charset="0"/>
                        <a:buNone/>
                      </a:pPr>
                      <a:r>
                        <a:rPr lang="en-GB" sz="1200" dirty="0">
                          <a:latin typeface="Times New Roman" pitchFamily="18" charset="0"/>
                          <a:cs typeface="Times New Roman" pitchFamily="18" charset="0"/>
                        </a:rPr>
                        <a:t>Represents the comparison between different </a:t>
                      </a:r>
                      <a:r>
                        <a:rPr lang="en-GB" sz="1200" dirty="0" err="1">
                          <a:latin typeface="Times New Roman" pitchFamily="18" charset="0"/>
                          <a:cs typeface="Times New Roman" pitchFamily="18" charset="0"/>
                        </a:rPr>
                        <a:t>multilabel</a:t>
                      </a:r>
                      <a:r>
                        <a:rPr lang="en-GB" sz="1200" dirty="0">
                          <a:latin typeface="Times New Roman" pitchFamily="18" charset="0"/>
                          <a:cs typeface="Times New Roman" pitchFamily="18" charset="0"/>
                        </a:rPr>
                        <a:t> methods is conducted on image categorization by using scene, flag , corel5k and Nus-wide5k datasets. Experimental results determine that Multi-Label k Nearest is the best performance algorithm. </a:t>
                      </a:r>
                    </a:p>
                  </a:txBody>
                  <a:tcPr/>
                </a:tc>
                <a:tc>
                  <a:txBody>
                    <a:bodyPr/>
                    <a:lstStyle/>
                    <a:p>
                      <a:pPr marL="0" indent="0" algn="l">
                        <a:lnSpc>
                          <a:spcPct val="150000"/>
                        </a:lnSpc>
                        <a:buFont typeface="Arial" panose="020B0604020202020204" pitchFamily="34" charset="0"/>
                        <a:buNone/>
                      </a:pPr>
                      <a:r>
                        <a:rPr lang="en-US" sz="1200" dirty="0">
                          <a:latin typeface="Times New Roman" pitchFamily="18" charset="0"/>
                          <a:cs typeface="Times New Roman" pitchFamily="18" charset="0"/>
                        </a:rPr>
                        <a:t>The graphical performance illustration of accuracy result shows that the classification accuracy of all methods is less than 70% for all datasets including scene, flag, corel5k, NUS-WIDE-5K. </a:t>
                      </a:r>
                      <a:endParaRPr lang="en-GB"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86411346"/>
                  </a:ext>
                </a:extLst>
              </a:tr>
            </a:tbl>
          </a:graphicData>
        </a:graphic>
      </p:graphicFrame>
    </p:spTree>
    <p:extLst>
      <p:ext uri="{BB962C8B-B14F-4D97-AF65-F5344CB8AC3E}">
        <p14:creationId xmlns:p14="http://schemas.microsoft.com/office/powerpoint/2010/main" val="873114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A4971A-A284-409D-92F8-CDB19C9E1348}"/>
              </a:ext>
            </a:extLst>
          </p:cNvPr>
          <p:cNvSpPr>
            <a:spLocks noGrp="1"/>
          </p:cNvSpPr>
          <p:nvPr>
            <p:ph type="title"/>
          </p:nvPr>
        </p:nvSpPr>
        <p:spPr>
          <a:xfrm>
            <a:off x="1079499" y="361950"/>
            <a:ext cx="10026650" cy="1333500"/>
          </a:xfrm>
        </p:spPr>
        <p:txBody>
          <a:bodyPr>
            <a:normAutofit/>
          </a:bodyPr>
          <a:lstStyle/>
          <a:p>
            <a:pPr algn="ctr"/>
            <a:r>
              <a:rPr lang="en-GB"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a16="http://schemas.microsoft.com/office/drawing/2014/main" xmlns="" id="{5F4A405A-F91F-4054-AF0F-888862D688CD}"/>
              </a:ext>
            </a:extLst>
          </p:cNvPr>
          <p:cNvSpPr>
            <a:spLocks noGrp="1"/>
          </p:cNvSpPr>
          <p:nvPr>
            <p:ph idx="1"/>
          </p:nvPr>
        </p:nvSpPr>
        <p:spPr>
          <a:xfrm>
            <a:off x="1344612" y="1814512"/>
            <a:ext cx="9496425" cy="3976688"/>
          </a:xfrm>
        </p:spPr>
        <p:txBody>
          <a:bodyPr>
            <a:noAutofit/>
          </a:bodyPr>
          <a:lstStyle/>
          <a:p>
            <a:pPr marL="0" indent="0" algn="just">
              <a:lnSpc>
                <a:spcPct val="150000"/>
              </a:lnSpc>
              <a:buSzPct val="200000"/>
              <a:buNone/>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009955" y="2139351"/>
            <a:ext cx="8264105" cy="369332"/>
          </a:xfrm>
          <a:prstGeom prst="rect">
            <a:avLst/>
          </a:prstGeom>
          <a:noFill/>
        </p:spPr>
        <p:txBody>
          <a:bodyPr wrap="square" rtlCol="0">
            <a:spAutoFit/>
          </a:bodyPr>
          <a:lstStyle/>
          <a:p>
            <a:endParaRPr lang="en-IN"/>
          </a:p>
        </p:txBody>
      </p:sp>
      <p:sp>
        <p:nvSpPr>
          <p:cNvPr id="4" name="Rectangle 3"/>
          <p:cNvSpPr/>
          <p:nvPr/>
        </p:nvSpPr>
        <p:spPr>
          <a:xfrm>
            <a:off x="1242204" y="1928590"/>
            <a:ext cx="10274060" cy="4108817"/>
          </a:xfrm>
          <a:prstGeom prst="rect">
            <a:avLst/>
          </a:prstGeom>
        </p:spPr>
        <p:txBody>
          <a:bodyPr wrap="square">
            <a:spAutoFit/>
          </a:bodyPr>
          <a:lstStyle/>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Multi-Label Classification is more acceptable than Multiclass classification and binary classification for images.</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The main challenge in multi-label classification is data imbalance</a:t>
            </a:r>
            <a:r>
              <a:rPr lang="en-IN"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SzPct val="200000"/>
              <a:buFont typeface="Arial" pitchFamily="34" charset="0"/>
              <a:buChar char="•"/>
            </a:pPr>
            <a:endParaRPr lang="en-IN" dirty="0">
              <a:solidFill>
                <a:srgbClr val="292929"/>
              </a:solidFill>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itchFamily="18" charset="0"/>
                <a:cs typeface="Times New Roman" pitchFamily="18" charset="0"/>
              </a:rPr>
              <a:t>Binary classification is dichotomization applied to a practical situation. In many practical binary classification problems, </a:t>
            </a:r>
            <a:r>
              <a:rPr lang="en-US" b="1" dirty="0">
                <a:latin typeface="Times New Roman" pitchFamily="18" charset="0"/>
                <a:cs typeface="Times New Roman" pitchFamily="18" charset="0"/>
              </a:rPr>
              <a:t>the two groups are not symmetric, and rather than overall accuracy, the relative proportion of different types of errors is of interest</a:t>
            </a:r>
            <a:r>
              <a:rPr lang="en-US" dirty="0">
                <a:latin typeface="Times New Roman" pitchFamily="18" charset="0"/>
                <a:cs typeface="Times New Roman" pitchFamily="18" charset="0"/>
              </a:rPr>
              <a:t>.</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Arial" pitchFamily="34" charset="0"/>
              <a:buChar char="•"/>
            </a:pPr>
            <a:r>
              <a:rPr lang="en-IN" dirty="0">
                <a:latin typeface="Times New Roman" panose="02020603050405020304" pitchFamily="18" charset="0"/>
                <a:cs typeface="Times New Roman" panose="02020603050405020304" pitchFamily="18" charset="0"/>
              </a:rPr>
              <a:t>Convolutional neural networks (CNNs) have shown a great success in single-label image classification but </a:t>
            </a:r>
            <a:r>
              <a:rPr lang="en-IN" dirty="0" smtClean="0">
                <a:latin typeface="Times New Roman" panose="02020603050405020304" pitchFamily="18" charset="0"/>
                <a:cs typeface="Times New Roman" panose="02020603050405020304" pitchFamily="18" charset="0"/>
              </a:rPr>
              <a:t>real world </a:t>
            </a:r>
            <a:r>
              <a:rPr lang="en-IN" dirty="0">
                <a:latin typeface="Times New Roman" panose="02020603050405020304" pitchFamily="18" charset="0"/>
                <a:cs typeface="Times New Roman" panose="02020603050405020304" pitchFamily="18" charset="0"/>
              </a:rPr>
              <a:t>images generally contain multiple labels.</a:t>
            </a:r>
          </a:p>
          <a:p>
            <a:pPr lvl="5" algn="just">
              <a:lnSpc>
                <a:spcPct val="150000"/>
              </a:lnSpc>
              <a:buSzPct val="200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2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0229E-E474-4B1A-8342-C24C082B6B10}"/>
              </a:ext>
            </a:extLst>
          </p:cNvPr>
          <p:cNvSpPr>
            <a:spLocks noGrp="1"/>
          </p:cNvSpPr>
          <p:nvPr>
            <p:ph type="title"/>
          </p:nvPr>
        </p:nvSpPr>
        <p:spPr>
          <a:xfrm>
            <a:off x="1079500" y="485775"/>
            <a:ext cx="10026650" cy="981075"/>
          </a:xfrm>
        </p:spPr>
        <p:txBody>
          <a:bodyPr>
            <a:normAutofit/>
          </a:bodyPr>
          <a:lstStyle/>
          <a:p>
            <a:pPr algn="ctr"/>
            <a:r>
              <a:rPr lang="en-GB" sz="4000" b="1" dirty="0">
                <a:latin typeface="Times New Roman" panose="02020603050405020304" pitchFamily="18" charset="0"/>
                <a:cs typeface="Times New Roman" panose="02020603050405020304" pitchFamily="18" charset="0"/>
              </a:rPr>
              <a:t>SOLUTION STRATEGY</a:t>
            </a:r>
          </a:p>
        </p:txBody>
      </p:sp>
      <p:sp>
        <p:nvSpPr>
          <p:cNvPr id="7" name="Content Placeholder 3">
            <a:extLst>
              <a:ext uri="{FF2B5EF4-FFF2-40B4-BE49-F238E27FC236}">
                <a16:creationId xmlns:a16="http://schemas.microsoft.com/office/drawing/2014/main" xmlns="" id="{5072E491-0B9E-4B91-AAF1-0AFF4E813BE1}"/>
              </a:ext>
            </a:extLst>
          </p:cNvPr>
          <p:cNvSpPr txBox="1">
            <a:spLocks/>
          </p:cNvSpPr>
          <p:nvPr/>
        </p:nvSpPr>
        <p:spPr>
          <a:xfrm>
            <a:off x="2016125" y="1566862"/>
            <a:ext cx="8153400" cy="4105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879894" y="1733909"/>
            <a:ext cx="10567360" cy="3693319"/>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First, load </a:t>
            </a:r>
            <a:r>
              <a:rPr lang="en-IN" dirty="0" smtClean="0">
                <a:latin typeface="Times New Roman" panose="02020603050405020304" pitchFamily="18" charset="0"/>
                <a:cs typeface="Times New Roman" panose="02020603050405020304" pitchFamily="18" charset="0"/>
              </a:rPr>
              <a:t>the prepared dataset(consists of 10 different classes) </a:t>
            </a:r>
            <a:r>
              <a:rPr lang="en-IN" dirty="0">
                <a:latin typeface="Times New Roman" panose="02020603050405020304" pitchFamily="18" charset="0"/>
                <a:cs typeface="Times New Roman" panose="02020603050405020304" pitchFamily="18" charset="0"/>
              </a:rPr>
              <a:t>and then pre-process them as per our project’s requirement.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next step is to define the architecture of the model.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Next is train our model on the training set.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use the sigmoid activation function. This will predict the probability for each class independently.</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Now we are using CNN models which can do image classification better than humans.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KNN algorithms can be used for multiclass classification.</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103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2433</TotalTime>
  <Words>1550</Words>
  <Application>Microsoft Office PowerPoint</Application>
  <PresentationFormat>Custom</PresentationFormat>
  <Paragraphs>174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Major project on MULTI LABEL CLASSIFICATION USING DEEP NEURAL NETWORK  </vt:lpstr>
      <vt:lpstr>TABLE OF CONTENT</vt:lpstr>
      <vt:lpstr>ABSTRACT</vt:lpstr>
      <vt:lpstr>INTRODUCTION</vt:lpstr>
      <vt:lpstr>PowerPoint Presentation</vt:lpstr>
      <vt:lpstr>LITERATURE SURVEY</vt:lpstr>
      <vt:lpstr>LITERATURE SURVEY</vt:lpstr>
      <vt:lpstr>PROBLEM DEFINITION </vt:lpstr>
      <vt:lpstr>SOLUTION STRATEGY</vt:lpstr>
      <vt:lpstr>DESIGN</vt:lpstr>
      <vt:lpstr>PowerPoint Presentation</vt:lpstr>
      <vt:lpstr>PowerPoint Presentation</vt:lpstr>
      <vt:lpstr>PowerPoint Presentation</vt:lpstr>
      <vt:lpstr>PowerPoint Presentation</vt:lpstr>
      <vt:lpstr>PowerPoint Presentation</vt:lpstr>
      <vt:lpstr>PowerPoint Presentation</vt:lpstr>
      <vt:lpstr>GANTT CHART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MULTILABEL CLASSIFICATION USING DEEP NEURAL NETWORK</dc:title>
  <dc:creator>Aditi Karmakar; GAURAV KUMAR</dc:creator>
  <cp:lastModifiedBy>pc</cp:lastModifiedBy>
  <cp:revision>201</cp:revision>
  <dcterms:created xsi:type="dcterms:W3CDTF">2020-11-30T13:11:53Z</dcterms:created>
  <dcterms:modified xsi:type="dcterms:W3CDTF">2022-04-25T14:43:57Z</dcterms:modified>
</cp:coreProperties>
</file>