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83" r:id="rId13"/>
    <p:sldId id="278" r:id="rId14"/>
    <p:sldId id="279" r:id="rId15"/>
    <p:sldId id="280" r:id="rId16"/>
    <p:sldId id="281" r:id="rId17"/>
    <p:sldId id="261" r:id="rId18"/>
    <p:sldId id="26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varScale="1">
        <p:scale>
          <a:sx n="100" d="100"/>
          <a:sy n="100" d="100"/>
        </p:scale>
        <p:origin x="-35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3/31/2022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a16="http://schemas.microsoft.com/office/drawing/2014/main" xmlns=""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a16="http://schemas.microsoft.com/office/drawing/2014/main" xmlns="" id="{495B8507-881E-46B5-8C7D-6B1BAC3E24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a16="http://schemas.microsoft.com/office/drawing/2014/main" xmlns=""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xmlns="" id="{E186C358-76B2-4BC8-B66B-4ABACDC252FC}"/>
                  </a:ext>
                </a:extLst>
              </p14:cNvPr>
              <p14:cNvContentPartPr/>
              <p14:nvPr/>
            </p14:nvContentPartPr>
            <p14:xfrm>
              <a:off x="4544901" y="3431906"/>
              <a:ext cx="360" cy="360"/>
            </p14:xfrm>
          </p:contentPart>
        </mc:Choice>
        <mc:Fallback xmlns="">
          <p:pic>
            <p:nvPicPr>
              <p:cNvPr id="10" name="Ink 9">
                <a:extLst>
                  <a:ext uri="{FF2B5EF4-FFF2-40B4-BE49-F238E27FC236}">
                    <a16:creationId xmlns:a16="http://schemas.microsoft.com/office/drawing/2014/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a16="http://schemas.microsoft.com/office/drawing/2014/main" xmlns=""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a16="http://schemas.microsoft.com/office/drawing/2014/main" xmlns=""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1439187" y="1168842"/>
            <a:ext cx="8627164" cy="2862322"/>
          </a:xfrm>
          <a:prstGeom prst="rect">
            <a:avLst/>
          </a:prstGeom>
          <a:noFill/>
        </p:spPr>
        <p:txBody>
          <a:bodyPr wrap="square" rtlCol="0">
            <a:spAutoFit/>
          </a:bodyPr>
          <a:lstStyle/>
          <a:p>
            <a:pPr marL="285750" indent="-285750">
              <a:buFont typeface="Arial" pitchFamily="34" charset="0"/>
              <a:buChar char="•"/>
            </a:pPr>
            <a:r>
              <a:rPr lang="en-US" sz="1600" dirty="0" smtClean="0"/>
              <a:t>Preparation of the dataset which consists of 2 different folders for training and testing of data respectively. Each folder consists of 10 different classes which include images of: </a:t>
            </a:r>
            <a:r>
              <a:rPr lang="en-US" sz="1600" b="1" dirty="0" smtClean="0"/>
              <a:t>butterflies, chess, cups, food, landscape, plates ,pokemon, pollen grains, spoons, sports </a:t>
            </a:r>
            <a:r>
              <a:rPr lang="en-US" sz="1600" dirty="0" smtClean="0"/>
              <a:t>respectively.</a:t>
            </a:r>
          </a:p>
          <a:p>
            <a:pPr marL="285750" indent="-285750">
              <a:buFont typeface="Arial" pitchFamily="34" charset="0"/>
              <a:buChar char="•"/>
            </a:pPr>
            <a:endParaRPr lang="en-US" sz="1600" dirty="0" smtClean="0"/>
          </a:p>
          <a:p>
            <a:pPr marL="285750" indent="-285750">
              <a:buFont typeface="Arial" pitchFamily="34" charset="0"/>
              <a:buChar char="•"/>
            </a:pPr>
            <a:r>
              <a:rPr lang="en-US" sz="1600" b="1" dirty="0" smtClean="0"/>
              <a:t>Training and Testing </a:t>
            </a:r>
            <a:r>
              <a:rPr lang="en-US" sz="1600" dirty="0" smtClean="0"/>
              <a:t>of the multilabel images using </a:t>
            </a:r>
            <a:r>
              <a:rPr lang="en-US" sz="1600" b="1" dirty="0" smtClean="0"/>
              <a:t>CNN </a:t>
            </a:r>
            <a:r>
              <a:rPr lang="en-US" sz="1600" dirty="0" smtClean="0"/>
              <a:t>machine learning algorithm .</a:t>
            </a:r>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Preparation of </a:t>
            </a:r>
            <a:r>
              <a:rPr lang="en-US" sz="1600" b="1" dirty="0" smtClean="0"/>
              <a:t>Survey Paper</a:t>
            </a:r>
            <a:r>
              <a:rPr lang="en-US" sz="1600" dirty="0" smtClean="0"/>
              <a:t>.</a:t>
            </a:r>
          </a:p>
          <a:p>
            <a:endParaRPr lang="en-US" sz="1600" dirty="0" smtClean="0"/>
          </a:p>
          <a:p>
            <a:pPr marL="285750" indent="-285750">
              <a:buFont typeface="Arial" pitchFamily="34" charset="0"/>
              <a:buChar char="•"/>
            </a:pPr>
            <a:r>
              <a:rPr lang="en-US" sz="1600" dirty="0" smtClean="0"/>
              <a:t>The entire code </a:t>
            </a:r>
            <a:r>
              <a:rPr lang="en-US" sz="1600" dirty="0"/>
              <a:t>is available in </a:t>
            </a:r>
            <a:r>
              <a:rPr lang="en-US" sz="1600" dirty="0" smtClean="0"/>
              <a:t>:(</a:t>
            </a:r>
            <a:r>
              <a:rPr lang="en-US" sz="1600" b="1" dirty="0">
                <a:solidFill>
                  <a:schemeClr val="accent1">
                    <a:lumMod val="75000"/>
                  </a:schemeClr>
                </a:solidFill>
              </a:rPr>
              <a:t>https://</a:t>
            </a:r>
            <a:r>
              <a:rPr lang="en-US" sz="1600" b="1" dirty="0" smtClean="0">
                <a:solidFill>
                  <a:schemeClr val="accent1">
                    <a:lumMod val="75000"/>
                  </a:schemeClr>
                </a:solidFill>
              </a:rPr>
              <a:t>github.com/MAJOR-PROJECT-GROUP-8</a:t>
            </a:r>
            <a:r>
              <a:rPr lang="en-US" sz="1600" dirty="0" smtClean="0"/>
              <a:t>)</a:t>
            </a:r>
          </a:p>
          <a:p>
            <a:r>
              <a:rPr lang="en-US" dirty="0" smtClean="0"/>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smtClean="0"/>
              <a:t>WORK TO BE DONE</a:t>
            </a:r>
            <a:endParaRPr lang="en-IN" sz="2800" b="1" dirty="0"/>
          </a:p>
        </p:txBody>
      </p:sp>
      <p:sp>
        <p:nvSpPr>
          <p:cNvPr id="5" name="TextBox 4"/>
          <p:cNvSpPr txBox="1"/>
          <p:nvPr/>
        </p:nvSpPr>
        <p:spPr>
          <a:xfrm>
            <a:off x="1733384" y="4460682"/>
            <a:ext cx="8555604" cy="1323439"/>
          </a:xfrm>
          <a:prstGeom prst="rect">
            <a:avLst/>
          </a:prstGeom>
          <a:noFill/>
        </p:spPr>
        <p:txBody>
          <a:bodyPr wrap="square" rtlCol="0">
            <a:spAutoFit/>
          </a:bodyPr>
          <a:lstStyle/>
          <a:p>
            <a:pPr marL="285750" indent="-285750">
              <a:buFont typeface="Arial" pitchFamily="34" charset="0"/>
              <a:buChar char="•"/>
            </a:pPr>
            <a:r>
              <a:rPr lang="en-US" sz="1600" b="1" dirty="0" smtClean="0"/>
              <a:t>Training and Testing </a:t>
            </a:r>
            <a:r>
              <a:rPr lang="en-US" sz="1600" dirty="0" smtClean="0"/>
              <a:t>of the multilabel images using </a:t>
            </a:r>
            <a:r>
              <a:rPr lang="en-US" sz="1600" b="1" dirty="0" smtClean="0"/>
              <a:t>KNN </a:t>
            </a:r>
            <a:r>
              <a:rPr lang="en-US" sz="1600" dirty="0" smtClean="0"/>
              <a:t>machine leaning algorithm.  </a:t>
            </a:r>
          </a:p>
          <a:p>
            <a:endParaRPr lang="en-US" sz="1600" dirty="0" smtClean="0"/>
          </a:p>
          <a:p>
            <a:pPr marL="285750" indent="-285750">
              <a:buFont typeface="Arial" pitchFamily="34" charset="0"/>
              <a:buChar char="•"/>
            </a:pPr>
            <a:r>
              <a:rPr lang="en-US" sz="1600" b="1" dirty="0" smtClean="0"/>
              <a:t>Comparison</a:t>
            </a:r>
            <a:r>
              <a:rPr lang="en-US" sz="1600" dirty="0" smtClean="0"/>
              <a:t> between the results obtained via </a:t>
            </a:r>
            <a:r>
              <a:rPr lang="en-US" sz="1600" b="1" dirty="0" smtClean="0"/>
              <a:t>CNN</a:t>
            </a:r>
            <a:r>
              <a:rPr lang="en-US" sz="1600" dirty="0" smtClean="0"/>
              <a:t> and </a:t>
            </a:r>
            <a:r>
              <a:rPr lang="en-US" sz="1600" b="1" dirty="0" smtClean="0"/>
              <a:t>KNN</a:t>
            </a:r>
            <a:r>
              <a:rPr lang="en-US" sz="1600" dirty="0" smtClean="0"/>
              <a:t> machine learning algorithms.</a:t>
            </a:r>
          </a:p>
          <a:p>
            <a:endParaRPr lang="en-US" sz="1600" dirty="0" smtClean="0"/>
          </a:p>
          <a:p>
            <a:pPr marL="285750" indent="-285750">
              <a:buFont typeface="Arial" pitchFamily="34" charset="0"/>
              <a:buChar char="•"/>
            </a:pPr>
            <a:r>
              <a:rPr lang="en-US" sz="1600" b="1" dirty="0" smtClean="0"/>
              <a:t>Preparation</a:t>
            </a:r>
            <a:r>
              <a:rPr lang="en-US" sz="1600" dirty="0" smtClean="0"/>
              <a:t> and </a:t>
            </a:r>
            <a:r>
              <a:rPr lang="en-US" sz="1600" b="1" dirty="0" smtClean="0"/>
              <a:t>publication</a:t>
            </a:r>
            <a:r>
              <a:rPr lang="en-US" sz="1600" dirty="0" smtClean="0"/>
              <a:t> of the </a:t>
            </a:r>
            <a:r>
              <a:rPr lang="en-US" sz="1600" b="1" dirty="0" smtClean="0"/>
              <a:t>research paper</a:t>
            </a:r>
            <a:r>
              <a:rPr lang="en-US" sz="1600" dirty="0" smtClean="0"/>
              <a:t>.</a:t>
            </a:r>
            <a:endParaRPr lang="en-IN" sz="1600" dirty="0"/>
          </a:p>
        </p:txBody>
      </p:sp>
    </p:spTree>
    <p:extLst>
      <p:ext uri="{BB962C8B-B14F-4D97-AF65-F5344CB8AC3E}">
        <p14:creationId xmlns:p14="http://schemas.microsoft.com/office/powerpoint/2010/main"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4334" y="445273"/>
            <a:ext cx="3880236" cy="461665"/>
          </a:xfrm>
          <a:prstGeom prst="rect">
            <a:avLst/>
          </a:prstGeom>
          <a:noFill/>
        </p:spPr>
        <p:txBody>
          <a:bodyPr wrap="square" rtlCol="0">
            <a:spAutoFit/>
          </a:bodyPr>
          <a:lstStyle/>
          <a:p>
            <a:r>
              <a:rPr lang="en-US" sz="2400" b="1" dirty="0" smtClean="0"/>
              <a:t>IMPLEMENTATION  DETAILS</a:t>
            </a:r>
            <a:endParaRPr lang="en-IN" sz="2400" b="1" dirty="0"/>
          </a:p>
        </p:txBody>
      </p:sp>
      <p:sp>
        <p:nvSpPr>
          <p:cNvPr id="3" name="TextBox 2"/>
          <p:cNvSpPr txBox="1"/>
          <p:nvPr/>
        </p:nvSpPr>
        <p:spPr>
          <a:xfrm>
            <a:off x="685800" y="1455089"/>
            <a:ext cx="11132820" cy="4462760"/>
          </a:xfrm>
          <a:prstGeom prst="rect">
            <a:avLst/>
          </a:prstGeom>
          <a:noFill/>
        </p:spPr>
        <p:txBody>
          <a:bodyPr wrap="square" rtlCol="0">
            <a:spAutoFit/>
          </a:bodyPr>
          <a:lstStyle/>
          <a:p>
            <a:pPr marL="285750" indent="-285750">
              <a:buFont typeface="Arial" pitchFamily="34" charset="0"/>
              <a:buChar char="•"/>
            </a:pPr>
            <a:r>
              <a:rPr lang="en-US" sz="1400" dirty="0" smtClean="0"/>
              <a:t>We used </a:t>
            </a:r>
            <a:r>
              <a:rPr lang="en-US" sz="1400" b="1" dirty="0" smtClean="0"/>
              <a:t>Keras Framework </a:t>
            </a:r>
            <a:r>
              <a:rPr lang="en-US" sz="1400" dirty="0" smtClean="0"/>
              <a:t>which is an open source neural network library written in python.</a:t>
            </a:r>
          </a:p>
          <a:p>
            <a:endParaRPr lang="en-US" sz="1400" dirty="0" smtClean="0"/>
          </a:p>
          <a:p>
            <a:pPr marL="285750" indent="-285750">
              <a:buFont typeface="Arial" pitchFamily="34" charset="0"/>
              <a:buChar char="•"/>
            </a:pPr>
            <a:r>
              <a:rPr lang="en-US" sz="1400" b="1" dirty="0" smtClean="0"/>
              <a:t>Programming Language </a:t>
            </a:r>
            <a:r>
              <a:rPr lang="en-US" sz="1400" dirty="0" smtClean="0"/>
              <a:t>-Python </a:t>
            </a:r>
          </a:p>
          <a:p>
            <a:endParaRPr lang="en-US" sz="1400" dirty="0"/>
          </a:p>
          <a:p>
            <a:pPr marL="285750" indent="-285750">
              <a:buFont typeface="Arial" pitchFamily="34" charset="0"/>
              <a:buChar char="•"/>
            </a:pPr>
            <a:r>
              <a:rPr lang="en-US" sz="1400" b="1" dirty="0" smtClean="0"/>
              <a:t>Platform –</a:t>
            </a:r>
            <a:r>
              <a:rPr lang="en-US" sz="1400" dirty="0" smtClean="0"/>
              <a:t>Jupyter notebook</a:t>
            </a:r>
          </a:p>
          <a:p>
            <a:endParaRPr lang="en-US" sz="1400" dirty="0" smtClean="0"/>
          </a:p>
          <a:p>
            <a:pPr marL="285750" indent="-285750">
              <a:buFont typeface="Arial" pitchFamily="34" charset="0"/>
              <a:buChar char="•"/>
            </a:pPr>
            <a:r>
              <a:rPr lang="en-US" sz="1400" b="1" dirty="0" smtClean="0"/>
              <a:t>Data gathering- </a:t>
            </a:r>
            <a:r>
              <a:rPr lang="en-US" sz="1400" dirty="0" smtClean="0"/>
              <a:t>Images were classified into 10 different classes </a:t>
            </a:r>
            <a:r>
              <a:rPr lang="en-US" sz="1400" b="1" dirty="0" smtClean="0"/>
              <a:t>(</a:t>
            </a:r>
            <a:r>
              <a:rPr lang="en-US" sz="1400" b="1" dirty="0"/>
              <a:t>butterflies, chess, cups, food, landscape, plates ,pokemon, pollen grains, spoons, sports </a:t>
            </a:r>
            <a:r>
              <a:rPr lang="en-US" sz="1400" b="1" dirty="0" smtClean="0"/>
              <a:t>) </a:t>
            </a:r>
            <a:r>
              <a:rPr lang="en-US" sz="1400" dirty="0" smtClean="0"/>
              <a:t>and were extracted from kaggle website. </a:t>
            </a:r>
            <a:r>
              <a:rPr lang="en-US" sz="1400" b="1" dirty="0" smtClean="0"/>
              <a:t>Training</a:t>
            </a:r>
            <a:r>
              <a:rPr lang="en-US" sz="1400" dirty="0" smtClean="0"/>
              <a:t> dataset consists of </a:t>
            </a:r>
            <a:r>
              <a:rPr lang="en-US" sz="1400" b="1" dirty="0" smtClean="0"/>
              <a:t>734 images</a:t>
            </a:r>
            <a:r>
              <a:rPr lang="en-US" sz="1400" dirty="0" smtClean="0"/>
              <a:t> of </a:t>
            </a:r>
            <a:r>
              <a:rPr lang="en-US" sz="1400" dirty="0"/>
              <a:t>butterflies, chess, cups, food, landscape, plates ,pokemon, pollen grains, spoons, sports </a:t>
            </a:r>
            <a:r>
              <a:rPr lang="en-US" sz="1400" dirty="0" smtClean="0"/>
              <a:t>respectively and </a:t>
            </a:r>
            <a:r>
              <a:rPr lang="en-US" sz="1400" b="1" dirty="0" smtClean="0"/>
              <a:t>Testing </a:t>
            </a:r>
            <a:r>
              <a:rPr lang="en-US" sz="1400" dirty="0"/>
              <a:t>dataset consists of </a:t>
            </a:r>
            <a:r>
              <a:rPr lang="en-US" sz="1400" b="1" dirty="0" smtClean="0"/>
              <a:t>346 </a:t>
            </a:r>
            <a:r>
              <a:rPr lang="en-US" sz="1400" b="1" dirty="0"/>
              <a:t>images </a:t>
            </a:r>
            <a:r>
              <a:rPr lang="en-US" sz="1400" dirty="0"/>
              <a:t>of butterflies, chess, cups, food, landscape, plates ,pokemon, pollen grains, spoons, sports respectively </a:t>
            </a:r>
            <a:r>
              <a:rPr lang="en-US" sz="1400" dirty="0" smtClean="0"/>
              <a:t>.</a:t>
            </a:r>
          </a:p>
          <a:p>
            <a:endParaRPr lang="en-US" sz="1400" dirty="0" smtClean="0"/>
          </a:p>
          <a:p>
            <a:pPr marL="285750" indent="-285750">
              <a:buFont typeface="Arial" pitchFamily="34" charset="0"/>
              <a:buChar char="•"/>
            </a:pPr>
            <a:r>
              <a:rPr lang="en-US" sz="1400" b="1" dirty="0" smtClean="0"/>
              <a:t>Libraries imported are: </a:t>
            </a:r>
            <a:r>
              <a:rPr lang="en-US" sz="1400" dirty="0" smtClean="0"/>
              <a:t>numpy, os, sklearn.metrics, confusion matrix, seaborn, sklearn.utils, shuffle, matplotlib.pyplot , cv2, tensorflow, tqdm.</a:t>
            </a:r>
          </a:p>
          <a:p>
            <a:r>
              <a:rPr lang="en-US" sz="1400" dirty="0" smtClean="0"/>
              <a:t> </a:t>
            </a:r>
          </a:p>
          <a:p>
            <a:pPr marL="285750" indent="-285750">
              <a:buFont typeface="Arial" pitchFamily="34" charset="0"/>
              <a:buChar char="•"/>
            </a:pPr>
            <a:r>
              <a:rPr lang="en-US" sz="1400" dirty="0" smtClean="0"/>
              <a:t>We define the model as the instance of </a:t>
            </a:r>
            <a:r>
              <a:rPr lang="en-US" sz="1400" b="1" dirty="0" smtClean="0"/>
              <a:t>Sequential() </a:t>
            </a:r>
            <a:r>
              <a:rPr lang="en-US" sz="1400" dirty="0" smtClean="0"/>
              <a:t>and then just define the layers(</a:t>
            </a:r>
            <a:r>
              <a:rPr lang="en-US" sz="1400" b="1" dirty="0" smtClean="0"/>
              <a:t>Conv2D,MaxPooling2D,Flatten,Dense,Relu</a:t>
            </a:r>
            <a:r>
              <a:rPr lang="en-US" sz="1400" dirty="0" smtClean="0"/>
              <a:t>). </a:t>
            </a:r>
          </a:p>
          <a:p>
            <a:r>
              <a:rPr lang="en-US" sz="1400" dirty="0"/>
              <a:t> </a:t>
            </a:r>
            <a:r>
              <a:rPr lang="en-US" sz="1400" dirty="0" smtClean="0"/>
              <a:t>       </a:t>
            </a:r>
            <a:r>
              <a:rPr lang="en-US" sz="1400" b="1" dirty="0" smtClean="0"/>
              <a:t>Loss function used</a:t>
            </a:r>
            <a:r>
              <a:rPr lang="en-US" sz="1400" dirty="0" smtClean="0"/>
              <a:t>-</a:t>
            </a:r>
            <a:r>
              <a:rPr lang="en-US" sz="1400" dirty="0" err="1" smtClean="0"/>
              <a:t>sparse_categorical_crossentropy</a:t>
            </a:r>
            <a:r>
              <a:rPr lang="en-US" sz="1400" dirty="0" smtClean="0"/>
              <a:t> . </a:t>
            </a:r>
            <a:r>
              <a:rPr lang="en-US" sz="1400" b="1" dirty="0" smtClean="0"/>
              <a:t>Optimizer used</a:t>
            </a:r>
            <a:r>
              <a:rPr lang="en-US" sz="1400" dirty="0" smtClean="0"/>
              <a:t>-Adam.</a:t>
            </a:r>
          </a:p>
          <a:p>
            <a:endParaRPr lang="en-US" sz="1400" dirty="0" smtClean="0"/>
          </a:p>
          <a:p>
            <a:pPr marL="285750" indent="-285750">
              <a:buFont typeface="Arial" pitchFamily="34" charset="0"/>
              <a:buChar char="•"/>
            </a:pPr>
            <a:r>
              <a:rPr lang="en-US" sz="1400" dirty="0" smtClean="0"/>
              <a:t>For training our model on our Training data and test the progress of our Validation Data, we define the epochs(number of times we are going to scan our whole training data)to be 15, Batch size=96.</a:t>
            </a:r>
          </a:p>
          <a:p>
            <a:r>
              <a:rPr lang="en-US" sz="1400" dirty="0" smtClean="0"/>
              <a:t> </a:t>
            </a:r>
          </a:p>
          <a:p>
            <a:endParaRPr lang="en-IN" dirty="0"/>
          </a:p>
        </p:txBody>
      </p:sp>
    </p:spTree>
    <p:extLst>
      <p:ext uri="{BB962C8B-B14F-4D97-AF65-F5344CB8AC3E}">
        <p14:creationId xmlns:p14="http://schemas.microsoft.com/office/powerpoint/2010/main" val="1817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86" y="1860604"/>
            <a:ext cx="8119295" cy="131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22" y="3382489"/>
            <a:ext cx="4683318" cy="247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806" y="3409484"/>
            <a:ext cx="4426873" cy="258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57885" y="262393"/>
            <a:ext cx="4802588" cy="523220"/>
          </a:xfrm>
          <a:prstGeom prst="rect">
            <a:avLst/>
          </a:prstGeom>
          <a:noFill/>
        </p:spPr>
        <p:txBody>
          <a:bodyPr wrap="square" rtlCol="0">
            <a:spAutoFit/>
          </a:bodyPr>
          <a:lstStyle/>
          <a:p>
            <a:r>
              <a:rPr lang="en-US" dirty="0" smtClean="0"/>
              <a:t>				</a:t>
            </a:r>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439186" y="5755693"/>
            <a:ext cx="4039263" cy="430887"/>
          </a:xfrm>
          <a:prstGeom prst="rect">
            <a:avLst/>
          </a:prstGeom>
          <a:noFill/>
        </p:spPr>
        <p:txBody>
          <a:bodyPr wrap="square" rtlCol="0">
            <a:spAutoFit/>
          </a:bodyPr>
          <a:lstStyle/>
          <a:p>
            <a:r>
              <a:rPr lang="en-US" sz="1100" dirty="0" smtClean="0"/>
              <a:t>Fig: Graph for training and testing of </a:t>
            </a:r>
            <a:r>
              <a:rPr lang="en-US" sz="1100" dirty="0" err="1" smtClean="0"/>
              <a:t>cnn</a:t>
            </a:r>
            <a:r>
              <a:rPr lang="en-US" sz="1100" dirty="0" smtClean="0"/>
              <a:t> model, Along x axis: Classes , Along y: axis: No of images </a:t>
            </a:r>
            <a:endParaRPr lang="en-IN" sz="1100" dirty="0"/>
          </a:p>
        </p:txBody>
      </p:sp>
      <p:sp>
        <p:nvSpPr>
          <p:cNvPr id="5" name="TextBox 4"/>
          <p:cNvSpPr txBox="1"/>
          <p:nvPr/>
        </p:nvSpPr>
        <p:spPr>
          <a:xfrm>
            <a:off x="8221649" y="5996800"/>
            <a:ext cx="2449001" cy="430887"/>
          </a:xfrm>
          <a:prstGeom prst="rect">
            <a:avLst/>
          </a:prstGeom>
          <a:noFill/>
        </p:spPr>
        <p:txBody>
          <a:bodyPr wrap="square" rtlCol="0">
            <a:spAutoFit/>
          </a:bodyPr>
          <a:lstStyle/>
          <a:p>
            <a:r>
              <a:rPr lang="en-US" sz="1100" dirty="0" smtClean="0"/>
              <a:t>Fig: Pie Chart depicting proportion of each observed category</a:t>
            </a:r>
            <a:endParaRPr lang="en-IN" sz="1100" dirty="0"/>
          </a:p>
        </p:txBody>
      </p:sp>
      <p:sp>
        <p:nvSpPr>
          <p:cNvPr id="4" name="TextBox 3"/>
          <p:cNvSpPr txBox="1"/>
          <p:nvPr/>
        </p:nvSpPr>
        <p:spPr>
          <a:xfrm>
            <a:off x="1439186" y="1003650"/>
            <a:ext cx="6520070" cy="369332"/>
          </a:xfrm>
          <a:prstGeom prst="rect">
            <a:avLst/>
          </a:prstGeom>
          <a:noFill/>
        </p:spPr>
        <p:txBody>
          <a:bodyPr wrap="square" rtlCol="0">
            <a:spAutoFit/>
          </a:bodyPr>
          <a:lstStyle/>
          <a:p>
            <a:r>
              <a:rPr lang="en-US" dirty="0" smtClean="0"/>
              <a:t>After training  and testing  using  CNN  algorithm:</a:t>
            </a:r>
            <a:endParaRPr lang="en-IN" dirty="0"/>
          </a:p>
        </p:txBody>
      </p:sp>
    </p:spTree>
    <p:extLst>
      <p:ext uri="{BB962C8B-B14F-4D97-AF65-F5344CB8AC3E}">
        <p14:creationId xmlns:p14="http://schemas.microsoft.com/office/powerpoint/2010/main" val="31340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390" y="964363"/>
            <a:ext cx="4157423" cy="281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954" y="874902"/>
            <a:ext cx="3926102" cy="289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67339" y="3951798"/>
            <a:ext cx="2695492" cy="369332"/>
          </a:xfrm>
          <a:prstGeom prst="rect">
            <a:avLst/>
          </a:prstGeom>
          <a:noFill/>
        </p:spPr>
        <p:txBody>
          <a:bodyPr wrap="square" rtlCol="0">
            <a:spAutoFit/>
          </a:bodyPr>
          <a:lstStyle/>
          <a:p>
            <a:r>
              <a:rPr lang="en-US" dirty="0" smtClean="0"/>
              <a:t>Fig: Model Accuracy graph</a:t>
            </a:r>
            <a:endParaRPr lang="en-IN" dirty="0"/>
          </a:p>
        </p:txBody>
      </p:sp>
      <p:sp>
        <p:nvSpPr>
          <p:cNvPr id="8" name="Rectangle 7"/>
          <p:cNvSpPr/>
          <p:nvPr/>
        </p:nvSpPr>
        <p:spPr>
          <a:xfrm>
            <a:off x="7835287" y="4147987"/>
            <a:ext cx="2220544" cy="369332"/>
          </a:xfrm>
          <a:prstGeom prst="rect">
            <a:avLst/>
          </a:prstGeom>
        </p:spPr>
        <p:txBody>
          <a:bodyPr wrap="none">
            <a:spAutoFit/>
          </a:bodyPr>
          <a:lstStyle/>
          <a:p>
            <a:r>
              <a:rPr lang="en-US" dirty="0"/>
              <a:t>Fig: Model </a:t>
            </a:r>
            <a:r>
              <a:rPr lang="en-US" dirty="0" smtClean="0"/>
              <a:t>Loss </a:t>
            </a:r>
            <a:r>
              <a:rPr lang="en-US" dirty="0"/>
              <a:t>graph</a:t>
            </a:r>
            <a:endParaRPr lang="en-IN" dirty="0"/>
          </a:p>
        </p:txBody>
      </p:sp>
      <p:sp>
        <p:nvSpPr>
          <p:cNvPr id="5" name="Rectangle 4"/>
          <p:cNvSpPr/>
          <p:nvPr/>
        </p:nvSpPr>
        <p:spPr>
          <a:xfrm>
            <a:off x="5019335" y="302351"/>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3899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332" y="933891"/>
            <a:ext cx="7869340" cy="1554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4" name="TextBox 3"/>
          <p:cNvSpPr txBox="1"/>
          <p:nvPr/>
        </p:nvSpPr>
        <p:spPr>
          <a:xfrm>
            <a:off x="1415332" y="2762674"/>
            <a:ext cx="4508390" cy="369332"/>
          </a:xfrm>
          <a:prstGeom prst="rect">
            <a:avLst/>
          </a:prstGeom>
          <a:noFill/>
        </p:spPr>
        <p:txBody>
          <a:bodyPr wrap="square" rtlCol="0">
            <a:spAutoFit/>
          </a:bodyPr>
          <a:lstStyle/>
          <a:p>
            <a:r>
              <a:rPr lang="en-US" dirty="0" smtClean="0"/>
              <a:t>Fig: Augmented images for pollen grains class</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555" y="3701539"/>
            <a:ext cx="8290523" cy="167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74358" y="5721367"/>
            <a:ext cx="4874150" cy="369332"/>
          </a:xfrm>
          <a:prstGeom prst="rect">
            <a:avLst/>
          </a:prstGeom>
          <a:noFill/>
        </p:spPr>
        <p:txBody>
          <a:bodyPr wrap="square" rtlCol="0">
            <a:spAutoFit/>
          </a:bodyPr>
          <a:lstStyle/>
          <a:p>
            <a:r>
              <a:rPr lang="en-US" dirty="0" smtClean="0"/>
              <a:t>Fig: Augmented images for chess class</a:t>
            </a:r>
            <a:endParaRPr lang="en-IN" dirty="0"/>
          </a:p>
        </p:txBody>
      </p:sp>
    </p:spTree>
    <p:extLst>
      <p:ext uri="{BB962C8B-B14F-4D97-AF65-F5344CB8AC3E}">
        <p14:creationId xmlns:p14="http://schemas.microsoft.com/office/powerpoint/2010/main" val="2393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14" y="1956021"/>
            <a:ext cx="5741214" cy="31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634" y="1226751"/>
            <a:ext cx="2995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643" y="1134952"/>
            <a:ext cx="3567112"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80024" y="151277"/>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844702" y="5255812"/>
            <a:ext cx="4500439" cy="369332"/>
          </a:xfrm>
          <a:prstGeom prst="rect">
            <a:avLst/>
          </a:prstGeom>
          <a:noFill/>
        </p:spPr>
        <p:txBody>
          <a:bodyPr wrap="square" rtlCol="0">
            <a:spAutoFit/>
          </a:bodyPr>
          <a:lstStyle/>
          <a:p>
            <a:r>
              <a:rPr lang="en-US" dirty="0" smtClean="0"/>
              <a:t>Fig: Training and Validation Accuracy graph</a:t>
            </a:r>
            <a:endParaRPr lang="en-IN" dirty="0"/>
          </a:p>
        </p:txBody>
      </p:sp>
      <p:sp>
        <p:nvSpPr>
          <p:cNvPr id="4" name="TextBox 3"/>
          <p:cNvSpPr txBox="1"/>
          <p:nvPr/>
        </p:nvSpPr>
        <p:spPr>
          <a:xfrm>
            <a:off x="8014915" y="5418027"/>
            <a:ext cx="3496006" cy="338554"/>
          </a:xfrm>
          <a:prstGeom prst="rect">
            <a:avLst/>
          </a:prstGeom>
          <a:noFill/>
        </p:spPr>
        <p:txBody>
          <a:bodyPr wrap="square" rtlCol="0">
            <a:spAutoFit/>
          </a:bodyPr>
          <a:lstStyle/>
          <a:p>
            <a:r>
              <a:rPr lang="en-US" sz="1600" dirty="0" smtClean="0"/>
              <a:t>Fig: Training and Validation Loss graph</a:t>
            </a:r>
            <a:endParaRPr lang="en-IN" sz="1600" dirty="0"/>
          </a:p>
        </p:txBody>
      </p:sp>
    </p:spTree>
    <p:extLst>
      <p:ext uri="{BB962C8B-B14F-4D97-AF65-F5344CB8AC3E}">
        <p14:creationId xmlns:p14="http://schemas.microsoft.com/office/powerpoint/2010/main" val="112556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 xmlns:a16="http://schemas.microsoft.com/office/drawing/2014/main" id="{4DA62F53-3348-4FDA-BA85-C01BAF429E77}"/>
              </a:ext>
            </a:extLst>
          </p:cNvPr>
          <p:cNvGraphicFramePr>
            <a:graphicFrameLocks noGrp="1"/>
          </p:cNvGraphicFramePr>
          <p:nvPr>
            <p:ph idx="1"/>
            <p:extLst>
              <p:ext uri="{D42A27DB-BD31-4B8C-83A1-F6EECF244321}">
                <p14:modId xmlns:p14="http://schemas.microsoft.com/office/powerpoint/2010/main" val="2082075304"/>
              </p:ext>
            </p:extLst>
          </p:nvPr>
        </p:nvGraphicFramePr>
        <p:xfrm>
          <a:off x="349858" y="960755"/>
          <a:ext cx="9623371" cy="5335608"/>
        </p:xfrm>
        <a:graphic>
          <a:graphicData uri="http://schemas.openxmlformats.org/drawingml/2006/table">
            <a:tbl>
              <a:tblPr firstRow="1" bandRow="1">
                <a:tableStyleId>{EB9631B5-78F2-41C9-869B-9F39066F8104}</a:tableStyleId>
              </a:tblPr>
              <a:tblGrid>
                <a:gridCol w="2183215">
                  <a:extLst>
                    <a:ext uri="{9D8B030D-6E8A-4147-A177-3AD203B41FA5}">
                      <a16:colId xmlns="" xmlns:a16="http://schemas.microsoft.com/office/drawing/2014/main" val="1300188311"/>
                    </a:ext>
                  </a:extLst>
                </a:gridCol>
                <a:gridCol w="812313">
                  <a:extLst>
                    <a:ext uri="{9D8B030D-6E8A-4147-A177-3AD203B41FA5}">
                      <a16:colId xmlns="" xmlns:a16="http://schemas.microsoft.com/office/drawing/2014/main" val="1768245006"/>
                    </a:ext>
                  </a:extLst>
                </a:gridCol>
                <a:gridCol w="731738"/>
                <a:gridCol w="1313860">
                  <a:extLst>
                    <a:ext uri="{9D8B030D-6E8A-4147-A177-3AD203B41FA5}">
                      <a16:colId xmlns="" xmlns:a16="http://schemas.microsoft.com/office/drawing/2014/main" val="1920727681"/>
                    </a:ext>
                  </a:extLst>
                </a:gridCol>
                <a:gridCol w="378230"/>
                <a:gridCol w="654616">
                  <a:extLst>
                    <a:ext uri="{9D8B030D-6E8A-4147-A177-3AD203B41FA5}">
                      <a16:colId xmlns="" xmlns:a16="http://schemas.microsoft.com/office/drawing/2014/main" val="3867793992"/>
                    </a:ext>
                  </a:extLst>
                </a:gridCol>
                <a:gridCol w="720626"/>
                <a:gridCol w="825043">
                  <a:extLst>
                    <a:ext uri="{9D8B030D-6E8A-4147-A177-3AD203B41FA5}">
                      <a16:colId xmlns="" xmlns:a16="http://schemas.microsoft.com/office/drawing/2014/main" val="2201841158"/>
                    </a:ext>
                  </a:extLst>
                </a:gridCol>
                <a:gridCol w="976885"/>
                <a:gridCol w="1026845">
                  <a:extLst>
                    <a:ext uri="{9D8B030D-6E8A-4147-A177-3AD203B41FA5}">
                      <a16:colId xmlns="" xmlns:a16="http://schemas.microsoft.com/office/drawing/2014/main"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gridSpan="2">
                  <a:txBody>
                    <a:bodyPr/>
                    <a:lstStyle/>
                    <a:p>
                      <a:pPr algn="ctr"/>
                      <a:r>
                        <a:rPr lang="en-GB" dirty="0" smtClean="0"/>
                        <a:t>March</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 xmlns:a16="http://schemas.microsoft.com/office/drawing/2014/main"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9">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 xmlns:a16="http://schemas.microsoft.com/office/drawing/2014/main"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tc>
                <a:tc hMerge="1">
                  <a:txBody>
                    <a:bodyPr/>
                    <a:lstStyle/>
                    <a:p>
                      <a:endParaRPr lang="en-IN"/>
                    </a:p>
                  </a:txBody>
                  <a:tcPr/>
                </a:tc>
                <a:tc>
                  <a:txBody>
                    <a:bodyPr/>
                    <a:lstStyle/>
                    <a:p>
                      <a:endParaRPr lang="en-GB"/>
                    </a:p>
                  </a:txBody>
                  <a:tcPr/>
                </a:tc>
                <a:extLst>
                  <a:ext uri="{0D108BD9-81ED-4DB2-BD59-A6C34878D82A}">
                    <a16:rowId xmlns="" xmlns:a16="http://schemas.microsoft.com/office/drawing/2014/main"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 xmlns:a16="http://schemas.microsoft.com/office/drawing/2014/main"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7">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 xmlns:a16="http://schemas.microsoft.com/office/drawing/2014/main"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gridSpan="2">
                  <a:txBody>
                    <a:bodyPr/>
                    <a:lstStyle/>
                    <a:p>
                      <a:endParaRPr lang="en-IN"/>
                    </a:p>
                  </a:txBody>
                  <a:tcPr>
                    <a:solidFill>
                      <a:schemeClr val="bg1"/>
                    </a:solidFill>
                  </a:tcPr>
                </a:tc>
                <a:tc hMerge="1">
                  <a:txBody>
                    <a:bodyPr/>
                    <a:lstStyle/>
                    <a:p>
                      <a:endParaRPr lang="en-GB" dirty="0"/>
                    </a:p>
                  </a:txBody>
                  <a:tcPr>
                    <a:solidFill>
                      <a:schemeClr val="accent2">
                        <a:lumMod val="75000"/>
                      </a:schemeClr>
                    </a:solidFill>
                  </a:tcPr>
                </a:tc>
                <a:tc gridSpan="4">
                  <a:txBody>
                    <a:bodyPr/>
                    <a:lstStyle/>
                    <a:p>
                      <a:endParaRPr lang="en-IN" dirty="0"/>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gridSpan="2">
                  <a:txBody>
                    <a:bodyPr/>
                    <a:lstStyle/>
                    <a:p>
                      <a:endParaRPr lang="en-IN"/>
                    </a:p>
                  </a:txBody>
                  <a:tcPr>
                    <a:solidFill>
                      <a:schemeClr val="accent2">
                        <a:lumMod val="40000"/>
                        <a:lumOff val="60000"/>
                      </a:schemeClr>
                    </a:solidFill>
                  </a:tcPr>
                </a:tc>
                <a:tc hMerge="1">
                  <a:txBody>
                    <a:bodyPr/>
                    <a:lstStyle/>
                    <a:p>
                      <a:endParaRPr lang="en-GB"/>
                    </a:p>
                  </a:txBody>
                  <a:tcPr/>
                </a:tc>
                <a:tc gridSpan="3">
                  <a:txBody>
                    <a:bodyPr/>
                    <a:lstStyle/>
                    <a:p>
                      <a:endParaRPr lang="en-IN" dirty="0"/>
                    </a:p>
                  </a:txBody>
                  <a:tcPr>
                    <a:solidFill>
                      <a:schemeClr val="accent2">
                        <a:lumMod val="40000"/>
                        <a:lumOff val="60000"/>
                      </a:schemeClr>
                    </a:solidFill>
                  </a:tcPr>
                </a:tc>
                <a:tc hMerge="1">
                  <a:txBody>
                    <a:bodyPr/>
                    <a:lstStyle/>
                    <a:p>
                      <a:endParaRPr lang="en-GB" dirty="0"/>
                    </a:p>
                  </a:txBody>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9">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738664"/>
          </a:xfrm>
          <a:prstGeom prst="rect">
            <a:avLst/>
          </a:prstGeom>
          <a:noFill/>
        </p:spPr>
        <p:txBody>
          <a:bodyPr wrap="square" rtlCol="0">
            <a:spAutoFit/>
          </a:bodyPr>
          <a:lstStyle/>
          <a:p>
            <a:r>
              <a:rPr lang="en-US" sz="1400" b="1" dirty="0" smtClean="0"/>
              <a:t>Actual time frame for task completion</a:t>
            </a:r>
            <a:endParaRPr lang="en-IN" sz="1400" b="1" dirty="0"/>
          </a:p>
        </p:txBody>
      </p:sp>
    </p:spTree>
    <p:extLst>
      <p:ext uri="{BB962C8B-B14F-4D97-AF65-F5344CB8AC3E}">
        <p14:creationId xmlns:p14="http://schemas.microsoft.com/office/powerpoint/2010/main" val="2076195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(2019)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a:t>
            </a:r>
            <a:r>
              <a:rPr lang="en-IN" sz="1400" dirty="0" err="1">
                <a:latin typeface="Times New Roman" pitchFamily="18" charset="0"/>
                <a:cs typeface="Times New Roman" pitchFamily="18" charset="0"/>
              </a:rPr>
              <a:t>eds</a:t>
            </a:r>
            <a:r>
              <a:rPr lang="en-IN" sz="1400" dirty="0">
                <a:latin typeface="Times New Roman" pitchFamily="18" charset="0"/>
                <a:cs typeface="Times New Roman" pitchFamily="18" charset="0"/>
              </a:rPr>
              <a:t>) Machine Learning and Knowledge Discovery in Databases. ECML PKDD 2018.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val="1912615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a16="http://schemas.microsoft.com/office/drawing/2014/main" xmlns="" id="{4F953296-9268-4B73-AFC2-3D987A7D86D1}"/>
              </a:ext>
            </a:extLst>
          </p:cNvPr>
          <p:cNvGraphicFramePr>
            <a:graphicFrameLocks noGrp="1"/>
          </p:cNvGraphicFramePr>
          <p:nvPr>
            <p:ph idx="1"/>
            <p:extLst>
              <p:ext uri="{D42A27DB-BD31-4B8C-83A1-F6EECF244321}">
                <p14:modId xmlns:p14="http://schemas.microsoft.com/office/powerpoint/2010/main" val="3891655891"/>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a16="http://schemas.microsoft.com/office/drawing/2014/main" xmlns="" val="3004034522"/>
                    </a:ext>
                  </a:extLst>
                </a:gridCol>
                <a:gridCol w="5177360">
                  <a:extLst>
                    <a:ext uri="{9D8B030D-6E8A-4147-A177-3AD203B41FA5}">
                      <a16:colId xmlns:a16="http://schemas.microsoft.com/office/drawing/2014/main" xmlns="" val="3884335484"/>
                    </a:ext>
                  </a:extLst>
                </a:gridCol>
                <a:gridCol w="1506013">
                  <a:extLst>
                    <a:ext uri="{9D8B030D-6E8A-4147-A177-3AD203B41FA5}">
                      <a16:colId xmlns:a16="http://schemas.microsoft.com/office/drawing/2014/main" xmlns=""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xmlns=""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Progress</a:t>
                      </a:r>
                      <a:r>
                        <a:rPr lang="en-GB" baseline="0" dirty="0" smtClean="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Implementation details</a:t>
                      </a:r>
                      <a:endParaRPr lang="en-GB" dirty="0" smtClean="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340306502"/>
                  </a:ext>
                </a:extLst>
              </a:tr>
              <a:tr h="286168">
                <a:tc>
                  <a:txBody>
                    <a:bodyPr/>
                    <a:lstStyle/>
                    <a:p>
                      <a:pPr algn="ctr"/>
                      <a:r>
                        <a:rPr lang="en-GB" dirty="0" smtClean="0">
                          <a:latin typeface="Times New Roman" panose="02020603050405020304" pitchFamily="18" charset="0"/>
                          <a:cs typeface="Times New Roman" panose="02020603050405020304" pitchFamily="18" charset="0"/>
                        </a:rPr>
                        <a:t>9</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Results</a:t>
                      </a:r>
                    </a:p>
                  </a:txBody>
                  <a:tcPr/>
                </a:tc>
                <a:tc>
                  <a:txBody>
                    <a:bodyPr/>
                    <a:lstStyle/>
                    <a:p>
                      <a:pPr algn="ctr"/>
                      <a:r>
                        <a:rPr lang="en-GB" dirty="0" smtClean="0">
                          <a:latin typeface="Times New Roman" panose="02020603050405020304" pitchFamily="18" charset="0"/>
                          <a:cs typeface="Times New Roman" panose="02020603050405020304" pitchFamily="18" charset="0"/>
                        </a:rPr>
                        <a:t>13-16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8098107"/>
                  </a:ext>
                </a:extLst>
              </a:tr>
              <a:tr h="286168">
                <a:tc>
                  <a:txBody>
                    <a:bodyPr/>
                    <a:lstStyle/>
                    <a:p>
                      <a:pPr algn="ctr"/>
                      <a:r>
                        <a:rPr lang="en-GB" dirty="0" smtClean="0">
                          <a:latin typeface="Times New Roman" panose="02020603050405020304" pitchFamily="18" charset="0"/>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Gantt Chart</a:t>
                      </a:r>
                    </a:p>
                  </a:txBody>
                  <a:tcPr/>
                </a:tc>
                <a:tc>
                  <a:txBody>
                    <a:bodyPr/>
                    <a:lstStyle/>
                    <a:p>
                      <a:pPr algn="ctr"/>
                      <a:r>
                        <a:rPr lang="en-GB" dirty="0" smtClean="0">
                          <a:latin typeface="Times New Roman" panose="02020603050405020304" pitchFamily="18" charset="0"/>
                          <a:cs typeface="Times New Roman" panose="02020603050405020304" pitchFamily="18" charset="0"/>
                        </a:rPr>
                        <a:t>17</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1701864"/>
                  </a:ext>
                </a:extLst>
              </a:tr>
              <a:tr h="0">
                <a:tc>
                  <a:txBody>
                    <a:bodyPr/>
                    <a:lstStyle/>
                    <a:p>
                      <a:pPr algn="ctr"/>
                      <a:r>
                        <a:rPr lang="en-GB" dirty="0" smtClean="0">
                          <a:latin typeface="Times New Roman" panose="02020603050405020304" pitchFamily="18" charset="0"/>
                          <a:cs typeface="Times New Roman" panose="02020603050405020304" pitchFamily="18" charset="0"/>
                        </a:rPr>
                        <a:t>11</a:t>
                      </a:r>
                      <a:endParaRPr lang="en-GB" dirty="0">
                        <a:latin typeface="Times New Roman" panose="02020603050405020304" pitchFamily="18" charset="0"/>
                        <a:cs typeface="Times New Roman" panose="02020603050405020304" pitchFamily="18" charset="0"/>
                      </a:endParaRPr>
                    </a:p>
                  </a:txBody>
                  <a:tcPr/>
                </a:tc>
                <a:tc>
                  <a:txBody>
                    <a:bodyPr/>
                    <a:lstStyle/>
                    <a:p>
                      <a:pPr algn="l"/>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anose="02020603050405020304" pitchFamily="18" charset="0"/>
                          <a:cs typeface="Times New Roman" panose="02020603050405020304" pitchFamily="18" charset="0"/>
                        </a:rPr>
                        <a:t>18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7684958"/>
                  </a:ext>
                </a:extLst>
              </a:tr>
            </a:tbl>
          </a:graphicData>
        </a:graphic>
      </p:graphicFrame>
    </p:spTree>
    <p:extLst>
      <p:ext uri="{BB962C8B-B14F-4D97-AF65-F5344CB8AC3E}">
        <p14:creationId xmlns:p14="http://schemas.microsoft.com/office/powerpoint/2010/main"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t>
            </a:r>
            <a:r>
              <a:rPr lang="en-US" sz="2400" dirty="0" smtClean="0">
                <a:latin typeface="Times New Roman" pitchFamily="18" charset="0"/>
                <a:cs typeface="Times New Roman" pitchFamily="18" charset="0"/>
              </a:rPr>
              <a:t>after creation of  dataset which will consist of 10 different classes containing images of different genre.</a:t>
            </a:r>
            <a:endParaRPr lang="en-US" sz="2400"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xmlns=""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2540314232"/>
              </p:ext>
            </p:extLst>
          </p:nvPr>
        </p:nvGraphicFramePr>
        <p:xfrm>
          <a:off x="120769" y="588705"/>
          <a:ext cx="11990718" cy="5794841"/>
        </p:xfrm>
        <a:graphic>
          <a:graphicData uri="http://schemas.openxmlformats.org/drawingml/2006/table">
            <a:tbl>
              <a:tblPr firstRow="1" bandRow="1">
                <a:tableStyleId>{93296810-A885-4BE3-A3E7-6D5BEEA58F35}</a:tableStyleId>
              </a:tblPr>
              <a:tblGrid>
                <a:gridCol w="528588">
                  <a:extLst>
                    <a:ext uri="{9D8B030D-6E8A-4147-A177-3AD203B41FA5}">
                      <a16:colId xmlns:a16="http://schemas.microsoft.com/office/drawing/2014/main" xmlns="" val="2818339941"/>
                    </a:ext>
                  </a:extLst>
                </a:gridCol>
                <a:gridCol w="2994991">
                  <a:extLst>
                    <a:ext uri="{9D8B030D-6E8A-4147-A177-3AD203B41FA5}">
                      <a16:colId xmlns:a16="http://schemas.microsoft.com/office/drawing/2014/main" xmlns="" val="94908062"/>
                    </a:ext>
                  </a:extLst>
                </a:gridCol>
                <a:gridCol w="3551582">
                  <a:extLst>
                    <a:ext uri="{9D8B030D-6E8A-4147-A177-3AD203B41FA5}">
                      <a16:colId xmlns:a16="http://schemas.microsoft.com/office/drawing/2014/main" xmlns="" val="552368658"/>
                    </a:ext>
                  </a:extLst>
                </a:gridCol>
                <a:gridCol w="4915557">
                  <a:extLst>
                    <a:ext uri="{9D8B030D-6E8A-4147-A177-3AD203B41FA5}">
                      <a16:colId xmlns:a16="http://schemas.microsoft.com/office/drawing/2014/main" xmlns=""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GB" sz="1400" dirty="0">
                          <a:latin typeface="Times New Roman" pitchFamily="18" charset="0"/>
                          <a:cs typeface="Times New Roman" pitchFamily="18" charset="0"/>
                        </a:rPr>
                        <a:t>CNN-RNN: A Unified Framework for</a:t>
                      </a:r>
                      <a:r>
                        <a:rPr lang="en-GB" sz="1400" baseline="0" dirty="0">
                          <a:latin typeface="Times New Roman" pitchFamily="18" charset="0"/>
                          <a:cs typeface="Times New Roman" pitchFamily="18" charset="0"/>
                        </a:rPr>
                        <a:t> </a:t>
                      </a:r>
                      <a:r>
                        <a:rPr lang="en-GB" sz="14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 </a:t>
                      </a:r>
                      <a:r>
                        <a:rPr lang="en-US" sz="14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GB" sz="14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a16="http://schemas.microsoft.com/office/drawing/2014/main" xmlns=""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GB" sz="14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Results show that the new saliency sub-network improves multilabel image classification performance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Analysis  of the correlation between visual attention and multi-label image classiﬁcation.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906204964"/>
              </p:ext>
            </p:extLst>
          </p:nvPr>
        </p:nvGraphicFramePr>
        <p:xfrm>
          <a:off x="135172" y="856025"/>
          <a:ext cx="11998519" cy="5891659"/>
        </p:xfrm>
        <a:graphic>
          <a:graphicData uri="http://schemas.openxmlformats.org/drawingml/2006/table">
            <a:tbl>
              <a:tblPr firstRow="1" bandRow="1">
                <a:tableStyleId>{93296810-A885-4BE3-A3E7-6D5BEEA58F35}</a:tableStyleId>
              </a:tblPr>
              <a:tblGrid>
                <a:gridCol w="646795">
                  <a:extLst>
                    <a:ext uri="{9D8B030D-6E8A-4147-A177-3AD203B41FA5}">
                      <a16:colId xmlns:a16="http://schemas.microsoft.com/office/drawing/2014/main" xmlns="" val="2818339941"/>
                    </a:ext>
                  </a:extLst>
                </a:gridCol>
                <a:gridCol w="3683921">
                  <a:extLst>
                    <a:ext uri="{9D8B030D-6E8A-4147-A177-3AD203B41FA5}">
                      <a16:colId xmlns:a16="http://schemas.microsoft.com/office/drawing/2014/main" xmlns="" val="94908062"/>
                    </a:ext>
                  </a:extLst>
                </a:gridCol>
                <a:gridCol w="3946388">
                  <a:extLst>
                    <a:ext uri="{9D8B030D-6E8A-4147-A177-3AD203B41FA5}">
                      <a16:colId xmlns:a16="http://schemas.microsoft.com/office/drawing/2014/main" xmlns="" val="552368658"/>
                    </a:ext>
                  </a:extLst>
                </a:gridCol>
                <a:gridCol w="3721415">
                  <a:extLst>
                    <a:ext uri="{9D8B030D-6E8A-4147-A177-3AD203B41FA5}">
                      <a16:colId xmlns:a16="http://schemas.microsoft.com/office/drawing/2014/main" xmlns=""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GB" sz="1800" dirty="0">
                          <a:latin typeface="Times New Roman" pitchFamily="18" charset="0"/>
                          <a:cs typeface="Times New Roman" pitchFamily="18" charset="0"/>
                        </a:rPr>
                        <a:t> 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8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GB" sz="18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800" dirty="0">
                          <a:latin typeface="Times New Roman" pitchFamily="18" charset="0"/>
                          <a:cs typeface="Times New Roman" pitchFamily="18" charset="0"/>
                        </a:rPr>
                        <a:t>Represents the comparison between different </a:t>
                      </a:r>
                      <a:r>
                        <a:rPr lang="en-GB" sz="1800" dirty="0" err="1">
                          <a:latin typeface="Times New Roman" pitchFamily="18" charset="0"/>
                          <a:cs typeface="Times New Roman" pitchFamily="18" charset="0"/>
                        </a:rPr>
                        <a:t>multilabel</a:t>
                      </a:r>
                      <a:r>
                        <a:rPr lang="en-GB" sz="18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8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6411346"/>
                  </a:ext>
                </a:extLst>
              </a:tr>
            </a:tbl>
          </a:graphicData>
        </a:graphic>
      </p:graphicFrame>
    </p:spTree>
    <p:extLst>
      <p:ext uri="{BB962C8B-B14F-4D97-AF65-F5344CB8AC3E}">
        <p14:creationId xmlns:p14="http://schemas.microsoft.com/office/powerpoint/2010/main"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xmlns=""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a16="http://schemas.microsoft.com/office/drawing/2014/main" xmlns=""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a:t>
            </a:r>
            <a:r>
              <a:rPr lang="en-IN" dirty="0" smtClean="0">
                <a:latin typeface="Times New Roman" panose="02020603050405020304" pitchFamily="18" charset="0"/>
                <a:cs typeface="Times New Roman" panose="02020603050405020304" pitchFamily="18" charset="0"/>
              </a:rPr>
              <a:t>the prepared dataset(consists of 10 different classes) </a:t>
            </a:r>
            <a:r>
              <a:rPr lang="en-IN" dirty="0">
                <a:latin typeface="Times New Roman" panose="02020603050405020304" pitchFamily="18" charset="0"/>
                <a:cs typeface="Times New Roman" panose="02020603050405020304" pitchFamily="18" charset="0"/>
              </a:rPr>
              <a:t>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2265</TotalTime>
  <Words>1567</Words>
  <Application>Microsoft Office PowerPoint</Application>
  <PresentationFormat>Custom</PresentationFormat>
  <Paragraphs>177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Major project on MULTI LABEL CLASSIFICATION USING DEEP NEURAL NETWORK  </vt:lpstr>
      <vt:lpstr>TABLE OF CONTENT</vt:lpstr>
      <vt:lpstr>ABSTRACT</vt:lpstr>
      <vt:lpstr>INTRODUCTION</vt:lpstr>
      <vt:lpstr>PowerPoint Presentation</vt:lpstr>
      <vt:lpstr>LITERATURE SURVEY</vt:lpstr>
      <vt:lpstr>LITERATURE SURVEY</vt:lpstr>
      <vt:lpstr>PROBLEM DEFINITION </vt:lpstr>
      <vt:lpstr>SOLUTION STRATEGY</vt:lpstr>
      <vt:lpstr>DESIGN</vt:lpstr>
      <vt:lpstr>PowerPoint Presentation</vt:lpstr>
      <vt:lpstr>PowerPoint Presentation</vt:lpstr>
      <vt:lpstr>PowerPoint Presentation</vt:lpstr>
      <vt:lpstr>PowerPoint Presentation</vt:lpstr>
      <vt:lpstr>PowerPoint Presentation</vt:lpstr>
      <vt:lpstr>PowerPoint Presentation</vt:lpstr>
      <vt:lpstr>GANTT CHART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pc</cp:lastModifiedBy>
  <cp:revision>187</cp:revision>
  <dcterms:created xsi:type="dcterms:W3CDTF">2020-11-30T13:11:53Z</dcterms:created>
  <dcterms:modified xsi:type="dcterms:W3CDTF">2022-03-31T12:13:17Z</dcterms:modified>
</cp:coreProperties>
</file>