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83" r:id="rId13"/>
    <p:sldId id="278" r:id="rId14"/>
    <p:sldId id="284" r:id="rId15"/>
    <p:sldId id="279" r:id="rId16"/>
    <p:sldId id="280" r:id="rId17"/>
    <p:sldId id="261" r:id="rId18"/>
    <p:sldId id="26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A66B4"/>
    <a:srgbClr val="9942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628" autoAdjust="0"/>
    <p:restoredTop sz="94660"/>
  </p:normalViewPr>
  <p:slideViewPr>
    <p:cSldViewPr snapToGrid="0">
      <p:cViewPr>
        <p:scale>
          <a:sx n="96" d="100"/>
          <a:sy n="96" d="100"/>
        </p:scale>
        <p:origin x="-42" y="96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4/27/2022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a16="http://schemas.microsoft.com/office/drawing/2014/main" xmlns=""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a16="http://schemas.microsoft.com/office/drawing/2014/main" xmlns="" id="{495B8507-881E-46B5-8C7D-6B1BAC3E2426}"/>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a16="http://schemas.microsoft.com/office/drawing/2014/main" xmlns=""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 xmlns:p14="http://schemas.microsoft.com/office/powerpoint/2010/main" val="340043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mc:Choice xmlns="" xmlns:p14="http://schemas.microsoft.com/office/powerpoint/2010/main" Requires="p14">
          <p:contentPart p14:bwMode="auto" r:id="rId2">
            <p14:nvContentPartPr>
              <p14:cNvPr id="10" name="Ink 9">
                <a:extLst>
                  <a:ext uri="{FF2B5EF4-FFF2-40B4-BE49-F238E27FC236}">
                    <a16:creationId xmlns:a16="http://schemas.microsoft.com/office/drawing/2014/main" xmlns="" id="{E186C358-76B2-4BC8-B66B-4ABACDC252FC}"/>
                  </a:ext>
                </a:extLst>
              </p14:cNvPr>
              <p14:cNvContentPartPr/>
              <p14:nvPr/>
            </p14:nvContentPartPr>
            <p14:xfrm>
              <a:off x="4544901" y="3431906"/>
              <a:ext cx="360" cy="360"/>
            </p14:xfrm>
          </p:contentPart>
        </mc:Choice>
        <mc:Fallback>
          <p:pic>
            <p:nvPicPr>
              <p:cNvPr id="10" name="Ink 9">
                <a:extLst>
                  <a:ext uri="{FF2B5EF4-FFF2-40B4-BE49-F238E27FC236}">
                    <a16:creationId xmlns:p14="http://schemas.microsoft.com/office/powerpoint/2010/main" xmlns="" xmlns:a16="http://schemas.microsoft.com/office/drawing/2014/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a16="http://schemas.microsoft.com/office/drawing/2014/main" xmlns=""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a16="http://schemas.microsoft.com/office/drawing/2014/main" xmlns="" id="{EF9D1FD0-BCD1-4A95-92C3-C7B710FC4EF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974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979714" y="1168842"/>
            <a:ext cx="9810206" cy="2585323"/>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Preparation of the dataset which consists of different images of landscape which is labeled into 10 different classes namely: </a:t>
            </a:r>
            <a:r>
              <a:rPr lang="en-US" b="1" dirty="0">
                <a:latin typeface="Times New Roman" pitchFamily="18" charset="0"/>
                <a:cs typeface="Times New Roman" pitchFamily="18" charset="0"/>
              </a:rPr>
              <a:t>person, houses, hills, trees, flowers, water, bridge, soil, sun, rocks</a:t>
            </a:r>
            <a:r>
              <a:rPr lang="en-US" dirty="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Training and Testing </a:t>
            </a:r>
            <a:r>
              <a:rPr lang="en-US" dirty="0">
                <a:latin typeface="Times New Roman" pitchFamily="18" charset="0"/>
                <a:cs typeface="Times New Roman" pitchFamily="18" charset="0"/>
              </a:rPr>
              <a:t>of the multilabel images using </a:t>
            </a:r>
            <a:r>
              <a:rPr lang="en-US" b="1" dirty="0">
                <a:latin typeface="Times New Roman" pitchFamily="18" charset="0"/>
                <a:cs typeface="Times New Roman" pitchFamily="18" charset="0"/>
              </a:rPr>
              <a:t>CNN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KNN </a:t>
            </a:r>
            <a:r>
              <a:rPr lang="en-US" dirty="0">
                <a:latin typeface="Times New Roman" pitchFamily="18" charset="0"/>
                <a:cs typeface="Times New Roman" pitchFamily="18" charset="0"/>
              </a:rPr>
              <a:t>machine learning algorithm .</a:t>
            </a:r>
            <a:endParaRPr lang="en-US" b="1"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Comparison</a:t>
            </a:r>
            <a:r>
              <a:rPr lang="en-US" dirty="0">
                <a:latin typeface="Times New Roman" pitchFamily="18" charset="0"/>
                <a:cs typeface="Times New Roman" pitchFamily="18" charset="0"/>
              </a:rPr>
              <a:t> between the results obtained via </a:t>
            </a:r>
            <a:r>
              <a:rPr lang="en-US" b="1" dirty="0">
                <a:latin typeface="Times New Roman" pitchFamily="18" charset="0"/>
                <a:cs typeface="Times New Roman" pitchFamily="18" charset="0"/>
              </a:rPr>
              <a:t>CNN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KNN</a:t>
            </a:r>
            <a:r>
              <a:rPr lang="en-US" dirty="0">
                <a:latin typeface="Times New Roman" pitchFamily="18" charset="0"/>
                <a:cs typeface="Times New Roman" pitchFamily="18" charset="0"/>
              </a:rPr>
              <a:t> machine learning algorithms.</a:t>
            </a:r>
          </a:p>
          <a:p>
            <a:pPr marL="285750" indent="-285750">
              <a:buFont typeface="Arial" pitchFamily="34" charset="0"/>
              <a:buChar char="•"/>
            </a:pPr>
            <a:r>
              <a:rPr lang="en-US" dirty="0">
                <a:latin typeface="Times New Roman" pitchFamily="18" charset="0"/>
                <a:cs typeface="Times New Roman" pitchFamily="18" charset="0"/>
              </a:rPr>
              <a:t>Preparation of </a:t>
            </a:r>
            <a:r>
              <a:rPr lang="en-US" b="1" dirty="0">
                <a:latin typeface="Times New Roman" pitchFamily="18" charset="0"/>
                <a:cs typeface="Times New Roman" pitchFamily="18" charset="0"/>
              </a:rPr>
              <a:t>Survey Paper</a:t>
            </a:r>
            <a:r>
              <a:rPr lang="en-US" dirty="0">
                <a:latin typeface="Times New Roman" pitchFamily="18" charset="0"/>
                <a:cs typeface="Times New Roman" pitchFamily="18" charset="0"/>
              </a:rPr>
              <a:t>.</a:t>
            </a:r>
          </a:p>
          <a:p>
            <a:pPr marL="285750" indent="-285750">
              <a:buFont typeface="Arial" pitchFamily="34" charset="0"/>
              <a:buChar char="•"/>
            </a:pPr>
            <a:r>
              <a:rPr lang="en-US" dirty="0">
                <a:latin typeface="Times New Roman" pitchFamily="18" charset="0"/>
                <a:cs typeface="Times New Roman" pitchFamily="18" charset="0"/>
              </a:rPr>
              <a:t>The entire code is available in :(</a:t>
            </a:r>
            <a:r>
              <a:rPr lang="en-US" b="1" dirty="0">
                <a:solidFill>
                  <a:schemeClr val="accent1">
                    <a:lumMod val="75000"/>
                  </a:schemeClr>
                </a:solidFill>
                <a:latin typeface="Times New Roman" pitchFamily="18" charset="0"/>
                <a:cs typeface="Times New Roman" pitchFamily="18" charset="0"/>
              </a:rPr>
              <a:t>https://github.com/MAJOR-PROJECT-GROUP-8</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a:t>WORK TO BE DONE</a:t>
            </a:r>
            <a:endParaRPr lang="en-IN" sz="2800" b="1" dirty="0"/>
          </a:p>
        </p:txBody>
      </p:sp>
      <p:sp>
        <p:nvSpPr>
          <p:cNvPr id="5" name="TextBox 4"/>
          <p:cNvSpPr txBox="1"/>
          <p:nvPr/>
        </p:nvSpPr>
        <p:spPr>
          <a:xfrm>
            <a:off x="979714" y="4460682"/>
            <a:ext cx="9309274" cy="892552"/>
          </a:xfrm>
          <a:prstGeom prst="rect">
            <a:avLst/>
          </a:prstGeom>
          <a:noFill/>
        </p:spPr>
        <p:txBody>
          <a:bodyPr wrap="square" rtlCol="0">
            <a:spAutoFit/>
          </a:bodyPr>
          <a:lstStyle/>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Preparation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publication</a:t>
            </a:r>
            <a:r>
              <a:rPr lang="en-US" dirty="0">
                <a:latin typeface="Times New Roman" pitchFamily="18" charset="0"/>
                <a:cs typeface="Times New Roman" pitchFamily="18" charset="0"/>
              </a:rPr>
              <a:t> of the </a:t>
            </a:r>
            <a:r>
              <a:rPr lang="en-US" b="1" dirty="0">
                <a:latin typeface="Times New Roman" pitchFamily="18" charset="0"/>
                <a:cs typeface="Times New Roman" pitchFamily="18" charset="0"/>
              </a:rPr>
              <a:t>research paper</a:t>
            </a:r>
            <a:r>
              <a:rPr lang="en-US" sz="1600" dirty="0">
                <a:latin typeface="Times New Roman" pitchFamily="18" charset="0"/>
                <a:cs typeface="Times New Roman" pitchFamily="18" charset="0"/>
              </a:rPr>
              <a:t>.</a:t>
            </a:r>
          </a:p>
          <a:p>
            <a:pPr marL="285750" indent="-285750">
              <a:buFont typeface="Arial" pitchFamily="34" charset="0"/>
              <a:buChar char="•"/>
            </a:pPr>
            <a:r>
              <a:rPr lang="en-US" sz="1600" b="1" dirty="0">
                <a:latin typeface="Times New Roman" pitchFamily="18" charset="0"/>
                <a:cs typeface="Times New Roman" pitchFamily="18" charset="0"/>
              </a:rPr>
              <a:t>Expansion</a:t>
            </a:r>
            <a:r>
              <a:rPr lang="en-US" sz="1600" dirty="0">
                <a:latin typeface="Times New Roman" pitchFamily="18" charset="0"/>
                <a:cs typeface="Times New Roman" pitchFamily="18" charset="0"/>
              </a:rPr>
              <a:t> of dataset.</a:t>
            </a:r>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2651" y="445273"/>
            <a:ext cx="4898571" cy="461665"/>
          </a:xfrm>
          <a:prstGeom prst="rect">
            <a:avLst/>
          </a:prstGeom>
          <a:noFill/>
        </p:spPr>
        <p:txBody>
          <a:bodyPr wrap="square" rtlCol="0">
            <a:spAutoFit/>
          </a:bodyPr>
          <a:lstStyle/>
          <a:p>
            <a:r>
              <a:rPr lang="en-US" sz="2400" b="1" dirty="0">
                <a:latin typeface="Times New Roman" pitchFamily="18" charset="0"/>
                <a:cs typeface="Times New Roman" pitchFamily="18" charset="0"/>
              </a:rPr>
              <a:t>IMPLEMENTATION  DETAILS</a:t>
            </a:r>
            <a:endParaRPr lang="en-IN" sz="2400" b="1" dirty="0">
              <a:latin typeface="Times New Roman" pitchFamily="18" charset="0"/>
              <a:cs typeface="Times New Roman" pitchFamily="18" charset="0"/>
            </a:endParaRPr>
          </a:p>
        </p:txBody>
      </p:sp>
      <p:sp>
        <p:nvSpPr>
          <p:cNvPr id="3" name="TextBox 2"/>
          <p:cNvSpPr txBox="1"/>
          <p:nvPr/>
        </p:nvSpPr>
        <p:spPr>
          <a:xfrm>
            <a:off x="195943" y="893387"/>
            <a:ext cx="11834949" cy="4801314"/>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We used </a:t>
            </a:r>
            <a:r>
              <a:rPr lang="en-US" b="1" dirty="0">
                <a:latin typeface="Times New Roman" pitchFamily="18" charset="0"/>
                <a:cs typeface="Times New Roman" pitchFamily="18" charset="0"/>
              </a:rPr>
              <a:t>Keras Framework </a:t>
            </a:r>
            <a:r>
              <a:rPr lang="en-US" dirty="0">
                <a:latin typeface="Times New Roman" pitchFamily="18" charset="0"/>
                <a:cs typeface="Times New Roman" pitchFamily="18" charset="0"/>
              </a:rPr>
              <a:t>which is an open source neural network library written in python.</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Programming Language </a:t>
            </a:r>
            <a:r>
              <a:rPr lang="en-US" dirty="0">
                <a:latin typeface="Times New Roman" pitchFamily="18" charset="0"/>
                <a:cs typeface="Times New Roman" pitchFamily="18" charset="0"/>
              </a:rPr>
              <a:t>-Python </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Platform –</a:t>
            </a:r>
            <a:r>
              <a:rPr lang="en-US" dirty="0">
                <a:latin typeface="Times New Roman" pitchFamily="18" charset="0"/>
                <a:cs typeface="Times New Roman" pitchFamily="18" charset="0"/>
              </a:rPr>
              <a:t>Jupyter notebook</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Data gathering- </a:t>
            </a:r>
            <a:r>
              <a:rPr lang="en-US" dirty="0">
                <a:latin typeface="Times New Roman" pitchFamily="18" charset="0"/>
                <a:cs typeface="Times New Roman" pitchFamily="18" charset="0"/>
              </a:rPr>
              <a:t>Images of </a:t>
            </a:r>
            <a:r>
              <a:rPr lang="en-US" b="1" dirty="0">
                <a:latin typeface="Times New Roman" pitchFamily="18" charset="0"/>
                <a:cs typeface="Times New Roman" pitchFamily="18" charset="0"/>
              </a:rPr>
              <a:t>landscape</a:t>
            </a:r>
            <a:r>
              <a:rPr lang="en-US" dirty="0">
                <a:latin typeface="Times New Roman" pitchFamily="18" charset="0"/>
                <a:cs typeface="Times New Roman" pitchFamily="18" charset="0"/>
              </a:rPr>
              <a:t> were classified into 10 different classes </a:t>
            </a:r>
            <a:r>
              <a:rPr lang="en-US" b="1" dirty="0">
                <a:latin typeface="Times New Roman" pitchFamily="18" charset="0"/>
                <a:cs typeface="Times New Roman" pitchFamily="18" charset="0"/>
              </a:rPr>
              <a:t>(person, houses, hills, trees, flowers, water, bridge, soil, sun, rocks) </a:t>
            </a:r>
            <a:r>
              <a:rPr lang="en-US" dirty="0">
                <a:latin typeface="Times New Roman" pitchFamily="18" charset="0"/>
                <a:cs typeface="Times New Roman" pitchFamily="18" charset="0"/>
              </a:rPr>
              <a:t>and were extracted from kaggle website.</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Libraries imported are: </a:t>
            </a:r>
            <a:r>
              <a:rPr lang="en-US" dirty="0">
                <a:latin typeface="Times New Roman" pitchFamily="18" charset="0"/>
                <a:cs typeface="Times New Roman" pitchFamily="18" charset="0"/>
              </a:rPr>
              <a:t>numpy, sklearn.metrics, confusion matrix, seaborn, sklearn.utils, shuffle, matplotlib.pyplot , cv2, tensorflow, tqdm.</a:t>
            </a:r>
          </a:p>
          <a:p>
            <a:r>
              <a:rPr lang="en-US" dirty="0">
                <a:latin typeface="Times New Roman" pitchFamily="18" charset="0"/>
                <a:cs typeface="Times New Roman" pitchFamily="18" charset="0"/>
              </a:rPr>
              <a:t> </a:t>
            </a:r>
          </a:p>
          <a:p>
            <a:pPr marL="285750" indent="-285750">
              <a:buFont typeface="Arial" pitchFamily="34" charset="0"/>
              <a:buChar char="•"/>
            </a:pPr>
            <a:r>
              <a:rPr lang="en-US" dirty="0">
                <a:latin typeface="Times New Roman" pitchFamily="18" charset="0"/>
                <a:cs typeface="Times New Roman" pitchFamily="18" charset="0"/>
              </a:rPr>
              <a:t>We define the model as the instance of </a:t>
            </a:r>
            <a:r>
              <a:rPr lang="en-US" b="1" dirty="0">
                <a:latin typeface="Times New Roman" pitchFamily="18" charset="0"/>
                <a:cs typeface="Times New Roman" pitchFamily="18" charset="0"/>
              </a:rPr>
              <a:t>Sequential() </a:t>
            </a:r>
            <a:r>
              <a:rPr lang="en-US" dirty="0">
                <a:latin typeface="Times New Roman" pitchFamily="18" charset="0"/>
                <a:cs typeface="Times New Roman" pitchFamily="18" charset="0"/>
              </a:rPr>
              <a:t>and then just define the layers(</a:t>
            </a:r>
            <a:r>
              <a:rPr lang="en-US" b="1" dirty="0">
                <a:latin typeface="Times New Roman" pitchFamily="18" charset="0"/>
                <a:cs typeface="Times New Roman" pitchFamily="18" charset="0"/>
              </a:rPr>
              <a:t>Conv2D,MaxPooling2D,Flatten,Dense,Relu</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Loss function used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binary_crossentropy</a:t>
            </a:r>
            <a:r>
              <a:rPr lang="en-US" dirty="0">
                <a:latin typeface="Times New Roman" pitchFamily="18" charset="0"/>
                <a:cs typeface="Times New Roman" pitchFamily="18" charset="0"/>
              </a:rPr>
              <a:t> . </a:t>
            </a:r>
            <a:r>
              <a:rPr lang="en-US" b="1" dirty="0">
                <a:latin typeface="Times New Roman" pitchFamily="18" charset="0"/>
                <a:cs typeface="Times New Roman" pitchFamily="18" charset="0"/>
              </a:rPr>
              <a:t>Optimizer used</a:t>
            </a:r>
            <a:r>
              <a:rPr lang="en-US" dirty="0">
                <a:latin typeface="Times New Roman" pitchFamily="18" charset="0"/>
                <a:cs typeface="Times New Roman" pitchFamily="18" charset="0"/>
              </a:rPr>
              <a:t>-Adam.</a:t>
            </a:r>
          </a:p>
          <a:p>
            <a:endParaRPr lang="en-US"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817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7885" y="262393"/>
            <a:ext cx="4802588" cy="523220"/>
          </a:xfrm>
          <a:prstGeom prst="rect">
            <a:avLst/>
          </a:prstGeom>
          <a:noFill/>
        </p:spPr>
        <p:txBody>
          <a:bodyPr wrap="square" rtlCol="0">
            <a:spAutoFit/>
          </a:bodyPr>
          <a:lstStyle/>
          <a:p>
            <a:r>
              <a:rPr lang="en-US" dirty="0"/>
              <a:t>				</a:t>
            </a:r>
            <a:r>
              <a:rPr lang="en-US" sz="2800" b="1" dirty="0">
                <a:latin typeface="Times New Roman" pitchFamily="18" charset="0"/>
                <a:cs typeface="Times New Roman" pitchFamily="18" charset="0"/>
              </a:rPr>
              <a:t>ALGORITHM</a:t>
            </a:r>
            <a:endParaRPr lang="en-IN" sz="2800" b="1" dirty="0">
              <a:latin typeface="Times New Roman" pitchFamily="18" charset="0"/>
              <a:cs typeface="Times New Roman" pitchFamily="18" charset="0"/>
            </a:endParaRPr>
          </a:p>
        </p:txBody>
      </p:sp>
      <p:sp>
        <p:nvSpPr>
          <p:cNvPr id="4" name="TextBox 3"/>
          <p:cNvSpPr txBox="1"/>
          <p:nvPr/>
        </p:nvSpPr>
        <p:spPr>
          <a:xfrm>
            <a:off x="1439185" y="1003650"/>
            <a:ext cx="10503673" cy="5755422"/>
          </a:xfrm>
          <a:prstGeom prst="rect">
            <a:avLst/>
          </a:prstGeom>
          <a:noFill/>
        </p:spPr>
        <p:txBody>
          <a:bodyPr wrap="square" rtlCol="0">
            <a:spAutoFit/>
          </a:bodyPr>
          <a:lstStyle/>
          <a:p>
            <a:r>
              <a:rPr lang="en-US" sz="1600" b="1" dirty="0">
                <a:latin typeface="Times New Roman" pitchFamily="18" charset="0"/>
                <a:cs typeface="Times New Roman" pitchFamily="18" charset="0"/>
              </a:rPr>
              <a:t>MULTILABEL CLASSIFICATION USING CNN MODEL:</a:t>
            </a:r>
          </a:p>
          <a:p>
            <a:pPr marL="342900" indent="-342900">
              <a:buFont typeface="+mj-lt"/>
              <a:buAutoNum type="arabicParenR"/>
            </a:pPr>
            <a:r>
              <a:rPr lang="en-US" sz="1600" b="1" dirty="0"/>
              <a:t>Start</a:t>
            </a:r>
          </a:p>
          <a:p>
            <a:pPr marL="342900" indent="-342900">
              <a:buFont typeface="+mj-lt"/>
              <a:buAutoNum type="arabicParenR"/>
            </a:pPr>
            <a:r>
              <a:rPr lang="en-US" sz="1600" b="1" dirty="0"/>
              <a:t>Import the necessary modules as:</a:t>
            </a:r>
            <a:r>
              <a:rPr lang="en-US" sz="1600" dirty="0">
                <a:latin typeface="Times New Roman" pitchFamily="18" charset="0"/>
                <a:cs typeface="Times New Roman" pitchFamily="18" charset="0"/>
              </a:rPr>
              <a:t> numpy, sklearn.metrics, confusion matrix, seaborn, sklearn.utils, shuffle, matplotlib.pyplot , cv2, tensorflow, tqdm .</a:t>
            </a:r>
            <a:endParaRPr lang="en-US" sz="1600" b="1" dirty="0"/>
          </a:p>
          <a:p>
            <a:pPr marL="342900" indent="-342900">
              <a:buFont typeface="+mj-lt"/>
              <a:buAutoNum type="arabicParenR"/>
            </a:pPr>
            <a:r>
              <a:rPr lang="en-IN" sz="1600" dirty="0"/>
              <a:t>We define location of dataset, define subplot, load image pixels, plot raw pixel data,</a:t>
            </a:r>
            <a:r>
              <a:rPr lang="en-US" sz="1600" dirty="0"/>
              <a:t> load and summarize the mapping file for the landscape dataset,</a:t>
            </a:r>
            <a:r>
              <a:rPr lang="en-IN" sz="1600" dirty="0"/>
              <a:t> load file as CSV, summarize properties etc.</a:t>
            </a:r>
          </a:p>
          <a:p>
            <a:pPr marL="342900" indent="-342900">
              <a:buFont typeface="+mj-lt"/>
              <a:buAutoNum type="arabicParenR"/>
            </a:pPr>
            <a:r>
              <a:rPr lang="en-US" sz="1600" dirty="0"/>
              <a:t>We create a mapping of tags to integers given the loaded mapping file, we create a mapping of filenames to tag lists and save into a compressed file for later use</a:t>
            </a:r>
            <a:r>
              <a:rPr lang="en-US" sz="1600" dirty="0" smtClean="0"/>
              <a:t>.</a:t>
            </a:r>
          </a:p>
          <a:p>
            <a:pPr marL="342900" indent="-342900">
              <a:buFont typeface="+mj-lt"/>
              <a:buAutoNum type="arabicParenR"/>
            </a:pPr>
            <a:r>
              <a:rPr lang="en-IN" sz="1600" dirty="0" smtClean="0"/>
              <a:t>Calculate </a:t>
            </a:r>
            <a:r>
              <a:rPr lang="en-IN" sz="1600" dirty="0" err="1" smtClean="0"/>
              <a:t>fbeta</a:t>
            </a:r>
            <a:r>
              <a:rPr lang="en-IN" sz="1600" dirty="0" smtClean="0"/>
              <a:t> score for multi-label classification , define CNN model and finally plot diagnostic learning curves.</a:t>
            </a:r>
          </a:p>
          <a:p>
            <a:pPr marL="342900" indent="-342900">
              <a:buFont typeface="+mj-lt"/>
              <a:buAutoNum type="arabicParenR"/>
            </a:pPr>
            <a:endParaRPr lang="en-US" sz="1600" dirty="0" smtClean="0"/>
          </a:p>
          <a:p>
            <a:pPr marL="342900" indent="-342900"/>
            <a:endParaRPr lang="en-US" sz="1600" dirty="0"/>
          </a:p>
          <a:p>
            <a:pPr marL="342900" indent="-342900"/>
            <a:r>
              <a:rPr lang="en-US" sz="1600" b="1" dirty="0">
                <a:latin typeface="Times New Roman" pitchFamily="18" charset="0"/>
                <a:cs typeface="Times New Roman" pitchFamily="18" charset="0"/>
              </a:rPr>
              <a:t>MULTILABEL CALSSIFICATION USING KNN MODEL:</a:t>
            </a:r>
          </a:p>
          <a:p>
            <a:pPr marL="342900" indent="-342900">
              <a:buAutoNum type="arabicParenR"/>
            </a:pPr>
            <a:r>
              <a:rPr lang="en-IN" sz="1600" b="1" dirty="0">
                <a:latin typeface="Times New Roman" pitchFamily="18" charset="0"/>
                <a:cs typeface="Times New Roman" pitchFamily="18" charset="0"/>
              </a:rPr>
              <a:t>Start</a:t>
            </a:r>
          </a:p>
          <a:p>
            <a:pPr marL="342900" indent="-342900">
              <a:buFontTx/>
              <a:buAutoNum type="arabicParenR"/>
            </a:pPr>
            <a:r>
              <a:rPr lang="en-IN" sz="1600" b="1" dirty="0">
                <a:latin typeface="Times New Roman" pitchFamily="18" charset="0"/>
                <a:cs typeface="Times New Roman" pitchFamily="18" charset="0"/>
              </a:rPr>
              <a:t>Import the necessary modules as: </a:t>
            </a:r>
            <a:r>
              <a:rPr lang="en-IN" sz="1600" dirty="0" err="1" smtClean="0">
                <a:latin typeface="Times New Roman" pitchFamily="18" charset="0"/>
                <a:cs typeface="Times New Roman" pitchFamily="18" charset="0"/>
              </a:rPr>
              <a:t>numpy</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pandas, matplotlib, seaborn, </a:t>
            </a:r>
            <a:r>
              <a:rPr lang="en-IN" sz="1600" dirty="0" err="1">
                <a:latin typeface="Times New Roman" pitchFamily="18" charset="0"/>
                <a:cs typeface="Times New Roman" pitchFamily="18" charset="0"/>
              </a:rPr>
              <a:t>sklearn.neighbors</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sklearn.metrics</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sklearn.model_selection</a:t>
            </a:r>
            <a:r>
              <a:rPr lang="en-IN" sz="1600" dirty="0" smtClean="0">
                <a:latin typeface="Times New Roman" pitchFamily="18" charset="0"/>
                <a:cs typeface="Times New Roman" pitchFamily="18" charset="0"/>
              </a:rPr>
              <a:t> .</a:t>
            </a:r>
          </a:p>
          <a:p>
            <a:pPr marL="342900" indent="-342900">
              <a:buFontTx/>
              <a:buAutoNum type="arabicParenR"/>
            </a:pPr>
            <a:r>
              <a:rPr lang="en-US" sz="1600" dirty="0" smtClean="0">
                <a:latin typeface="Times New Roman" pitchFamily="18" charset="0"/>
                <a:cs typeface="Times New Roman" pitchFamily="18" charset="0"/>
              </a:rPr>
              <a:t>We define the path of dataset and load file as CSV .</a:t>
            </a:r>
          </a:p>
          <a:p>
            <a:pPr marL="342900" indent="-342900">
              <a:buFontTx/>
              <a:buAutoNum type="arabicParenR"/>
            </a:pPr>
            <a:r>
              <a:rPr lang="en-IN" sz="1600" dirty="0" smtClean="0">
                <a:latin typeface="Times New Roman" pitchFamily="18" charset="0"/>
                <a:cs typeface="Times New Roman" pitchFamily="18" charset="0"/>
              </a:rPr>
              <a:t>Import the </a:t>
            </a:r>
            <a:r>
              <a:rPr lang="en-IN" sz="1600" dirty="0" err="1" smtClean="0">
                <a:latin typeface="Times New Roman" pitchFamily="18" charset="0"/>
                <a:cs typeface="Times New Roman" pitchFamily="18" charset="0"/>
              </a:rPr>
              <a:t>KNeighborsClassifier</a:t>
            </a:r>
            <a:r>
              <a:rPr lang="en-IN" sz="1600" dirty="0" smtClean="0">
                <a:latin typeface="Times New Roman" pitchFamily="18" charset="0"/>
                <a:cs typeface="Times New Roman" pitchFamily="18" charset="0"/>
              </a:rPr>
              <a:t> module and create KNN classifier object by passing argument number of </a:t>
            </a:r>
            <a:r>
              <a:rPr lang="en-IN" sz="1600" dirty="0" err="1" smtClean="0">
                <a:latin typeface="Times New Roman" pitchFamily="18" charset="0"/>
                <a:cs typeface="Times New Roman" pitchFamily="18" charset="0"/>
              </a:rPr>
              <a:t>neighbors</a:t>
            </a:r>
            <a:r>
              <a:rPr lang="en-IN" sz="1600" dirty="0" smtClean="0">
                <a:latin typeface="Times New Roman" pitchFamily="18" charset="0"/>
                <a:cs typeface="Times New Roman" pitchFamily="18" charset="0"/>
              </a:rPr>
              <a:t> in </a:t>
            </a:r>
            <a:r>
              <a:rPr lang="en-IN" sz="1600" dirty="0" err="1" smtClean="0">
                <a:latin typeface="Times New Roman" pitchFamily="18" charset="0"/>
                <a:cs typeface="Times New Roman" pitchFamily="18" charset="0"/>
              </a:rPr>
              <a:t>KNeighborsClassifier</a:t>
            </a:r>
            <a:r>
              <a:rPr lang="en-IN" sz="1600" dirty="0" smtClean="0">
                <a:latin typeface="Times New Roman" pitchFamily="18" charset="0"/>
                <a:cs typeface="Times New Roman" pitchFamily="18" charset="0"/>
              </a:rPr>
              <a:t>() function.</a:t>
            </a:r>
          </a:p>
          <a:p>
            <a:pPr marL="342900" indent="-342900">
              <a:buFontTx/>
              <a:buAutoNum type="arabicParenR"/>
            </a:pPr>
            <a:r>
              <a:rPr lang="en-IN" sz="1600" dirty="0" smtClean="0"/>
              <a:t> Fit  model on the train set using fit() and perform prediction on the test set using predict().</a:t>
            </a:r>
            <a:endParaRPr lang="en-US" sz="1600" dirty="0" smtClean="0">
              <a:latin typeface="Times New Roman" pitchFamily="18" charset="0"/>
              <a:cs typeface="Times New Roman" pitchFamily="18" charset="0"/>
            </a:endParaRPr>
          </a:p>
          <a:p>
            <a:pPr marL="342900" indent="-342900">
              <a:buFontTx/>
              <a:buAutoNum type="arabicParenR"/>
            </a:pPr>
            <a:endParaRPr lang="en-IN" sz="1600" dirty="0" smtClean="0">
              <a:latin typeface="Times New Roman" pitchFamily="18" charset="0"/>
              <a:cs typeface="Times New Roman" pitchFamily="18" charset="0"/>
            </a:endParaRPr>
          </a:p>
          <a:p>
            <a:pPr marL="342900" indent="-342900">
              <a:buFontTx/>
              <a:buAutoNum type="arabicParenR"/>
            </a:pPr>
            <a:endParaRPr lang="en-IN" sz="1600" dirty="0" smtClean="0">
              <a:latin typeface="Times New Roman" pitchFamily="18" charset="0"/>
              <a:cs typeface="Times New Roman" pitchFamily="18" charset="0"/>
            </a:endParaRPr>
          </a:p>
          <a:p>
            <a:pPr marL="342900" indent="-342900"/>
            <a:endParaRPr lang="en-IN" sz="1600" dirty="0"/>
          </a:p>
          <a:p>
            <a:pPr marL="285750" indent="-285750">
              <a:buFont typeface="Arial" pitchFamily="34" charset="0"/>
              <a:buChar char="•"/>
            </a:pPr>
            <a:endParaRPr lang="en-IN" sz="1600" b="1" dirty="0"/>
          </a:p>
        </p:txBody>
      </p:sp>
    </p:spTree>
    <p:extLst>
      <p:ext uri="{BB962C8B-B14F-4D97-AF65-F5344CB8AC3E}">
        <p14:creationId xmlns="" xmlns:p14="http://schemas.microsoft.com/office/powerpoint/2010/main" val="31340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3432" y="246692"/>
            <a:ext cx="1215076" cy="369332"/>
          </a:xfrm>
          <a:prstGeom prst="rect">
            <a:avLst/>
          </a:prstGeom>
        </p:spPr>
        <p:txBody>
          <a:bodyPr wrap="none">
            <a:spAutoFit/>
          </a:bodyPr>
          <a:lstStyle/>
          <a:p>
            <a:r>
              <a:rPr lang="en-US" b="1" dirty="0">
                <a:latin typeface="Times New Roman" pitchFamily="18" charset="0"/>
                <a:cs typeface="Times New Roman" pitchFamily="18" charset="0"/>
              </a:rPr>
              <a:t>RESULTS</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9067" y="1252277"/>
            <a:ext cx="4630020" cy="3041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20708" y="1721272"/>
            <a:ext cx="4777449" cy="2103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098157" y="1892410"/>
            <a:ext cx="2027126" cy="18526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688868" y="5189980"/>
            <a:ext cx="4252912"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6977" y="906449"/>
            <a:ext cx="4651514" cy="307777"/>
          </a:xfrm>
          <a:prstGeom prst="rect">
            <a:avLst/>
          </a:prstGeom>
          <a:noFill/>
        </p:spPr>
        <p:txBody>
          <a:bodyPr wrap="square" rtlCol="0">
            <a:spAutoFit/>
          </a:bodyPr>
          <a:lstStyle/>
          <a:p>
            <a:r>
              <a:rPr lang="en-US" sz="1400" b="1" dirty="0" smtClean="0"/>
              <a:t>EXAMPLE OF IMAGES USED FOR TRAINING AND TESTING</a:t>
            </a:r>
            <a:endParaRPr lang="en-IN" sz="1400" b="1" dirty="0"/>
          </a:p>
        </p:txBody>
      </p:sp>
      <p:sp>
        <p:nvSpPr>
          <p:cNvPr id="5" name="TextBox 4"/>
          <p:cNvSpPr txBox="1"/>
          <p:nvPr/>
        </p:nvSpPr>
        <p:spPr>
          <a:xfrm>
            <a:off x="6305384" y="1252277"/>
            <a:ext cx="4969566" cy="307777"/>
          </a:xfrm>
          <a:prstGeom prst="rect">
            <a:avLst/>
          </a:prstGeom>
          <a:noFill/>
        </p:spPr>
        <p:txBody>
          <a:bodyPr wrap="square" rtlCol="0">
            <a:spAutoFit/>
          </a:bodyPr>
          <a:lstStyle/>
          <a:p>
            <a:r>
              <a:rPr lang="en-US" sz="1400" b="1" dirty="0" smtClean="0"/>
              <a:t>CLASSES INTO WHICH IMAGES WERE LABELLED</a:t>
            </a:r>
            <a:endParaRPr lang="en-IN" sz="1400" b="1" dirty="0"/>
          </a:p>
        </p:txBody>
      </p:sp>
      <p:sp>
        <p:nvSpPr>
          <p:cNvPr id="6" name="TextBox 5"/>
          <p:cNvSpPr txBox="1"/>
          <p:nvPr/>
        </p:nvSpPr>
        <p:spPr>
          <a:xfrm>
            <a:off x="3927944" y="4738977"/>
            <a:ext cx="4155199" cy="307777"/>
          </a:xfrm>
          <a:prstGeom prst="rect">
            <a:avLst/>
          </a:prstGeom>
          <a:noFill/>
        </p:spPr>
        <p:txBody>
          <a:bodyPr wrap="square" rtlCol="0">
            <a:spAutoFit/>
          </a:bodyPr>
          <a:lstStyle/>
          <a:p>
            <a:r>
              <a:rPr lang="en-US" sz="1400" b="1" dirty="0" smtClean="0"/>
              <a:t>TRAIN AND TEST SCORES</a:t>
            </a:r>
            <a:endParaRPr lang="en-IN" sz="1400" b="1" dirty="0"/>
          </a:p>
        </p:txBody>
      </p:sp>
    </p:spTree>
    <p:extLst>
      <p:ext uri="{BB962C8B-B14F-4D97-AF65-F5344CB8AC3E}">
        <p14:creationId xmlns="" xmlns:p14="http://schemas.microsoft.com/office/powerpoint/2010/main" val="384515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19335" y="302351"/>
            <a:ext cx="1560620" cy="461665"/>
          </a:xfrm>
          <a:prstGeom prst="rect">
            <a:avLst/>
          </a:prstGeom>
        </p:spPr>
        <p:txBody>
          <a:bodyPr wrap="none">
            <a:spAutoFit/>
          </a:bodyPr>
          <a:lstStyle/>
          <a:p>
            <a:r>
              <a:rPr lang="en-US" sz="2400" b="1" dirty="0">
                <a:latin typeface="Times New Roman" pitchFamily="18" charset="0"/>
                <a:cs typeface="Times New Roman" pitchFamily="18" charset="0"/>
              </a:rPr>
              <a:t>RESULTS</a:t>
            </a:r>
            <a:endParaRPr lang="en-IN" sz="2400" b="1" dirty="0">
              <a:latin typeface="Times New Roman" pitchFamily="18" charset="0"/>
              <a:cs typeface="Times New Roman" pitchFamily="18" charset="0"/>
            </a:endParaRPr>
          </a:p>
        </p:txBody>
      </p:sp>
      <p:sp>
        <p:nvSpPr>
          <p:cNvPr id="3" name="Rectangle 2"/>
          <p:cNvSpPr/>
          <p:nvPr/>
        </p:nvSpPr>
        <p:spPr>
          <a:xfrm>
            <a:off x="1393332" y="764016"/>
            <a:ext cx="6096797" cy="369332"/>
          </a:xfrm>
          <a:prstGeom prst="rect">
            <a:avLst/>
          </a:prstGeom>
        </p:spPr>
        <p:txBody>
          <a:bodyPr wrap="none">
            <a:spAutoFit/>
          </a:bodyPr>
          <a:lstStyle/>
          <a:p>
            <a:r>
              <a:rPr lang="en-US" b="1" dirty="0" smtClean="0">
                <a:latin typeface="Times New Roman" pitchFamily="18" charset="0"/>
                <a:cs typeface="Times New Roman" pitchFamily="18" charset="0"/>
              </a:rPr>
              <a:t>MULTILABEL CLASSIFICATION USING CNN MODEL:</a:t>
            </a:r>
            <a:endParaRPr lang="en-US" b="1" dirty="0">
              <a:latin typeface="Times New Roman" pitchFamily="18" charset="0"/>
              <a:cs typeface="Times New Roman" pitchFamily="18" charset="0"/>
            </a:endParaRPr>
          </a:p>
        </p:txBody>
      </p:sp>
      <p:sp>
        <p:nvSpPr>
          <p:cNvPr id="7" name="TextBox 6"/>
          <p:cNvSpPr txBox="1"/>
          <p:nvPr/>
        </p:nvSpPr>
        <p:spPr>
          <a:xfrm>
            <a:off x="6784832" y="3646788"/>
            <a:ext cx="2467983" cy="369332"/>
          </a:xfrm>
          <a:prstGeom prst="rect">
            <a:avLst/>
          </a:prstGeom>
          <a:noFill/>
        </p:spPr>
        <p:txBody>
          <a:bodyPr wrap="none" rtlCol="0">
            <a:spAutoFit/>
          </a:bodyPr>
          <a:lstStyle/>
          <a:p>
            <a:r>
              <a:rPr lang="en-US" dirty="0" smtClean="0"/>
              <a:t>Fig. Loss </a:t>
            </a:r>
            <a:r>
              <a:rPr lang="en-US" dirty="0" err="1" smtClean="0"/>
              <a:t>vs</a:t>
            </a:r>
            <a:r>
              <a:rPr lang="en-US" dirty="0" smtClean="0"/>
              <a:t> epoch Graph</a:t>
            </a:r>
            <a:endParaRPr lang="en-IN" dirty="0"/>
          </a:p>
        </p:txBody>
      </p:sp>
      <p:sp>
        <p:nvSpPr>
          <p:cNvPr id="8" name="TextBox 7"/>
          <p:cNvSpPr txBox="1"/>
          <p:nvPr/>
        </p:nvSpPr>
        <p:spPr>
          <a:xfrm>
            <a:off x="6830487" y="5868063"/>
            <a:ext cx="2907271" cy="369332"/>
          </a:xfrm>
          <a:prstGeom prst="rect">
            <a:avLst/>
          </a:prstGeom>
          <a:noFill/>
        </p:spPr>
        <p:txBody>
          <a:bodyPr wrap="none" rtlCol="0">
            <a:spAutoFit/>
          </a:bodyPr>
          <a:lstStyle/>
          <a:p>
            <a:r>
              <a:rPr lang="en-US" dirty="0" smtClean="0"/>
              <a:t>Fig. Accuracy </a:t>
            </a:r>
            <a:r>
              <a:rPr lang="en-US" dirty="0" err="1" smtClean="0"/>
              <a:t>vs</a:t>
            </a:r>
            <a:r>
              <a:rPr lang="en-US" dirty="0" smtClean="0"/>
              <a:t> epoch Graph</a:t>
            </a: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93332" y="1323465"/>
            <a:ext cx="4553138" cy="42110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02797" y="5414839"/>
            <a:ext cx="3745064" cy="369332"/>
          </a:xfrm>
          <a:prstGeom prst="rect">
            <a:avLst/>
          </a:prstGeom>
          <a:noFill/>
        </p:spPr>
        <p:txBody>
          <a:bodyPr wrap="square" rtlCol="0">
            <a:spAutoFit/>
          </a:bodyPr>
          <a:lstStyle/>
          <a:p>
            <a:r>
              <a:rPr lang="en-US" dirty="0" smtClean="0"/>
              <a:t>Fig: CNN Model Layers</a:t>
            </a:r>
            <a:endParaRPr lang="en-IN" dirty="0"/>
          </a:p>
        </p:txBody>
      </p:sp>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79955" y="1453958"/>
            <a:ext cx="3836254" cy="2254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579955" y="4078274"/>
            <a:ext cx="3200149" cy="17897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80666" y="6125344"/>
            <a:ext cx="6504166" cy="523220"/>
          </a:xfrm>
          <a:prstGeom prst="rect">
            <a:avLst/>
          </a:prstGeom>
        </p:spPr>
        <p:txBody>
          <a:bodyPr wrap="square">
            <a:spAutoFit/>
          </a:bodyPr>
          <a:lstStyle/>
          <a:p>
            <a:r>
              <a:rPr lang="en-US" sz="1400" dirty="0"/>
              <a:t>We got  </a:t>
            </a:r>
            <a:r>
              <a:rPr lang="en-US" sz="1400" dirty="0" err="1" smtClean="0"/>
              <a:t>fbeta</a:t>
            </a:r>
            <a:r>
              <a:rPr lang="en-US" sz="1400" dirty="0" smtClean="0"/>
              <a:t> of </a:t>
            </a:r>
            <a:r>
              <a:rPr lang="en-US" sz="1400" dirty="0" smtClean="0"/>
              <a:t>88% </a:t>
            </a:r>
            <a:r>
              <a:rPr lang="en-US" sz="1400" dirty="0"/>
              <a:t>in </a:t>
            </a:r>
            <a:r>
              <a:rPr lang="en-US" sz="1400" dirty="0" smtClean="0"/>
              <a:t>Multi Label </a:t>
            </a:r>
            <a:r>
              <a:rPr lang="en-US" sz="1400" dirty="0"/>
              <a:t>Classification using </a:t>
            </a:r>
            <a:r>
              <a:rPr lang="en-US" sz="1400" dirty="0" smtClean="0"/>
              <a:t>CNN model </a:t>
            </a:r>
          </a:p>
          <a:p>
            <a:r>
              <a:rPr lang="en-US" sz="1400" dirty="0" smtClean="0"/>
              <a:t>(We </a:t>
            </a:r>
            <a:r>
              <a:rPr lang="en-US" sz="1400" smtClean="0"/>
              <a:t>will </a:t>
            </a:r>
            <a:r>
              <a:rPr lang="en-US" sz="1400" smtClean="0"/>
              <a:t> improve </a:t>
            </a:r>
            <a:r>
              <a:rPr lang="en-US" sz="1400" dirty="0" smtClean="0"/>
              <a:t>it as we expand our dataset size.)</a:t>
            </a:r>
            <a:endParaRPr lang="en-IN" sz="1400" dirty="0"/>
          </a:p>
        </p:txBody>
      </p:sp>
      <p:sp>
        <p:nvSpPr>
          <p:cNvPr id="13" name="Rectangle 12"/>
          <p:cNvSpPr/>
          <p:nvPr/>
        </p:nvSpPr>
        <p:spPr>
          <a:xfrm>
            <a:off x="10320793" y="2210463"/>
            <a:ext cx="190832" cy="151074"/>
          </a:xfrm>
          <a:prstGeom prst="rect">
            <a:avLst/>
          </a:prstGeom>
          <a:solidFill>
            <a:srgbClr val="994233"/>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0320793" y="2839941"/>
            <a:ext cx="190832" cy="151074"/>
          </a:xfrm>
          <a:prstGeom prst="rect">
            <a:avLst/>
          </a:prstGeom>
          <a:solidFill>
            <a:srgbClr val="FF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9940455" y="5152446"/>
            <a:ext cx="190832" cy="151074"/>
          </a:xfrm>
          <a:prstGeom prst="rect">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940455" y="4469958"/>
            <a:ext cx="190832" cy="151074"/>
          </a:xfrm>
          <a:prstGeom prst="rect">
            <a:avLst/>
          </a:prstGeom>
          <a:solidFill>
            <a:srgbClr val="3A66B4"/>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614992" y="2101334"/>
            <a:ext cx="1288111" cy="307777"/>
          </a:xfrm>
          <a:prstGeom prst="rect">
            <a:avLst/>
          </a:prstGeom>
          <a:noFill/>
        </p:spPr>
        <p:txBody>
          <a:bodyPr wrap="square" rtlCol="0">
            <a:spAutoFit/>
          </a:bodyPr>
          <a:lstStyle/>
          <a:p>
            <a:r>
              <a:rPr lang="en-US" sz="1400" dirty="0" smtClean="0"/>
              <a:t>Validation loss</a:t>
            </a:r>
            <a:endParaRPr lang="en-IN" sz="1400" dirty="0"/>
          </a:p>
        </p:txBody>
      </p:sp>
      <p:sp>
        <p:nvSpPr>
          <p:cNvPr id="11" name="TextBox 10"/>
          <p:cNvSpPr txBox="1"/>
          <p:nvPr/>
        </p:nvSpPr>
        <p:spPr>
          <a:xfrm>
            <a:off x="10694504" y="2751151"/>
            <a:ext cx="858741" cy="307777"/>
          </a:xfrm>
          <a:prstGeom prst="rect">
            <a:avLst/>
          </a:prstGeom>
          <a:noFill/>
        </p:spPr>
        <p:txBody>
          <a:bodyPr wrap="square" rtlCol="0">
            <a:spAutoFit/>
          </a:bodyPr>
          <a:lstStyle/>
          <a:p>
            <a:r>
              <a:rPr lang="en-US" sz="1400" dirty="0" smtClean="0"/>
              <a:t>loss</a:t>
            </a:r>
            <a:endParaRPr lang="en-IN" sz="1400" dirty="0"/>
          </a:p>
        </p:txBody>
      </p:sp>
      <p:sp>
        <p:nvSpPr>
          <p:cNvPr id="12" name="TextBox 11"/>
          <p:cNvSpPr txBox="1"/>
          <p:nvPr/>
        </p:nvSpPr>
        <p:spPr>
          <a:xfrm>
            <a:off x="10249231" y="4360829"/>
            <a:ext cx="1129085" cy="307777"/>
          </a:xfrm>
          <a:prstGeom prst="rect">
            <a:avLst/>
          </a:prstGeom>
          <a:noFill/>
        </p:spPr>
        <p:txBody>
          <a:bodyPr wrap="square" rtlCol="0">
            <a:spAutoFit/>
          </a:bodyPr>
          <a:lstStyle/>
          <a:p>
            <a:r>
              <a:rPr lang="en-US" sz="1400" dirty="0"/>
              <a:t>fbeta</a:t>
            </a:r>
            <a:endParaRPr lang="en-IN" sz="1400" dirty="0"/>
          </a:p>
        </p:txBody>
      </p:sp>
      <p:sp>
        <p:nvSpPr>
          <p:cNvPr id="17" name="Rectangle 16"/>
          <p:cNvSpPr/>
          <p:nvPr/>
        </p:nvSpPr>
        <p:spPr>
          <a:xfrm>
            <a:off x="10265133" y="5077515"/>
            <a:ext cx="1341649" cy="307777"/>
          </a:xfrm>
          <a:prstGeom prst="rect">
            <a:avLst/>
          </a:prstGeom>
        </p:spPr>
        <p:txBody>
          <a:bodyPr wrap="none">
            <a:spAutoFit/>
          </a:bodyPr>
          <a:lstStyle/>
          <a:p>
            <a:r>
              <a:rPr lang="en-US" sz="1400" dirty="0" smtClean="0"/>
              <a:t>Validation fbeta</a:t>
            </a:r>
            <a:endParaRPr lang="en-IN" sz="1400" dirty="0"/>
          </a:p>
        </p:txBody>
      </p:sp>
    </p:spTree>
    <p:extLst>
      <p:ext uri="{BB962C8B-B14F-4D97-AF65-F5344CB8AC3E}">
        <p14:creationId xmlns="" xmlns:p14="http://schemas.microsoft.com/office/powerpoint/2010/main" val="213899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pic>
        <p:nvPicPr>
          <p:cNvPr id="3" name="Picture 2" descr="Screenshot (32).png"/>
          <p:cNvPicPr>
            <a:picLocks noChangeAspect="1"/>
          </p:cNvPicPr>
          <p:nvPr/>
        </p:nvPicPr>
        <p:blipFill>
          <a:blip r:embed="rId2"/>
          <a:stretch>
            <a:fillRect/>
          </a:stretch>
        </p:blipFill>
        <p:spPr>
          <a:xfrm>
            <a:off x="1567543" y="1881052"/>
            <a:ext cx="7903029" cy="3161212"/>
          </a:xfrm>
          <a:prstGeom prst="rect">
            <a:avLst/>
          </a:prstGeom>
        </p:spPr>
      </p:pic>
      <p:sp>
        <p:nvSpPr>
          <p:cNvPr id="5" name="TextBox 4"/>
          <p:cNvSpPr txBox="1"/>
          <p:nvPr/>
        </p:nvSpPr>
        <p:spPr>
          <a:xfrm>
            <a:off x="1593669" y="1345474"/>
            <a:ext cx="610962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MULTILABEL CALSSIFICATION USING KNN MODEL:</a:t>
            </a:r>
            <a:endParaRPr lang="en-IN" dirty="0"/>
          </a:p>
        </p:txBody>
      </p:sp>
      <p:sp>
        <p:nvSpPr>
          <p:cNvPr id="7" name="TextBox 6"/>
          <p:cNvSpPr txBox="1"/>
          <p:nvPr/>
        </p:nvSpPr>
        <p:spPr>
          <a:xfrm>
            <a:off x="1436914" y="5434148"/>
            <a:ext cx="7561429" cy="369332"/>
          </a:xfrm>
          <a:prstGeom prst="rect">
            <a:avLst/>
          </a:prstGeom>
          <a:noFill/>
        </p:spPr>
        <p:txBody>
          <a:bodyPr wrap="none" rtlCol="0">
            <a:spAutoFit/>
          </a:bodyPr>
          <a:lstStyle/>
          <a:p>
            <a:r>
              <a:rPr lang="en-US" dirty="0" smtClean="0"/>
              <a:t>We got  classification rate of 86% in Multi-Label Classification using KNN model.</a:t>
            </a:r>
            <a:endParaRPr lang="en-IN" dirty="0"/>
          </a:p>
        </p:txBody>
      </p:sp>
    </p:spTree>
    <p:extLst>
      <p:ext uri="{BB962C8B-B14F-4D97-AF65-F5344CB8AC3E}">
        <p14:creationId xmlns="" xmlns:p14="http://schemas.microsoft.com/office/powerpoint/2010/main" val="2393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C8C6-82E8-4054-B931-6F943395B14E}"/>
              </a:ext>
            </a:extLst>
          </p:cNvPr>
          <p:cNvSpPr>
            <a:spLocks noGrp="1"/>
          </p:cNvSpPr>
          <p:nvPr>
            <p:ph type="title"/>
          </p:nvPr>
        </p:nvSpPr>
        <p:spPr>
          <a:xfrm>
            <a:off x="1079499" y="192088"/>
            <a:ext cx="10026650" cy="595091"/>
          </a:xfrm>
        </p:spPr>
        <p:txBody>
          <a:bodyPr>
            <a:normAutofit/>
          </a:bodyPr>
          <a:lstStyle/>
          <a:p>
            <a:pPr algn="ctr"/>
            <a:r>
              <a:rPr lang="en-GB" sz="2400"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a16="http://schemas.microsoft.com/office/drawing/2014/main" xmlns="" id="{4DA62F53-3348-4FDA-BA85-C01BAF429E77}"/>
              </a:ext>
            </a:extLst>
          </p:cNvPr>
          <p:cNvGraphicFramePr>
            <a:graphicFrameLocks noGrp="1"/>
          </p:cNvGraphicFramePr>
          <p:nvPr>
            <p:ph idx="1"/>
            <p:extLst>
              <p:ext uri="{D42A27DB-BD31-4B8C-83A1-F6EECF244321}">
                <p14:modId xmlns="" xmlns:p14="http://schemas.microsoft.com/office/powerpoint/2010/main" val="2122500764"/>
              </p:ext>
            </p:extLst>
          </p:nvPr>
        </p:nvGraphicFramePr>
        <p:xfrm>
          <a:off x="318055" y="1081378"/>
          <a:ext cx="9970933" cy="5366059"/>
        </p:xfrm>
        <a:graphic>
          <a:graphicData uri="http://schemas.openxmlformats.org/drawingml/2006/table">
            <a:tbl>
              <a:tblPr firstRow="1" bandRow="1">
                <a:tableStyleId>{EB9631B5-78F2-41C9-869B-9F39066F8104}</a:tableStyleId>
              </a:tblPr>
              <a:tblGrid>
                <a:gridCol w="2266756">
                  <a:extLst>
                    <a:ext uri="{9D8B030D-6E8A-4147-A177-3AD203B41FA5}">
                      <a16:colId xmlns:a16="http://schemas.microsoft.com/office/drawing/2014/main" xmlns="" val="1300188311"/>
                    </a:ext>
                  </a:extLst>
                </a:gridCol>
                <a:gridCol w="843396">
                  <a:extLst>
                    <a:ext uri="{9D8B030D-6E8A-4147-A177-3AD203B41FA5}">
                      <a16:colId xmlns:a16="http://schemas.microsoft.com/office/drawing/2014/main" xmlns="" val="1768245006"/>
                    </a:ext>
                  </a:extLst>
                </a:gridCol>
                <a:gridCol w="759738">
                  <a:extLst>
                    <a:ext uri="{9D8B030D-6E8A-4147-A177-3AD203B41FA5}">
                      <a16:colId xmlns:a16="http://schemas.microsoft.com/office/drawing/2014/main" xmlns="" val="20002"/>
                    </a:ext>
                  </a:extLst>
                </a:gridCol>
                <a:gridCol w="1364135">
                  <a:extLst>
                    <a:ext uri="{9D8B030D-6E8A-4147-A177-3AD203B41FA5}">
                      <a16:colId xmlns:a16="http://schemas.microsoft.com/office/drawing/2014/main" xmlns="" val="1920727681"/>
                    </a:ext>
                  </a:extLst>
                </a:gridCol>
                <a:gridCol w="216250">
                  <a:extLst>
                    <a:ext uri="{9D8B030D-6E8A-4147-A177-3AD203B41FA5}">
                      <a16:colId xmlns:a16="http://schemas.microsoft.com/office/drawing/2014/main" xmlns="" val="20004"/>
                    </a:ext>
                  </a:extLst>
                </a:gridCol>
                <a:gridCol w="271392">
                  <a:extLst>
                    <a:ext uri="{9D8B030D-6E8A-4147-A177-3AD203B41FA5}">
                      <a16:colId xmlns:a16="http://schemas.microsoft.com/office/drawing/2014/main" xmlns="" val="20005"/>
                    </a:ext>
                  </a:extLst>
                </a:gridCol>
                <a:gridCol w="1398755">
                  <a:extLst>
                    <a:ext uri="{9D8B030D-6E8A-4147-A177-3AD203B41FA5}">
                      <a16:colId xmlns:a16="http://schemas.microsoft.com/office/drawing/2014/main" xmlns="" val="3867793992"/>
                    </a:ext>
                  </a:extLst>
                </a:gridCol>
                <a:gridCol w="124050">
                  <a:extLst>
                    <a:ext uri="{9D8B030D-6E8A-4147-A177-3AD203B41FA5}">
                      <a16:colId xmlns:a16="http://schemas.microsoft.com/office/drawing/2014/main" xmlns="" val="20007"/>
                    </a:ext>
                  </a:extLst>
                </a:gridCol>
                <a:gridCol w="1870879">
                  <a:extLst>
                    <a:ext uri="{9D8B030D-6E8A-4147-A177-3AD203B41FA5}">
                      <a16:colId xmlns:a16="http://schemas.microsoft.com/office/drawing/2014/main" xmlns="" val="2201841158"/>
                    </a:ext>
                  </a:extLst>
                </a:gridCol>
                <a:gridCol w="855582">
                  <a:extLst>
                    <a:ext uri="{9D8B030D-6E8A-4147-A177-3AD203B41FA5}">
                      <a16:colId xmlns:a16="http://schemas.microsoft.com/office/drawing/2014/main" xmlns="" val="3144146874"/>
                    </a:ext>
                  </a:extLst>
                </a:gridCol>
              </a:tblGrid>
              <a:tr h="976939">
                <a:tc>
                  <a:txBody>
                    <a:bodyPr/>
                    <a:lstStyle/>
                    <a:p>
                      <a:pPr algn="ctr"/>
                      <a:r>
                        <a:rPr lang="en-GB" dirty="0"/>
                        <a:t>ACTIVITY</a:t>
                      </a:r>
                    </a:p>
                  </a:txBody>
                  <a:tcPr/>
                </a:tc>
                <a:tc gridSpan="2">
                  <a:txBody>
                    <a:bodyPr/>
                    <a:lstStyle/>
                    <a:p>
                      <a:pPr algn="ctr"/>
                      <a:r>
                        <a:rPr lang="en-GB" dirty="0"/>
                        <a:t>February 2022</a:t>
                      </a:r>
                    </a:p>
                  </a:txBody>
                  <a:tcPr/>
                </a:tc>
                <a:tc hMerge="1">
                  <a:txBody>
                    <a:bodyPr/>
                    <a:lstStyle/>
                    <a:p>
                      <a:endParaRPr lang="en-IN"/>
                    </a:p>
                  </a:txBody>
                  <a:tcPr/>
                </a:tc>
                <a:tc gridSpan="3">
                  <a:txBody>
                    <a:bodyPr/>
                    <a:lstStyle/>
                    <a:p>
                      <a:pPr algn="ctr"/>
                      <a:r>
                        <a:rPr lang="en-GB" dirty="0"/>
                        <a:t>March</a:t>
                      </a:r>
                      <a:r>
                        <a:rPr lang="en-GB" baseline="0" dirty="0"/>
                        <a:t> </a:t>
                      </a:r>
                      <a:r>
                        <a:rPr lang="en-GB" dirty="0"/>
                        <a:t>2022</a:t>
                      </a:r>
                    </a:p>
                  </a:txBody>
                  <a:tcPr/>
                </a:tc>
                <a:tc hMerge="1">
                  <a:txBody>
                    <a:bodyPr/>
                    <a:lstStyle/>
                    <a:p>
                      <a:endParaRPr lang="en-IN"/>
                    </a:p>
                  </a:txBody>
                  <a:tcPr/>
                </a:tc>
                <a:tc hMerge="1">
                  <a:txBody>
                    <a:bodyPr/>
                    <a:lstStyle/>
                    <a:p>
                      <a:endParaRPr lang="en-IN"/>
                    </a:p>
                  </a:txBody>
                  <a:tcPr/>
                </a:tc>
                <a:tc gridSpan="2">
                  <a:txBody>
                    <a:bodyPr/>
                    <a:lstStyle/>
                    <a:p>
                      <a:pPr algn="ctr"/>
                      <a:r>
                        <a:rPr lang="en-GB" dirty="0"/>
                        <a:t>April</a:t>
                      </a:r>
                      <a:r>
                        <a:rPr lang="en-GB" baseline="0" dirty="0"/>
                        <a:t> </a:t>
                      </a:r>
                      <a:r>
                        <a:rPr lang="en-GB" dirty="0"/>
                        <a:t>2022</a:t>
                      </a:r>
                    </a:p>
                  </a:txBody>
                  <a:tcPr/>
                </a:tc>
                <a:tc hMerge="1">
                  <a:txBody>
                    <a:bodyPr/>
                    <a:lstStyle/>
                    <a:p>
                      <a:endParaRPr lang="en-IN"/>
                    </a:p>
                  </a:txBody>
                  <a:tcPr/>
                </a:tc>
                <a:tc>
                  <a:txBody>
                    <a:bodyPr/>
                    <a:lstStyle/>
                    <a:p>
                      <a:pPr algn="ctr"/>
                      <a:r>
                        <a:rPr lang="en-GB" dirty="0"/>
                        <a:t>May 2022</a:t>
                      </a:r>
                    </a:p>
                  </a:txBody>
                  <a:tcPr/>
                </a:tc>
                <a:tc>
                  <a:txBody>
                    <a:bodyPr/>
                    <a:lstStyle/>
                    <a:p>
                      <a:pPr algn="ctr"/>
                      <a:r>
                        <a:rPr lang="en-GB" sz="1800" dirty="0"/>
                        <a:t>June</a:t>
                      </a:r>
                      <a:r>
                        <a:rPr lang="en-GB" sz="1800" baseline="0" dirty="0"/>
                        <a:t> 2022</a:t>
                      </a:r>
                      <a:endParaRPr lang="en-GB" sz="1800" dirty="0"/>
                    </a:p>
                  </a:txBody>
                  <a:tcPr/>
                </a:tc>
                <a:extLst>
                  <a:ext uri="{0D108BD9-81ED-4DB2-BD59-A6C34878D82A}">
                    <a16:rowId xmlns:a16="http://schemas.microsoft.com/office/drawing/2014/main" xmlns=""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9">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a16="http://schemas.microsoft.com/office/drawing/2014/main" xmlns=""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solidFill>
                      <a:schemeClr val="bg1"/>
                    </a:solidFill>
                  </a:tcPr>
                </a:tc>
                <a:tc hMerge="1">
                  <a:txBody>
                    <a:bodyPr/>
                    <a:lstStyle/>
                    <a:p>
                      <a:endParaRPr lang="en-GB" dirty="0"/>
                    </a:p>
                  </a:txBody>
                  <a:tcPr>
                    <a:solidFill>
                      <a:schemeClr val="accent2">
                        <a:lumMod val="40000"/>
                        <a:lumOff val="60000"/>
                      </a:schemeClr>
                    </a:solidFill>
                  </a:tcPr>
                </a:tc>
                <a:tc>
                  <a:txBody>
                    <a:bodyPr/>
                    <a:lstStyle/>
                    <a:p>
                      <a:endParaRPr lang="en-GB" dirty="0"/>
                    </a:p>
                  </a:txBody>
                  <a:tcPr>
                    <a:solidFill>
                      <a:schemeClr val="bg1"/>
                    </a:solidFill>
                  </a:tcPr>
                </a:tc>
                <a:extLst>
                  <a:ext uri="{0D108BD9-81ED-4DB2-BD59-A6C34878D82A}">
                    <a16:rowId xmlns:a16="http://schemas.microsoft.com/office/drawing/2014/main" xmlns=""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IN"/>
                    </a:p>
                  </a:txBody>
                  <a:tcPr/>
                </a:tc>
                <a:tc hMerge="1">
                  <a:txBody>
                    <a:bodyPr/>
                    <a:lstStyle/>
                    <a:p>
                      <a:endParaRPr lang="en-GB"/>
                    </a:p>
                  </a:txBody>
                  <a:tcPr/>
                </a:tc>
                <a:tc gridSpan="2">
                  <a:txBody>
                    <a:bodyPr/>
                    <a:lstStyle/>
                    <a:p>
                      <a:endParaRPr lang="en-IN"/>
                    </a:p>
                  </a:txBody>
                  <a:tcPr>
                    <a:solidFill>
                      <a:schemeClr val="bg1"/>
                    </a:solidFill>
                  </a:tcPr>
                </a:tc>
                <a:tc hMerge="1">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xmlns=""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IN"/>
                    </a:p>
                  </a:txBody>
                  <a:tcPr/>
                </a:tc>
                <a:tc hMerge="1">
                  <a:txBody>
                    <a:bodyPr/>
                    <a:lstStyle/>
                    <a:p>
                      <a:endParaRPr lang="en-GB"/>
                    </a:p>
                  </a:txBody>
                  <a:tcPr/>
                </a:tc>
                <a:tc gridSpan="2">
                  <a:txBody>
                    <a:bodyPr/>
                    <a:lstStyle/>
                    <a:p>
                      <a:endParaRPr lang="en-IN"/>
                    </a:p>
                  </a:txBody>
                  <a:tcPr/>
                </a:tc>
                <a:tc hMerge="1">
                  <a:txBody>
                    <a:bodyPr/>
                    <a:lstStyle/>
                    <a:p>
                      <a:endParaRPr lang="en-GB" dirty="0"/>
                    </a:p>
                  </a:txBody>
                  <a:tcPr/>
                </a:tc>
                <a:tc>
                  <a:txBody>
                    <a:bodyPr/>
                    <a:lstStyle/>
                    <a:p>
                      <a:endParaRPr lang="en-GB"/>
                    </a:p>
                  </a:txBody>
                  <a:tcPr/>
                </a:tc>
                <a:extLst>
                  <a:ext uri="{0D108BD9-81ED-4DB2-BD59-A6C34878D82A}">
                    <a16:rowId xmlns:a16="http://schemas.microsoft.com/office/drawing/2014/main" xmlns=""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6">
                        <a:lumMod val="75000"/>
                      </a:schemeClr>
                    </a:solidFill>
                  </a:tcPr>
                </a:tc>
                <a:tc gridSpan="2">
                  <a:txBody>
                    <a:bodyPr/>
                    <a:lstStyle/>
                    <a:p>
                      <a:endParaRPr lang="en-IN"/>
                    </a:p>
                  </a:txBody>
                  <a:tcPr>
                    <a:solidFill>
                      <a:schemeClr val="bg1"/>
                    </a:solidFill>
                  </a:tcPr>
                </a:tc>
                <a:tc hMerge="1">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xmlns=""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3">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tc gridSpan="2">
                  <a:txBody>
                    <a:bodyPr/>
                    <a:lstStyle/>
                    <a:p>
                      <a:endParaRPr lang="en-IN"/>
                    </a:p>
                  </a:txBody>
                  <a:tcPr>
                    <a:lnB w="12700" cap="flat" cmpd="sng" algn="ctr">
                      <a:noFill/>
                      <a:prstDash val="solid"/>
                      <a:round/>
                      <a:headEnd type="none" w="med" len="med"/>
                      <a:tailEnd type="none" w="med" len="med"/>
                    </a:lnB>
                  </a:tcPr>
                </a:tc>
                <a:tc hMerge="1">
                  <a:txBody>
                    <a:bodyPr/>
                    <a:lstStyle/>
                    <a:p>
                      <a:endParaRPr lang="en-GB"/>
                    </a:p>
                  </a:txBody>
                  <a:tcPr>
                    <a:lnB w="12700" cap="flat" cmpd="sng" algn="ctr">
                      <a:noFill/>
                      <a:prstDash val="solid"/>
                      <a:round/>
                      <a:headEnd type="none" w="med" len="med"/>
                      <a:tailEnd type="none" w="med" len="med"/>
                    </a:lnB>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xmlns=""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7">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3">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solidFill>
                      <a:schemeClr val="accent2">
                        <a:lumMod val="40000"/>
                        <a:lumOff val="60000"/>
                      </a:schemeClr>
                    </a:solidFill>
                  </a:tcPr>
                </a:tc>
                <a:tc hMerge="1">
                  <a:txBody>
                    <a:bodyPr/>
                    <a:lstStyle/>
                    <a:p>
                      <a:endParaRPr lang="en-GB" dirty="0"/>
                    </a:p>
                  </a:txBody>
                  <a:tcPr/>
                </a:tc>
                <a:extLst>
                  <a:ext uri="{0D108BD9-81ED-4DB2-BD59-A6C34878D82A}">
                    <a16:rowId xmlns:a16="http://schemas.microsoft.com/office/drawing/2014/main" xmlns=""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a:txBody>
                    <a:bodyPr/>
                    <a:lstStyle/>
                    <a:p>
                      <a:endParaRPr lang="en-IN" dirty="0"/>
                    </a:p>
                  </a:txBody>
                  <a:tcPr>
                    <a:solidFill>
                      <a:schemeClr val="accent2">
                        <a:lumMod val="75000"/>
                      </a:schemeClr>
                    </a:solidFill>
                  </a:tcPr>
                </a:tc>
                <a:tc gridSpan="5">
                  <a:txBody>
                    <a:bodyPr/>
                    <a:lstStyle/>
                    <a:p>
                      <a:endParaRPr lang="en-IN"/>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2">
                        <a:lumMod val="75000"/>
                      </a:schemeClr>
                    </a:solidFill>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a:txBody>
                    <a:bodyPr/>
                    <a:lstStyle/>
                    <a:p>
                      <a:endParaRPr lang="en-IN"/>
                    </a:p>
                  </a:txBody>
                  <a:tcPr>
                    <a:solidFill>
                      <a:schemeClr val="accent2">
                        <a:lumMod val="40000"/>
                        <a:lumOff val="60000"/>
                      </a:schemeClr>
                    </a:solidFill>
                  </a:tcPr>
                </a:tc>
                <a:tc gridSpan="3">
                  <a:txBody>
                    <a:bodyPr/>
                    <a:lstStyle/>
                    <a:p>
                      <a:endParaRPr lang="en-IN" dirty="0"/>
                    </a:p>
                  </a:txBody>
                  <a:tcPr>
                    <a:solidFill>
                      <a:schemeClr val="accent2">
                        <a:lumMod val="40000"/>
                        <a:lumOff val="60000"/>
                      </a:schemeClr>
                    </a:solidFill>
                  </a:tcPr>
                </a:tc>
                <a:tc hMerge="1">
                  <a:txBody>
                    <a:bodyPr/>
                    <a:lstStyle/>
                    <a:p>
                      <a:endParaRPr lang="en-GB"/>
                    </a:p>
                  </a:txBody>
                  <a:tcPr/>
                </a:tc>
                <a:tc hMerge="1">
                  <a:txBody>
                    <a:bodyPr/>
                    <a:lstStyle/>
                    <a:p>
                      <a:endParaRPr lang="en-IN" dirty="0"/>
                    </a:p>
                  </a:txBody>
                  <a:tcPr>
                    <a:solidFill>
                      <a:schemeClr val="bg1"/>
                    </a:solidFill>
                  </a:tcPr>
                </a:tc>
                <a:tc gridSpan="2">
                  <a:txBody>
                    <a:bodyPr/>
                    <a:lstStyle/>
                    <a:p>
                      <a:endParaRPr lang="en-GB" dirty="0"/>
                    </a:p>
                  </a:txBody>
                  <a:tcPr>
                    <a:solidFill>
                      <a:schemeClr val="bg1"/>
                    </a:solidFill>
                  </a:tcPr>
                </a:tc>
                <a:tc hMerge="1">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9">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3">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xmlns=""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954107"/>
          </a:xfrm>
          <a:prstGeom prst="rect">
            <a:avLst/>
          </a:prstGeom>
          <a:noFill/>
        </p:spPr>
        <p:txBody>
          <a:bodyPr wrap="square" rtlCol="0">
            <a:spAutoFit/>
          </a:bodyPr>
          <a:lstStyle/>
          <a:p>
            <a:r>
              <a:rPr lang="en-US" sz="1400" b="1" dirty="0"/>
              <a:t>Amount of time for task completed till current date</a:t>
            </a:r>
            <a:endParaRPr lang="en-IN" sz="1400" b="1" dirty="0"/>
          </a:p>
        </p:txBody>
      </p:sp>
    </p:spTree>
    <p:extLst>
      <p:ext uri="{BB962C8B-B14F-4D97-AF65-F5344CB8AC3E}">
        <p14:creationId xmlns="" xmlns:p14="http://schemas.microsoft.com/office/powerpoint/2010/main" val="207619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(2016)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(eds) </a:t>
            </a:r>
            <a:r>
              <a:rPr lang="en-GB" sz="1400" dirty="0">
                <a:latin typeface="Times New Roman" pitchFamily="18" charset="0"/>
                <a:cs typeface="Times New Roman" pitchFamily="18" charset="0"/>
              </a:rPr>
              <a:t>Multi-Label Classification Methods for Image Annotation(2016)</a:t>
            </a:r>
            <a:r>
              <a:rPr lang="en-IN" sz="1400" dirty="0">
                <a:latin typeface="Times New Roman" pitchFamily="18" charset="0"/>
                <a:cs typeface="Times New Roman" pitchFamily="18" charset="0"/>
              </a:rPr>
              <a:t>. ECML PKDD 2016.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 xmlns:p14="http://schemas.microsoft.com/office/powerpoint/2010/main" val="191261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 xmlns:p14="http://schemas.microsoft.com/office/powerpoint/2010/main" val="4119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a16="http://schemas.microsoft.com/office/drawing/2014/main" xmlns="" id="{4F953296-9268-4B73-AFC2-3D987A7D86D1}"/>
              </a:ext>
            </a:extLst>
          </p:cNvPr>
          <p:cNvGraphicFramePr>
            <a:graphicFrameLocks noGrp="1"/>
          </p:cNvGraphicFramePr>
          <p:nvPr>
            <p:ph idx="1"/>
            <p:extLst>
              <p:ext uri="{D42A27DB-BD31-4B8C-83A1-F6EECF244321}">
                <p14:modId xmlns="" xmlns:p14="http://schemas.microsoft.com/office/powerpoint/2010/main" val="2185715457"/>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a16="http://schemas.microsoft.com/office/drawing/2014/main" xmlns="" val="3004034522"/>
                    </a:ext>
                  </a:extLst>
                </a:gridCol>
                <a:gridCol w="5177360">
                  <a:extLst>
                    <a:ext uri="{9D8B030D-6E8A-4147-A177-3AD203B41FA5}">
                      <a16:colId xmlns:a16="http://schemas.microsoft.com/office/drawing/2014/main" xmlns="" val="3884335484"/>
                    </a:ext>
                  </a:extLst>
                </a:gridCol>
                <a:gridCol w="1506013">
                  <a:extLst>
                    <a:ext uri="{9D8B030D-6E8A-4147-A177-3AD203B41FA5}">
                      <a16:colId xmlns:a16="http://schemas.microsoft.com/office/drawing/2014/main" xmlns=""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xmlns=""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4 -5</a:t>
                      </a:r>
                    </a:p>
                  </a:txBody>
                  <a:tcPr/>
                </a:tc>
                <a:extLst>
                  <a:ext uri="{0D108BD9-81ED-4DB2-BD59-A6C34878D82A}">
                    <a16:rowId xmlns:a16="http://schemas.microsoft.com/office/drawing/2014/main" xmlns=""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a:latin typeface="Times New Roman" pitchFamily="18" charset="0"/>
                          <a:cs typeface="Times New Roman" pitchFamily="18" charset="0"/>
                        </a:rPr>
                        <a:t> 6-7</a:t>
                      </a:r>
                    </a:p>
                  </a:txBody>
                  <a:tcPr/>
                </a:tc>
                <a:extLst>
                  <a:ext uri="{0D108BD9-81ED-4DB2-BD59-A6C34878D82A}">
                    <a16:rowId xmlns:a16="http://schemas.microsoft.com/office/drawing/2014/main" xmlns=""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a:latin typeface="Times New Roman" pitchFamily="18" charset="0"/>
                          <a:cs typeface="Times New Roman" pitchFamily="18" charset="0"/>
                        </a:rPr>
                        <a:t>10</a:t>
                      </a:r>
                    </a:p>
                  </a:txBody>
                  <a:tcPr/>
                </a:tc>
                <a:extLst>
                  <a:ext uri="{0D108BD9-81ED-4DB2-BD59-A6C34878D82A}">
                    <a16:rowId xmlns:a16="http://schemas.microsoft.com/office/drawing/2014/main" xmlns=""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Progress</a:t>
                      </a:r>
                      <a:r>
                        <a:rPr lang="en-GB" baseline="0" dirty="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itchFamily="18" charset="0"/>
                          <a:cs typeface="Times New Roman" pitchFamily="18" charset="0"/>
                        </a:rPr>
                        <a:t>11</a:t>
                      </a:r>
                    </a:p>
                  </a:txBody>
                  <a:tcPr/>
                </a:tc>
                <a:extLst>
                  <a:ext uri="{0D108BD9-81ED-4DB2-BD59-A6C34878D82A}">
                    <a16:rowId xmlns:a16="http://schemas.microsoft.com/office/drawing/2014/main" xmlns=""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Implementation </a:t>
                      </a:r>
                      <a:r>
                        <a:rPr lang="en-GB" dirty="0" smtClean="0">
                          <a:latin typeface="Times New Roman" panose="02020603050405020304" pitchFamily="18" charset="0"/>
                          <a:cs typeface="Times New Roman" panose="02020603050405020304" pitchFamily="18" charset="0"/>
                        </a:rPr>
                        <a:t>details, Algorithms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12,13</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340306502"/>
                  </a:ext>
                </a:extLst>
              </a:tr>
              <a:tr h="286168">
                <a:tc>
                  <a:txBody>
                    <a:bodyPr/>
                    <a:lstStyle/>
                    <a:p>
                      <a:pPr algn="ctr"/>
                      <a:r>
                        <a:rPr lang="en-GB" dirty="0">
                          <a:latin typeface="Times New Roman" panose="02020603050405020304" pitchFamily="18" charset="0"/>
                          <a:cs typeface="Times New Roman" panose="02020603050405020304" pitchFamily="18" charset="0"/>
                        </a:rPr>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Results</a:t>
                      </a:r>
                    </a:p>
                  </a:txBody>
                  <a:tcPr/>
                </a:tc>
                <a:tc>
                  <a:txBody>
                    <a:bodyPr/>
                    <a:lstStyle/>
                    <a:p>
                      <a:pPr algn="ctr"/>
                      <a:r>
                        <a:rPr lang="en-GB" smtClean="0">
                          <a:latin typeface="Times New Roman" panose="02020603050405020304" pitchFamily="18" charset="0"/>
                          <a:cs typeface="Times New Roman" panose="02020603050405020304" pitchFamily="18" charset="0"/>
                        </a:rPr>
                        <a:t>14-16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8098107"/>
                  </a:ext>
                </a:extLst>
              </a:tr>
              <a:tr h="286168">
                <a:tc>
                  <a:txBody>
                    <a:bodyPr/>
                    <a:lstStyle/>
                    <a:p>
                      <a:pPr algn="ctr"/>
                      <a:r>
                        <a:rPr lang="en-GB" dirty="0">
                          <a:latin typeface="Times New Roman" panose="02020603050405020304" pitchFamily="18" charset="0"/>
                          <a:cs typeface="Times New Roman" panose="02020603050405020304" pitchFamily="18" charset="0"/>
                        </a:rPr>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Gantt Chart</a:t>
                      </a:r>
                    </a:p>
                  </a:txBody>
                  <a:tcPr/>
                </a:tc>
                <a:tc>
                  <a:txBody>
                    <a:bodyPr/>
                    <a:lstStyle/>
                    <a:p>
                      <a:pPr algn="ctr"/>
                      <a:r>
                        <a:rPr lang="en-GB" dirty="0">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xmlns="" val="1451701864"/>
                  </a:ext>
                </a:extLst>
              </a:tr>
              <a:tr h="0">
                <a:tc>
                  <a:txBody>
                    <a:bodyPr/>
                    <a:lstStyle/>
                    <a:p>
                      <a:pPr algn="ctr"/>
                      <a:r>
                        <a:rPr lang="en-GB" dirty="0">
                          <a:latin typeface="Times New Roman" panose="02020603050405020304" pitchFamily="18" charset="0"/>
                          <a:cs typeface="Times New Roman" panose="02020603050405020304" pitchFamily="18" charset="0"/>
                        </a:rPr>
                        <a:t>11</a:t>
                      </a:r>
                    </a:p>
                  </a:txBody>
                  <a:tcPr/>
                </a:tc>
                <a:tc>
                  <a:txBody>
                    <a:bodyPr/>
                    <a:lstStyle/>
                    <a:p>
                      <a:pPr algn="l"/>
                      <a:r>
                        <a:rPr lang="en-GB" dirty="0">
                          <a:latin typeface="Times New Roman" panose="02020603050405020304" pitchFamily="18" charset="0"/>
                          <a:cs typeface="Times New Roman" panose="02020603050405020304" pitchFamily="18" charset="0"/>
                        </a:rPr>
                        <a:t>References</a:t>
                      </a:r>
                    </a:p>
                  </a:txBody>
                  <a:tcPr/>
                </a:tc>
                <a:tc>
                  <a:txBody>
                    <a:bodyPr/>
                    <a:lstStyle/>
                    <a:p>
                      <a:pPr algn="ctr"/>
                      <a:r>
                        <a:rPr lang="en-GB"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xmlns="" val="967684958"/>
                  </a:ext>
                </a:extLst>
              </a:tr>
            </a:tbl>
          </a:graphicData>
        </a:graphic>
      </p:graphicFrame>
    </p:spTree>
    <p:extLst>
      <p:ext uri="{BB962C8B-B14F-4D97-AF65-F5344CB8AC3E}">
        <p14:creationId xmlns="" xmlns:p14="http://schemas.microsoft.com/office/powerpoint/2010/main" val="221690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after creation of  dataset which will consist of 10 different classes containing images of different genre.</a:t>
            </a: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3847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xmlns=""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5743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modelling 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 xmlns:p14="http://schemas.microsoft.com/office/powerpoint/2010/main" val="156646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 xmlns:p14="http://schemas.microsoft.com/office/powerpoint/2010/main" val="3846420972"/>
              </p:ext>
            </p:extLst>
          </p:nvPr>
        </p:nvGraphicFramePr>
        <p:xfrm>
          <a:off x="120769" y="588705"/>
          <a:ext cx="11990718" cy="5957371"/>
        </p:xfrm>
        <a:graphic>
          <a:graphicData uri="http://schemas.openxmlformats.org/drawingml/2006/table">
            <a:tbl>
              <a:tblPr firstRow="1" bandRow="1">
                <a:tableStyleId>{93296810-A885-4BE3-A3E7-6D5BEEA58F35}</a:tableStyleId>
              </a:tblPr>
              <a:tblGrid>
                <a:gridCol w="528588">
                  <a:extLst>
                    <a:ext uri="{9D8B030D-6E8A-4147-A177-3AD203B41FA5}">
                      <a16:colId xmlns:a16="http://schemas.microsoft.com/office/drawing/2014/main" xmlns="" val="2818339941"/>
                    </a:ext>
                  </a:extLst>
                </a:gridCol>
                <a:gridCol w="2994991">
                  <a:extLst>
                    <a:ext uri="{9D8B030D-6E8A-4147-A177-3AD203B41FA5}">
                      <a16:colId xmlns:a16="http://schemas.microsoft.com/office/drawing/2014/main" xmlns="" val="94908062"/>
                    </a:ext>
                  </a:extLst>
                </a:gridCol>
                <a:gridCol w="3551582">
                  <a:extLst>
                    <a:ext uri="{9D8B030D-6E8A-4147-A177-3AD203B41FA5}">
                      <a16:colId xmlns:a16="http://schemas.microsoft.com/office/drawing/2014/main" xmlns="" val="552368658"/>
                    </a:ext>
                  </a:extLst>
                </a:gridCol>
                <a:gridCol w="4915557">
                  <a:extLst>
                    <a:ext uri="{9D8B030D-6E8A-4147-A177-3AD203B41FA5}">
                      <a16:colId xmlns:a16="http://schemas.microsoft.com/office/drawing/2014/main" xmlns=""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AUTHOR,PAPER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US" sz="1200" dirty="0">
                          <a:latin typeface="Times New Roman" pitchFamily="18" charset="0"/>
                          <a:cs typeface="Times New Roman" pitchFamily="18" charset="0"/>
                        </a:rPr>
                        <a:t>Jiang Wang1, Yi Yang1 Junhua, Mao2 Zhiheng Huang3∗ Chang Huang4∗ ,Wei Xu1 1Baidu, </a:t>
                      </a:r>
                      <a:endParaRPr lang="en-GB" sz="1200" dirty="0">
                        <a:latin typeface="Times New Roman" pitchFamily="18" charset="0"/>
                        <a:cs typeface="Times New Roman" pitchFamily="18" charset="0"/>
                      </a:endParaRPr>
                    </a:p>
                    <a:p>
                      <a:pPr algn="just">
                        <a:lnSpc>
                          <a:spcPct val="150000"/>
                        </a:lnSpc>
                      </a:pPr>
                      <a:r>
                        <a:rPr lang="en-GB" sz="1200" dirty="0">
                          <a:latin typeface="Times New Roman" pitchFamily="18" charset="0"/>
                          <a:cs typeface="Times New Roman" pitchFamily="18" charset="0"/>
                        </a:rPr>
                        <a:t>CNN-RNN: A Unified Framework for</a:t>
                      </a:r>
                      <a:r>
                        <a:rPr lang="en-GB" sz="1200" baseline="0" dirty="0">
                          <a:latin typeface="Times New Roman" pitchFamily="18" charset="0"/>
                          <a:cs typeface="Times New Roman" pitchFamily="18" charset="0"/>
                        </a:rPr>
                        <a:t> </a:t>
                      </a:r>
                      <a:r>
                        <a:rPr lang="en-GB" sz="12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 </a:t>
                      </a:r>
                      <a:r>
                        <a:rPr lang="en-US" sz="12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US" sz="1200" dirty="0">
                          <a:latin typeface="Times New Roman" pitchFamily="18" charset="0"/>
                          <a:cs typeface="Times New Roman" pitchFamily="18" charset="0"/>
                        </a:rPr>
                        <a:t>Lamia Nabil Mahdy,Kardy Ali Ezzat,Haytham H. Elmousalami, Hassan Aboul </a:t>
                      </a:r>
                      <a:r>
                        <a:rPr lang="en-US" sz="1200" dirty="0" err="1">
                          <a:latin typeface="Times New Roman" pitchFamily="18" charset="0"/>
                          <a:cs typeface="Times New Roman" pitchFamily="18" charset="0"/>
                        </a:rPr>
                        <a:t>Ella,Aboul</a:t>
                      </a:r>
                      <a:r>
                        <a:rPr lang="en-US" sz="1200" dirty="0">
                          <a:latin typeface="Times New Roman" pitchFamily="18" charset="0"/>
                          <a:cs typeface="Times New Roman" pitchFamily="18" charset="0"/>
                        </a:rPr>
                        <a:t> Ella Hassanien,</a:t>
                      </a:r>
                      <a:endParaRPr lang="en-GB" sz="1200" dirty="0">
                        <a:latin typeface="Times New Roman" pitchFamily="18" charset="0"/>
                        <a:cs typeface="Times New Roman" pitchFamily="18" charset="0"/>
                      </a:endParaRPr>
                    </a:p>
                    <a:p>
                      <a:pPr algn="just">
                        <a:lnSpc>
                          <a:spcPct val="150000"/>
                        </a:lnSpc>
                      </a:pPr>
                      <a:r>
                        <a:rPr lang="en-GB" sz="12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a16="http://schemas.microsoft.com/office/drawing/2014/main" xmlns=""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US" sz="1200" dirty="0">
                          <a:latin typeface="Times New Roman" pitchFamily="18" charset="0"/>
                          <a:cs typeface="Times New Roman" pitchFamily="18" charset="0"/>
                        </a:rPr>
                        <a:t>Yan Luo(University of Minnesota), Mina Jiang (University of Minnesota),Qi Zhao(University of Minnesota)</a:t>
                      </a:r>
                      <a:endParaRPr lang="en-GB" sz="1200" dirty="0">
                        <a:latin typeface="Times New Roman" panose="02020603050405020304" pitchFamily="18" charset="0"/>
                        <a:cs typeface="Times New Roman" panose="02020603050405020304" pitchFamily="18" charset="0"/>
                      </a:endParaRPr>
                    </a:p>
                    <a:p>
                      <a:pPr algn="just">
                        <a:lnSpc>
                          <a:spcPct val="150000"/>
                        </a:lnSpc>
                      </a:pPr>
                      <a:r>
                        <a:rPr lang="en-GB" sz="12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Results show that the new saliency sub-network improves multilabel image classification performance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Analysis  of the correlation between visual attention and multi-label image classiﬁcation.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 xmlns:p14="http://schemas.microsoft.com/office/powerpoint/2010/main" val="416835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 xmlns:p14="http://schemas.microsoft.com/office/powerpoint/2010/main" val="1926238698"/>
              </p:ext>
            </p:extLst>
          </p:nvPr>
        </p:nvGraphicFramePr>
        <p:xfrm>
          <a:off x="135172" y="856025"/>
          <a:ext cx="11998519" cy="5756719"/>
        </p:xfrm>
        <a:graphic>
          <a:graphicData uri="http://schemas.openxmlformats.org/drawingml/2006/table">
            <a:tbl>
              <a:tblPr firstRow="1" bandRow="1">
                <a:tableStyleId>{93296810-A885-4BE3-A3E7-6D5BEEA58F35}</a:tableStyleId>
              </a:tblPr>
              <a:tblGrid>
                <a:gridCol w="646795">
                  <a:extLst>
                    <a:ext uri="{9D8B030D-6E8A-4147-A177-3AD203B41FA5}">
                      <a16:colId xmlns:a16="http://schemas.microsoft.com/office/drawing/2014/main" xmlns="" val="2818339941"/>
                    </a:ext>
                  </a:extLst>
                </a:gridCol>
                <a:gridCol w="3683921">
                  <a:extLst>
                    <a:ext uri="{9D8B030D-6E8A-4147-A177-3AD203B41FA5}">
                      <a16:colId xmlns:a16="http://schemas.microsoft.com/office/drawing/2014/main" xmlns="" val="94908062"/>
                    </a:ext>
                  </a:extLst>
                </a:gridCol>
                <a:gridCol w="3946388">
                  <a:extLst>
                    <a:ext uri="{9D8B030D-6E8A-4147-A177-3AD203B41FA5}">
                      <a16:colId xmlns:a16="http://schemas.microsoft.com/office/drawing/2014/main" xmlns="" val="552368658"/>
                    </a:ext>
                  </a:extLst>
                </a:gridCol>
                <a:gridCol w="3721415">
                  <a:extLst>
                    <a:ext uri="{9D8B030D-6E8A-4147-A177-3AD203B41FA5}">
                      <a16:colId xmlns:a16="http://schemas.microsoft.com/office/drawing/2014/main" xmlns=""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AUTHOR,PAPER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IN" sz="1200" dirty="0">
                          <a:latin typeface="Times New Roman" pitchFamily="18" charset="0"/>
                          <a:cs typeface="Times New Roman" pitchFamily="18" charset="0"/>
                        </a:rPr>
                        <a:t>Francisco Gomez-Donoso, Félix Escalona, Ferran Pérez-Esteve, Miguel Cazorla, </a:t>
                      </a:r>
                      <a:r>
                        <a:rPr lang="en-GB" sz="1200" dirty="0">
                          <a:latin typeface="Times New Roman" pitchFamily="18" charset="0"/>
                          <a:cs typeface="Times New Roman" pitchFamily="18" charset="0"/>
                        </a:rPr>
                        <a:t> </a:t>
                      </a:r>
                    </a:p>
                    <a:p>
                      <a:pPr algn="l">
                        <a:lnSpc>
                          <a:spcPct val="150000"/>
                        </a:lnSpc>
                      </a:pPr>
                      <a:r>
                        <a:rPr lang="en-GB" sz="1200" dirty="0">
                          <a:latin typeface="Times New Roman" pitchFamily="18" charset="0"/>
                          <a:cs typeface="Times New Roman" pitchFamily="18" charset="0"/>
                        </a:rPr>
                        <a:t>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IN" sz="1200" dirty="0">
                          <a:latin typeface="Times New Roman" pitchFamily="18" charset="0"/>
                          <a:cs typeface="Times New Roman" pitchFamily="18" charset="0"/>
                        </a:rPr>
                        <a:t>Decubber S., Mortier T., Dembczyński K., </a:t>
                      </a:r>
                      <a:r>
                        <a:rPr lang="en-IN" sz="1200" dirty="0" err="1">
                          <a:latin typeface="Times New Roman" pitchFamily="18" charset="0"/>
                          <a:cs typeface="Times New Roman" pitchFamily="18" charset="0"/>
                        </a:rPr>
                        <a:t>WaegemanW</a:t>
                      </a:r>
                      <a:r>
                        <a:rPr lang="en-IN" sz="1200" dirty="0">
                          <a:latin typeface="Times New Roman" pitchFamily="18" charset="0"/>
                          <a:cs typeface="Times New Roman" pitchFamily="18" charset="0"/>
                        </a:rPr>
                        <a:t>. </a:t>
                      </a:r>
                      <a:endParaRPr lang="en-GB" sz="1200" dirty="0">
                        <a:latin typeface="Times New Roman" pitchFamily="18" charset="0"/>
                        <a:cs typeface="Times New Roman" pitchFamily="18" charset="0"/>
                      </a:endParaRPr>
                    </a:p>
                    <a:p>
                      <a:endParaRPr lang="en-GB" sz="1200" dirty="0">
                        <a:latin typeface="Times New Roman" pitchFamily="18" charset="0"/>
                        <a:cs typeface="Times New Roman" pitchFamily="18" charset="0"/>
                      </a:endParaRPr>
                    </a:p>
                    <a:p>
                      <a:r>
                        <a:rPr lang="en-GB" sz="12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Represents the comparison between different </a:t>
                      </a:r>
                      <a:r>
                        <a:rPr lang="en-GB" sz="1200" dirty="0" err="1">
                          <a:latin typeface="Times New Roman" pitchFamily="18" charset="0"/>
                          <a:cs typeface="Times New Roman" pitchFamily="18" charset="0"/>
                        </a:rPr>
                        <a:t>multilabel</a:t>
                      </a:r>
                      <a:r>
                        <a:rPr lang="en-GB" sz="12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2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6411346"/>
                  </a:ext>
                </a:extLst>
              </a:tr>
            </a:tbl>
          </a:graphicData>
        </a:graphic>
      </p:graphicFrame>
    </p:spTree>
    <p:extLst>
      <p:ext uri="{BB962C8B-B14F-4D97-AF65-F5344CB8AC3E}">
        <p14:creationId xmlns="" xmlns:p14="http://schemas.microsoft.com/office/powerpoint/2010/main" val="87311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xmlns=""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real world 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152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a16="http://schemas.microsoft.com/office/drawing/2014/main" xmlns=""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the prepared dataset(consists of 10 different classes) 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31103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3314</TotalTime>
  <Words>1720</Words>
  <Application>Microsoft Office PowerPoint</Application>
  <PresentationFormat>Custom</PresentationFormat>
  <Paragraphs>199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Major project on MULTI LABEL CLASSIFICATION USING DEEP NEURAL NETWORK  </vt:lpstr>
      <vt:lpstr>TABLE OF CONTENT</vt:lpstr>
      <vt:lpstr>ABSTRACT</vt:lpstr>
      <vt:lpstr>INTRODUCTION</vt:lpstr>
      <vt:lpstr>Slide 5</vt:lpstr>
      <vt:lpstr>LITERATURE SURVEY</vt:lpstr>
      <vt:lpstr>LITERATURE SURVEY</vt:lpstr>
      <vt:lpstr>PROBLEM DEFINITION </vt:lpstr>
      <vt:lpstr>SOLUTION STRATEGY</vt:lpstr>
      <vt:lpstr>DESIGN</vt:lpstr>
      <vt:lpstr>Slide 11</vt:lpstr>
      <vt:lpstr>Slide 12</vt:lpstr>
      <vt:lpstr>Slide 13</vt:lpstr>
      <vt:lpstr>Slide 14</vt:lpstr>
      <vt:lpstr>Slide 15</vt:lpstr>
      <vt:lpstr>Slide 16</vt:lpstr>
      <vt:lpstr>GANTT CHART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Karmakar;GAURAV KUMAR</dc:creator>
  <cp:lastModifiedBy>gaurav_kashyap</cp:lastModifiedBy>
  <cp:revision>211</cp:revision>
  <dcterms:created xsi:type="dcterms:W3CDTF">2020-11-30T13:11:53Z</dcterms:created>
  <dcterms:modified xsi:type="dcterms:W3CDTF">2022-04-27T03:49:07Z</dcterms:modified>
</cp:coreProperties>
</file>