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80" r:id="rId2"/>
    <p:sldId id="278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81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194D3-7AF6-438A-9286-E92BED1044AB}" v="555" dt="2024-12-03T06:05:15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05:34:09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2375 3533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5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2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9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3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6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7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2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DBE4-3622-9641-F75E-EB2518C4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b="1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Faucet add-on Water Supply Management System using Smart Sensors </a:t>
            </a:r>
            <a:endParaRPr lang="en-US" sz="5100" b="1" kern="1200" cap="all" dirty="0">
              <a:solidFill>
                <a:srgbClr val="FFFFFF">
                  <a:alpha val="90000"/>
                </a:srgbClr>
              </a:solidFill>
              <a:latin typeface="+mj-lt"/>
            </a:endParaRPr>
          </a:p>
          <a:p>
            <a:pPr algn="r"/>
            <a:endParaRPr lang="en-US" sz="5100" b="0" kern="1200" cap="all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2483F2-C7A9-9F4A-15FE-C200405B7A92}"/>
                  </a:ext>
                </a:extLst>
              </p14:cNvPr>
              <p14:cNvContentPartPr/>
              <p14:nvPr/>
            </p14:nvContentPartPr>
            <p14:xfrm>
              <a:off x="-807923" y="1366454"/>
              <a:ext cx="10885" cy="10885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2483F2-C7A9-9F4A-15FE-C200405B7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52173" y="822204"/>
                <a:ext cx="1088500" cy="10885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D8180D-A51B-11EC-A3FD-4BBDB30B0CC8}"/>
              </a:ext>
            </a:extLst>
          </p:cNvPr>
          <p:cNvSpPr txBox="1"/>
          <p:nvPr/>
        </p:nvSpPr>
        <p:spPr>
          <a:xfrm>
            <a:off x="7272867" y="4382507"/>
            <a:ext cx="44647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err="1"/>
              <a:t>Pesented</a:t>
            </a:r>
            <a:r>
              <a:rPr lang="en-GB" b="1" dirty="0"/>
              <a:t> by</a:t>
            </a:r>
            <a:r>
              <a:rPr lang="en-GB" dirty="0"/>
              <a:t>:</a:t>
            </a:r>
          </a:p>
          <a:p>
            <a:r>
              <a:rPr lang="en-GB" dirty="0" err="1"/>
              <a:t>P.Lakshmi</a:t>
            </a:r>
            <a:r>
              <a:rPr lang="en-GB" dirty="0"/>
              <a:t> kumari (N201010)</a:t>
            </a:r>
          </a:p>
          <a:p>
            <a:r>
              <a:rPr lang="en-GB" dirty="0" err="1"/>
              <a:t>M.Kalyani</a:t>
            </a:r>
            <a:r>
              <a:rPr lang="en-GB" dirty="0"/>
              <a:t> (N200845)</a:t>
            </a:r>
          </a:p>
          <a:p>
            <a:r>
              <a:rPr lang="en-GB" dirty="0" err="1"/>
              <a:t>G.Vijaya</a:t>
            </a:r>
            <a:r>
              <a:rPr lang="en-GB" dirty="0"/>
              <a:t> Joshna(N201089)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15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B4A0C-04A9-310B-BEA5-82625CE8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ATmega328 Microcontroller</a:t>
            </a:r>
            <a:endParaRPr lang="en-US" sz="2800" b="1" dirty="0">
              <a:solidFill>
                <a:srgbClr val="FFFEFF"/>
              </a:solidFill>
            </a:endParaRPr>
          </a:p>
          <a:p>
            <a:endParaRPr lang="en-GB" sz="230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2C3A-C016-A388-6719-37004522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Features:</a:t>
            </a:r>
            <a:endParaRPr lang="en-GB" sz="1800" b="1"/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8-bit microcontroller with RISC architecture.</a:t>
            </a:r>
            <a:endParaRPr lang="en-GB" sz="180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Handles data acquisition, monitoring, and decision-making.</a:t>
            </a:r>
            <a:endParaRPr lang="en-GB" sz="1800" dirty="0"/>
          </a:p>
          <a:p>
            <a:pPr marL="305435" indent="-305435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00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1146-78C2-5E1F-CFB5-C6BFBACA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Arduino Uno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FA4F-CAC2-920B-CA9E-E3860500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296" y="974453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Role:</a:t>
            </a:r>
            <a:endParaRPr lang="en-GB" sz="18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Microcontroller board for interfacing sensors and user input/output.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Offers digital and </a:t>
            </a:r>
            <a:r>
              <a:rPr lang="en-GB" sz="1800" dirty="0" err="1">
                <a:solidFill>
                  <a:srgbClr val="FFFFFF"/>
                </a:solidFill>
                <a:ea typeface="+mn-lt"/>
                <a:cs typeface="+mn-lt"/>
              </a:rPr>
              <a:t>analog</a:t>
            </a: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pins for versatile applications.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endParaRPr lang="en-GB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7C254-4C18-2252-5A8B-6BC8EFC5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Additional Components</a:t>
            </a:r>
            <a:endParaRPr lang="en-US" sz="2800" b="1" dirty="0">
              <a:solidFill>
                <a:srgbClr val="FFFEFF"/>
              </a:solidFill>
            </a:endParaRPr>
          </a:p>
          <a:p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ABA0-4893-C812-A3E2-A9EC0F9C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Components:</a:t>
            </a:r>
            <a:endParaRPr lang="en-GB" sz="18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 LCD for displaying information.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LEDs for alerts.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Switches for user interface.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 HW battery for power supply.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7569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80DA-92B4-6112-0079-1EE6B7E2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Operating Modes</a:t>
            </a:r>
            <a:endParaRPr lang="en-US" sz="2800" b="1" dirty="0">
              <a:solidFill>
                <a:srgbClr val="FFFEFF"/>
              </a:solidFill>
            </a:endParaRPr>
          </a:p>
          <a:p>
            <a:endParaRPr lang="en-GB" b="1">
              <a:solidFill>
                <a:srgbClr val="FFFEFF"/>
              </a:solidFill>
              <a:ea typeface="+mj-lt"/>
              <a:cs typeface="+mj-lt"/>
            </a:endParaRPr>
          </a:p>
          <a:p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017D-31FD-DEE5-BE4C-F13332AC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Modes of Operation:</a:t>
            </a:r>
            <a:endParaRPr lang="en-GB" sz="1800" b="1" dirty="0"/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 Running Mode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 Filling Mode</a:t>
            </a:r>
            <a:endParaRPr lang="en-GB" sz="1800" dirty="0"/>
          </a:p>
          <a:p>
            <a:pPr marL="305435" indent="-305435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2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9289E-8BBF-9343-E94F-E0646466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Running Mode Workflow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1D57-40B4-DD98-8678-73E542EF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Process:</a:t>
            </a:r>
            <a:endParaRPr lang="en-GB" sz="1800" b="1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</a:rPr>
              <a:t>Automatic on and off water flow using </a:t>
            </a:r>
            <a:r>
              <a:rPr lang="en-GB" sz="1800" err="1">
                <a:solidFill>
                  <a:srgbClr val="FFFFFF"/>
                </a:solidFill>
              </a:rPr>
              <a:t>ir</a:t>
            </a:r>
            <a:r>
              <a:rPr lang="en-GB" sz="1800" dirty="0">
                <a:solidFill>
                  <a:srgbClr val="FFFFFF"/>
                </a:solidFill>
              </a:rPr>
              <a:t> sensor and relay module.</a:t>
            </a: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Flow sensor tracks dispensed water.</a:t>
            </a:r>
            <a:endParaRPr lang="en-GB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1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8684C-0446-E8BD-B99C-FDD334CA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Filling Mode Workflow</a:t>
            </a:r>
            <a:endParaRPr lang="en-US" sz="2800" b="1" dirty="0">
              <a:solidFill>
                <a:srgbClr val="FFFEFF"/>
              </a:solidFill>
            </a:endParaRPr>
          </a:p>
          <a:p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2458-F32F-09B2-4D80-06178E11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Process:</a:t>
            </a:r>
            <a:endParaRPr lang="en-GB" sz="18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Ultrasonic sensor measures distance to water surface.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Alerts user when water level nears brim.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Calculates overflow volume if any.</a:t>
            </a:r>
            <a:endParaRPr lang="en-GB" sz="1800" dirty="0"/>
          </a:p>
          <a:p>
            <a:pPr marL="305435" indent="-305435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3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24389-B3A5-8FE3-40D2-72019FAB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4" y="2451933"/>
            <a:ext cx="3568661" cy="1269713"/>
          </a:xfrm>
        </p:spPr>
        <p:txBody>
          <a:bodyPr>
            <a:normAutofit/>
          </a:bodyPr>
          <a:lstStyle/>
          <a:p>
            <a:r>
              <a:rPr lang="en-GB" dirty="0"/>
              <a:t>Overview of our project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B54068-2501-0E29-5784-815E7C84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A group of objects with wires&#10;&#10;Description automatically generated">
            <a:extLst>
              <a:ext uri="{FF2B5EF4-FFF2-40B4-BE49-F238E27FC236}">
                <a16:creationId xmlns:a16="http://schemas.microsoft.com/office/drawing/2014/main" id="{2B97AC7E-5C8B-D816-4EED-4FDA8B4D2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3026"/>
            <a:ext cx="6735272" cy="50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5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FA48-E700-90D8-C4E3-4983968C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Results Overview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1CC8-D3E0-914D-7FCF-D5B8D143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Key Findings:</a:t>
            </a:r>
            <a:endParaRPr lang="en-GB" sz="18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Significant reduction in water wastage (~60%).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Data collected for analysis and improvement.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40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76B7C-D9CC-4D18-8E76-65EB81E1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FFFEFF"/>
                </a:solidFill>
                <a:ea typeface="+mj-lt"/>
                <a:cs typeface="+mj-lt"/>
              </a:rPr>
              <a:t>G</a:t>
            </a:r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raph Analysis</a:t>
            </a:r>
            <a:endParaRPr lang="en-US" sz="2800" b="1" dirty="0">
              <a:solidFill>
                <a:srgbClr val="FFFEFF"/>
              </a:solidFill>
            </a:endParaRPr>
          </a:p>
          <a:p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E9C1-FB37-4D12-9A19-512F99E1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Explanation:</a:t>
            </a:r>
            <a:endParaRPr lang="en-GB" sz="1800" b="1" dirty="0"/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 Weekly and monthly usage trends.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Running and Filling modes contribute to overall savings.</a:t>
            </a:r>
            <a:endParaRPr lang="en-GB" sz="1800" dirty="0"/>
          </a:p>
          <a:p>
            <a:pPr marL="305435" indent="-305435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1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56D7-ECF8-A567-09EB-C3FF89E1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Advantages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F800-954D-BF65-1271-EA839D327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Benefits:</a:t>
            </a:r>
            <a:endParaRPr lang="en-GB" sz="18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Saves water effectively.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Inexpensive and easy to implement.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Can detect and alert leaks.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2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11862-58CF-6F12-8AE2-E5F75E53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Key concepts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5674-F462-F776-3251-EFDE14E2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86" y="3429435"/>
            <a:ext cx="10679642" cy="363448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  INTRODUCTION                                                                 7.      </a:t>
            </a:r>
            <a:r>
              <a:rPr lang="en-US" sz="1800" dirty="0">
                <a:ea typeface="+mn-lt"/>
                <a:cs typeface="+mn-lt"/>
              </a:rPr>
              <a:t>CIRCUIT DIAGRAM 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   ABSTRACT                                                                          8 .     </a:t>
            </a:r>
            <a:r>
              <a:rPr lang="en-US" sz="1800" dirty="0">
                <a:ea typeface="+mn-lt"/>
                <a:cs typeface="+mn-lt"/>
              </a:rPr>
              <a:t>OEPERATING MODES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  OBJECTIVES                                                                        9.     </a:t>
            </a:r>
            <a:r>
              <a:rPr lang="en-US" sz="1800" dirty="0">
                <a:ea typeface="+mn-lt"/>
                <a:cs typeface="+mn-lt"/>
              </a:rPr>
              <a:t> RESULTS OVERVIEW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4.   SYSTEM OVERVIEW                                                           10.   </a:t>
            </a:r>
            <a:r>
              <a:rPr lang="en-US" sz="1800" dirty="0">
                <a:ea typeface="+mn-lt"/>
                <a:cs typeface="+mn-lt"/>
              </a:rPr>
              <a:t>  GRAPHICAL ANALYSIS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  DESIGN FLOW                                                                    11.    </a:t>
            </a:r>
            <a:r>
              <a:rPr lang="en-US" sz="1800" dirty="0">
                <a:ea typeface="+mn-lt"/>
                <a:cs typeface="+mn-lt"/>
              </a:rPr>
              <a:t> ADVANTAGES  AND FUTURE SCOPE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6.   COMPONENTS                                                                   12.    </a:t>
            </a:r>
            <a:r>
              <a:rPr lang="en-US" sz="1800" dirty="0">
                <a:ea typeface="+mn-lt"/>
                <a:cs typeface="+mn-lt"/>
              </a:rPr>
              <a:t> CONCLUSION </a:t>
            </a:r>
            <a:endParaRPr lang="en-US" sz="1800" dirty="0"/>
          </a:p>
          <a:p>
            <a:pPr marL="342900" indent="-342900">
              <a:buAutoNum type="arabicPeriod"/>
            </a:pPr>
            <a:endParaRPr lang="en-US"/>
          </a:p>
          <a:p>
            <a:pPr marL="0" indent="0">
              <a:buNone/>
            </a:pPr>
            <a:endParaRPr lang="en-GB" b="1" cap="all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11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55C04-D953-386C-EE63-8B040653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Future Scope</a:t>
            </a:r>
            <a:endParaRPr lang="en-US" sz="2800" b="1" dirty="0">
              <a:solidFill>
                <a:srgbClr val="FFFEFF"/>
              </a:solidFill>
            </a:endParaRPr>
          </a:p>
          <a:p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F52E-2179-04A0-BD27-3A4856DA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Improvements:</a:t>
            </a:r>
            <a:endParaRPr lang="en-GB" sz="1800" b="1" dirty="0"/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Add GSM module for mobile alerts.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Dedicated modes for specific activities.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Use in industrial applications.</a:t>
            </a:r>
            <a:endParaRPr lang="en-GB" sz="1800" dirty="0"/>
          </a:p>
          <a:p>
            <a:pPr marL="305435" indent="-305435"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9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1A33F-5A6F-9CC6-0E8E-E3B36A71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</a:t>
            </a:r>
            <a:r>
              <a:rPr lang="en-GB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75FB-74E6-9037-D81C-DD1265E4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Summary: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Efficient solution for water crises.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Promotes sustainable water usage.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Scalable for global impact.</a:t>
            </a:r>
            <a:endParaRPr lang="en-GB" sz="1800" dirty="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endParaRPr lang="en-GB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A00B8-DA04-7CF8-5BAD-85230611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74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3F6CD-8BCC-5BD8-6A75-16D36C9C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Introduction</a:t>
            </a:r>
            <a:endParaRPr lang="en-US" sz="2800" b="1">
              <a:solidFill>
                <a:srgbClr val="FFFEFF"/>
              </a:solidFill>
            </a:endParaRPr>
          </a:p>
          <a:p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AC0FB-7CD1-F9AC-14EE-71DD1F02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I</a:t>
            </a:r>
            <a:r>
              <a:rPr lang="en-GB" sz="1800" b="1" dirty="0">
                <a:ea typeface="+mn-lt"/>
                <a:cs typeface="+mn-lt"/>
              </a:rPr>
              <a:t>mportance of Water Management:</a:t>
            </a:r>
            <a:endParaRPr lang="en-GB" sz="1800" b="1" dirty="0"/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 Only 0.3% of Earth's water is usable.</a:t>
            </a:r>
            <a:endParaRPr lang="en-GB" sz="180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By 2030, half the population may face water vulnerability.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Need for smart planning and sustainable solutions.</a:t>
            </a:r>
          </a:p>
          <a:p>
            <a:pPr marL="305435" indent="-305435">
              <a:buAutoNum type="arabicPeriod"/>
            </a:pPr>
            <a:r>
              <a:rPr lang="en-GB" sz="1800" dirty="0"/>
              <a:t>India has more than 18% of the world's population, but has only 4% of world's renewable water resources and 2.4% of world's land area.</a:t>
            </a:r>
          </a:p>
        </p:txBody>
      </p:sp>
    </p:spTree>
    <p:extLst>
      <p:ext uri="{BB962C8B-B14F-4D97-AF65-F5344CB8AC3E}">
        <p14:creationId xmlns:p14="http://schemas.microsoft.com/office/powerpoint/2010/main" val="7192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973C4-6149-B7DD-D721-2F46B00B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Abstract</a:t>
            </a:r>
            <a:endParaRPr lang="en-US" sz="2800" b="1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AD5B-D1A4-2D74-52C6-782FE4D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0" y="1059624"/>
            <a:ext cx="6541841" cy="4711539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1800" b="1" cap="all" dirty="0">
                <a:solidFill>
                  <a:srgbClr val="FFFFFF"/>
                </a:solidFill>
              </a:rPr>
              <a:t>Summary:</a:t>
            </a:r>
            <a:endParaRPr lang="en-US" sz="1800" b="1" dirty="0">
              <a:solidFill>
                <a:srgbClr val="FFFFFF"/>
              </a:solidFill>
            </a:endParaRP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1800" b="1" cap="all" dirty="0">
                <a:solidFill>
                  <a:srgbClr val="FFFFFF"/>
                </a:solidFill>
              </a:rPr>
              <a:t>      </a:t>
            </a:r>
            <a:r>
              <a:rPr lang="en-GB" sz="1800" b="1" cap="all" dirty="0">
                <a:solidFill>
                  <a:srgbClr val="FFFFFF"/>
                </a:solidFill>
                <a:ea typeface="+mn-lt"/>
                <a:cs typeface="+mn-lt"/>
              </a:rPr>
              <a:t>   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Efficient and cost-effective method to limit daily water usage.</a:t>
            </a:r>
            <a:endParaRPr lang="en-GB" sz="1800" dirty="0">
              <a:solidFill>
                <a:srgbClr val="000000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/>
              <a:t> Alerts when water surface </a:t>
            </a:r>
            <a:r>
              <a:rPr lang="en-GB" sz="1800" dirty="0" err="1"/>
              <a:t>excceds</a:t>
            </a:r>
            <a:r>
              <a:rPr lang="en-GB" sz="1800" dirty="0"/>
              <a:t> its limit while filling the tank.</a:t>
            </a: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Embedded algorithm for data acquisition and management.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3719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684D8-4F47-4E40-CE11-14FFFE02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Objectives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C0BE-3CD8-A129-8B01-A4D03768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Goals of the System:</a:t>
            </a:r>
            <a:endParaRPr lang="en-GB" sz="1800" b="1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Reduce water wastage.</a:t>
            </a:r>
            <a:endParaRPr lang="en-GB" sz="1800"/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Alert users about excessive usage.</a:t>
            </a:r>
            <a:endParaRPr lang="en-GB" sz="1800"/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Provide real-time monitoring of water usage.</a:t>
            </a:r>
            <a:endParaRPr lang="en-GB" sz="1800"/>
          </a:p>
          <a:p>
            <a:pPr marL="305435" indent="-305435">
              <a:buAutoNum type="arabicPeriod"/>
            </a:pPr>
            <a:endParaRPr lang="en-GB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2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B288-CA95-A842-E3E9-659DADA6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System Overview</a:t>
            </a:r>
            <a:endParaRPr lang="en-US" sz="2800" b="1" dirty="0"/>
          </a:p>
          <a:p>
            <a:endParaRPr lang="en-GB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02F4-50B4-744F-D8CF-E9EF0456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Overview:</a:t>
            </a:r>
            <a:endParaRPr lang="en-GB" sz="1800" b="1" dirty="0"/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 Faucet add-on with two modes: Running and Filling.</a:t>
            </a:r>
            <a:endParaRPr lang="en-GB" sz="1800" dirty="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Integrated sensors and microcontroller for monitoring and alerts.</a:t>
            </a:r>
            <a:endParaRPr lang="en-GB" sz="1800" dirty="0"/>
          </a:p>
          <a:p>
            <a:pPr marL="305435" indent="-305435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45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|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DE115-737C-E9EA-477F-F28944CA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Design Flow</a:t>
            </a:r>
            <a:endParaRPr lang="en-US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8473-9407-73EF-05C1-25CBB8CB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1185" y="1694120"/>
            <a:ext cx="6541841" cy="4711539"/>
          </a:xfrm>
          <a:prstGeom prst="downArrow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System Workflow:</a:t>
            </a:r>
            <a:endParaRPr lang="en-GB" sz="18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  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Data acquisition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 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Real-time monitoring 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  Alerts and user interface.</a:t>
            </a:r>
            <a:endParaRPr lang="en-GB" sz="1800">
              <a:solidFill>
                <a:srgbClr val="FFFFFF"/>
              </a:solidFill>
            </a:endParaRPr>
          </a:p>
          <a:p>
            <a:pPr marL="305435" indent="-305435"/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28B1D03-74EE-A69A-8E9F-4D7771C69B18}"/>
              </a:ext>
            </a:extLst>
          </p:cNvPr>
          <p:cNvSpPr/>
          <p:nvPr/>
        </p:nvSpPr>
        <p:spPr>
          <a:xfrm>
            <a:off x="6351168" y="3038221"/>
            <a:ext cx="272965" cy="45629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5BE172E-39CF-A42C-C3A7-DB653BA56A3D}"/>
              </a:ext>
            </a:extLst>
          </p:cNvPr>
          <p:cNvSpPr/>
          <p:nvPr/>
        </p:nvSpPr>
        <p:spPr>
          <a:xfrm>
            <a:off x="6346407" y="4050627"/>
            <a:ext cx="272965" cy="484519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8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2BED8-3176-CE84-3905-3A4E6AE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rgbClr val="FFFEFF"/>
                </a:solidFill>
                <a:ea typeface="+mj-lt"/>
                <a:cs typeface="+mj-lt"/>
              </a:rPr>
              <a:t>Flow Sensor</a:t>
            </a:r>
            <a:endParaRPr lang="en-US" sz="2800" b="1" dirty="0">
              <a:solidFill>
                <a:srgbClr val="FFFEFF"/>
              </a:solidFill>
            </a:endParaRPr>
          </a:p>
          <a:p>
            <a:endParaRPr lang="en-GB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F7F1-B03F-7D33-EC15-E7B1A1D8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ea typeface="+mn-lt"/>
                <a:cs typeface="+mn-lt"/>
              </a:rPr>
              <a:t>Description:</a:t>
            </a:r>
            <a:endParaRPr lang="en-GB" sz="1800" b="1"/>
          </a:p>
          <a:p>
            <a:pPr marL="342900" indent="-342900">
              <a:buAutoNum type="arabicPeriod"/>
            </a:pPr>
            <a:r>
              <a:rPr lang="en-GB" sz="1800" dirty="0">
                <a:ea typeface="+mn-lt"/>
                <a:cs typeface="+mn-lt"/>
              </a:rPr>
              <a:t> Measures water flow via a Hall-effect sensor(flow sensor)</a:t>
            </a:r>
            <a:endParaRPr lang="en-GB" sz="1800"/>
          </a:p>
          <a:p>
            <a:pPr marL="305435" indent="-305435">
              <a:buAutoNum type="arabicPeriod"/>
            </a:pPr>
            <a:r>
              <a:rPr lang="en-GB" sz="1800" dirty="0">
                <a:ea typeface="+mn-lt"/>
                <a:cs typeface="+mn-lt"/>
              </a:rPr>
              <a:t> Outputs digital pulse signals corresponding to flow rate.</a:t>
            </a:r>
            <a:endParaRPr lang="en-GB" sz="1800" dirty="0"/>
          </a:p>
          <a:p>
            <a:pPr marL="305435" indent="-305435">
              <a:buAutoNum type="arabicPeriod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9870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EA4B6-E0E9-186F-3227-8A0D50FA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21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Ultrasonic Distance Sensor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ACC9-1840-E1D8-6234-77868704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FFFFFF"/>
                </a:solidFill>
                <a:ea typeface="+mn-lt"/>
                <a:cs typeface="+mn-lt"/>
              </a:rPr>
              <a:t>Description:</a:t>
            </a:r>
          </a:p>
          <a:p>
            <a:pPr marL="342900" indent="-342900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 Measures distance using sound waves and echoes.</a:t>
            </a:r>
            <a:endParaRPr lang="en-GB" sz="180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r>
              <a:rPr lang="en-GB" sz="1800" dirty="0">
                <a:solidFill>
                  <a:srgbClr val="FFFFFF"/>
                </a:solidFill>
                <a:ea typeface="+mn-lt"/>
                <a:cs typeface="+mn-lt"/>
              </a:rPr>
              <a:t>Calculates water level in containers during Filling mode.</a:t>
            </a:r>
            <a:endParaRPr lang="en-GB" sz="1800">
              <a:solidFill>
                <a:srgbClr val="FFFFFF"/>
              </a:solidFill>
            </a:endParaRPr>
          </a:p>
          <a:p>
            <a:pPr marL="305435" indent="-305435">
              <a:buAutoNum type="arabicPeriod"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84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DividendVTI</vt:lpstr>
      <vt:lpstr>Faucet add-on Water Supply Management System using Smart Sensors  </vt:lpstr>
      <vt:lpstr>Key concepts</vt:lpstr>
      <vt:lpstr>Introduction </vt:lpstr>
      <vt:lpstr>Abstract </vt:lpstr>
      <vt:lpstr>Objectives </vt:lpstr>
      <vt:lpstr>System Overview </vt:lpstr>
      <vt:lpstr>Design Flow </vt:lpstr>
      <vt:lpstr>Flow Sensor </vt:lpstr>
      <vt:lpstr>Ultrasonic Distance Sensor </vt:lpstr>
      <vt:lpstr>ATmega328 Microcontroller </vt:lpstr>
      <vt:lpstr>Arduino Uno </vt:lpstr>
      <vt:lpstr>Additional Components </vt:lpstr>
      <vt:lpstr>Operating Modes  </vt:lpstr>
      <vt:lpstr>Running Mode Workflow </vt:lpstr>
      <vt:lpstr>Filling Mode Workflow </vt:lpstr>
      <vt:lpstr>Overview of our project </vt:lpstr>
      <vt:lpstr>Results Overview </vt:lpstr>
      <vt:lpstr>Graph Analysis </vt:lpstr>
      <vt:lpstr>Advantages </vt:lpstr>
      <vt:lpstr>Future Scope 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659</cp:revision>
  <dcterms:created xsi:type="dcterms:W3CDTF">2024-11-29T19:33:40Z</dcterms:created>
  <dcterms:modified xsi:type="dcterms:W3CDTF">2024-12-03T06:05:39Z</dcterms:modified>
</cp:coreProperties>
</file>