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2/26/2024</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ACC-C04B-B162-5821-F74F41D10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09B9B-C98F-C4EB-D464-9CC91C7C72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C2363F-AAE4-9607-2BEC-15FB18693A7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16D4981-4C51-98C5-1DBD-541C8E8A864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204FF8E3-7483-31F4-EDE7-060B6819E24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616022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BC52-D364-D866-5078-C0B2964DA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D6C87-2E4A-4C87-7C89-00860B8D5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01290-A6E8-0D1C-5A71-9C482A5CDEE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C43F2B9-3910-3EA6-22B1-2D78D98ABBE4}"/>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210A5701-0A28-4F46-70F6-BBCB7BCA3F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00965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E76EB-8525-AA11-88A8-2DF3BFDB85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E4EC03-3A93-CDD4-B4C4-62ECA9704D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44179-FBAC-686D-5F03-A36209C46BB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5EED6B8-07F3-CCE1-D2C4-000D426384F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402B856-6C51-1758-051F-353C521FE52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349270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379589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96609" y="935228"/>
            <a:ext cx="2881629" cy="848360"/>
          </a:xfrm>
          <a:prstGeom prst="rect">
            <a:avLst/>
          </a:prstGeom>
        </p:spPr>
        <p:txBody>
          <a:bodyPr wrap="square" lIns="0" tIns="0" rIns="0" bIns="0">
            <a:spAutoFit/>
          </a:bodyPr>
          <a:lstStyle>
            <a:lvl1pPr>
              <a:defRPr sz="5400" b="1"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00161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a:lstStyle>
            <a:lvl1pPr marL="0" indent="0">
              <a:buNone/>
              <a:defRPr/>
            </a:lvl1pPr>
          </a:lstStyle>
          <a:p>
            <a:r>
              <a:rPr lang="en-US"/>
              <a:t>Click icon to add picture</a:t>
            </a:r>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a:lstStyle>
            <a:lvl1pPr marL="0" indent="0">
              <a:buNone/>
              <a:defRPr/>
            </a:lvl1pPr>
          </a:lstStyle>
          <a:p>
            <a:r>
              <a:rPr lang="en-US"/>
              <a:t>Click icon to add picture</a:t>
            </a:r>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a:lstStyle>
            <a:lvl1pPr marL="0" indent="0">
              <a:buNone/>
              <a:defRPr/>
            </a:lvl1pPr>
          </a:lstStyle>
          <a:p>
            <a:r>
              <a:rPr lang="en-US"/>
              <a:t>Click icon to add picture</a:t>
            </a:r>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a:lstStyle>
            <a:lvl1pPr marL="0" indent="0">
              <a:buNone/>
              <a:defRPr/>
            </a:lvl1pPr>
          </a:lstStyle>
          <a:p>
            <a:r>
              <a:rPr lang="en-US"/>
              <a:t>Click icon to add picture</a:t>
            </a:r>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132758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a:t>20XX</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4DBD-4219-BD71-C4BF-81574057F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81A6D0-4DAD-15B7-D18F-6671B3FEB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C88FE-4515-AB56-06A4-0BBE8BA9533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D37B112-1381-4904-CA96-723E414D3AE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2C4B3B0D-2380-E9F8-B916-6AC2A2ACBF3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208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691E-FAAC-917D-B306-7F6204A34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051F4B-CA39-64C2-6895-DD64ECCB1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1BE55E-3A86-26F3-0E8F-1AF6EDB34C1A}"/>
              </a:ext>
            </a:extLst>
          </p:cNvPr>
          <p:cNvSpPr>
            <a:spLocks noGrp="1"/>
          </p:cNvSpPr>
          <p:nvPr>
            <p:ph type="dt" sz="half" idx="10"/>
          </p:nvPr>
        </p:nvSpPr>
        <p:spPr/>
        <p:txBody>
          <a:bodyPr/>
          <a:lstStyle/>
          <a:p>
            <a:fld id="{73798DAB-FD6A-4B99-B672-1656280B3C8D}" type="datetimeFigureOut">
              <a:rPr lang="en-US" smtClean="0"/>
              <a:t>2/26/2024</a:t>
            </a:fld>
            <a:endParaRPr lang="en-US"/>
          </a:p>
        </p:txBody>
      </p:sp>
      <p:sp>
        <p:nvSpPr>
          <p:cNvPr id="5" name="Footer Placeholder 4">
            <a:extLst>
              <a:ext uri="{FF2B5EF4-FFF2-40B4-BE49-F238E27FC236}">
                <a16:creationId xmlns:a16="http://schemas.microsoft.com/office/drawing/2014/main" id="{B2E57E90-B57A-4ED0-9F55-989EC7B15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3B7A4-DDC1-EF65-5FE5-C0EC72225112}"/>
              </a:ext>
            </a:extLst>
          </p:cNvPr>
          <p:cNvSpPr>
            <a:spLocks noGrp="1"/>
          </p:cNvSpPr>
          <p:nvPr>
            <p:ph type="sldNum" sz="quarter" idx="12"/>
          </p:nvPr>
        </p:nvSpPr>
        <p:spPr/>
        <p:txBody>
          <a:bodyPr/>
          <a:lstStyle/>
          <a:p>
            <a:fld id="{DCABDF97-A662-40CE-BDFE-E2E1722652CF}" type="slidenum">
              <a:rPr lang="en-US" smtClean="0"/>
              <a:t>‹#›</a:t>
            </a:fld>
            <a:endParaRPr lang="en-US"/>
          </a:p>
        </p:txBody>
      </p:sp>
    </p:spTree>
    <p:extLst>
      <p:ext uri="{BB962C8B-B14F-4D97-AF65-F5344CB8AC3E}">
        <p14:creationId xmlns:p14="http://schemas.microsoft.com/office/powerpoint/2010/main" val="95974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30EB-DB31-21D8-9A1A-C093C7D77B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D59E04-A756-DB0F-ADBA-4C3B5CAE75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173B3-0C1F-17E8-7E91-BA0496E5C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7024A-1E30-512C-7D40-AF40C643034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19B2D635-264F-E03E-024F-97C91092334F}"/>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C8C6681-A1E3-D9EA-4FB5-268016724DC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436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5FA9-1D3C-5CDF-D264-4BE42E5D32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0BE35B-058B-C09E-DB6E-ED81D4250C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B0FDB-4192-75A3-05CF-43213CE8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36F2BE-0352-B685-C922-F0879C6A4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2FC1C4-6AC6-8693-4236-2BFABC67BC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988D24-9439-6B33-C01A-AD26D91BB8A1}"/>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7D9037E-E7A4-6353-951A-F24A3A23198F}"/>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E7EB488B-3427-D4C7-DDC5-C11969F3063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70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01BA-032E-9903-32A9-5AC872071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5458B-D6B2-0846-2167-8E64714B0AD9}"/>
              </a:ext>
            </a:extLst>
          </p:cNvPr>
          <p:cNvSpPr>
            <a:spLocks noGrp="1"/>
          </p:cNvSpPr>
          <p:nvPr>
            <p:ph type="dt" sz="half" idx="10"/>
          </p:nvPr>
        </p:nvSpPr>
        <p:spPr/>
        <p:txBody>
          <a:bodyPr/>
          <a:lstStyle/>
          <a:p>
            <a:fld id="{1D8BD707-D9CF-40AE-B4C6-C98DA3205C09}" type="datetimeFigureOut">
              <a:rPr lang="en-US" smtClean="0"/>
              <a:t>2/26/2024</a:t>
            </a:fld>
            <a:endParaRPr lang="en-US"/>
          </a:p>
        </p:txBody>
      </p:sp>
      <p:sp>
        <p:nvSpPr>
          <p:cNvPr id="4" name="Footer Placeholder 3">
            <a:extLst>
              <a:ext uri="{FF2B5EF4-FFF2-40B4-BE49-F238E27FC236}">
                <a16:creationId xmlns:a16="http://schemas.microsoft.com/office/drawing/2014/main" id="{60BBA846-2C19-0CE0-B5FF-A6FDFAF2E0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BC026-A4D8-C2A3-CFA6-B7B452B3723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8812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69975-A2B2-3D38-7C25-CE8A6333FBD2}"/>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ED875F3-C03C-E307-D986-C46639F9C54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7C7018AE-6692-5C47-33FF-F1EB2406A23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653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2F15-36D2-FA4B-47D2-39A4E9DD2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155E0-FC36-85B3-2EC5-C7BCAF67F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0F3720-4E3A-826A-229A-4E89F0D0B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966BE-B77D-E728-3595-DF316F8EA2C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ADABCAC-85A4-0B82-6163-CD83694013A2}"/>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C06D4D76-E82D-3F4E-19D7-0B2CA514D9D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2110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00DA-B41A-3D75-A043-5FEC79AEC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2E337D-B7E7-0734-1AA5-5A63CDF0A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7145E0-21B7-70DE-FC08-4241D3728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AD508-92E4-0AA2-D957-9173165F6F32}"/>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E55F45D-5AF5-71E4-C3A6-E8433DD200A8}"/>
              </a:ext>
            </a:extLst>
          </p:cNvPr>
          <p:cNvSpPr>
            <a:spLocks noGrp="1"/>
          </p:cNvSpPr>
          <p:nvPr>
            <p:ph type="ftr" sz="quarter" idx="11"/>
          </p:nvPr>
        </p:nvSpPr>
        <p:spPr/>
        <p:txBody>
          <a:bodyPr/>
          <a:lstStyle/>
          <a:p>
            <a:pPr algn="l"/>
            <a:r>
              <a:rPr lang="en-US"/>
              <a:t>Sample Footer Text</a:t>
            </a:r>
            <a:endParaRPr lang="en-US" dirty="0"/>
          </a:p>
        </p:txBody>
      </p:sp>
      <p:sp>
        <p:nvSpPr>
          <p:cNvPr id="7" name="Slide Number Placeholder 6">
            <a:extLst>
              <a:ext uri="{FF2B5EF4-FFF2-40B4-BE49-F238E27FC236}">
                <a16:creationId xmlns:a16="http://schemas.microsoft.com/office/drawing/2014/main" id="{9394B882-A015-71F6-4857-EC3E8731C0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510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A62AAD-6C66-3FB4-D907-14ED83BA7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BD1F6-5C34-50F6-CB1E-9AF1863FDA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40490-1189-83C2-291B-A80D2BCFC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E515229C-9D9A-3B09-D5C7-1458A2F33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7EF3BDC6-95C2-ADD0-94A3-09399E467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cxnSp>
        <p:nvCxnSpPr>
          <p:cNvPr id="7" name="Straight Connector 6">
            <a:extLst>
              <a:ext uri="{FF2B5EF4-FFF2-40B4-BE49-F238E27FC236}">
                <a16:creationId xmlns:a16="http://schemas.microsoft.com/office/drawing/2014/main" id="{393DD59B-32CE-01E4-233A-DA2A92146256}"/>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A86CEE4-B9F3-64AA-9AC6-2FD015D9ED25}"/>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C203050-1093-6F7E-87B9-36DA662888EB}"/>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897883"/>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775" r:id="rId14"/>
    <p:sldLayoutId id="2147483777" r:id="rId15"/>
    <p:sldLayoutId id="2147483780" r:id="rId16"/>
    <p:sldLayoutId id="2147483785" r:id="rId17"/>
    <p:sldLayoutId id="2147483783" r:id="rId18"/>
    <p:sldLayoutId id="2147483784" r:id="rId19"/>
    <p:sldLayoutId id="2147483782" r:id="rId20"/>
    <p:sldLayoutId id="2147483778" r:id="rId21"/>
    <p:sldLayoutId id="2147483779"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6" name="Freeform: Shape 45">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959" y="1286934"/>
            <a:ext cx="7190083" cy="4105949"/>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00455693-928B-7EA9-401E-3B2C421F8BE3}"/>
              </a:ext>
            </a:extLst>
          </p:cNvPr>
          <p:cNvSpPr txBox="1">
            <a:spLocks/>
          </p:cNvSpPr>
          <p:nvPr/>
        </p:nvSpPr>
        <p:spPr>
          <a:xfrm>
            <a:off x="3353358" y="2387817"/>
            <a:ext cx="3271474" cy="10434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18303">
              <a:spcAft>
                <a:spcPts val="354"/>
              </a:spcAft>
              <a:defRPr/>
            </a:pPr>
            <a:br>
              <a:rPr lang="en-US" sz="2089" kern="1200">
                <a:solidFill>
                  <a:srgbClr val="000000"/>
                </a:solidFill>
                <a:latin typeface="Aptos Display" panose="02110004020202020204"/>
                <a:ea typeface="+mj-ea"/>
                <a:cs typeface="+mj-cs"/>
              </a:rPr>
            </a:br>
            <a:r>
              <a:rPr lang="en-US" sz="2089" kern="1200">
                <a:solidFill>
                  <a:srgbClr val="000000"/>
                </a:solidFill>
                <a:latin typeface="Aptos Display" panose="02110004020202020204"/>
                <a:ea typeface="+mj-ea"/>
                <a:cs typeface="+mj-cs"/>
              </a:rPr>
              <a:t> </a:t>
            </a:r>
            <a:endParaRPr kumimoji="0" lang="en-US" sz="6000" b="0" i="0" u="none" strike="noStrike" kern="1200" cap="none" spc="0" normalizeH="0" baseline="0" noProof="0">
              <a:ln>
                <a:noFill/>
              </a:ln>
              <a:solidFill>
                <a:srgbClr val="002060"/>
              </a:solidFill>
              <a:effectLst/>
              <a:uLnTx/>
              <a:uFillTx/>
              <a:latin typeface="Aptos Display" panose="02110004020202020204"/>
              <a:ea typeface="+mj-ea"/>
              <a:cs typeface="+mj-cs"/>
            </a:endParaRPr>
          </a:p>
        </p:txBody>
      </p:sp>
      <p:sp>
        <p:nvSpPr>
          <p:cNvPr id="2" name="Subtitle 2">
            <a:extLst>
              <a:ext uri="{FF2B5EF4-FFF2-40B4-BE49-F238E27FC236}">
                <a16:creationId xmlns:a16="http://schemas.microsoft.com/office/drawing/2014/main" id="{EA9B894A-1C82-162D-0726-5B2E681BAA82}"/>
              </a:ext>
            </a:extLst>
          </p:cNvPr>
          <p:cNvSpPr>
            <a:spLocks/>
          </p:cNvSpPr>
          <p:nvPr/>
        </p:nvSpPr>
        <p:spPr>
          <a:xfrm>
            <a:off x="2500957" y="1286933"/>
            <a:ext cx="6512493" cy="3889247"/>
          </a:xfrm>
          <a:prstGeom prst="rect">
            <a:avLst/>
          </a:prstGeom>
        </p:spPr>
        <p:txBody>
          <a:bodyPr>
            <a:noAutofit/>
          </a:bodyPr>
          <a:lstStyle/>
          <a:p>
            <a:pPr defTabSz="318303">
              <a:spcAft>
                <a:spcPts val="354"/>
              </a:spcAft>
            </a:pPr>
            <a:r>
              <a:rPr lang="en-US" sz="2000" b="1" kern="1200" dirty="0">
                <a:solidFill>
                  <a:schemeClr val="tx2">
                    <a:lumMod val="75000"/>
                  </a:schemeClr>
                </a:solidFill>
                <a:latin typeface="Georgia" panose="02040502050405020303" pitchFamily="18" charset="0"/>
                <a:ea typeface="+mn-ea"/>
                <a:cs typeface="+mn-cs"/>
              </a:rPr>
              <a:t>COMPUTING GROUP PROJECT</a:t>
            </a:r>
          </a:p>
          <a:p>
            <a:pPr defTabSz="318303">
              <a:spcAft>
                <a:spcPts val="354"/>
              </a:spcAft>
            </a:pPr>
            <a:endParaRPr lang="en-US" sz="1652" kern="1200" dirty="0">
              <a:solidFill>
                <a:schemeClr val="tx1"/>
              </a:solidFill>
              <a:latin typeface="Georgia" panose="02040502050405020303" pitchFamily="18" charset="0"/>
              <a:ea typeface="+mn-ea"/>
              <a:cs typeface="+mn-cs"/>
            </a:endParaRPr>
          </a:p>
          <a:p>
            <a:pPr defTabSz="318303">
              <a:spcAft>
                <a:spcPts val="354"/>
              </a:spcAft>
            </a:pPr>
            <a:r>
              <a:rPr lang="en-US" sz="1400" kern="1200" dirty="0">
                <a:solidFill>
                  <a:schemeClr val="accent5">
                    <a:lumMod val="75000"/>
                  </a:schemeClr>
                </a:solidFill>
                <a:latin typeface="Georgia" panose="02040502050405020303" pitchFamily="18" charset="0"/>
                <a:ea typeface="+mn-ea"/>
                <a:cs typeface="+mn-cs"/>
              </a:rPr>
              <a:t>EXPENSE TRACKER APPLICATION</a:t>
            </a:r>
          </a:p>
          <a:p>
            <a:pPr defTabSz="318303">
              <a:spcAft>
                <a:spcPts val="354"/>
              </a:spcAft>
            </a:pPr>
            <a:endParaRPr lang="en-US" sz="1652" kern="1200" dirty="0">
              <a:solidFill>
                <a:schemeClr val="tx1"/>
              </a:solidFill>
              <a:latin typeface="Georgia" panose="02040502050405020303" pitchFamily="18" charset="0"/>
              <a:ea typeface="+mn-ea"/>
              <a:cs typeface="+mn-cs"/>
            </a:endParaRPr>
          </a:p>
          <a:p>
            <a:pPr defTabSz="318303">
              <a:spcAft>
                <a:spcPts val="354"/>
              </a:spcAft>
            </a:pPr>
            <a:r>
              <a:rPr lang="en-US" sz="1180" kern="1200" dirty="0">
                <a:solidFill>
                  <a:schemeClr val="accent1">
                    <a:lumMod val="75000"/>
                  </a:schemeClr>
                </a:solidFill>
                <a:latin typeface="Georgia" panose="02040502050405020303" pitchFamily="18" charset="0"/>
                <a:ea typeface="+mn-ea"/>
                <a:cs typeface="+mn-cs"/>
              </a:rPr>
              <a:t>GROUP (B) 57</a:t>
            </a:r>
          </a:p>
          <a:p>
            <a:pPr defTabSz="539496">
              <a:spcAft>
                <a:spcPts val="354"/>
              </a:spcAft>
            </a:pPr>
            <a:endParaRPr lang="en-US" sz="1062" kern="1200" dirty="0">
              <a:solidFill>
                <a:schemeClr val="tx1"/>
              </a:solidFill>
              <a:latin typeface="Georgia" panose="02040502050405020303" pitchFamily="18" charset="0"/>
              <a:ea typeface="+mn-ea"/>
              <a:cs typeface="+mn-cs"/>
            </a:endParaRPr>
          </a:p>
          <a:p>
            <a:pPr>
              <a:spcAft>
                <a:spcPts val="600"/>
              </a:spcAft>
            </a:pPr>
            <a:r>
              <a:rPr lang="en-US" sz="1200" dirty="0">
                <a:latin typeface="Georgia" panose="02040502050405020303" pitchFamily="18" charset="0"/>
              </a:rPr>
              <a:t>Group Members</a:t>
            </a:r>
          </a:p>
          <a:p>
            <a:pPr>
              <a:spcAft>
                <a:spcPts val="600"/>
              </a:spcAft>
            </a:pPr>
            <a:endParaRPr lang="en-US" sz="1800" dirty="0">
              <a:latin typeface="Georgia" panose="02040502050405020303" pitchFamily="18" charset="0"/>
            </a:endParaRPr>
          </a:p>
        </p:txBody>
      </p:sp>
      <p:graphicFrame>
        <p:nvGraphicFramePr>
          <p:cNvPr id="4" name="Table 3">
            <a:extLst>
              <a:ext uri="{FF2B5EF4-FFF2-40B4-BE49-F238E27FC236}">
                <a16:creationId xmlns:a16="http://schemas.microsoft.com/office/drawing/2014/main" id="{7E38A169-A7BF-96A3-BD9D-204D8578002A}"/>
              </a:ext>
            </a:extLst>
          </p:cNvPr>
          <p:cNvGraphicFramePr>
            <a:graphicFrameLocks noGrp="1"/>
          </p:cNvGraphicFramePr>
          <p:nvPr>
            <p:extLst>
              <p:ext uri="{D42A27DB-BD31-4B8C-83A1-F6EECF244321}">
                <p14:modId xmlns:p14="http://schemas.microsoft.com/office/powerpoint/2010/main" val="3443769832"/>
              </p:ext>
            </p:extLst>
          </p:nvPr>
        </p:nvGraphicFramePr>
        <p:xfrm>
          <a:off x="2547257" y="3303038"/>
          <a:ext cx="5011909" cy="1978090"/>
        </p:xfrm>
        <a:graphic>
          <a:graphicData uri="http://schemas.openxmlformats.org/drawingml/2006/table">
            <a:tbl>
              <a:tblPr firstRow="1" firstCol="1" bandRow="1">
                <a:tableStyleId>{5C22544A-7EE6-4342-B048-85BDC9FD1C3A}</a:tableStyleId>
              </a:tblPr>
              <a:tblGrid>
                <a:gridCol w="1732915">
                  <a:extLst>
                    <a:ext uri="{9D8B030D-6E8A-4147-A177-3AD203B41FA5}">
                      <a16:colId xmlns:a16="http://schemas.microsoft.com/office/drawing/2014/main" val="1828722960"/>
                    </a:ext>
                  </a:extLst>
                </a:gridCol>
                <a:gridCol w="1639497">
                  <a:extLst>
                    <a:ext uri="{9D8B030D-6E8A-4147-A177-3AD203B41FA5}">
                      <a16:colId xmlns:a16="http://schemas.microsoft.com/office/drawing/2014/main" val="2241886944"/>
                    </a:ext>
                  </a:extLst>
                </a:gridCol>
                <a:gridCol w="1639497">
                  <a:extLst>
                    <a:ext uri="{9D8B030D-6E8A-4147-A177-3AD203B41FA5}">
                      <a16:colId xmlns:a16="http://schemas.microsoft.com/office/drawing/2014/main" val="3628816511"/>
                    </a:ext>
                  </a:extLst>
                </a:gridCol>
              </a:tblGrid>
              <a:tr h="321464">
                <a:tc>
                  <a:txBody>
                    <a:bodyPr/>
                    <a:lstStyle/>
                    <a:p>
                      <a:pPr marL="0" marR="0">
                        <a:lnSpc>
                          <a:spcPct val="107000"/>
                        </a:lnSpc>
                        <a:spcBef>
                          <a:spcPts val="0"/>
                        </a:spcBef>
                        <a:spcAft>
                          <a:spcPts val="800"/>
                        </a:spcAft>
                      </a:pPr>
                      <a:r>
                        <a:rPr lang="en-US" sz="1200" kern="1200" dirty="0">
                          <a:solidFill>
                            <a:schemeClr val="accent1">
                              <a:lumMod val="20000"/>
                              <a:lumOff val="80000"/>
                            </a:schemeClr>
                          </a:solidFill>
                          <a:latin typeface="Georgia" panose="02040502050405020303" pitchFamily="18" charset="0"/>
                          <a:ea typeface="+mn-ea"/>
                          <a:cs typeface="+mn-cs"/>
                        </a:rPr>
                        <a:t>Name</a:t>
                      </a:r>
                    </a:p>
                  </a:txBody>
                  <a:tcPr marL="68580" marR="68580" marT="0" marB="0"/>
                </a:tc>
                <a:tc>
                  <a:txBody>
                    <a:bodyPr/>
                    <a:lstStyle/>
                    <a:p>
                      <a:pPr marL="0" marR="0" algn="l" defTabSz="914400" rtl="0" eaLnBrk="1" latinLnBrk="0" hangingPunct="1">
                        <a:lnSpc>
                          <a:spcPct val="107000"/>
                        </a:lnSpc>
                        <a:spcBef>
                          <a:spcPts val="0"/>
                        </a:spcBef>
                        <a:spcAft>
                          <a:spcPts val="800"/>
                        </a:spcAft>
                      </a:pPr>
                      <a:r>
                        <a:rPr lang="en-US" sz="1200" b="1" kern="1200" dirty="0">
                          <a:solidFill>
                            <a:schemeClr val="accent1">
                              <a:lumMod val="20000"/>
                              <a:lumOff val="80000"/>
                            </a:schemeClr>
                          </a:solidFill>
                          <a:latin typeface="Georgia" panose="02040502050405020303" pitchFamily="18" charset="0"/>
                          <a:ea typeface="+mn-ea"/>
                          <a:cs typeface="+mn-cs"/>
                        </a:rPr>
                        <a:t>Position</a:t>
                      </a:r>
                    </a:p>
                  </a:txBody>
                  <a:tcPr marL="68580" marR="68580" marT="0" marB="0"/>
                </a:tc>
                <a:tc>
                  <a:txBody>
                    <a:bodyPr/>
                    <a:lstStyle/>
                    <a:p>
                      <a:pPr marL="0" marR="0" algn="l" defTabSz="914400" rtl="0" eaLnBrk="1" latinLnBrk="0" hangingPunct="1">
                        <a:lnSpc>
                          <a:spcPct val="107000"/>
                        </a:lnSpc>
                        <a:spcBef>
                          <a:spcPts val="0"/>
                        </a:spcBef>
                        <a:spcAft>
                          <a:spcPts val="800"/>
                        </a:spcAft>
                      </a:pPr>
                      <a:r>
                        <a:rPr lang="en-US" sz="1200" b="1" kern="1200" dirty="0">
                          <a:solidFill>
                            <a:schemeClr val="accent1">
                              <a:lumMod val="20000"/>
                              <a:lumOff val="80000"/>
                            </a:schemeClr>
                          </a:solidFill>
                          <a:latin typeface="Georgia" panose="02040502050405020303" pitchFamily="18" charset="0"/>
                          <a:ea typeface="+mn-ea"/>
                          <a:cs typeface="+mn-cs"/>
                        </a:rPr>
                        <a:t>Index </a:t>
                      </a:r>
                    </a:p>
                  </a:txBody>
                  <a:tcPr marL="68580" marR="68580" marT="0" marB="0"/>
                </a:tc>
                <a:extLst>
                  <a:ext uri="{0D108BD9-81ED-4DB2-BD59-A6C34878D82A}">
                    <a16:rowId xmlns:a16="http://schemas.microsoft.com/office/drawing/2014/main" val="1432133331"/>
                  </a:ext>
                </a:extLst>
              </a:tr>
              <a:tr h="413728">
                <a:tc>
                  <a:txBody>
                    <a:bodyPr/>
                    <a:lstStyle/>
                    <a:p>
                      <a:pPr marL="0" marR="0" algn="l" defTabSz="914400" rtl="0" eaLnBrk="1" latinLnBrk="0" hangingPunct="1">
                        <a:lnSpc>
                          <a:spcPct val="107000"/>
                        </a:lnSpc>
                        <a:spcBef>
                          <a:spcPts val="0"/>
                        </a:spcBef>
                        <a:spcAft>
                          <a:spcPts val="600"/>
                        </a:spcAft>
                      </a:pPr>
                      <a:r>
                        <a:rPr lang="en-US" sz="1200" b="1" kern="1200" dirty="0" err="1">
                          <a:solidFill>
                            <a:schemeClr val="accent1">
                              <a:lumMod val="20000"/>
                              <a:lumOff val="80000"/>
                            </a:schemeClr>
                          </a:solidFill>
                          <a:latin typeface="Georgia" panose="02040502050405020303" pitchFamily="18" charset="0"/>
                          <a:ea typeface="+mn-ea"/>
                          <a:cs typeface="+mn-cs"/>
                        </a:rPr>
                        <a:t>Gajasinghe</a:t>
                      </a:r>
                      <a:r>
                        <a:rPr lang="en-US" sz="1200" b="1" kern="1200" dirty="0">
                          <a:solidFill>
                            <a:schemeClr val="accent1">
                              <a:lumMod val="20000"/>
                              <a:lumOff val="80000"/>
                            </a:schemeClr>
                          </a:solidFill>
                          <a:latin typeface="Georgia" panose="02040502050405020303" pitchFamily="18" charset="0"/>
                          <a:ea typeface="+mn-ea"/>
                          <a:cs typeface="+mn-cs"/>
                        </a:rPr>
                        <a:t> </a:t>
                      </a:r>
                      <a:r>
                        <a:rPr lang="en-US" sz="1200" b="1" kern="1200" dirty="0" err="1">
                          <a:solidFill>
                            <a:schemeClr val="accent1">
                              <a:lumMod val="20000"/>
                              <a:lumOff val="80000"/>
                            </a:schemeClr>
                          </a:solidFill>
                          <a:latin typeface="Georgia" panose="02040502050405020303" pitchFamily="18" charset="0"/>
                          <a:ea typeface="+mn-ea"/>
                          <a:cs typeface="+mn-cs"/>
                        </a:rPr>
                        <a:t>Gajasinghe</a:t>
                      </a:r>
                      <a:endParaRPr lang="en-US" sz="1200" b="1" kern="1200" dirty="0">
                        <a:solidFill>
                          <a:schemeClr val="accent1">
                            <a:lumMod val="20000"/>
                            <a:lumOff val="80000"/>
                          </a:schemeClr>
                        </a:solidFill>
                        <a:latin typeface="Georgia" panose="02040502050405020303" pitchFamily="18" charset="0"/>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600"/>
                        </a:spcAft>
                      </a:pPr>
                      <a:r>
                        <a:rPr lang="en-US" sz="1200" kern="1200" dirty="0">
                          <a:solidFill>
                            <a:schemeClr val="tx1"/>
                          </a:solidFill>
                          <a:latin typeface="Georgia" panose="02040502050405020303" pitchFamily="18" charset="0"/>
                          <a:ea typeface="+mn-ea"/>
                          <a:cs typeface="+mn-cs"/>
                        </a:rPr>
                        <a:t>Group Leader</a:t>
                      </a:r>
                    </a:p>
                  </a:txBody>
                  <a:tcPr marL="68580" marR="68580" marT="0" marB="0"/>
                </a:tc>
                <a:tc>
                  <a:txBody>
                    <a:bodyPr/>
                    <a:lstStyle/>
                    <a:p>
                      <a:pPr marL="0" marR="0" algn="l" defTabSz="914400" rtl="0" eaLnBrk="1" latinLnBrk="0" hangingPunct="1">
                        <a:lnSpc>
                          <a:spcPct val="107000"/>
                        </a:lnSpc>
                        <a:spcBef>
                          <a:spcPts val="0"/>
                        </a:spcBef>
                        <a:spcAft>
                          <a:spcPts val="600"/>
                        </a:spcAft>
                      </a:pPr>
                      <a:r>
                        <a:rPr lang="en-US" sz="1200" kern="1200">
                          <a:solidFill>
                            <a:schemeClr val="tx1"/>
                          </a:solidFill>
                          <a:latin typeface="Georgia" panose="02040502050405020303" pitchFamily="18" charset="0"/>
                          <a:ea typeface="+mn-ea"/>
                          <a:cs typeface="+mn-cs"/>
                        </a:rPr>
                        <a:t>10898764</a:t>
                      </a:r>
                    </a:p>
                  </a:txBody>
                  <a:tcPr marL="68580" marR="68580" marT="0" marB="0"/>
                </a:tc>
                <a:extLst>
                  <a:ext uri="{0D108BD9-81ED-4DB2-BD59-A6C34878D82A}">
                    <a16:rowId xmlns:a16="http://schemas.microsoft.com/office/drawing/2014/main" val="623414658"/>
                  </a:ext>
                </a:extLst>
              </a:tr>
              <a:tr h="413728">
                <a:tc>
                  <a:txBody>
                    <a:bodyPr/>
                    <a:lstStyle/>
                    <a:p>
                      <a:pPr marL="0" marR="0" algn="l" defTabSz="914400" rtl="0" eaLnBrk="1" latinLnBrk="0" hangingPunct="1">
                        <a:lnSpc>
                          <a:spcPct val="107000"/>
                        </a:lnSpc>
                        <a:spcBef>
                          <a:spcPts val="0"/>
                        </a:spcBef>
                        <a:spcAft>
                          <a:spcPts val="600"/>
                        </a:spcAft>
                      </a:pPr>
                      <a:r>
                        <a:rPr lang="en-US" sz="1200" b="1" kern="1200" dirty="0" err="1">
                          <a:solidFill>
                            <a:schemeClr val="accent1">
                              <a:lumMod val="20000"/>
                              <a:lumOff val="80000"/>
                            </a:schemeClr>
                          </a:solidFill>
                          <a:latin typeface="Georgia" panose="02040502050405020303" pitchFamily="18" charset="0"/>
                          <a:ea typeface="+mn-ea"/>
                          <a:cs typeface="+mn-cs"/>
                        </a:rPr>
                        <a:t>Deshitha</a:t>
                      </a:r>
                      <a:r>
                        <a:rPr lang="en-US" sz="1200" b="1" kern="1200" dirty="0">
                          <a:solidFill>
                            <a:schemeClr val="accent1">
                              <a:lumMod val="20000"/>
                              <a:lumOff val="80000"/>
                            </a:schemeClr>
                          </a:solidFill>
                          <a:latin typeface="Georgia" panose="02040502050405020303" pitchFamily="18" charset="0"/>
                          <a:ea typeface="+mn-ea"/>
                          <a:cs typeface="+mn-cs"/>
                        </a:rPr>
                        <a:t> Bandara</a:t>
                      </a:r>
                    </a:p>
                  </a:txBody>
                  <a:tcPr marL="68580" marR="68580" marT="0" marB="0"/>
                </a:tc>
                <a:tc>
                  <a:txBody>
                    <a:bodyPr/>
                    <a:lstStyle/>
                    <a:p>
                      <a:pPr marL="0" marR="0" algn="l" defTabSz="914400" rtl="0" eaLnBrk="1" latinLnBrk="0" hangingPunct="1">
                        <a:lnSpc>
                          <a:spcPct val="107000"/>
                        </a:lnSpc>
                        <a:spcBef>
                          <a:spcPts val="0"/>
                        </a:spcBef>
                        <a:spcAft>
                          <a:spcPts val="600"/>
                        </a:spcAft>
                      </a:pPr>
                      <a:r>
                        <a:rPr lang="en-US" sz="1200" kern="1200" dirty="0">
                          <a:solidFill>
                            <a:schemeClr val="tx1"/>
                          </a:solidFill>
                          <a:latin typeface="Georgia" panose="02040502050405020303" pitchFamily="18" charset="0"/>
                          <a:ea typeface="+mn-ea"/>
                          <a:cs typeface="+mn-cs"/>
                        </a:rPr>
                        <a:t>Planning Leader and Testing Leader</a:t>
                      </a:r>
                    </a:p>
                  </a:txBody>
                  <a:tcPr marL="68580" marR="68580" marT="0" marB="0"/>
                </a:tc>
                <a:tc>
                  <a:txBody>
                    <a:bodyPr/>
                    <a:lstStyle/>
                    <a:p>
                      <a:pPr marL="0" marR="0" algn="l" defTabSz="914400" rtl="0" eaLnBrk="1" latinLnBrk="0" hangingPunct="1">
                        <a:lnSpc>
                          <a:spcPct val="107000"/>
                        </a:lnSpc>
                        <a:spcBef>
                          <a:spcPts val="0"/>
                        </a:spcBef>
                        <a:spcAft>
                          <a:spcPts val="600"/>
                        </a:spcAft>
                      </a:pPr>
                      <a:r>
                        <a:rPr lang="en-US" sz="1200" kern="1200">
                          <a:solidFill>
                            <a:schemeClr val="tx1"/>
                          </a:solidFill>
                          <a:latin typeface="Georgia" panose="02040502050405020303" pitchFamily="18" charset="0"/>
                          <a:ea typeface="+mn-ea"/>
                          <a:cs typeface="+mn-cs"/>
                        </a:rPr>
                        <a:t>10899245</a:t>
                      </a:r>
                    </a:p>
                  </a:txBody>
                  <a:tcPr marL="68580" marR="68580" marT="0" marB="0"/>
                </a:tc>
                <a:extLst>
                  <a:ext uri="{0D108BD9-81ED-4DB2-BD59-A6C34878D82A}">
                    <a16:rowId xmlns:a16="http://schemas.microsoft.com/office/drawing/2014/main" val="4082261512"/>
                  </a:ext>
                </a:extLst>
              </a:tr>
              <a:tr h="415442">
                <a:tc>
                  <a:txBody>
                    <a:bodyPr/>
                    <a:lstStyle/>
                    <a:p>
                      <a:pPr marL="0" marR="0" algn="l" defTabSz="914400" rtl="0" eaLnBrk="1" latinLnBrk="0" hangingPunct="1">
                        <a:lnSpc>
                          <a:spcPct val="107000"/>
                        </a:lnSpc>
                        <a:spcBef>
                          <a:spcPts val="0"/>
                        </a:spcBef>
                        <a:spcAft>
                          <a:spcPts val="600"/>
                        </a:spcAft>
                      </a:pPr>
                      <a:r>
                        <a:rPr lang="en-US" sz="1200" b="1" kern="1200">
                          <a:solidFill>
                            <a:schemeClr val="accent1">
                              <a:lumMod val="20000"/>
                              <a:lumOff val="80000"/>
                            </a:schemeClr>
                          </a:solidFill>
                          <a:latin typeface="Georgia" panose="02040502050405020303" pitchFamily="18" charset="0"/>
                          <a:ea typeface="+mn-ea"/>
                          <a:cs typeface="+mn-cs"/>
                        </a:rPr>
                        <a:t>Rajakaruna Gunawardhana</a:t>
                      </a:r>
                    </a:p>
                  </a:txBody>
                  <a:tcPr marL="68580" marR="68580" marT="0" marB="0"/>
                </a:tc>
                <a:tc>
                  <a:txBody>
                    <a:bodyPr/>
                    <a:lstStyle/>
                    <a:p>
                      <a:pPr marL="0" marR="0" algn="l" defTabSz="914400" rtl="0" eaLnBrk="1" latinLnBrk="0" hangingPunct="1">
                        <a:lnSpc>
                          <a:spcPct val="107000"/>
                        </a:lnSpc>
                        <a:spcBef>
                          <a:spcPts val="0"/>
                        </a:spcBef>
                        <a:spcAft>
                          <a:spcPts val="600"/>
                        </a:spcAft>
                      </a:pPr>
                      <a:r>
                        <a:rPr lang="en-US" sz="1200" kern="1200" dirty="0">
                          <a:solidFill>
                            <a:schemeClr val="tx1"/>
                          </a:solidFill>
                          <a:latin typeface="Georgia" panose="02040502050405020303" pitchFamily="18" charset="0"/>
                          <a:ea typeface="+mn-ea"/>
                          <a:cs typeface="+mn-cs"/>
                        </a:rPr>
                        <a:t>Programing Leader</a:t>
                      </a:r>
                    </a:p>
                  </a:txBody>
                  <a:tcPr marL="68580" marR="68580" marT="0" marB="0"/>
                </a:tc>
                <a:tc>
                  <a:txBody>
                    <a:bodyPr/>
                    <a:lstStyle/>
                    <a:p>
                      <a:pPr marL="0" marR="0" algn="l" defTabSz="914400" rtl="0" eaLnBrk="1" latinLnBrk="0" hangingPunct="1">
                        <a:lnSpc>
                          <a:spcPct val="107000"/>
                        </a:lnSpc>
                        <a:spcBef>
                          <a:spcPts val="0"/>
                        </a:spcBef>
                        <a:spcAft>
                          <a:spcPts val="600"/>
                        </a:spcAft>
                      </a:pPr>
                      <a:r>
                        <a:rPr lang="en-US" sz="1200" kern="1200" dirty="0">
                          <a:solidFill>
                            <a:schemeClr val="tx1"/>
                          </a:solidFill>
                          <a:latin typeface="Georgia" panose="02040502050405020303" pitchFamily="18" charset="0"/>
                          <a:ea typeface="+mn-ea"/>
                          <a:cs typeface="+mn-cs"/>
                        </a:rPr>
                        <a:t>10899273</a:t>
                      </a:r>
                    </a:p>
                  </a:txBody>
                  <a:tcPr marL="68580" marR="68580" marT="0" marB="0"/>
                </a:tc>
                <a:extLst>
                  <a:ext uri="{0D108BD9-81ED-4DB2-BD59-A6C34878D82A}">
                    <a16:rowId xmlns:a16="http://schemas.microsoft.com/office/drawing/2014/main" val="3081615749"/>
                  </a:ext>
                </a:extLst>
              </a:tr>
              <a:tr h="413728">
                <a:tc>
                  <a:txBody>
                    <a:bodyPr/>
                    <a:lstStyle/>
                    <a:p>
                      <a:pPr marL="0" marR="0" algn="l" defTabSz="914400" rtl="0" eaLnBrk="1" latinLnBrk="0" hangingPunct="1">
                        <a:lnSpc>
                          <a:spcPct val="107000"/>
                        </a:lnSpc>
                        <a:spcBef>
                          <a:spcPts val="0"/>
                        </a:spcBef>
                        <a:spcAft>
                          <a:spcPts val="600"/>
                        </a:spcAft>
                      </a:pPr>
                      <a:r>
                        <a:rPr lang="en-US" sz="1200" b="1" kern="1200" dirty="0" err="1">
                          <a:solidFill>
                            <a:schemeClr val="accent1">
                              <a:lumMod val="20000"/>
                              <a:lumOff val="80000"/>
                            </a:schemeClr>
                          </a:solidFill>
                          <a:latin typeface="Georgia" panose="02040502050405020303" pitchFamily="18" charset="0"/>
                          <a:ea typeface="+mn-ea"/>
                          <a:cs typeface="+mn-cs"/>
                        </a:rPr>
                        <a:t>Kavindu</a:t>
                      </a:r>
                      <a:r>
                        <a:rPr lang="en-US" sz="1200" b="1" kern="1200" dirty="0">
                          <a:solidFill>
                            <a:schemeClr val="accent1">
                              <a:lumMod val="20000"/>
                              <a:lumOff val="80000"/>
                            </a:schemeClr>
                          </a:solidFill>
                          <a:latin typeface="Georgia" panose="02040502050405020303" pitchFamily="18" charset="0"/>
                          <a:ea typeface="+mn-ea"/>
                          <a:cs typeface="+mn-cs"/>
                        </a:rPr>
                        <a:t> </a:t>
                      </a:r>
                      <a:r>
                        <a:rPr lang="en-US" sz="1200" b="1" kern="1200" dirty="0" err="1">
                          <a:solidFill>
                            <a:schemeClr val="accent1">
                              <a:lumMod val="20000"/>
                              <a:lumOff val="80000"/>
                            </a:schemeClr>
                          </a:solidFill>
                          <a:latin typeface="Georgia" panose="02040502050405020303" pitchFamily="18" charset="0"/>
                          <a:ea typeface="+mn-ea"/>
                          <a:cs typeface="+mn-cs"/>
                        </a:rPr>
                        <a:t>Kamalhewa</a:t>
                      </a:r>
                      <a:endParaRPr lang="en-US" sz="1200" b="1" kern="1200" dirty="0">
                        <a:solidFill>
                          <a:schemeClr val="accent1">
                            <a:lumMod val="20000"/>
                            <a:lumOff val="80000"/>
                          </a:schemeClr>
                        </a:solidFill>
                        <a:latin typeface="Georgia" panose="02040502050405020303" pitchFamily="18" charset="0"/>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600"/>
                        </a:spcAft>
                      </a:pPr>
                      <a:r>
                        <a:rPr lang="en-US" sz="1200" kern="1200">
                          <a:solidFill>
                            <a:schemeClr val="tx1"/>
                          </a:solidFill>
                          <a:latin typeface="Georgia" panose="02040502050405020303" pitchFamily="18" charset="0"/>
                          <a:ea typeface="+mn-ea"/>
                          <a:cs typeface="+mn-cs"/>
                        </a:rPr>
                        <a:t>Technical Leader and Quality Leader</a:t>
                      </a:r>
                    </a:p>
                  </a:txBody>
                  <a:tcPr marL="68580" marR="68580" marT="0" marB="0"/>
                </a:tc>
                <a:tc>
                  <a:txBody>
                    <a:bodyPr/>
                    <a:lstStyle/>
                    <a:p>
                      <a:pPr marL="0" marR="0" algn="l" defTabSz="914400" rtl="0" eaLnBrk="1" latinLnBrk="0" hangingPunct="1">
                        <a:lnSpc>
                          <a:spcPct val="107000"/>
                        </a:lnSpc>
                        <a:spcBef>
                          <a:spcPts val="0"/>
                        </a:spcBef>
                        <a:spcAft>
                          <a:spcPts val="600"/>
                        </a:spcAft>
                      </a:pPr>
                      <a:r>
                        <a:rPr lang="en-US" sz="1200" kern="1200" dirty="0">
                          <a:solidFill>
                            <a:schemeClr val="tx1"/>
                          </a:solidFill>
                          <a:latin typeface="Georgia" panose="02040502050405020303" pitchFamily="18" charset="0"/>
                          <a:ea typeface="+mn-ea"/>
                          <a:cs typeface="+mn-cs"/>
                        </a:rPr>
                        <a:t>10899292</a:t>
                      </a:r>
                    </a:p>
                  </a:txBody>
                  <a:tcPr marL="68580" marR="68580" marT="0" marB="0"/>
                </a:tc>
                <a:extLst>
                  <a:ext uri="{0D108BD9-81ED-4DB2-BD59-A6C34878D82A}">
                    <a16:rowId xmlns:a16="http://schemas.microsoft.com/office/drawing/2014/main" val="1263455232"/>
                  </a:ext>
                </a:extLst>
              </a:tr>
            </a:tbl>
          </a:graphicData>
        </a:graphic>
      </p:graphicFrame>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893CBB-1109-8DCC-5736-640DC73963E9}"/>
            </a:ext>
          </a:extLst>
        </p:cNvPr>
        <p:cNvGrpSpPr/>
        <p:nvPr/>
      </p:nvGrpSpPr>
      <p:grpSpPr>
        <a:xfrm>
          <a:off x="0" y="0"/>
          <a:ext cx="0" cy="0"/>
          <a:chOff x="0" y="0"/>
          <a:chExt cx="0" cy="0"/>
        </a:xfrm>
      </p:grpSpPr>
      <p:sp>
        <p:nvSpPr>
          <p:cNvPr id="1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959" y="1286934"/>
            <a:ext cx="7190083" cy="4105949"/>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B1BC84D0-3784-2AE0-C64F-223C7D55E5CA}"/>
              </a:ext>
            </a:extLst>
          </p:cNvPr>
          <p:cNvSpPr txBox="1">
            <a:spLocks/>
          </p:cNvSpPr>
          <p:nvPr/>
        </p:nvSpPr>
        <p:spPr>
          <a:xfrm>
            <a:off x="3145600" y="2550439"/>
            <a:ext cx="2234752" cy="7127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214090">
              <a:spcAft>
                <a:spcPts val="238"/>
              </a:spcAft>
              <a:defRPr/>
            </a:pPr>
            <a:br>
              <a:rPr lang="en-US" sz="1405" kern="1200">
                <a:solidFill>
                  <a:srgbClr val="000000"/>
                </a:solidFill>
                <a:latin typeface="Aptos Display" panose="02110004020202020204"/>
                <a:ea typeface="+mj-ea"/>
                <a:cs typeface="+mj-cs"/>
              </a:rPr>
            </a:br>
            <a:r>
              <a:rPr lang="en-US" sz="1405" kern="1200">
                <a:solidFill>
                  <a:srgbClr val="000000"/>
                </a:solidFill>
                <a:latin typeface="Aptos Display" panose="02110004020202020204"/>
                <a:ea typeface="+mj-ea"/>
                <a:cs typeface="+mj-cs"/>
              </a:rPr>
              <a:t> </a:t>
            </a:r>
            <a:endParaRPr kumimoji="0" lang="en-US" sz="6000" b="0" i="0" u="none" strike="noStrike" kern="1200" cap="none" spc="0" normalizeH="0" baseline="0" noProof="0">
              <a:ln>
                <a:noFill/>
              </a:ln>
              <a:solidFill>
                <a:srgbClr val="002060"/>
              </a:solidFill>
              <a:effectLst/>
              <a:uLnTx/>
              <a:uFillTx/>
              <a:latin typeface="Aptos Display" panose="02110004020202020204"/>
              <a:ea typeface="+mj-ea"/>
              <a:cs typeface="+mj-cs"/>
            </a:endParaRPr>
          </a:p>
        </p:txBody>
      </p:sp>
      <p:sp>
        <p:nvSpPr>
          <p:cNvPr id="2" name="Subtitle 2">
            <a:extLst>
              <a:ext uri="{FF2B5EF4-FFF2-40B4-BE49-F238E27FC236}">
                <a16:creationId xmlns:a16="http://schemas.microsoft.com/office/drawing/2014/main" id="{508EE7E4-BB7D-CACE-B4AB-DCD4B63511FF}"/>
              </a:ext>
            </a:extLst>
          </p:cNvPr>
          <p:cNvSpPr>
            <a:spLocks/>
          </p:cNvSpPr>
          <p:nvPr/>
        </p:nvSpPr>
        <p:spPr>
          <a:xfrm>
            <a:off x="1483922" y="918266"/>
            <a:ext cx="8583216" cy="4474617"/>
          </a:xfrm>
          <a:prstGeom prst="rect">
            <a:avLst/>
          </a:prstGeom>
        </p:spPr>
        <p:txBody>
          <a:bodyPr>
            <a:noAutofit/>
          </a:bodyPr>
          <a:lstStyle/>
          <a:p>
            <a:pPr defTabSz="214090">
              <a:spcAft>
                <a:spcPts val="238"/>
              </a:spcAft>
            </a:pPr>
            <a:r>
              <a:rPr lang="en-US" dirty="0">
                <a:solidFill>
                  <a:schemeClr val="accent5">
                    <a:lumMod val="50000"/>
                  </a:schemeClr>
                </a:solidFill>
                <a:latin typeface="Georgia" panose="02040502050405020303" pitchFamily="18" charset="0"/>
              </a:rPr>
              <a:t>INTRODUCTION</a:t>
            </a:r>
          </a:p>
          <a:p>
            <a:pPr defTabSz="214090">
              <a:spcAft>
                <a:spcPts val="238"/>
              </a:spcAft>
            </a:pPr>
            <a:endParaRPr lang="en-US" sz="794" kern="1200" dirty="0">
              <a:solidFill>
                <a:schemeClr val="tx1"/>
              </a:solidFill>
              <a:latin typeface="Georgia" panose="02040502050405020303" pitchFamily="18" charset="0"/>
              <a:ea typeface="+mn-ea"/>
              <a:cs typeface="+mn-cs"/>
            </a:endParaRPr>
          </a:p>
          <a:p>
            <a:pPr defTabSz="214090">
              <a:spcAft>
                <a:spcPts val="238"/>
              </a:spcAft>
            </a:pPr>
            <a:r>
              <a:rPr lang="en-US" sz="1600" dirty="0">
                <a:solidFill>
                  <a:schemeClr val="accent2">
                    <a:lumMod val="75000"/>
                  </a:schemeClr>
                </a:solidFill>
                <a:latin typeface="Georgia" panose="02040502050405020303" pitchFamily="18" charset="0"/>
              </a:rPr>
              <a:t>Users may track and manage their income and spending with the help of the expense tracker project, which is a software program. In addition to financial data displays, the program offers an intuitive user interface for adding, modifying, and removing transactions. Several categories are supported by the application as well.</a:t>
            </a:r>
          </a:p>
          <a:p>
            <a:pPr defTabSz="214090">
              <a:spcAft>
                <a:spcPts val="238"/>
              </a:spcAft>
            </a:pPr>
            <a:endParaRPr lang="en-US" sz="1400" dirty="0">
              <a:solidFill>
                <a:schemeClr val="accent1">
                  <a:lumMod val="75000"/>
                </a:schemeClr>
              </a:solidFill>
              <a:latin typeface="Georgia" panose="02040502050405020303" pitchFamily="18" charset="0"/>
            </a:endParaRPr>
          </a:p>
          <a:p>
            <a:pPr defTabSz="214090">
              <a:spcAft>
                <a:spcPts val="238"/>
              </a:spcAft>
            </a:pPr>
            <a:r>
              <a:rPr lang="en-US" dirty="0">
                <a:solidFill>
                  <a:schemeClr val="accent5">
                    <a:lumMod val="50000"/>
                  </a:schemeClr>
                </a:solidFill>
                <a:latin typeface="Georgia" panose="02040502050405020303" pitchFamily="18" charset="0"/>
              </a:rPr>
              <a:t>Purpose</a:t>
            </a:r>
          </a:p>
          <a:p>
            <a:pPr defTabSz="214090">
              <a:spcAft>
                <a:spcPts val="238"/>
              </a:spcAft>
            </a:pPr>
            <a:endParaRPr lang="en-US" sz="1600" dirty="0">
              <a:solidFill>
                <a:schemeClr val="accent1">
                  <a:lumMod val="50000"/>
                </a:schemeClr>
              </a:solidFill>
              <a:latin typeface="Georgia" panose="02040502050405020303" pitchFamily="18" charset="0"/>
            </a:endParaRPr>
          </a:p>
          <a:p>
            <a:pPr defTabSz="214090">
              <a:spcAft>
                <a:spcPts val="238"/>
              </a:spcAft>
            </a:pPr>
            <a:r>
              <a:rPr lang="en-US" sz="1600" dirty="0">
                <a:solidFill>
                  <a:schemeClr val="accent2">
                    <a:lumMod val="75000"/>
                  </a:schemeClr>
                </a:solidFill>
                <a:latin typeface="Georgia" panose="02040502050405020303" pitchFamily="18" charset="0"/>
              </a:rPr>
              <a:t>Tracking and managing personal or business funds is a challenge the project seeks to address. Keeping track of their earnings and out-of-pocket spending is a challenge for many people, particularly when they have several sources of income or obligations. Inadequate savings, excessive spending, or failure to meet crucial deadlines or payments might result. In addition to helping users plan and accomplish their financial objectives, the spending tracker program strives to assist users in monitoring and managing their financial condition.</a:t>
            </a:r>
          </a:p>
          <a:p>
            <a:pPr defTabSz="214090">
              <a:spcAft>
                <a:spcPts val="238"/>
              </a:spcAft>
            </a:pPr>
            <a:endParaRPr lang="en-US" sz="1400"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159748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010429-60AE-1B09-3711-22970B6A7FF8}"/>
            </a:ext>
          </a:extLst>
        </p:cNvPr>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959" y="1286934"/>
            <a:ext cx="7190083" cy="4105949"/>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4496452C-208A-D591-6DF2-3E4B6333BDDD}"/>
              </a:ext>
            </a:extLst>
          </p:cNvPr>
          <p:cNvSpPr txBox="1">
            <a:spLocks/>
          </p:cNvSpPr>
          <p:nvPr/>
        </p:nvSpPr>
        <p:spPr>
          <a:xfrm>
            <a:off x="3145600" y="2550439"/>
            <a:ext cx="2234752" cy="7127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214090">
              <a:spcAft>
                <a:spcPts val="238"/>
              </a:spcAft>
              <a:defRPr/>
            </a:pPr>
            <a:br>
              <a:rPr lang="en-US" sz="1405" kern="1200">
                <a:solidFill>
                  <a:srgbClr val="000000"/>
                </a:solidFill>
                <a:latin typeface="Aptos Display" panose="02110004020202020204"/>
                <a:ea typeface="+mj-ea"/>
                <a:cs typeface="+mj-cs"/>
              </a:rPr>
            </a:br>
            <a:r>
              <a:rPr lang="en-US" sz="1405" kern="1200">
                <a:solidFill>
                  <a:srgbClr val="000000"/>
                </a:solidFill>
                <a:latin typeface="Aptos Display" panose="02110004020202020204"/>
                <a:ea typeface="+mj-ea"/>
                <a:cs typeface="+mj-cs"/>
              </a:rPr>
              <a:t> </a:t>
            </a:r>
            <a:endParaRPr kumimoji="0" lang="en-US" sz="6000" b="0" i="0" u="none" strike="noStrike" kern="1200" cap="none" spc="0" normalizeH="0" baseline="0" noProof="0">
              <a:ln>
                <a:noFill/>
              </a:ln>
              <a:solidFill>
                <a:srgbClr val="002060"/>
              </a:solidFill>
              <a:effectLst/>
              <a:uLnTx/>
              <a:uFillTx/>
              <a:latin typeface="Aptos Display" panose="02110004020202020204"/>
              <a:ea typeface="+mj-ea"/>
              <a:cs typeface="+mj-cs"/>
            </a:endParaRPr>
          </a:p>
        </p:txBody>
      </p:sp>
      <p:sp>
        <p:nvSpPr>
          <p:cNvPr id="2" name="Subtitle 2">
            <a:extLst>
              <a:ext uri="{FF2B5EF4-FFF2-40B4-BE49-F238E27FC236}">
                <a16:creationId xmlns:a16="http://schemas.microsoft.com/office/drawing/2014/main" id="{95D28131-3959-DD82-A6C4-7CF883DA6761}"/>
              </a:ext>
            </a:extLst>
          </p:cNvPr>
          <p:cNvSpPr>
            <a:spLocks/>
          </p:cNvSpPr>
          <p:nvPr/>
        </p:nvSpPr>
        <p:spPr>
          <a:xfrm>
            <a:off x="3220900" y="1376025"/>
            <a:ext cx="7304030" cy="4105949"/>
          </a:xfrm>
          <a:prstGeom prst="rect">
            <a:avLst/>
          </a:prstGeom>
        </p:spPr>
        <p:txBody>
          <a:bodyPr>
            <a:noAutofit/>
          </a:bodyPr>
          <a:lstStyle/>
          <a:p>
            <a:pPr defTabSz="362865">
              <a:spcAft>
                <a:spcPts val="238"/>
              </a:spcAft>
            </a:pPr>
            <a:endParaRPr lang="en-US" sz="714" kern="1200" dirty="0">
              <a:solidFill>
                <a:schemeClr val="tx1"/>
              </a:solidFill>
              <a:latin typeface="Georgia" panose="02040502050405020303" pitchFamily="18" charset="0"/>
              <a:ea typeface="+mn-ea"/>
              <a:cs typeface="+mn-cs"/>
            </a:endParaRPr>
          </a:p>
          <a:p>
            <a:pPr defTabSz="214090">
              <a:spcAft>
                <a:spcPts val="238"/>
              </a:spcAft>
            </a:pPr>
            <a:r>
              <a:rPr lang="en-US" sz="1600" dirty="0">
                <a:solidFill>
                  <a:schemeClr val="accent5">
                    <a:lumMod val="50000"/>
                  </a:schemeClr>
                </a:solidFill>
                <a:latin typeface="Georgia" panose="02040502050405020303" pitchFamily="18" charset="0"/>
              </a:rPr>
              <a:t>User Requirement</a:t>
            </a:r>
          </a:p>
          <a:p>
            <a:pPr defTabSz="214090">
              <a:spcAft>
                <a:spcPts val="238"/>
              </a:spcAft>
            </a:pPr>
            <a:r>
              <a:rPr lang="en-US" sz="1600" dirty="0">
                <a:solidFill>
                  <a:schemeClr val="accent5">
                    <a:lumMod val="50000"/>
                  </a:schemeClr>
                </a:solidFill>
                <a:latin typeface="Georgia" panose="02040502050405020303" pitchFamily="18" charset="0"/>
              </a:rPr>
              <a:t>Target Users</a:t>
            </a:r>
          </a:p>
          <a:p>
            <a:pPr marL="0" marR="0" lvl="1" indent="-285750" defTabSz="214090">
              <a:lnSpc>
                <a:spcPct val="107000"/>
              </a:lnSpc>
              <a:spcBef>
                <a:spcPts val="0"/>
              </a:spcBef>
              <a:spcAft>
                <a:spcPts val="238"/>
              </a:spcAft>
              <a:buFont typeface="+mj-lt"/>
              <a:buAutoNum type="alphaLcParenR"/>
            </a:pPr>
            <a:r>
              <a:rPr lang="en-US" sz="1400" dirty="0">
                <a:solidFill>
                  <a:schemeClr val="accent2">
                    <a:lumMod val="75000"/>
                  </a:schemeClr>
                </a:solidFill>
                <a:latin typeface="Georgia" panose="02040502050405020303" pitchFamily="18" charset="0"/>
              </a:rPr>
              <a:t>Primary Users:</a:t>
            </a:r>
          </a:p>
          <a:p>
            <a:pPr marL="457200" lvl="3" indent="-228600" defTabSz="214090">
              <a:lnSpc>
                <a:spcPct val="107000"/>
              </a:lnSpc>
              <a:spcAft>
                <a:spcPts val="238"/>
              </a:spcAft>
              <a:buFont typeface="+mj-lt"/>
              <a:buAutoNum type="romanLcParenR"/>
            </a:pPr>
            <a:r>
              <a:rPr lang="en-US" sz="1400" dirty="0">
                <a:solidFill>
                  <a:schemeClr val="accent2">
                    <a:lumMod val="75000"/>
                  </a:schemeClr>
                </a:solidFill>
                <a:latin typeface="Georgia" panose="02040502050405020303" pitchFamily="18" charset="0"/>
              </a:rPr>
              <a:t>Personal finance managers</a:t>
            </a:r>
          </a:p>
          <a:p>
            <a:pPr marL="457200" lvl="3" indent="-228600" defTabSz="214090">
              <a:lnSpc>
                <a:spcPct val="107000"/>
              </a:lnSpc>
              <a:spcAft>
                <a:spcPts val="238"/>
              </a:spcAft>
              <a:buFont typeface="+mj-lt"/>
              <a:buAutoNum type="romanLcParenR"/>
            </a:pPr>
            <a:r>
              <a:rPr lang="en-US" sz="1400" dirty="0">
                <a:solidFill>
                  <a:schemeClr val="accent2">
                    <a:lumMod val="75000"/>
                  </a:schemeClr>
                </a:solidFill>
                <a:latin typeface="Georgia" panose="02040502050405020303" pitchFamily="18" charset="0"/>
              </a:rPr>
              <a:t>Small business owners</a:t>
            </a:r>
          </a:p>
          <a:p>
            <a:pPr marL="0" lvl="1" indent="-285750" defTabSz="214090">
              <a:lnSpc>
                <a:spcPct val="107000"/>
              </a:lnSpc>
              <a:spcAft>
                <a:spcPts val="238"/>
              </a:spcAft>
              <a:buFont typeface="+mj-lt"/>
              <a:buAutoNum type="alphaLcParenR"/>
            </a:pPr>
            <a:r>
              <a:rPr lang="en-US" sz="1400" dirty="0">
                <a:solidFill>
                  <a:schemeClr val="accent2">
                    <a:lumMod val="75000"/>
                  </a:schemeClr>
                </a:solidFill>
                <a:latin typeface="Georgia" panose="02040502050405020303" pitchFamily="18" charset="0"/>
              </a:rPr>
              <a:t>Secondary Users:</a:t>
            </a:r>
          </a:p>
          <a:p>
            <a:pPr marL="457200" lvl="3" indent="-228600" defTabSz="214090">
              <a:lnSpc>
                <a:spcPct val="107000"/>
              </a:lnSpc>
              <a:spcAft>
                <a:spcPts val="238"/>
              </a:spcAft>
              <a:buFont typeface="+mj-lt"/>
              <a:buAutoNum type="romanLcParenR"/>
            </a:pPr>
            <a:r>
              <a:rPr lang="en-US" sz="1400" dirty="0">
                <a:solidFill>
                  <a:schemeClr val="accent2">
                    <a:lumMod val="75000"/>
                  </a:schemeClr>
                </a:solidFill>
                <a:latin typeface="Georgia" panose="02040502050405020303" pitchFamily="18" charset="0"/>
              </a:rPr>
              <a:t>Developer</a:t>
            </a:r>
          </a:p>
          <a:p>
            <a:pPr marL="457200" lvl="3" indent="-228600" defTabSz="214090">
              <a:lnSpc>
                <a:spcPct val="107000"/>
              </a:lnSpc>
              <a:spcAft>
                <a:spcPts val="238"/>
              </a:spcAft>
              <a:buFont typeface="+mj-lt"/>
              <a:buAutoNum type="romanLcParenR"/>
            </a:pPr>
            <a:r>
              <a:rPr lang="en-US" sz="1400" dirty="0">
                <a:solidFill>
                  <a:schemeClr val="accent2">
                    <a:lumMod val="75000"/>
                  </a:schemeClr>
                </a:solidFill>
                <a:latin typeface="Georgia" panose="02040502050405020303" pitchFamily="18" charset="0"/>
              </a:rPr>
              <a:t>Testers</a:t>
            </a:r>
          </a:p>
          <a:p>
            <a:pPr marL="228600" lvl="3" defTabSz="214090">
              <a:lnSpc>
                <a:spcPct val="107000"/>
              </a:lnSpc>
              <a:spcAft>
                <a:spcPts val="238"/>
              </a:spcAft>
            </a:pPr>
            <a:endParaRPr lang="en-US" sz="1400" dirty="0">
              <a:solidFill>
                <a:schemeClr val="accent1">
                  <a:lumMod val="50000"/>
                </a:schemeClr>
              </a:solidFill>
              <a:latin typeface="Georgia" panose="02040502050405020303" pitchFamily="18" charset="0"/>
            </a:endParaRPr>
          </a:p>
          <a:p>
            <a:pPr defTabSz="214090">
              <a:spcAft>
                <a:spcPts val="238"/>
              </a:spcAft>
            </a:pPr>
            <a:r>
              <a:rPr lang="en-US" sz="1600" dirty="0">
                <a:solidFill>
                  <a:schemeClr val="accent5">
                    <a:lumMod val="50000"/>
                  </a:schemeClr>
                </a:solidFill>
                <a:latin typeface="Georgia" panose="02040502050405020303" pitchFamily="18" charset="0"/>
              </a:rPr>
              <a:t>Prioritizations</a:t>
            </a:r>
          </a:p>
          <a:p>
            <a:pPr marL="285750" indent="-285750" defTabSz="214090">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Easy expense entry </a:t>
            </a:r>
          </a:p>
          <a:p>
            <a:pPr marL="285750" indent="-285750" defTabSz="214090">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Expense categorization</a:t>
            </a:r>
          </a:p>
          <a:p>
            <a:pPr marL="285750" indent="-285750" defTabSz="214090">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Goal setting for savings</a:t>
            </a:r>
          </a:p>
          <a:p>
            <a:pPr marL="285750" indent="-285750" defTabSz="214090">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Integration with bank accounts</a:t>
            </a:r>
          </a:p>
          <a:p>
            <a:pPr>
              <a:spcAft>
                <a:spcPts val="600"/>
              </a:spcAft>
            </a:pPr>
            <a:endParaRPr lang="en-US" sz="1800" dirty="0">
              <a:latin typeface="Georgia" panose="02040502050405020303" pitchFamily="18" charset="0"/>
            </a:endParaRPr>
          </a:p>
        </p:txBody>
      </p:sp>
    </p:spTree>
    <p:extLst>
      <p:ext uri="{BB962C8B-B14F-4D97-AF65-F5344CB8AC3E}">
        <p14:creationId xmlns:p14="http://schemas.microsoft.com/office/powerpoint/2010/main" val="24678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1D3109-AF81-064E-5D0E-EA68D38E0D9B}"/>
            </a:ext>
          </a:extLst>
        </p:cNvPr>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959" y="1286934"/>
            <a:ext cx="7190083" cy="4105949"/>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B5EB6F43-3D1C-C013-FF0D-4C8D976191AE}"/>
              </a:ext>
            </a:extLst>
          </p:cNvPr>
          <p:cNvSpPr txBox="1">
            <a:spLocks/>
          </p:cNvSpPr>
          <p:nvPr/>
        </p:nvSpPr>
        <p:spPr>
          <a:xfrm>
            <a:off x="3145600" y="2550439"/>
            <a:ext cx="2234752" cy="7127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214090">
              <a:spcAft>
                <a:spcPts val="238"/>
              </a:spcAft>
              <a:defRPr/>
            </a:pPr>
            <a:br>
              <a:rPr lang="en-US" sz="1405" kern="1200">
                <a:solidFill>
                  <a:srgbClr val="000000"/>
                </a:solidFill>
                <a:latin typeface="Aptos Display" panose="02110004020202020204"/>
                <a:ea typeface="+mj-ea"/>
                <a:cs typeface="+mj-cs"/>
              </a:rPr>
            </a:br>
            <a:r>
              <a:rPr lang="en-US" sz="1405" kern="1200">
                <a:solidFill>
                  <a:srgbClr val="000000"/>
                </a:solidFill>
                <a:latin typeface="Aptos Display" panose="02110004020202020204"/>
                <a:ea typeface="+mj-ea"/>
                <a:cs typeface="+mj-cs"/>
              </a:rPr>
              <a:t> </a:t>
            </a:r>
            <a:endParaRPr kumimoji="0" lang="en-US" sz="6000" b="0" i="0" u="none" strike="noStrike" kern="1200" cap="none" spc="0" normalizeH="0" baseline="0" noProof="0">
              <a:ln>
                <a:noFill/>
              </a:ln>
              <a:solidFill>
                <a:srgbClr val="002060"/>
              </a:solidFill>
              <a:effectLst/>
              <a:uLnTx/>
              <a:uFillTx/>
              <a:latin typeface="Aptos Display" panose="02110004020202020204"/>
              <a:ea typeface="+mj-ea"/>
              <a:cs typeface="+mj-cs"/>
            </a:endParaRPr>
          </a:p>
        </p:txBody>
      </p:sp>
      <p:sp>
        <p:nvSpPr>
          <p:cNvPr id="2" name="Subtitle 2">
            <a:extLst>
              <a:ext uri="{FF2B5EF4-FFF2-40B4-BE49-F238E27FC236}">
                <a16:creationId xmlns:a16="http://schemas.microsoft.com/office/drawing/2014/main" id="{6D29AE8B-69CB-72B7-C7E8-A722A139EA57}"/>
              </a:ext>
            </a:extLst>
          </p:cNvPr>
          <p:cNvSpPr>
            <a:spLocks/>
          </p:cNvSpPr>
          <p:nvPr/>
        </p:nvSpPr>
        <p:spPr>
          <a:xfrm>
            <a:off x="2500958" y="1660130"/>
            <a:ext cx="7044258" cy="4105948"/>
          </a:xfrm>
          <a:prstGeom prst="rect">
            <a:avLst/>
          </a:prstGeom>
        </p:spPr>
        <p:txBody>
          <a:bodyPr>
            <a:noAutofit/>
          </a:bodyPr>
          <a:lstStyle/>
          <a:p>
            <a:pPr defTabSz="214090">
              <a:spcAft>
                <a:spcPts val="238"/>
              </a:spcAft>
            </a:pPr>
            <a:r>
              <a:rPr lang="en-US" sz="1600" dirty="0">
                <a:solidFill>
                  <a:schemeClr val="accent5">
                    <a:lumMod val="50000"/>
                  </a:schemeClr>
                </a:solidFill>
                <a:latin typeface="Georgia" panose="02040502050405020303" pitchFamily="18" charset="0"/>
              </a:rPr>
              <a:t>Functional &amp; Non-Functional Requirements</a:t>
            </a:r>
          </a:p>
          <a:p>
            <a:pPr marL="742950" lvl="1" indent="-285750" defTabSz="214090">
              <a:lnSpc>
                <a:spcPct val="107000"/>
              </a:lnSpc>
              <a:spcAft>
                <a:spcPts val="238"/>
              </a:spcAft>
              <a:buFont typeface="+mj-lt"/>
              <a:buAutoNum type="alphaLcParenR"/>
            </a:pPr>
            <a:r>
              <a:rPr lang="en-US" sz="1400" dirty="0">
                <a:solidFill>
                  <a:schemeClr val="accent1">
                    <a:lumMod val="50000"/>
                  </a:schemeClr>
                </a:solidFill>
                <a:latin typeface="Georgia" panose="02040502050405020303" pitchFamily="18" charset="0"/>
              </a:rPr>
              <a:t>Functional:</a:t>
            </a:r>
          </a:p>
          <a:p>
            <a:pPr marL="1143000" marR="0" lvl="2" indent="-228600" defTabSz="214090">
              <a:lnSpc>
                <a:spcPct val="107000"/>
              </a:lnSpc>
              <a:spcBef>
                <a:spcPts val="0"/>
              </a:spcBef>
              <a:spcAft>
                <a:spcPts val="238"/>
              </a:spcAft>
              <a:buFont typeface="+mj-lt"/>
              <a:buAutoNum type="romanLcParenR"/>
            </a:pPr>
            <a:r>
              <a:rPr lang="en-US" sz="1400" dirty="0">
                <a:solidFill>
                  <a:schemeClr val="accent2">
                    <a:lumMod val="75000"/>
                  </a:schemeClr>
                </a:solidFill>
                <a:latin typeface="Georgia" panose="02040502050405020303" pitchFamily="18" charset="0"/>
              </a:rPr>
              <a:t>Users can add expenses, including amount, date, and category.</a:t>
            </a:r>
          </a:p>
          <a:p>
            <a:pPr marL="1143000" marR="0" lvl="2" indent="-228600" defTabSz="214090">
              <a:lnSpc>
                <a:spcPct val="107000"/>
              </a:lnSpc>
              <a:spcBef>
                <a:spcPts val="0"/>
              </a:spcBef>
              <a:spcAft>
                <a:spcPts val="238"/>
              </a:spcAft>
              <a:buFont typeface="+mj-lt"/>
              <a:buAutoNum type="romanLcParenR"/>
            </a:pPr>
            <a:r>
              <a:rPr lang="en-US" sz="1400" dirty="0">
                <a:solidFill>
                  <a:schemeClr val="accent2">
                    <a:lumMod val="75000"/>
                  </a:schemeClr>
                </a:solidFill>
                <a:latin typeface="Georgia" panose="02040502050405020303" pitchFamily="18" charset="0"/>
              </a:rPr>
              <a:t>Users can view past transactions with filters.</a:t>
            </a:r>
          </a:p>
          <a:p>
            <a:pPr marL="1143000" marR="0" lvl="2" indent="-228600" defTabSz="214090">
              <a:lnSpc>
                <a:spcPct val="107000"/>
              </a:lnSpc>
              <a:spcBef>
                <a:spcPts val="0"/>
              </a:spcBef>
              <a:spcAft>
                <a:spcPts val="238"/>
              </a:spcAft>
              <a:buFont typeface="+mj-lt"/>
              <a:buAutoNum type="romanLcParenR"/>
            </a:pPr>
            <a:r>
              <a:rPr lang="en-US" sz="1400" dirty="0">
                <a:solidFill>
                  <a:schemeClr val="accent2">
                    <a:lumMod val="75000"/>
                  </a:schemeClr>
                </a:solidFill>
                <a:latin typeface="Georgia" panose="02040502050405020303" pitchFamily="18" charset="0"/>
              </a:rPr>
              <a:t>Users can set budget limits and track progress.</a:t>
            </a:r>
          </a:p>
          <a:p>
            <a:pPr marL="742950" marR="0" lvl="1" indent="-285750" defTabSz="214090">
              <a:lnSpc>
                <a:spcPct val="107000"/>
              </a:lnSpc>
              <a:spcBef>
                <a:spcPts val="0"/>
              </a:spcBef>
              <a:spcAft>
                <a:spcPts val="238"/>
              </a:spcAft>
              <a:buFont typeface="+mj-lt"/>
              <a:buAutoNum type="alphaLcParenR"/>
            </a:pPr>
            <a:r>
              <a:rPr lang="en-US" sz="1400" dirty="0">
                <a:solidFill>
                  <a:schemeClr val="accent1">
                    <a:lumMod val="50000"/>
                  </a:schemeClr>
                </a:solidFill>
                <a:latin typeface="Georgia" panose="02040502050405020303" pitchFamily="18" charset="0"/>
              </a:rPr>
              <a:t>Non-Functional:</a:t>
            </a:r>
          </a:p>
          <a:p>
            <a:pPr marL="1143000" marR="0" lvl="2" indent="-228600" defTabSz="214090">
              <a:lnSpc>
                <a:spcPct val="107000"/>
              </a:lnSpc>
              <a:spcBef>
                <a:spcPts val="0"/>
              </a:spcBef>
              <a:spcAft>
                <a:spcPts val="238"/>
              </a:spcAft>
              <a:buFont typeface="+mj-lt"/>
              <a:buAutoNum type="romanLcParenR"/>
            </a:pPr>
            <a:r>
              <a:rPr lang="en-US" sz="1400" dirty="0">
                <a:solidFill>
                  <a:schemeClr val="accent2">
                    <a:lumMod val="75000"/>
                  </a:schemeClr>
                </a:solidFill>
                <a:latin typeface="Georgia" panose="02040502050405020303" pitchFamily="18" charset="0"/>
              </a:rPr>
              <a:t>The app is secure and protects user data.</a:t>
            </a:r>
          </a:p>
          <a:p>
            <a:pPr marL="1143000" marR="0" lvl="2" indent="-228600" defTabSz="214090">
              <a:lnSpc>
                <a:spcPct val="107000"/>
              </a:lnSpc>
              <a:spcBef>
                <a:spcPts val="0"/>
              </a:spcBef>
              <a:spcAft>
                <a:spcPts val="238"/>
              </a:spcAft>
              <a:buFont typeface="+mj-lt"/>
              <a:buAutoNum type="romanLcParenR"/>
            </a:pPr>
            <a:r>
              <a:rPr lang="en-US" sz="1400" dirty="0">
                <a:solidFill>
                  <a:schemeClr val="accent2">
                    <a:lumMod val="75000"/>
                  </a:schemeClr>
                </a:solidFill>
                <a:latin typeface="Georgia" panose="02040502050405020303" pitchFamily="18" charset="0"/>
              </a:rPr>
              <a:t>The app is available on the web.</a:t>
            </a:r>
          </a:p>
          <a:p>
            <a:endParaRPr lang="en-US" sz="800" dirty="0"/>
          </a:p>
        </p:txBody>
      </p:sp>
    </p:spTree>
    <p:extLst>
      <p:ext uri="{BB962C8B-B14F-4D97-AF65-F5344CB8AC3E}">
        <p14:creationId xmlns:p14="http://schemas.microsoft.com/office/powerpoint/2010/main" val="58133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B0F7F7-DC03-1B99-03D4-B150414222AA}"/>
            </a:ext>
          </a:extLst>
        </p:cNvPr>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959" y="1286934"/>
            <a:ext cx="7190083" cy="4105949"/>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D41F5711-87E9-1D6E-DB14-75A1400433CD}"/>
              </a:ext>
            </a:extLst>
          </p:cNvPr>
          <p:cNvSpPr txBox="1">
            <a:spLocks/>
          </p:cNvSpPr>
          <p:nvPr/>
        </p:nvSpPr>
        <p:spPr>
          <a:xfrm>
            <a:off x="3145600" y="2550439"/>
            <a:ext cx="2234752" cy="7127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214090">
              <a:spcAft>
                <a:spcPts val="238"/>
              </a:spcAft>
              <a:defRPr/>
            </a:pPr>
            <a:br>
              <a:rPr lang="en-US" sz="1405" kern="1200">
                <a:solidFill>
                  <a:srgbClr val="000000"/>
                </a:solidFill>
                <a:latin typeface="Aptos Display" panose="02110004020202020204"/>
                <a:ea typeface="+mj-ea"/>
                <a:cs typeface="+mj-cs"/>
              </a:rPr>
            </a:br>
            <a:r>
              <a:rPr lang="en-US" sz="1405" kern="1200">
                <a:solidFill>
                  <a:srgbClr val="000000"/>
                </a:solidFill>
                <a:latin typeface="Aptos Display" panose="02110004020202020204"/>
                <a:ea typeface="+mj-ea"/>
                <a:cs typeface="+mj-cs"/>
              </a:rPr>
              <a:t> </a:t>
            </a:r>
            <a:endParaRPr kumimoji="0" lang="en-US" sz="6000" b="0" i="0" u="none" strike="noStrike" kern="1200" cap="none" spc="0" normalizeH="0" baseline="0" noProof="0">
              <a:ln>
                <a:noFill/>
              </a:ln>
              <a:solidFill>
                <a:srgbClr val="002060"/>
              </a:solidFill>
              <a:effectLst/>
              <a:uLnTx/>
              <a:uFillTx/>
              <a:latin typeface="Aptos Display" panose="02110004020202020204"/>
              <a:ea typeface="+mj-ea"/>
              <a:cs typeface="+mj-cs"/>
            </a:endParaRPr>
          </a:p>
        </p:txBody>
      </p:sp>
      <p:sp>
        <p:nvSpPr>
          <p:cNvPr id="2" name="Subtitle 2">
            <a:extLst>
              <a:ext uri="{FF2B5EF4-FFF2-40B4-BE49-F238E27FC236}">
                <a16:creationId xmlns:a16="http://schemas.microsoft.com/office/drawing/2014/main" id="{E1419FE6-E70A-C139-BFFC-6263C3EE17A5}"/>
              </a:ext>
            </a:extLst>
          </p:cNvPr>
          <p:cNvSpPr>
            <a:spLocks/>
          </p:cNvSpPr>
          <p:nvPr/>
        </p:nvSpPr>
        <p:spPr>
          <a:xfrm>
            <a:off x="1222664" y="918266"/>
            <a:ext cx="9895215" cy="4945225"/>
          </a:xfrm>
          <a:prstGeom prst="rect">
            <a:avLst/>
          </a:prstGeom>
        </p:spPr>
        <p:txBody>
          <a:bodyPr>
            <a:noAutofit/>
          </a:bodyPr>
          <a:lstStyle/>
          <a:p>
            <a:pPr marR="0" defTabSz="214090">
              <a:lnSpc>
                <a:spcPct val="107000"/>
              </a:lnSpc>
              <a:spcBef>
                <a:spcPts val="0"/>
              </a:spcBef>
              <a:spcAft>
                <a:spcPts val="238"/>
              </a:spcAft>
            </a:pPr>
            <a:r>
              <a:rPr lang="en-US" sz="1600" dirty="0">
                <a:solidFill>
                  <a:schemeClr val="accent5">
                    <a:lumMod val="50000"/>
                  </a:schemeClr>
                </a:solidFill>
                <a:latin typeface="Georgia" panose="02040502050405020303" pitchFamily="18" charset="0"/>
              </a:rPr>
              <a:t>Current Status</a:t>
            </a:r>
          </a:p>
          <a:p>
            <a:pPr marL="285750" marR="0" indent="-285750" defTabSz="214090">
              <a:lnSpc>
                <a:spcPct val="107000"/>
              </a:lnSpc>
              <a:spcBef>
                <a:spcPts val="0"/>
              </a:spcBef>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The project schedule has been set, deliverables and milestones have been made explicit and the timeframe is moving along as planned, with the assignment being finished on time.</a:t>
            </a:r>
          </a:p>
          <a:p>
            <a:pPr marR="0" defTabSz="214090">
              <a:lnSpc>
                <a:spcPct val="107000"/>
              </a:lnSpc>
              <a:spcBef>
                <a:spcPts val="0"/>
              </a:spcBef>
              <a:spcAft>
                <a:spcPts val="238"/>
              </a:spcAft>
            </a:pPr>
            <a:endParaRPr lang="en-US" sz="1400" dirty="0">
              <a:solidFill>
                <a:schemeClr val="accent1">
                  <a:lumMod val="50000"/>
                </a:schemeClr>
              </a:solidFill>
              <a:latin typeface="Georgia" panose="02040502050405020303" pitchFamily="18" charset="0"/>
            </a:endParaRPr>
          </a:p>
          <a:p>
            <a:pPr defTabSz="214090">
              <a:lnSpc>
                <a:spcPct val="107000"/>
              </a:lnSpc>
              <a:spcAft>
                <a:spcPts val="238"/>
              </a:spcAft>
            </a:pPr>
            <a:r>
              <a:rPr lang="en-US" sz="1600" dirty="0">
                <a:solidFill>
                  <a:schemeClr val="accent5">
                    <a:lumMod val="50000"/>
                  </a:schemeClr>
                </a:solidFill>
                <a:latin typeface="Georgia" panose="02040502050405020303" pitchFamily="18" charset="0"/>
              </a:rPr>
              <a:t>Progress Update</a:t>
            </a:r>
          </a:p>
          <a:p>
            <a:pPr marL="285750" indent="-285750" defTabSz="214090">
              <a:lnSpc>
                <a:spcPct val="107000"/>
              </a:lnSpc>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The project is progressing steadily overall, with major milestones being met per the project plan.</a:t>
            </a:r>
          </a:p>
          <a:p>
            <a:pPr defTabSz="214090">
              <a:lnSpc>
                <a:spcPct val="107000"/>
              </a:lnSpc>
              <a:spcAft>
                <a:spcPts val="238"/>
              </a:spcAft>
            </a:pPr>
            <a:endParaRPr lang="en-US" sz="1400" dirty="0">
              <a:solidFill>
                <a:schemeClr val="accent1">
                  <a:lumMod val="50000"/>
                </a:schemeClr>
              </a:solidFill>
              <a:latin typeface="Georgia" panose="02040502050405020303" pitchFamily="18" charset="0"/>
            </a:endParaRPr>
          </a:p>
          <a:p>
            <a:pPr marR="0" lvl="0" defTabSz="214090">
              <a:lnSpc>
                <a:spcPct val="107000"/>
              </a:lnSpc>
              <a:spcBef>
                <a:spcPts val="0"/>
              </a:spcBef>
              <a:spcAft>
                <a:spcPts val="238"/>
              </a:spcAft>
            </a:pPr>
            <a:r>
              <a:rPr lang="en-US" sz="1600" dirty="0">
                <a:solidFill>
                  <a:schemeClr val="accent5">
                    <a:lumMod val="50000"/>
                  </a:schemeClr>
                </a:solidFill>
                <a:latin typeface="Georgia" panose="02040502050405020303" pitchFamily="18" charset="0"/>
              </a:rPr>
              <a:t>Key Achievements</a:t>
            </a:r>
          </a:p>
          <a:p>
            <a:pPr marL="285750" marR="0" lvl="1" indent="-285750" defTabSz="214090">
              <a:lnSpc>
                <a:spcPct val="107000"/>
              </a:lnSpc>
              <a:spcBef>
                <a:spcPts val="0"/>
              </a:spcBef>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Completed the required UI elements and close to finishing the front-end development.</a:t>
            </a:r>
          </a:p>
          <a:p>
            <a:pPr marL="285750" marR="0" lvl="1" indent="-285750" defTabSz="214090">
              <a:lnSpc>
                <a:spcPct val="107000"/>
              </a:lnSpc>
              <a:spcBef>
                <a:spcPts val="0"/>
              </a:spcBef>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Created the designs for the database schema.</a:t>
            </a:r>
          </a:p>
          <a:p>
            <a:pPr marL="285750" marR="0" lvl="1" indent="-285750" defTabSz="214090">
              <a:lnSpc>
                <a:spcPct val="107000"/>
              </a:lnSpc>
              <a:spcBef>
                <a:spcPts val="0"/>
              </a:spcBef>
              <a:spcAft>
                <a:spcPts val="238"/>
              </a:spcAft>
              <a:buFont typeface="Arial" panose="020B0604020202020204" pitchFamily="34" charset="0"/>
              <a:buChar char="•"/>
            </a:pPr>
            <a:endParaRPr lang="en-US" sz="1400" dirty="0">
              <a:solidFill>
                <a:schemeClr val="accent2">
                  <a:lumMod val="75000"/>
                </a:schemeClr>
              </a:solidFill>
              <a:latin typeface="Georgia" panose="02040502050405020303" pitchFamily="18" charset="0"/>
            </a:endParaRPr>
          </a:p>
          <a:p>
            <a:pPr defTabSz="214090">
              <a:lnSpc>
                <a:spcPct val="107000"/>
              </a:lnSpc>
              <a:spcAft>
                <a:spcPts val="238"/>
              </a:spcAft>
            </a:pPr>
            <a:r>
              <a:rPr lang="en-US" sz="1600" dirty="0">
                <a:solidFill>
                  <a:schemeClr val="accent5">
                    <a:lumMod val="50000"/>
                  </a:schemeClr>
                </a:solidFill>
                <a:latin typeface="Georgia" panose="02040502050405020303" pitchFamily="18" charset="0"/>
              </a:rPr>
              <a:t>Work Completed</a:t>
            </a:r>
          </a:p>
          <a:p>
            <a:pPr marL="0" lvl="1" indent="-285750" defTabSz="214090">
              <a:lnSpc>
                <a:spcPct val="107000"/>
              </a:lnSpc>
              <a:spcAft>
                <a:spcPts val="238"/>
              </a:spcAft>
              <a:buFont typeface="+mj-lt"/>
              <a:buAutoNum type="alphaLcParenR"/>
            </a:pPr>
            <a:r>
              <a:rPr lang="en-US" sz="1400" dirty="0">
                <a:solidFill>
                  <a:schemeClr val="accent2">
                    <a:lumMod val="75000"/>
                  </a:schemeClr>
                </a:solidFill>
                <a:latin typeface="Georgia" panose="02040502050405020303" pitchFamily="18" charset="0"/>
              </a:rPr>
              <a:t>UI Design</a:t>
            </a:r>
            <a:r>
              <a:rPr lang="en-US" sz="1400" dirty="0">
                <a:solidFill>
                  <a:schemeClr val="accent1">
                    <a:lumMod val="50000"/>
                  </a:schemeClr>
                </a:solidFill>
                <a:latin typeface="Georgia" panose="02040502050405020303" pitchFamily="18" charset="0"/>
              </a:rPr>
              <a:t>:</a:t>
            </a:r>
          </a:p>
          <a:p>
            <a:pPr marL="514350" lvl="2" indent="-285750" defTabSz="214090">
              <a:lnSpc>
                <a:spcPct val="107000"/>
              </a:lnSpc>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Completed preliminary wireframes and mockups are awaiting final clearance before development.</a:t>
            </a:r>
          </a:p>
          <a:p>
            <a:pPr marL="0" lvl="1" indent="-285750" defTabSz="214090">
              <a:lnSpc>
                <a:spcPct val="107000"/>
              </a:lnSpc>
              <a:spcAft>
                <a:spcPts val="238"/>
              </a:spcAft>
              <a:buFont typeface="+mj-lt"/>
              <a:buAutoNum type="alphaLcParenR"/>
            </a:pPr>
            <a:r>
              <a:rPr lang="en-US" sz="1400" dirty="0">
                <a:solidFill>
                  <a:schemeClr val="accent2">
                    <a:lumMod val="75000"/>
                  </a:schemeClr>
                </a:solidFill>
                <a:latin typeface="Georgia" panose="02040502050405020303" pitchFamily="18" charset="0"/>
              </a:rPr>
              <a:t>Data Model</a:t>
            </a:r>
            <a:r>
              <a:rPr lang="en-US" sz="1400" dirty="0">
                <a:solidFill>
                  <a:schemeClr val="accent1">
                    <a:lumMod val="50000"/>
                  </a:schemeClr>
                </a:solidFill>
                <a:latin typeface="Georgia" panose="02040502050405020303" pitchFamily="18" charset="0"/>
              </a:rPr>
              <a:t>:</a:t>
            </a:r>
          </a:p>
          <a:p>
            <a:pPr marL="514350" lvl="2" indent="-285750" defTabSz="214090">
              <a:lnSpc>
                <a:spcPct val="107000"/>
              </a:lnSpc>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The completed database schema design is prepared for backend implementation.</a:t>
            </a:r>
          </a:p>
          <a:p>
            <a:pPr marL="0" lvl="1" indent="-285750" defTabSz="214090">
              <a:lnSpc>
                <a:spcPct val="107000"/>
              </a:lnSpc>
              <a:spcAft>
                <a:spcPts val="238"/>
              </a:spcAft>
              <a:buFont typeface="+mj-lt"/>
              <a:buAutoNum type="alphaLcParenR"/>
            </a:pPr>
            <a:r>
              <a:rPr lang="en-US" sz="1400" dirty="0">
                <a:solidFill>
                  <a:schemeClr val="accent2">
                    <a:lumMod val="75000"/>
                  </a:schemeClr>
                </a:solidFill>
                <a:latin typeface="Georgia" panose="02040502050405020303" pitchFamily="18" charset="0"/>
              </a:rPr>
              <a:t>Frontend Development</a:t>
            </a:r>
            <a:r>
              <a:rPr lang="en-US" sz="1400" dirty="0">
                <a:solidFill>
                  <a:schemeClr val="accent1">
                    <a:lumMod val="50000"/>
                  </a:schemeClr>
                </a:solidFill>
                <a:latin typeface="Georgia" panose="02040502050405020303" pitchFamily="18" charset="0"/>
              </a:rPr>
              <a:t>:</a:t>
            </a:r>
          </a:p>
          <a:p>
            <a:pPr marL="514350" lvl="2" indent="-285750" defTabSz="214090">
              <a:lnSpc>
                <a:spcPct val="107000"/>
              </a:lnSpc>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Implemented main user interface elements continuing improvement based on design input.</a:t>
            </a:r>
          </a:p>
          <a:p>
            <a:pPr>
              <a:spcAft>
                <a:spcPts val="600"/>
              </a:spcAft>
            </a:pPr>
            <a:endParaRPr lang="en-US" sz="1800" dirty="0">
              <a:latin typeface="Georgia" panose="02040502050405020303" pitchFamily="18" charset="0"/>
            </a:endParaRPr>
          </a:p>
        </p:txBody>
      </p:sp>
    </p:spTree>
    <p:extLst>
      <p:ext uri="{BB962C8B-B14F-4D97-AF65-F5344CB8AC3E}">
        <p14:creationId xmlns:p14="http://schemas.microsoft.com/office/powerpoint/2010/main" val="123270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D6EBDE-DF15-9B75-1853-C59DB02E7BAC}"/>
            </a:ext>
          </a:extLst>
        </p:cNvPr>
        <p:cNvGrpSpPr/>
        <p:nvPr/>
      </p:nvGrpSpPr>
      <p:grpSpPr>
        <a:xfrm>
          <a:off x="0" y="0"/>
          <a:ext cx="0" cy="0"/>
          <a:chOff x="0" y="0"/>
          <a:chExt cx="0" cy="0"/>
        </a:xfrm>
      </p:grpSpPr>
      <p:sp>
        <p:nvSpPr>
          <p:cNvPr id="2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959" y="1286934"/>
            <a:ext cx="7190083" cy="4105949"/>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F1694F46-12F5-9AAF-157B-1DD2844CF8EA}"/>
              </a:ext>
            </a:extLst>
          </p:cNvPr>
          <p:cNvSpPr txBox="1">
            <a:spLocks/>
          </p:cNvSpPr>
          <p:nvPr/>
        </p:nvSpPr>
        <p:spPr>
          <a:xfrm>
            <a:off x="3145600" y="2550439"/>
            <a:ext cx="2234752" cy="7127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214090">
              <a:spcAft>
                <a:spcPts val="238"/>
              </a:spcAft>
              <a:defRPr/>
            </a:pPr>
            <a:br>
              <a:rPr lang="en-US" sz="1405" kern="1200">
                <a:solidFill>
                  <a:srgbClr val="000000"/>
                </a:solidFill>
                <a:latin typeface="Aptos Display" panose="02110004020202020204"/>
                <a:ea typeface="+mj-ea"/>
                <a:cs typeface="+mj-cs"/>
              </a:rPr>
            </a:br>
            <a:r>
              <a:rPr lang="en-US" sz="1405" kern="1200">
                <a:solidFill>
                  <a:srgbClr val="000000"/>
                </a:solidFill>
                <a:latin typeface="Aptos Display" panose="02110004020202020204"/>
                <a:ea typeface="+mj-ea"/>
                <a:cs typeface="+mj-cs"/>
              </a:rPr>
              <a:t> </a:t>
            </a:r>
            <a:endParaRPr kumimoji="0" lang="en-US" sz="6000" b="0" i="0" u="none" strike="noStrike" kern="1200" cap="none" spc="0" normalizeH="0" baseline="0" noProof="0">
              <a:ln>
                <a:noFill/>
              </a:ln>
              <a:solidFill>
                <a:srgbClr val="002060"/>
              </a:solidFill>
              <a:effectLst/>
              <a:uLnTx/>
              <a:uFillTx/>
              <a:latin typeface="Aptos Display" panose="02110004020202020204"/>
              <a:ea typeface="+mj-ea"/>
              <a:cs typeface="+mj-cs"/>
            </a:endParaRPr>
          </a:p>
        </p:txBody>
      </p:sp>
      <p:sp>
        <p:nvSpPr>
          <p:cNvPr id="2" name="Subtitle 2">
            <a:extLst>
              <a:ext uri="{FF2B5EF4-FFF2-40B4-BE49-F238E27FC236}">
                <a16:creationId xmlns:a16="http://schemas.microsoft.com/office/drawing/2014/main" id="{43A40521-9110-5670-4579-E36C09FDE28A}"/>
              </a:ext>
            </a:extLst>
          </p:cNvPr>
          <p:cNvSpPr>
            <a:spLocks/>
          </p:cNvSpPr>
          <p:nvPr/>
        </p:nvSpPr>
        <p:spPr>
          <a:xfrm>
            <a:off x="2811609" y="2072899"/>
            <a:ext cx="6587058" cy="3962512"/>
          </a:xfrm>
          <a:prstGeom prst="rect">
            <a:avLst/>
          </a:prstGeom>
        </p:spPr>
        <p:txBody>
          <a:bodyPr>
            <a:noAutofit/>
          </a:bodyPr>
          <a:lstStyle/>
          <a:p>
            <a:pPr defTabSz="214090">
              <a:lnSpc>
                <a:spcPct val="107000"/>
              </a:lnSpc>
              <a:spcAft>
                <a:spcPts val="238"/>
              </a:spcAft>
            </a:pPr>
            <a:r>
              <a:rPr lang="en-US" sz="1600" dirty="0">
                <a:solidFill>
                  <a:schemeClr val="accent5">
                    <a:lumMod val="50000"/>
                  </a:schemeClr>
                </a:solidFill>
                <a:latin typeface="Georgia" panose="02040502050405020303" pitchFamily="18" charset="0"/>
              </a:rPr>
              <a:t>Difficulties and Issues</a:t>
            </a:r>
          </a:p>
          <a:p>
            <a:pPr marL="0" lvl="1" defTabSz="214090">
              <a:lnSpc>
                <a:spcPct val="107000"/>
              </a:lnSpc>
              <a:spcAft>
                <a:spcPts val="238"/>
              </a:spcAft>
            </a:pPr>
            <a:r>
              <a:rPr lang="en-US" sz="1400" dirty="0">
                <a:solidFill>
                  <a:schemeClr val="accent2">
                    <a:lumMod val="75000"/>
                  </a:schemeClr>
                </a:solidFill>
                <a:latin typeface="Georgia" panose="02040502050405020303" pitchFamily="18" charset="0"/>
              </a:rPr>
              <a:t>Issues: 	</a:t>
            </a:r>
          </a:p>
          <a:p>
            <a:pPr marL="285750" lvl="1" indent="-285750" defTabSz="214090">
              <a:lnSpc>
                <a:spcPct val="107000"/>
              </a:lnSpc>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An imbalance in the team's workload results from resource limitations. Fair task distribution is ensured by mitigation, which also periodically reassesses job allocation and redistributes burden as necessary.</a:t>
            </a:r>
          </a:p>
          <a:p>
            <a:pPr marL="285750" lvl="1" indent="-285750" defTabSz="214090">
              <a:lnSpc>
                <a:spcPct val="107000"/>
              </a:lnSpc>
              <a:spcAft>
                <a:spcPts val="238"/>
              </a:spcAft>
              <a:buFont typeface="Arial" panose="020B0604020202020204" pitchFamily="34" charset="0"/>
              <a:buChar char="•"/>
            </a:pPr>
            <a:r>
              <a:rPr lang="en-US" sz="1400" dirty="0">
                <a:solidFill>
                  <a:schemeClr val="accent2">
                    <a:lumMod val="75000"/>
                  </a:schemeClr>
                </a:solidFill>
                <a:latin typeface="Georgia" panose="02040502050405020303" pitchFamily="18" charset="0"/>
              </a:rPr>
              <a:t>Tools and the previously suggested technological issues.</a:t>
            </a:r>
          </a:p>
          <a:p>
            <a:pPr>
              <a:spcAft>
                <a:spcPts val="600"/>
              </a:spcAft>
            </a:pPr>
            <a:endParaRPr lang="en-US" sz="1800" dirty="0">
              <a:latin typeface="Georgia" panose="02040502050405020303" pitchFamily="18" charset="0"/>
            </a:endParaRPr>
          </a:p>
        </p:txBody>
      </p:sp>
    </p:spTree>
    <p:extLst>
      <p:ext uri="{BB962C8B-B14F-4D97-AF65-F5344CB8AC3E}">
        <p14:creationId xmlns:p14="http://schemas.microsoft.com/office/powerpoint/2010/main" val="219950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417CA7-471B-0BFD-D2E7-78F653CCFF61}"/>
            </a:ext>
          </a:extLst>
        </p:cNvPr>
        <p:cNvGrpSpPr/>
        <p:nvPr/>
      </p:nvGrpSpPr>
      <p:grpSpPr>
        <a:xfrm>
          <a:off x="0" y="0"/>
          <a:ext cx="0" cy="0"/>
          <a:chOff x="0" y="0"/>
          <a:chExt cx="0" cy="0"/>
        </a:xfrm>
      </p:grpSpPr>
      <p:sp>
        <p:nvSpPr>
          <p:cNvPr id="3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959" y="1286934"/>
            <a:ext cx="7190083" cy="4105949"/>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9A787ECE-241F-CEAE-2BCF-FB5460324036}"/>
              </a:ext>
            </a:extLst>
          </p:cNvPr>
          <p:cNvSpPr txBox="1">
            <a:spLocks/>
          </p:cNvSpPr>
          <p:nvPr/>
        </p:nvSpPr>
        <p:spPr>
          <a:xfrm>
            <a:off x="3145600" y="2550439"/>
            <a:ext cx="2234752" cy="7127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214090">
              <a:spcAft>
                <a:spcPts val="238"/>
              </a:spcAft>
              <a:defRPr/>
            </a:pPr>
            <a:br>
              <a:rPr lang="en-US" sz="1405" kern="1200">
                <a:solidFill>
                  <a:srgbClr val="000000"/>
                </a:solidFill>
                <a:latin typeface="Aptos Display" panose="02110004020202020204"/>
                <a:ea typeface="+mj-ea"/>
                <a:cs typeface="+mj-cs"/>
              </a:rPr>
            </a:br>
            <a:r>
              <a:rPr lang="en-US" sz="1405" kern="1200">
                <a:solidFill>
                  <a:srgbClr val="000000"/>
                </a:solidFill>
                <a:latin typeface="Aptos Display" panose="02110004020202020204"/>
                <a:ea typeface="+mj-ea"/>
                <a:cs typeface="+mj-cs"/>
              </a:rPr>
              <a:t> </a:t>
            </a:r>
            <a:endParaRPr kumimoji="0" lang="en-US" sz="6000" b="0" i="0" u="none" strike="noStrike" kern="1200" cap="none" spc="0" normalizeH="0" baseline="0" noProof="0">
              <a:ln>
                <a:noFill/>
              </a:ln>
              <a:solidFill>
                <a:srgbClr val="002060"/>
              </a:solidFill>
              <a:effectLst/>
              <a:uLnTx/>
              <a:uFillTx/>
              <a:latin typeface="Aptos Display" panose="02110004020202020204"/>
              <a:ea typeface="+mj-ea"/>
              <a:cs typeface="+mj-cs"/>
            </a:endParaRPr>
          </a:p>
        </p:txBody>
      </p:sp>
      <p:sp>
        <p:nvSpPr>
          <p:cNvPr id="2" name="Subtitle 2">
            <a:extLst>
              <a:ext uri="{FF2B5EF4-FFF2-40B4-BE49-F238E27FC236}">
                <a16:creationId xmlns:a16="http://schemas.microsoft.com/office/drawing/2014/main" id="{C67CCDB3-31E4-8D84-0909-F6E81FC2B738}"/>
              </a:ext>
            </a:extLst>
          </p:cNvPr>
          <p:cNvSpPr>
            <a:spLocks/>
          </p:cNvSpPr>
          <p:nvPr/>
        </p:nvSpPr>
        <p:spPr>
          <a:xfrm>
            <a:off x="3078833" y="2215042"/>
            <a:ext cx="3933191" cy="2240135"/>
          </a:xfrm>
          <a:prstGeom prst="rect">
            <a:avLst/>
          </a:prstGeom>
        </p:spPr>
        <p:txBody>
          <a:bodyPr>
            <a:noAutofit/>
          </a:bodyPr>
          <a:lstStyle/>
          <a:p>
            <a:pPr defTabSz="362865">
              <a:spcAft>
                <a:spcPts val="238"/>
              </a:spcAft>
            </a:pPr>
            <a:endParaRPr lang="en-US" sz="714" kern="1200" dirty="0">
              <a:solidFill>
                <a:schemeClr val="tx1"/>
              </a:solidFill>
              <a:latin typeface="Georgia" panose="02040502050405020303" pitchFamily="18" charset="0"/>
              <a:ea typeface="+mn-ea"/>
              <a:cs typeface="+mn-cs"/>
            </a:endParaRPr>
          </a:p>
          <a:p>
            <a:pPr>
              <a:spcAft>
                <a:spcPts val="600"/>
              </a:spcAft>
            </a:pPr>
            <a:endParaRPr lang="en-US" sz="1800" dirty="0">
              <a:latin typeface="Georgia" panose="02040502050405020303" pitchFamily="18" charset="0"/>
            </a:endParaRPr>
          </a:p>
        </p:txBody>
      </p:sp>
    </p:spTree>
    <p:extLst>
      <p:ext uri="{BB962C8B-B14F-4D97-AF65-F5344CB8AC3E}">
        <p14:creationId xmlns:p14="http://schemas.microsoft.com/office/powerpoint/2010/main" val="3365749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B925AF-1C2C-47DC-A961-4D6FA16128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D7F1A9-0188-45A8-AAB7-D8B3257A9F5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6CCEB89B-922A-4F66-97DB-EDD8F270360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839</TotalTime>
  <Words>455</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 Display</vt:lpstr>
      <vt:lpstr>Arial</vt:lpstr>
      <vt:lpstr>Calibri</vt:lpstr>
      <vt:lpstr>Calibri Light</vt:lpstr>
      <vt:lpstr>Georgia</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Pabudi Abeyrathne</dc:creator>
  <cp:lastModifiedBy>(s) Rajakaruna Gunawardhana</cp:lastModifiedBy>
  <cp:revision>6</cp:revision>
  <dcterms:created xsi:type="dcterms:W3CDTF">2024-02-02T20:57:44Z</dcterms:created>
  <dcterms:modified xsi:type="dcterms:W3CDTF">2024-02-26T17:09:56Z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