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90" r:id="rId3"/>
    <p:sldId id="305" r:id="rId4"/>
    <p:sldId id="279" r:id="rId5"/>
    <p:sldId id="312" r:id="rId6"/>
    <p:sldId id="307" r:id="rId7"/>
    <p:sldId id="321" r:id="rId8"/>
    <p:sldId id="294" r:id="rId9"/>
    <p:sldId id="322" r:id="rId10"/>
    <p:sldId id="316" r:id="rId11"/>
    <p:sldId id="317" r:id="rId12"/>
    <p:sldId id="300" r:id="rId13"/>
    <p:sldId id="319" r:id="rId14"/>
    <p:sldId id="284" r:id="rId15"/>
    <p:sldId id="285" r:id="rId16"/>
    <p:sldId id="309"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499968-E344-4D5D-BA95-B159AB300B15}" v="3" dt="2023-04-19T16:44:41.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63" d="100"/>
          <a:sy n="63" d="100"/>
        </p:scale>
        <p:origin x="81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sri" userId="fd673436ccd56ee7" providerId="LiveId" clId="{DD499968-E344-4D5D-BA95-B159AB300B15}"/>
    <pc:docChg chg="custSel modSld">
      <pc:chgData name="sowmya sri" userId="fd673436ccd56ee7" providerId="LiveId" clId="{DD499968-E344-4D5D-BA95-B159AB300B15}" dt="2023-03-21T04:52:10.319" v="71" actId="20577"/>
      <pc:docMkLst>
        <pc:docMk/>
      </pc:docMkLst>
      <pc:sldChg chg="modSp mod">
        <pc:chgData name="sowmya sri" userId="fd673436ccd56ee7" providerId="LiveId" clId="{DD499968-E344-4D5D-BA95-B159AB300B15}" dt="2023-03-21T03:03:13.501" v="41" actId="20577"/>
        <pc:sldMkLst>
          <pc:docMk/>
          <pc:sldMk cId="225862697" sldId="284"/>
        </pc:sldMkLst>
        <pc:spChg chg="mod">
          <ac:chgData name="sowmya sri" userId="fd673436ccd56ee7" providerId="LiveId" clId="{DD499968-E344-4D5D-BA95-B159AB300B15}" dt="2023-03-21T03:03:13.501" v="41" actId="20577"/>
          <ac:spMkLst>
            <pc:docMk/>
            <pc:sldMk cId="225862697" sldId="284"/>
            <ac:spMk id="2" creationId="{00000000-0000-0000-0000-000000000000}"/>
          </ac:spMkLst>
        </pc:spChg>
      </pc:sldChg>
      <pc:sldChg chg="modSp mod">
        <pc:chgData name="sowmya sri" userId="fd673436ccd56ee7" providerId="LiveId" clId="{DD499968-E344-4D5D-BA95-B159AB300B15}" dt="2023-03-21T02:54:16.865" v="26" actId="20577"/>
        <pc:sldMkLst>
          <pc:docMk/>
          <pc:sldMk cId="513089706" sldId="305"/>
        </pc:sldMkLst>
        <pc:spChg chg="mod">
          <ac:chgData name="sowmya sri" userId="fd673436ccd56ee7" providerId="LiveId" clId="{DD499968-E344-4D5D-BA95-B159AB300B15}" dt="2023-03-21T02:54:16.865" v="26" actId="20577"/>
          <ac:spMkLst>
            <pc:docMk/>
            <pc:sldMk cId="513089706" sldId="305"/>
            <ac:spMk id="3" creationId="{00000000-0000-0000-0000-000000000000}"/>
          </ac:spMkLst>
        </pc:spChg>
      </pc:sldChg>
      <pc:sldChg chg="modSp mod">
        <pc:chgData name="sowmya sri" userId="fd673436ccd56ee7" providerId="LiveId" clId="{DD499968-E344-4D5D-BA95-B159AB300B15}" dt="2023-03-21T04:52:10.319" v="71" actId="20577"/>
        <pc:sldMkLst>
          <pc:docMk/>
          <pc:sldMk cId="3964057591" sldId="312"/>
        </pc:sldMkLst>
        <pc:spChg chg="mod">
          <ac:chgData name="sowmya sri" userId="fd673436ccd56ee7" providerId="LiveId" clId="{DD499968-E344-4D5D-BA95-B159AB300B15}" dt="2023-03-21T04:52:10.319" v="71" actId="20577"/>
          <ac:spMkLst>
            <pc:docMk/>
            <pc:sldMk cId="3964057591" sldId="312"/>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19-04-2023</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19-04-2023</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library/tk.html"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ev.mysql.com/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19 April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1882586" y="1905000"/>
            <a:ext cx="8328213" cy="584775"/>
          </a:xfrm>
          <a:prstGeom prst="rect">
            <a:avLst/>
          </a:prstGeom>
        </p:spPr>
        <p:txBody>
          <a:bodyPr wrap="square">
            <a:spAutoFit/>
          </a:bodyPr>
          <a:lstStyle/>
          <a:p>
            <a:pPr algn="ctr"/>
            <a:r>
              <a:rPr lang="en-US" sz="3200" b="1" dirty="0">
                <a:effectLst/>
                <a:latin typeface="Arial" panose="020B0604020202020204" pitchFamily="34" charset="0"/>
                <a:ea typeface="Microsoft Sans Serif" panose="020B0604020202020204" pitchFamily="34" charset="0"/>
                <a:cs typeface="Microsoft Sans Serif" panose="020B0604020202020204" pitchFamily="34" charset="0"/>
              </a:rPr>
              <a:t>EMPLOYEE MANAGEMENT</a:t>
            </a:r>
            <a:r>
              <a:rPr lang="en-US" sz="3200" b="1" spc="5" dirty="0">
                <a:effectLst/>
                <a:latin typeface="Arial" panose="020B0604020202020204" pitchFamily="34" charset="0"/>
                <a:ea typeface="Microsoft Sans Serif" panose="020B0604020202020204" pitchFamily="34" charset="0"/>
                <a:cs typeface="Microsoft Sans Serif" panose="020B0604020202020204" pitchFamily="34" charset="0"/>
              </a:rPr>
              <a:t> </a:t>
            </a:r>
            <a:r>
              <a:rPr lang="en-US" sz="3200" b="1" dirty="0">
                <a:effectLst/>
                <a:latin typeface="Arial" panose="020B0604020202020204" pitchFamily="34" charset="0"/>
                <a:ea typeface="Microsoft Sans Serif" panose="020B0604020202020204" pitchFamily="34" charset="0"/>
                <a:cs typeface="Microsoft Sans Serif" panose="020B0604020202020204" pitchFamily="34" charset="0"/>
              </a:rPr>
              <a:t>SYSTEM</a:t>
            </a:r>
            <a:endParaRPr lang="en-US" sz="3200" dirty="0"/>
          </a:p>
        </p:txBody>
      </p:sp>
      <p:sp>
        <p:nvSpPr>
          <p:cNvPr id="8" name="Rectangle 7"/>
          <p:cNvSpPr/>
          <p:nvPr/>
        </p:nvSpPr>
        <p:spPr>
          <a:xfrm>
            <a:off x="838200" y="3047999"/>
            <a:ext cx="10515600" cy="1705275"/>
          </a:xfrm>
          <a:prstGeom prst="rect">
            <a:avLst/>
          </a:prstGeom>
        </p:spPr>
        <p:txBody>
          <a:bodyPr wrap="square">
            <a:spAutoFit/>
          </a:bodyPr>
          <a:lstStyle/>
          <a:p>
            <a:r>
              <a:rPr lang="en-US" sz="2800" dirty="0">
                <a:latin typeface="Arial" pitchFamily="34" charset="0"/>
                <a:cs typeface="Arial" pitchFamily="34" charset="0"/>
              </a:rPr>
              <a:t>Project Supervisor: </a:t>
            </a:r>
            <a:r>
              <a:rPr lang="en-US" sz="2800" b="1" dirty="0">
                <a:latin typeface="Arial" panose="020B0604020202020204" pitchFamily="34" charset="0"/>
                <a:cs typeface="Arial" pitchFamily="34" charset="0"/>
              </a:rPr>
              <a:t>Mrs . B. Sandhiya (Ph.D.)</a:t>
            </a:r>
            <a:endParaRPr lang="en-IN" sz="2800" b="1" dirty="0">
              <a:effectLst/>
              <a:latin typeface="Arial" panose="020B0604020202020204" pitchFamily="34" charset="0"/>
              <a:ea typeface="Arial" panose="020B0604020202020204" pitchFamily="34" charset="0"/>
            </a:endParaRPr>
          </a:p>
          <a:p>
            <a:endParaRPr lang="en-US" sz="1200" dirty="0">
              <a:latin typeface="Arial" pitchFamily="34" charset="0"/>
              <a:cs typeface="Arial" pitchFamily="34" charset="0"/>
            </a:endParaRPr>
          </a:p>
          <a:p>
            <a:r>
              <a:rPr lang="en-US" sz="2800" dirty="0">
                <a:latin typeface="Arial" pitchFamily="34" charset="0"/>
                <a:cs typeface="Arial" pitchFamily="34" charset="0"/>
              </a:rPr>
              <a:t>Name of the Student: </a:t>
            </a:r>
            <a:r>
              <a:rPr lang="en-US" sz="2800" b="1" dirty="0">
                <a:effectLst/>
                <a:latin typeface="Arial" panose="020B0604020202020204" pitchFamily="34" charset="0"/>
                <a:ea typeface="Microsoft Sans Serif" panose="020B0604020202020204" pitchFamily="34" charset="0"/>
              </a:rPr>
              <a:t>Makineedi</a:t>
            </a:r>
            <a:r>
              <a:rPr lang="en-US" sz="2800" b="1" dirty="0">
                <a:latin typeface="Arial" pitchFamily="34" charset="0"/>
                <a:cs typeface="Arial" pitchFamily="34" charset="0"/>
              </a:rPr>
              <a:t> </a:t>
            </a:r>
            <a:r>
              <a:rPr lang="en-US" sz="2800" b="1" dirty="0">
                <a:effectLst/>
                <a:latin typeface="Arial" panose="020B0604020202020204" pitchFamily="34" charset="0"/>
                <a:ea typeface="Microsoft Sans Serif" panose="020B0604020202020204" pitchFamily="34" charset="0"/>
              </a:rPr>
              <a:t>Sowmya Sri Lakshmi Bhavani</a:t>
            </a:r>
            <a:endParaRPr lang="en-US" sz="2800" b="1" dirty="0">
              <a:latin typeface="Arial" pitchFamily="34" charset="0"/>
              <a:cs typeface="Arial" pitchFamily="34" charset="0"/>
            </a:endParaRPr>
          </a:p>
          <a:p>
            <a:pPr>
              <a:lnSpc>
                <a:spcPct val="150000"/>
              </a:lnSpc>
            </a:pPr>
            <a:r>
              <a:rPr lang="en-US" sz="2800" dirty="0">
                <a:latin typeface="Arial" pitchFamily="34" charset="0"/>
                <a:cs typeface="Arial" pitchFamily="34" charset="0"/>
              </a:rPr>
              <a:t>Register Number: </a:t>
            </a:r>
            <a:r>
              <a:rPr lang="en-US" sz="2800" b="1" dirty="0">
                <a:latin typeface="Arial" pitchFamily="34" charset="0"/>
                <a:cs typeface="Arial" pitchFamily="34" charset="0"/>
              </a:rPr>
              <a:t>40110698</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A927B-0EA3-7F40-A0B6-B19904B6D852}"/>
              </a:ext>
            </a:extLst>
          </p:cNvPr>
          <p:cNvSpPr>
            <a:spLocks noGrp="1"/>
          </p:cNvSpPr>
          <p:nvPr>
            <p:ph idx="1"/>
          </p:nvPr>
        </p:nvSpPr>
        <p:spPr>
          <a:xfrm>
            <a:off x="1021080" y="733448"/>
            <a:ext cx="10515600" cy="5391101"/>
          </a:xfrm>
        </p:spPr>
        <p:txBody>
          <a:bodyPr/>
          <a:lstStyle/>
          <a:p>
            <a:pPr marL="0" indent="0">
              <a:buNone/>
            </a:pPr>
            <a:r>
              <a:rPr lang="en-US" sz="1800" b="1" dirty="0">
                <a:effectLst/>
                <a:latin typeface="Arial" panose="020B0604020202020204" pitchFamily="34" charset="0"/>
                <a:ea typeface="Arial" panose="020B0604020202020204" pitchFamily="34" charset="0"/>
              </a:rPr>
              <a:t>Creating user interface:</a:t>
            </a:r>
          </a:p>
          <a:p>
            <a:pPr marL="0" indent="0">
              <a:buNone/>
            </a:pPr>
            <a:endParaRPr lang="en-US" sz="1800" b="1" dirty="0">
              <a:effectLst/>
              <a:latin typeface="Arial" panose="020B0604020202020204" pitchFamily="34" charset="0"/>
              <a:ea typeface="Arial" panose="020B0604020202020204" pitchFamily="34" charset="0"/>
            </a:endParaRPr>
          </a:p>
          <a:p>
            <a:pPr marL="0" indent="0">
              <a:buNone/>
            </a:pPr>
            <a:endParaRPr lang="en-US" sz="1800" b="1" dirty="0">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marL="0" indent="0">
              <a:buNone/>
            </a:pPr>
            <a:endParaRPr lang="en-US" sz="1800" b="1" dirty="0">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more of the above-mentioned widgets to the GUI application. Enter the main event loop to take action against each event triggered by the user.</a:t>
            </a:r>
            <a:endParaRPr lang="en-IN" sz="1800"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Creating the </a:t>
            </a:r>
            <a:r>
              <a:rPr lang="en-US" sz="1800" dirty="0" err="1">
                <a:effectLst/>
                <a:latin typeface="Arial" panose="020B0604020202020204" pitchFamily="34" charset="0"/>
                <a:ea typeface="Arial" panose="020B0604020202020204" pitchFamily="34" charset="0"/>
              </a:rPr>
              <a:t>Emplyee</a:t>
            </a:r>
            <a:r>
              <a:rPr lang="en-US" sz="1800" dirty="0">
                <a:effectLst/>
                <a:latin typeface="Arial" panose="020B0604020202020204" pitchFamily="34" charset="0"/>
                <a:ea typeface="Arial" panose="020B0604020202020204" pitchFamily="34" charset="0"/>
              </a:rPr>
              <a:t> details interface. For adding the feedback details entering interface and updating details interface finally it saves database these all created using </a:t>
            </a:r>
            <a:r>
              <a:rPr lang="en-US" sz="1800" dirty="0" err="1">
                <a:effectLst/>
                <a:latin typeface="Arial" panose="020B0604020202020204" pitchFamily="34" charset="0"/>
                <a:ea typeface="Arial" panose="020B0604020202020204" pitchFamily="34" charset="0"/>
              </a:rPr>
              <a:t>tkinter</a:t>
            </a:r>
            <a:r>
              <a:rPr lang="en-US" sz="1800" dirty="0">
                <a:effectLst/>
                <a:latin typeface="Arial" panose="020B0604020202020204" pitchFamily="34" charset="0"/>
                <a:ea typeface="Arial" panose="020B0604020202020204" pitchFamily="34" charset="0"/>
              </a:rPr>
              <a:t> module</a:t>
            </a:r>
            <a:endParaRPr lang="en-IN" sz="1800" dirty="0">
              <a:effectLst/>
              <a:latin typeface="Arial" panose="020B0604020202020204" pitchFamily="34" charset="0"/>
              <a:ea typeface="Arial" panose="020B0604020202020204" pitchFamily="34" charset="0"/>
            </a:endParaRPr>
          </a:p>
          <a:p>
            <a:endParaRPr lang="en-US" sz="1800" b="1" dirty="0">
              <a:effectLst/>
              <a:latin typeface="Arial" panose="020B0604020202020204" pitchFamily="34" charset="0"/>
              <a:ea typeface="Arial" panose="020B0604020202020204" pitchFamily="34" charset="0"/>
            </a:endParaRPr>
          </a:p>
          <a:p>
            <a:pPr marL="0" indent="0">
              <a:buNone/>
            </a:pPr>
            <a:endParaRPr lang="en-IN" dirty="0"/>
          </a:p>
        </p:txBody>
      </p:sp>
      <p:pic>
        <p:nvPicPr>
          <p:cNvPr id="4103" name="Picture 7" descr="GUI with Tkinter in Python - Guides - Core Electronics Forum">
            <a:extLst>
              <a:ext uri="{FF2B5EF4-FFF2-40B4-BE49-F238E27FC236}">
                <a16:creationId xmlns:a16="http://schemas.microsoft.com/office/drawing/2014/main" id="{F618BA7A-586F-234E-7494-F6E580A42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419" y="893468"/>
            <a:ext cx="1780473" cy="17225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126F06A-781A-B24A-17FF-CB99ADFF773A}"/>
              </a:ext>
            </a:extLst>
          </p:cNvPr>
          <p:cNvSpPr txBox="1"/>
          <p:nvPr/>
        </p:nvSpPr>
        <p:spPr>
          <a:xfrm>
            <a:off x="5216732" y="6372665"/>
            <a:ext cx="1549828" cy="276999"/>
          </a:xfrm>
          <a:prstGeom prst="rect">
            <a:avLst/>
          </a:prstGeom>
          <a:noFill/>
        </p:spPr>
        <p:txBody>
          <a:bodyPr wrap="square">
            <a:spAutoFit/>
          </a:bodyPr>
          <a:lstStyle/>
          <a:p>
            <a:r>
              <a:rPr lang="en-US" sz="1200" dirty="0">
                <a:solidFill>
                  <a:schemeClr val="bg1">
                    <a:lumMod val="50000"/>
                  </a:schemeClr>
                </a:solidFill>
              </a:rPr>
              <a:t>Department of CSE</a:t>
            </a:r>
          </a:p>
        </p:txBody>
      </p:sp>
      <p:sp>
        <p:nvSpPr>
          <p:cNvPr id="12" name="TextBox 11">
            <a:extLst>
              <a:ext uri="{FF2B5EF4-FFF2-40B4-BE49-F238E27FC236}">
                <a16:creationId xmlns:a16="http://schemas.microsoft.com/office/drawing/2014/main" id="{EBF118A4-AD91-3C49-4473-8EF4BAE88AB5}"/>
              </a:ext>
            </a:extLst>
          </p:cNvPr>
          <p:cNvSpPr txBox="1"/>
          <p:nvPr/>
        </p:nvSpPr>
        <p:spPr>
          <a:xfrm>
            <a:off x="896815" y="6280332"/>
            <a:ext cx="2169942" cy="276999"/>
          </a:xfrm>
          <a:prstGeom prst="rect">
            <a:avLst/>
          </a:prstGeom>
          <a:noFill/>
        </p:spPr>
        <p:txBody>
          <a:bodyPr wrap="square">
            <a:spAutoFit/>
          </a:bodyPr>
          <a:lstStyle/>
          <a:p>
            <a:fld id="{A2414E9F-A237-4082-B37B-D926ADB268EE}" type="datetime3">
              <a:rPr lang="en-US" sz="1200" smtClean="0">
                <a:solidFill>
                  <a:schemeClr val="bg1">
                    <a:lumMod val="50000"/>
                  </a:schemeClr>
                </a:solidFill>
              </a:rPr>
              <a:pPr/>
              <a:t>19 April 2023</a:t>
            </a:fld>
            <a:endParaRPr lang="en-IN" sz="1200" dirty="0">
              <a:solidFill>
                <a:schemeClr val="bg1">
                  <a:lumMod val="50000"/>
                </a:schemeClr>
              </a:solidFill>
            </a:endParaRPr>
          </a:p>
        </p:txBody>
      </p:sp>
      <p:sp>
        <p:nvSpPr>
          <p:cNvPr id="14" name="TextBox 13">
            <a:extLst>
              <a:ext uri="{FF2B5EF4-FFF2-40B4-BE49-F238E27FC236}">
                <a16:creationId xmlns:a16="http://schemas.microsoft.com/office/drawing/2014/main" id="{97C0A6BA-AADD-9C60-B575-26AF01C1FA22}"/>
              </a:ext>
            </a:extLst>
          </p:cNvPr>
          <p:cNvSpPr txBox="1"/>
          <p:nvPr/>
        </p:nvSpPr>
        <p:spPr>
          <a:xfrm>
            <a:off x="11095892" y="6282956"/>
            <a:ext cx="440788" cy="276999"/>
          </a:xfrm>
          <a:prstGeom prst="rect">
            <a:avLst/>
          </a:prstGeom>
          <a:noFill/>
        </p:spPr>
        <p:txBody>
          <a:bodyPr wrap="square">
            <a:spAutoFit/>
          </a:bodyPr>
          <a:lstStyle/>
          <a:p>
            <a:fld id="{7B28076C-CE04-4A00-BFAA-A90EA8355859}" type="slidenum">
              <a:rPr lang="en-US" sz="1200" smtClean="0">
                <a:solidFill>
                  <a:schemeClr val="bg1">
                    <a:lumMod val="50000"/>
                  </a:schemeClr>
                </a:solidFill>
              </a:rPr>
              <a:pPr/>
              <a:t>10</a:t>
            </a:fld>
            <a:endParaRPr lang="en-US" sz="1200" dirty="0">
              <a:solidFill>
                <a:schemeClr val="bg1">
                  <a:lumMod val="50000"/>
                </a:schemeClr>
              </a:solidFill>
            </a:endParaRPr>
          </a:p>
        </p:txBody>
      </p:sp>
      <p:pic>
        <p:nvPicPr>
          <p:cNvPr id="2" name="Picture 1">
            <a:extLst>
              <a:ext uri="{FF2B5EF4-FFF2-40B4-BE49-F238E27FC236}">
                <a16:creationId xmlns:a16="http://schemas.microsoft.com/office/drawing/2014/main" id="{85417470-A6B5-E984-1DD8-10D507BA5B19}"/>
              </a:ext>
            </a:extLst>
          </p:cNvPr>
          <p:cNvPicPr>
            <a:picLocks noChangeAspect="1"/>
          </p:cNvPicPr>
          <p:nvPr/>
        </p:nvPicPr>
        <p:blipFill rotWithShape="1">
          <a:blip r:embed="rId3"/>
          <a:srcRect r="30965"/>
          <a:stretch/>
        </p:blipFill>
        <p:spPr>
          <a:xfrm>
            <a:off x="1021080" y="1318773"/>
            <a:ext cx="5847878" cy="1622200"/>
          </a:xfrm>
          <a:prstGeom prst="rect">
            <a:avLst/>
          </a:prstGeom>
        </p:spPr>
      </p:pic>
    </p:spTree>
    <p:extLst>
      <p:ext uri="{BB962C8B-B14F-4D97-AF65-F5344CB8AC3E}">
        <p14:creationId xmlns:p14="http://schemas.microsoft.com/office/powerpoint/2010/main" val="266894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E8C1-F35B-C921-AF8C-DB5E58C99680}"/>
              </a:ext>
            </a:extLst>
          </p:cNvPr>
          <p:cNvSpPr>
            <a:spLocks noGrp="1"/>
          </p:cNvSpPr>
          <p:nvPr>
            <p:ph idx="1"/>
          </p:nvPr>
        </p:nvSpPr>
        <p:spPr>
          <a:xfrm>
            <a:off x="838200" y="661182"/>
            <a:ext cx="10515600" cy="5515781"/>
          </a:xfrm>
        </p:spPr>
        <p:txBody>
          <a:bodyPr>
            <a:normAutofit/>
          </a:bodyPr>
          <a:lstStyle/>
          <a:p>
            <a:pPr marL="0" indent="0">
              <a:buNone/>
            </a:pPr>
            <a:r>
              <a:rPr lang="en-US" sz="1800" b="1" dirty="0">
                <a:effectLst/>
                <a:latin typeface="Arial" panose="020B0604020202020204" pitchFamily="34" charset="0"/>
                <a:ea typeface="Arial" panose="020B0604020202020204" pitchFamily="34" charset="0"/>
              </a:rPr>
              <a:t>Data database connectivity:</a:t>
            </a:r>
          </a:p>
          <a:p>
            <a:pPr marL="0" indent="0">
              <a:buNone/>
            </a:pPr>
            <a:endParaRPr lang="en-US" sz="1800" b="1" dirty="0">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marL="0" indent="0">
              <a:buNone/>
            </a:pPr>
            <a:endParaRPr lang="en-US" sz="1800" b="1" dirty="0">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a:p>
            <a:pPr algn="just"/>
            <a:r>
              <a:rPr lang="en-US" sz="1800" dirty="0">
                <a:solidFill>
                  <a:srgbClr val="222222"/>
                </a:solidFill>
                <a:effectLst/>
                <a:latin typeface="Arial" panose="020B0604020202020204" pitchFamily="34" charset="0"/>
                <a:ea typeface="Arial" panose="020B0604020202020204" pitchFamily="34" charset="0"/>
              </a:rPr>
              <a:t>Connect to MySQL Database in Python</a:t>
            </a:r>
            <a:endParaRPr lang="en-IN" sz="1800"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Import MySQL connector package. Create a connection object using the connect() method by passing the name of the database as a parameter to it. The cursor() method returns a cursor object using which you can communicate with MySQL </a:t>
            </a:r>
            <a:endParaRPr lang="en-IN" sz="1800"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First, connect to the MySQL database by creating a Connection object. Second, create a Cursor object by calling the cursor method of the Connection object. Third, execute an INSERT statement.</a:t>
            </a:r>
            <a:endParaRPr lang="en-IN" sz="1800" dirty="0">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lang="en-US" sz="1800" b="1"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C9BE962B-9825-D39A-AE44-1A13BB9E3715}"/>
              </a:ext>
            </a:extLst>
          </p:cNvPr>
          <p:cNvPicPr>
            <a:picLocks noChangeAspect="1"/>
          </p:cNvPicPr>
          <p:nvPr/>
        </p:nvPicPr>
        <p:blipFill>
          <a:blip r:embed="rId2"/>
          <a:stretch>
            <a:fillRect/>
          </a:stretch>
        </p:blipFill>
        <p:spPr>
          <a:xfrm>
            <a:off x="933824" y="1068321"/>
            <a:ext cx="6076576" cy="2081279"/>
          </a:xfrm>
          <a:prstGeom prst="rect">
            <a:avLst/>
          </a:prstGeom>
        </p:spPr>
      </p:pic>
      <p:pic>
        <p:nvPicPr>
          <p:cNvPr id="4" name="Picture 3" descr="Lightbox">
            <a:extLst>
              <a:ext uri="{FF2B5EF4-FFF2-40B4-BE49-F238E27FC236}">
                <a16:creationId xmlns:a16="http://schemas.microsoft.com/office/drawing/2014/main" id="{40BF95CC-2BA5-24C0-8515-46FEDE2E97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9407" y="1068321"/>
            <a:ext cx="4025385" cy="2636996"/>
          </a:xfrm>
          <a:prstGeom prst="rect">
            <a:avLst/>
          </a:prstGeom>
          <a:noFill/>
          <a:ln>
            <a:noFill/>
          </a:ln>
        </p:spPr>
      </p:pic>
    </p:spTree>
    <p:extLst>
      <p:ext uri="{BB962C8B-B14F-4D97-AF65-F5344CB8AC3E}">
        <p14:creationId xmlns:p14="http://schemas.microsoft.com/office/powerpoint/2010/main" val="208475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693" y="395206"/>
            <a:ext cx="8229600" cy="2235452"/>
          </a:xfrm>
        </p:spPr>
        <p:txBody>
          <a:bodyPr>
            <a:normAutofit fontScale="90000"/>
          </a:bodyPr>
          <a:lstStyle/>
          <a:p>
            <a:pPr algn="ctr"/>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pic>
        <p:nvPicPr>
          <p:cNvPr id="7" name="Picture 6">
            <a:extLst>
              <a:ext uri="{FF2B5EF4-FFF2-40B4-BE49-F238E27FC236}">
                <a16:creationId xmlns:a16="http://schemas.microsoft.com/office/drawing/2014/main" id="{38FA8831-FFEA-E26C-2789-DFD8247C16BC}"/>
              </a:ext>
            </a:extLst>
          </p:cNvPr>
          <p:cNvPicPr>
            <a:picLocks noChangeAspect="1"/>
          </p:cNvPicPr>
          <p:nvPr/>
        </p:nvPicPr>
        <p:blipFill rotWithShape="1">
          <a:blip r:embed="rId2">
            <a:extLst>
              <a:ext uri="{28A0092B-C50C-407E-A947-70E740481C1C}">
                <a14:useLocalDpi xmlns:a14="http://schemas.microsoft.com/office/drawing/2010/main" val="0"/>
              </a:ext>
            </a:extLst>
          </a:blip>
          <a:srcRect b="7129"/>
          <a:stretch/>
        </p:blipFill>
        <p:spPr bwMode="auto">
          <a:xfrm>
            <a:off x="1617891" y="1198606"/>
            <a:ext cx="8956217" cy="46814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092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693" y="395206"/>
            <a:ext cx="8229600" cy="2235452"/>
          </a:xfrm>
        </p:spPr>
        <p:txBody>
          <a:bodyPr>
            <a:normAutofit fontScale="90000"/>
          </a:bodyPr>
          <a:lstStyle/>
          <a:p>
            <a:pPr algn="ctr"/>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pic>
        <p:nvPicPr>
          <p:cNvPr id="3" name="Picture 2">
            <a:extLst>
              <a:ext uri="{FF2B5EF4-FFF2-40B4-BE49-F238E27FC236}">
                <a16:creationId xmlns:a16="http://schemas.microsoft.com/office/drawing/2014/main" id="{EAAB819C-DDFB-9314-2A22-B68A8660F466}"/>
              </a:ext>
            </a:extLst>
          </p:cNvPr>
          <p:cNvPicPr>
            <a:picLocks noChangeAspect="1"/>
          </p:cNvPicPr>
          <p:nvPr/>
        </p:nvPicPr>
        <p:blipFill rotWithShape="1">
          <a:blip r:embed="rId2">
            <a:extLst>
              <a:ext uri="{28A0092B-C50C-407E-A947-70E740481C1C}">
                <a14:useLocalDpi xmlns:a14="http://schemas.microsoft.com/office/drawing/2010/main" val="0"/>
              </a:ext>
            </a:extLst>
          </a:blip>
          <a:srcRect b="6223"/>
          <a:stretch/>
        </p:blipFill>
        <p:spPr bwMode="auto">
          <a:xfrm>
            <a:off x="1705509" y="1206500"/>
            <a:ext cx="8780982" cy="46355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522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1905000" y="381000"/>
            <a:ext cx="8229600" cy="685800"/>
          </a:xfrm>
        </p:spPr>
        <p:txBody>
          <a:bodyPr>
            <a:normAutofit fontScale="90000"/>
          </a:bodyPr>
          <a:lstStyle/>
          <a:p>
            <a:pPr algn="ctr"/>
            <a:r>
              <a:rPr lang="en-US"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a:xfrm>
            <a:off x="936674" y="1431729"/>
            <a:ext cx="10515600" cy="4448565"/>
          </a:xfrm>
        </p:spPr>
        <p:txBody>
          <a:bodyPr>
            <a:normAutofit fontScale="92500"/>
          </a:bodyPr>
          <a:lstStyle/>
          <a:p>
            <a:pPr marL="0" indent="0">
              <a:buNone/>
            </a:pPr>
            <a:r>
              <a:rPr lang="en-US" sz="2000" b="1" dirty="0">
                <a:solidFill>
                  <a:srgbClr val="222222"/>
                </a:solidFill>
                <a:effectLst/>
                <a:latin typeface="Arial" panose="020B0604020202020204" pitchFamily="34" charset="0"/>
                <a:ea typeface="Arial" panose="020B0604020202020204" pitchFamily="34" charset="0"/>
              </a:rPr>
              <a:t>Results</a:t>
            </a:r>
          </a:p>
          <a:p>
            <a:pPr marL="126365" marR="350520" algn="just">
              <a:lnSpc>
                <a:spcPct val="152000"/>
              </a:lnSpc>
              <a:spcAft>
                <a:spcPts val="0"/>
              </a:spcAft>
            </a:pPr>
            <a:r>
              <a:rPr lang="en-US" sz="1800" spc="-5" dirty="0">
                <a:solidFill>
                  <a:srgbClr val="212121"/>
                </a:solidFill>
                <a:effectLst/>
                <a:latin typeface="Arial" panose="020B0604020202020204" pitchFamily="34" charset="0"/>
                <a:ea typeface="Microsoft Sans Serif" panose="020B0604020202020204" pitchFamily="34" charset="0"/>
              </a:rPr>
              <a:t>The</a:t>
            </a:r>
            <a:r>
              <a:rPr lang="en-US" sz="1800" spc="25" dirty="0">
                <a:solidFill>
                  <a:srgbClr val="212121"/>
                </a:solidFill>
                <a:effectLst/>
                <a:latin typeface="Arial" panose="020B0604020202020204" pitchFamily="34" charset="0"/>
                <a:ea typeface="Microsoft Sans Serif" panose="020B0604020202020204" pitchFamily="34" charset="0"/>
              </a:rPr>
              <a:t> Employee</a:t>
            </a:r>
            <a:r>
              <a:rPr lang="en-US" sz="1800" spc="-55" dirty="0">
                <a:solidFill>
                  <a:srgbClr val="212121"/>
                </a:solidFill>
                <a:effectLst/>
                <a:latin typeface="Arial" panose="020B0604020202020204" pitchFamily="34" charset="0"/>
                <a:ea typeface="Microsoft Sans Serif" panose="020B0604020202020204" pitchFamily="34" charset="0"/>
              </a:rPr>
              <a:t> </a:t>
            </a:r>
            <a:r>
              <a:rPr lang="en-US" sz="1800" spc="-5" dirty="0">
                <a:solidFill>
                  <a:srgbClr val="212121"/>
                </a:solidFill>
                <a:effectLst/>
                <a:latin typeface="Arial" panose="020B0604020202020204" pitchFamily="34" charset="0"/>
                <a:ea typeface="Microsoft Sans Serif" panose="020B0604020202020204" pitchFamily="34" charset="0"/>
              </a:rPr>
              <a:t>Management</a:t>
            </a:r>
            <a:r>
              <a:rPr lang="en-US" sz="1800" spc="-55" dirty="0">
                <a:solidFill>
                  <a:srgbClr val="212121"/>
                </a:solidFill>
                <a:effectLst/>
                <a:latin typeface="Arial" panose="020B0604020202020204" pitchFamily="34" charset="0"/>
                <a:ea typeface="Microsoft Sans Serif" panose="020B0604020202020204" pitchFamily="34" charset="0"/>
              </a:rPr>
              <a:t> </a:t>
            </a:r>
            <a:r>
              <a:rPr lang="en-US" sz="1800" spc="-5" dirty="0">
                <a:solidFill>
                  <a:srgbClr val="212121"/>
                </a:solidFill>
                <a:effectLst/>
                <a:latin typeface="Arial" panose="020B0604020202020204" pitchFamily="34" charset="0"/>
                <a:ea typeface="Microsoft Sans Serif" panose="020B0604020202020204" pitchFamily="34" charset="0"/>
              </a:rPr>
              <a:t>System</a:t>
            </a:r>
            <a:r>
              <a:rPr lang="en-US" sz="1800" spc="-75" dirty="0">
                <a:solidFill>
                  <a:srgbClr val="212121"/>
                </a:solidFill>
                <a:effectLst/>
                <a:latin typeface="Arial" panose="020B0604020202020204" pitchFamily="34" charset="0"/>
                <a:ea typeface="Microsoft Sans Serif" panose="020B0604020202020204" pitchFamily="34" charset="0"/>
              </a:rPr>
              <a:t> </a:t>
            </a:r>
            <a:r>
              <a:rPr lang="en-US" sz="1800" spc="-5" dirty="0">
                <a:solidFill>
                  <a:srgbClr val="212121"/>
                </a:solidFill>
                <a:effectLst/>
                <a:latin typeface="Arial" panose="020B0604020202020204" pitchFamily="34" charset="0"/>
                <a:ea typeface="Microsoft Sans Serif" panose="020B0604020202020204" pitchFamily="34" charset="0"/>
              </a:rPr>
              <a:t>Project</a:t>
            </a:r>
            <a:r>
              <a:rPr lang="en-US" sz="1800" spc="-55" dirty="0">
                <a:solidFill>
                  <a:srgbClr val="212121"/>
                </a:solidFill>
                <a:effectLst/>
                <a:latin typeface="Arial" panose="020B0604020202020204" pitchFamily="34" charset="0"/>
                <a:ea typeface="Microsoft Sans Serif" panose="020B0604020202020204" pitchFamily="34" charset="0"/>
              </a:rPr>
              <a:t> </a:t>
            </a:r>
            <a:r>
              <a:rPr lang="en-US" sz="1800" spc="-5" dirty="0">
                <a:solidFill>
                  <a:srgbClr val="212121"/>
                </a:solidFill>
                <a:effectLst/>
                <a:latin typeface="Arial" panose="020B0604020202020204" pitchFamily="34" charset="0"/>
                <a:ea typeface="Microsoft Sans Serif" panose="020B0604020202020204" pitchFamily="34" charset="0"/>
              </a:rPr>
              <a:t>In</a:t>
            </a:r>
            <a:r>
              <a:rPr lang="en-US" sz="1800" spc="-50"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Python</a:t>
            </a:r>
            <a:r>
              <a:rPr lang="en-US" sz="1800" spc="50"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was</a:t>
            </a:r>
            <a:r>
              <a:rPr lang="en-US" sz="1800" spc="-5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developed</a:t>
            </a:r>
            <a:r>
              <a:rPr lang="en-US" sz="1800" spc="-5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using</a:t>
            </a:r>
            <a:r>
              <a:rPr lang="en-US" sz="1800" spc="-30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Python Programming, this project created using Graphical User Interface (GUI) and</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connected</a:t>
            </a:r>
            <a:r>
              <a:rPr lang="en-US" sz="1800" spc="-10"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into</a:t>
            </a:r>
            <a:r>
              <a:rPr lang="en-US" sz="1800" spc="20"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database</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using MySQL</a:t>
            </a:r>
            <a:endParaRPr lang="en-IN" sz="1800" dirty="0">
              <a:effectLst/>
              <a:latin typeface="Microsoft Sans Serif" panose="020B0604020202020204" pitchFamily="34" charset="0"/>
              <a:ea typeface="Microsoft Sans Serif" panose="020B0604020202020204" pitchFamily="34" charset="0"/>
            </a:endParaRPr>
          </a:p>
          <a:p>
            <a:pPr marL="126365" marR="351790" algn="just">
              <a:lnSpc>
                <a:spcPct val="152000"/>
              </a:lnSpc>
              <a:spcAft>
                <a:spcPts val="0"/>
              </a:spcAft>
            </a:pPr>
            <a:r>
              <a:rPr lang="en-US" sz="1800" dirty="0">
                <a:solidFill>
                  <a:srgbClr val="212121"/>
                </a:solidFill>
                <a:effectLst/>
                <a:latin typeface="Arial" panose="020B0604020202020204" pitchFamily="34" charset="0"/>
                <a:ea typeface="Microsoft Sans Serif" panose="020B0604020202020204" pitchFamily="34" charset="0"/>
              </a:rPr>
              <a:t>This EMS can help</a:t>
            </a:r>
            <a:r>
              <a:rPr lang="en-US" sz="1800" dirty="0">
                <a:effectLst/>
                <a:latin typeface="Arial" panose="020B0604020202020204" pitchFamily="34" charset="0"/>
                <a:ea typeface="Microsoft Sans Serif" panose="020B0604020202020204" pitchFamily="34" charset="0"/>
              </a:rPr>
              <a:t> you improve team motivation and productivity . The tool lets you monitor, evaluate and provide workers with feedback on their performance. When employee receive timely feedback, it helps in improving the work culture.</a:t>
            </a:r>
            <a:endParaRPr lang="en-IN" sz="1800" dirty="0">
              <a:effectLst/>
              <a:latin typeface="Microsoft Sans Serif" panose="020B0604020202020204" pitchFamily="34" charset="0"/>
              <a:ea typeface="Microsoft Sans Serif" panose="020B0604020202020204" pitchFamily="34" charset="0"/>
            </a:endParaRPr>
          </a:p>
          <a:p>
            <a:pPr marL="0" indent="0" algn="just">
              <a:buNone/>
            </a:pPr>
            <a:r>
              <a:rPr lang="en-US" sz="2000" b="1" dirty="0">
                <a:effectLst/>
                <a:latin typeface="Arial" panose="020B0604020202020204" pitchFamily="34" charset="0"/>
                <a:ea typeface="Arial" panose="020B0604020202020204" pitchFamily="34" charset="0"/>
              </a:rPr>
              <a:t>Discussion</a:t>
            </a:r>
          </a:p>
          <a:p>
            <a:pPr marL="126365" marR="352425" algn="just">
              <a:lnSpc>
                <a:spcPct val="152000"/>
              </a:lnSpc>
              <a:spcAft>
                <a:spcPts val="0"/>
              </a:spcAft>
            </a:pPr>
            <a:r>
              <a:rPr lang="en-US" sz="1800" dirty="0">
                <a:effectLst/>
                <a:latin typeface="Arial" panose="020B0604020202020204" pitchFamily="34" charset="0"/>
                <a:ea typeface="Microsoft Sans Serif" panose="020B0604020202020204" pitchFamily="34" charset="0"/>
              </a:rPr>
              <a:t>The</a:t>
            </a:r>
            <a:r>
              <a:rPr lang="en-US" sz="1800" spc="-60" dirty="0">
                <a:effectLst/>
                <a:latin typeface="Arial" panose="020B0604020202020204" pitchFamily="34" charset="0"/>
                <a:ea typeface="Microsoft Sans Serif" panose="020B0604020202020204" pitchFamily="34" charset="0"/>
              </a:rPr>
              <a:t> Employee </a:t>
            </a:r>
            <a:r>
              <a:rPr lang="en-US" sz="1800" dirty="0">
                <a:effectLst/>
                <a:latin typeface="Arial" panose="020B0604020202020204" pitchFamily="34" charset="0"/>
                <a:ea typeface="Microsoft Sans Serif" panose="020B0604020202020204" pitchFamily="34" charset="0"/>
              </a:rPr>
              <a:t>Management</a:t>
            </a:r>
            <a:r>
              <a:rPr lang="en-US" sz="1800" spc="-7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System</a:t>
            </a:r>
            <a:r>
              <a:rPr lang="en-US" sz="1800" spc="-7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Project</a:t>
            </a:r>
            <a:r>
              <a:rPr lang="en-US" sz="1800" spc="-4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In</a:t>
            </a:r>
            <a:r>
              <a:rPr lang="en-US" sz="1800" spc="-6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Python</a:t>
            </a:r>
            <a:r>
              <a:rPr lang="en-US" sz="1800" spc="-4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is</a:t>
            </a:r>
            <a:r>
              <a:rPr lang="en-US" sz="1800" spc="-6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a:t>
            </a:r>
            <a:r>
              <a:rPr lang="en-US" sz="1800" spc="-6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graphical</a:t>
            </a:r>
            <a:r>
              <a:rPr lang="en-US" sz="1800" spc="-5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user</a:t>
            </a:r>
            <a:r>
              <a:rPr lang="en-US" sz="1800" spc="-3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interface</a:t>
            </a:r>
            <a:r>
              <a:rPr lang="en-US" sz="1800" spc="-32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system</a:t>
            </a:r>
            <a:r>
              <a:rPr lang="en-US" sz="1800" spc="-8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written</a:t>
            </a:r>
            <a:r>
              <a:rPr lang="en-US" sz="1800" spc="-6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and</a:t>
            </a:r>
            <a:r>
              <a:rPr lang="en-US" sz="1800" spc="-7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designed</a:t>
            </a:r>
            <a:r>
              <a:rPr lang="en-US" sz="1800" spc="-6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in</a:t>
            </a:r>
            <a:r>
              <a:rPr lang="en-US" sz="1800" spc="-7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the</a:t>
            </a:r>
            <a:r>
              <a:rPr lang="en-US" sz="1800" spc="-7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Python</a:t>
            </a:r>
            <a:r>
              <a:rPr lang="en-US" sz="1800" spc="-4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programming</a:t>
            </a:r>
            <a:r>
              <a:rPr lang="en-US" sz="1800" spc="-6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language . </a:t>
            </a:r>
            <a:r>
              <a:rPr lang="en-US" sz="1800" spc="-7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is</a:t>
            </a:r>
            <a:r>
              <a:rPr lang="en-US" sz="1800" spc="-6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a:t>
            </a:r>
            <a:r>
              <a:rPr lang="en-US" sz="1800" spc="-6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simple</a:t>
            </a:r>
            <a:r>
              <a:rPr lang="en-US" sz="1800" spc="-32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design</a:t>
            </a:r>
            <a:r>
              <a:rPr lang="en-US" sz="1800" spc="-6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which</a:t>
            </a:r>
            <a:r>
              <a:rPr lang="en-US" sz="1800" spc="-4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allows</a:t>
            </a:r>
            <a:r>
              <a:rPr lang="en-US" sz="1800" spc="-6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you</a:t>
            </a:r>
            <a:r>
              <a:rPr lang="en-US" sz="1800" spc="-4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to</a:t>
            </a:r>
            <a:r>
              <a:rPr lang="en-US" sz="1800" spc="-3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insert</a:t>
            </a:r>
            <a:r>
              <a:rPr lang="en-US" sz="1800" spc="-4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all</a:t>
            </a:r>
            <a:r>
              <a:rPr lang="en-US" sz="1800" spc="-5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the</a:t>
            </a:r>
            <a:r>
              <a:rPr lang="en-US" sz="1800" spc="-4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necessary</a:t>
            </a:r>
            <a:r>
              <a:rPr lang="en-US" sz="1800" spc="-3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data</a:t>
            </a:r>
            <a:r>
              <a:rPr lang="en-US" sz="1800" spc="-3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like</a:t>
            </a:r>
            <a:r>
              <a:rPr lang="en-US" sz="1800" spc="-6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Name,</a:t>
            </a:r>
            <a:r>
              <a:rPr lang="en-US" sz="1800" spc="-50"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dob,</a:t>
            </a:r>
            <a:r>
              <a:rPr lang="en-US" sz="1800" spc="-32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gender,</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age, salary Department and Designation.</a:t>
            </a:r>
            <a:endParaRPr lang="en-IN" sz="1800" dirty="0">
              <a:effectLst/>
              <a:latin typeface="Microsoft Sans Serif" panose="020B0604020202020204" pitchFamily="34" charset="0"/>
              <a:ea typeface="Microsoft Sans Serif" panose="020B0604020202020204" pitchFamily="34" charset="0"/>
            </a:endParaRPr>
          </a:p>
          <a:p>
            <a:endParaRPr lang="en-IN" dirty="0"/>
          </a:p>
        </p:txBody>
      </p:sp>
    </p:spTree>
    <p:extLst>
      <p:ext uri="{BB962C8B-B14F-4D97-AF65-F5344CB8AC3E}">
        <p14:creationId xmlns:p14="http://schemas.microsoft.com/office/powerpoint/2010/main" val="22586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2057400" y="381000"/>
            <a:ext cx="8229600" cy="685800"/>
          </a:xfrm>
        </p:spPr>
        <p:txBody>
          <a:bodyPr>
            <a:normAutofit fontScale="90000"/>
          </a:bodyPr>
          <a:lstStyle/>
          <a:p>
            <a:pPr algn="ct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200" y="1825625"/>
            <a:ext cx="10515600" cy="3495675"/>
          </a:xfrm>
        </p:spPr>
        <p:txBody>
          <a:bodyPr/>
          <a:lstStyle/>
          <a:p>
            <a:pPr algn="just"/>
            <a:r>
              <a:rPr lang="en-US" sz="1800" dirty="0">
                <a:solidFill>
                  <a:srgbClr val="222222"/>
                </a:solidFill>
                <a:effectLst/>
                <a:latin typeface="Arial" panose="020B0604020202020204" pitchFamily="34" charset="0"/>
                <a:ea typeface="Arial" panose="020B0604020202020204" pitchFamily="34" charset="0"/>
              </a:rPr>
              <a:t>Software for employee management systems helps your organization improve workforce productivity and boost overall well-being by tracking and monitoring the daily working activities of every employee. In conclusion of employee management system blog, </a:t>
            </a:r>
            <a:r>
              <a:rPr lang="en-US" sz="1800" dirty="0" err="1">
                <a:solidFill>
                  <a:srgbClr val="222222"/>
                </a:solidFill>
                <a:effectLst/>
                <a:latin typeface="Arial" panose="020B0604020202020204" pitchFamily="34" charset="0"/>
                <a:ea typeface="Arial" panose="020B0604020202020204" pitchFamily="34" charset="0"/>
              </a:rPr>
              <a:t>DeskTrack</a:t>
            </a:r>
            <a:r>
              <a:rPr lang="en-US" sz="1800" dirty="0">
                <a:solidFill>
                  <a:srgbClr val="222222"/>
                </a:solidFill>
                <a:effectLst/>
                <a:latin typeface="Arial" panose="020B0604020202020204" pitchFamily="34" charset="0"/>
                <a:ea typeface="Arial" panose="020B0604020202020204" pitchFamily="34" charset="0"/>
              </a:rPr>
              <a:t> is one of the best software for workforce management. It keeps track of every activity done by an employee during his working hours. As a result, if you are searching for the best employee productivity monitoring software then </a:t>
            </a:r>
            <a:r>
              <a:rPr lang="en-US" sz="1800" dirty="0" err="1">
                <a:solidFill>
                  <a:srgbClr val="222222"/>
                </a:solidFill>
                <a:effectLst/>
                <a:latin typeface="Arial" panose="020B0604020202020204" pitchFamily="34" charset="0"/>
                <a:ea typeface="Arial" panose="020B0604020202020204" pitchFamily="34" charset="0"/>
              </a:rPr>
              <a:t>DeskTrack</a:t>
            </a:r>
            <a:r>
              <a:rPr lang="en-US" sz="1800" dirty="0">
                <a:solidFill>
                  <a:srgbClr val="222222"/>
                </a:solidFill>
                <a:effectLst/>
                <a:latin typeface="Arial" panose="020B0604020202020204" pitchFamily="34" charset="0"/>
                <a:ea typeface="Arial" panose="020B0604020202020204" pitchFamily="34" charset="0"/>
              </a:rPr>
              <a:t> has some impressive features that can be the best fit for your organization.</a:t>
            </a:r>
          </a:p>
          <a:p>
            <a:pPr algn="just"/>
            <a:r>
              <a:rPr lang="en-US" sz="1800" dirty="0">
                <a:solidFill>
                  <a:srgbClr val="222222"/>
                </a:solidFill>
                <a:effectLst/>
                <a:latin typeface="Arial" panose="020B0604020202020204" pitchFamily="34" charset="0"/>
                <a:ea typeface="Arial" panose="020B0604020202020204" pitchFamily="34" charset="0"/>
              </a:rPr>
              <a:t>Employee Management Tools are categorized into different parts. It is basically differentiated according to employees. If we talk about developers we need software that is able to calculate productivity, as well as if we are talking about some of the HR they consume more time in administrative work so we need an employee management system that is able to track the time of tasks..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84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2286000"/>
          </a:xfrm>
        </p:spPr>
        <p:txBody>
          <a:bodyPr>
            <a:normAutofit/>
          </a:bodyPr>
          <a:lstStyle/>
          <a:p>
            <a:pPr algn="ctr"/>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Content Placeholder 6"/>
          <p:cNvSpPr>
            <a:spLocks noGrp="1"/>
          </p:cNvSpPr>
          <p:nvPr>
            <p:ph idx="1"/>
          </p:nvPr>
        </p:nvSpPr>
        <p:spPr>
          <a:xfrm>
            <a:off x="838200" y="1825625"/>
            <a:ext cx="10515600" cy="4181475"/>
          </a:xfrm>
        </p:spPr>
        <p:txBody>
          <a:bodyPr>
            <a:normAutofit fontScale="77500" lnSpcReduction="20000"/>
          </a:bodyPr>
          <a:lstStyle/>
          <a:p>
            <a:pPr marL="0" indent="0">
              <a:spcBef>
                <a:spcPts val="460"/>
              </a:spcBef>
              <a:spcAft>
                <a:spcPts val="0"/>
              </a:spcAft>
              <a:buNone/>
            </a:pPr>
            <a:r>
              <a:rPr lang="en-US" sz="1800" b="1" dirty="0">
                <a:effectLst/>
                <a:latin typeface="Arial" panose="020B0604020202020204" pitchFamily="34" charset="0"/>
                <a:ea typeface="Microsoft Sans Serif" panose="020B0604020202020204" pitchFamily="34" charset="0"/>
                <a:cs typeface="Microsoft Sans Serif" panose="020B0604020202020204" pitchFamily="34" charset="0"/>
              </a:rPr>
              <a:t>Websites: </a:t>
            </a:r>
            <a:endParaRPr lang="en-IN" sz="1800" dirty="0">
              <a:effectLst/>
              <a:latin typeface="Microsoft Sans Serif" panose="020B0604020202020204" pitchFamily="34" charset="0"/>
              <a:ea typeface="Microsoft Sans Serif" panose="020B0604020202020204" pitchFamily="34" charset="0"/>
            </a:endParaRPr>
          </a:p>
          <a:p>
            <a:pPr marL="342900" lvl="0" indent="-342900">
              <a:buFont typeface="Symbol" panose="05050102010706020507" pitchFamily="18" charset="2"/>
              <a:buChar char=""/>
            </a:pPr>
            <a:r>
              <a:rPr lang="en-US" sz="1800" dirty="0" err="1">
                <a:effectLst/>
                <a:latin typeface="Microsoft Sans Serif" panose="020B0604020202020204" pitchFamily="34" charset="0"/>
                <a:ea typeface="Microsoft Sans Serif" panose="020B0604020202020204" pitchFamily="34" charset="0"/>
              </a:rPr>
              <a:t>Tkinter</a:t>
            </a:r>
            <a:endParaRPr lang="en-IN" sz="1800" dirty="0">
              <a:effectLst/>
              <a:latin typeface="Microsoft Sans Serif" panose="020B0604020202020204" pitchFamily="34" charset="0"/>
              <a:ea typeface="Microsoft Sans Serif" panose="020B0604020202020204" pitchFamily="34" charset="0"/>
            </a:endParaRPr>
          </a:p>
          <a:p>
            <a:pPr marL="354965" marR="2002155" indent="0">
              <a:lnSpc>
                <a:spcPct val="151000"/>
              </a:lnSpc>
              <a:spcBef>
                <a:spcPts val="705"/>
              </a:spcBef>
              <a:spcAft>
                <a:spcPts val="0"/>
              </a:spcAft>
              <a:buNone/>
            </a:pPr>
            <a:r>
              <a:rPr lang="en-US" sz="1800" u="none" strike="noStrike" dirty="0" err="1">
                <a:solidFill>
                  <a:srgbClr val="0000FF"/>
                </a:solidFill>
                <a:effectLst/>
                <a:latin typeface="Microsoft Sans Serif" panose="020B0604020202020204" pitchFamily="34" charset="0"/>
                <a:ea typeface="Microsoft Sans Serif" panose="020B0604020202020204" pitchFamily="34" charset="0"/>
                <a:hlinkClick r:id="rId2"/>
              </a:rPr>
              <a:t>tkinter</a:t>
            </a:r>
            <a:r>
              <a:rPr lang="en-US" sz="1800" u="none" strike="noStrike" dirty="0">
                <a:solidFill>
                  <a:srgbClr val="0000FF"/>
                </a:solidFill>
                <a:effectLst/>
                <a:latin typeface="Microsoft Sans Serif" panose="020B0604020202020204" pitchFamily="34" charset="0"/>
                <a:ea typeface="Microsoft Sans Serif" panose="020B0604020202020204" pitchFamily="34" charset="0"/>
                <a:hlinkClick r:id="rId2"/>
              </a:rPr>
              <a:t> — Python interface to </a:t>
            </a:r>
            <a:r>
              <a:rPr lang="en-US" sz="1800" u="none" strike="noStrike" dirty="0" err="1">
                <a:solidFill>
                  <a:srgbClr val="0000FF"/>
                </a:solidFill>
                <a:effectLst/>
                <a:latin typeface="Microsoft Sans Serif" panose="020B0604020202020204" pitchFamily="34" charset="0"/>
                <a:ea typeface="Microsoft Sans Serif" panose="020B0604020202020204" pitchFamily="34" charset="0"/>
                <a:hlinkClick r:id="rId2"/>
              </a:rPr>
              <a:t>Tcl</a:t>
            </a:r>
            <a:r>
              <a:rPr lang="en-US" sz="1800" u="none" strike="noStrike" dirty="0">
                <a:solidFill>
                  <a:srgbClr val="0000FF"/>
                </a:solidFill>
                <a:effectLst/>
                <a:latin typeface="Microsoft Sans Serif" panose="020B0604020202020204" pitchFamily="34" charset="0"/>
                <a:ea typeface="Microsoft Sans Serif" panose="020B0604020202020204" pitchFamily="34" charset="0"/>
                <a:hlinkClick r:id="rId2"/>
              </a:rPr>
              <a:t>/Tk</a:t>
            </a:r>
            <a:r>
              <a:rPr lang="en-US" sz="1800" spc="5" dirty="0">
                <a:effectLst/>
                <a:latin typeface="Microsoft Sans Serif" panose="020B0604020202020204" pitchFamily="34" charset="0"/>
                <a:ea typeface="Microsoft Sans Serif" panose="020B0604020202020204" pitchFamily="34" charset="0"/>
              </a:rPr>
              <a:t> </a:t>
            </a:r>
            <a:r>
              <a:rPr lang="en-US" sz="1800" u="sng" spc="-5" dirty="0">
                <a:solidFill>
                  <a:srgbClr val="0000FF"/>
                </a:solidFill>
                <a:effectLst/>
                <a:latin typeface="Microsoft Sans Serif" panose="020B0604020202020204" pitchFamily="34" charset="0"/>
                <a:ea typeface="Microsoft Sans Serif" panose="020B0604020202020204" pitchFamily="34" charset="0"/>
                <a:hlinkClick r:id="rId3"/>
              </a:rPr>
              <a:t>https://docs.python.org/3/library/tk.html</a:t>
            </a:r>
            <a:endParaRPr lang="en-IN" sz="1800" dirty="0">
              <a:effectLst/>
              <a:latin typeface="Microsoft Sans Serif" panose="020B0604020202020204" pitchFamily="34" charset="0"/>
              <a:ea typeface="Microsoft Sans Serif" panose="020B0604020202020204" pitchFamily="34" charset="0"/>
            </a:endParaRPr>
          </a:p>
          <a:p>
            <a:pPr marL="342900" marR="3078480" lvl="0" indent="-342900">
              <a:lnSpc>
                <a:spcPct val="151000"/>
              </a:lnSpc>
              <a:spcBef>
                <a:spcPts val="480"/>
              </a:spcBef>
              <a:spcAft>
                <a:spcPts val="0"/>
              </a:spcAft>
              <a:buFont typeface="Symbol" panose="05050102010706020507" pitchFamily="18" charset="2"/>
              <a:buChar char=""/>
            </a:pPr>
            <a:r>
              <a:rPr lang="en-US" sz="1800" dirty="0">
                <a:effectLst/>
                <a:latin typeface="Microsoft Sans Serif" panose="020B0604020202020204" pitchFamily="34" charset="0"/>
                <a:ea typeface="Microsoft Sans Serif" panose="020B0604020202020204" pitchFamily="34" charset="0"/>
              </a:rPr>
              <a:t>MySQL</a:t>
            </a:r>
            <a:endParaRPr lang="en-IN" sz="1800" dirty="0">
              <a:effectLst/>
              <a:latin typeface="Microsoft Sans Serif" panose="020B0604020202020204" pitchFamily="34" charset="0"/>
              <a:ea typeface="Microsoft Sans Serif" panose="020B0604020202020204" pitchFamily="34" charset="0"/>
            </a:endParaRPr>
          </a:p>
          <a:p>
            <a:pPr marL="481330" marR="3078480" indent="0">
              <a:lnSpc>
                <a:spcPct val="151000"/>
              </a:lnSpc>
              <a:spcBef>
                <a:spcPts val="480"/>
              </a:spcBef>
              <a:spcAft>
                <a:spcPts val="0"/>
              </a:spcAft>
              <a:buNone/>
            </a:pPr>
            <a:r>
              <a:rPr lang="en-US" sz="1800" u="sng" dirty="0">
                <a:solidFill>
                  <a:srgbClr val="0000FF"/>
                </a:solidFill>
                <a:effectLst/>
                <a:latin typeface="Microsoft Sans Serif" panose="020B0604020202020204" pitchFamily="34" charset="0"/>
                <a:ea typeface="Microsoft Sans Serif" panose="020B0604020202020204" pitchFamily="34" charset="0"/>
                <a:hlinkClick r:id="rId4"/>
              </a:rPr>
              <a:t>https://dev.mysql.com/doc/</a:t>
            </a:r>
            <a:endParaRPr lang="en-IN" sz="1800" dirty="0">
              <a:effectLst/>
              <a:latin typeface="Microsoft Sans Serif" panose="020B0604020202020204" pitchFamily="34" charset="0"/>
              <a:ea typeface="Microsoft Sans Serif" panose="020B0604020202020204" pitchFamily="34" charset="0"/>
            </a:endParaRPr>
          </a:p>
          <a:p>
            <a:pPr marL="0" marR="3078480" indent="0">
              <a:lnSpc>
                <a:spcPct val="151000"/>
              </a:lnSpc>
              <a:spcBef>
                <a:spcPts val="480"/>
              </a:spcBef>
              <a:spcAft>
                <a:spcPts val="0"/>
              </a:spcAft>
              <a:buNone/>
            </a:pPr>
            <a:r>
              <a:rPr lang="en-US" sz="1800" b="1" dirty="0">
                <a:effectLst/>
                <a:latin typeface="Arial" panose="020B0604020202020204" pitchFamily="34" charset="0"/>
                <a:ea typeface="Microsoft Sans Serif" panose="020B0604020202020204" pitchFamily="34" charset="0"/>
              </a:rPr>
              <a:t>Books:</a:t>
            </a:r>
            <a:endParaRPr lang="en-IN" sz="1800" dirty="0">
              <a:effectLst/>
              <a:latin typeface="Microsoft Sans Serif" panose="020B0604020202020204" pitchFamily="34" charset="0"/>
              <a:ea typeface="Microsoft Sans Serif" panose="020B0604020202020204" pitchFamily="34" charset="0"/>
            </a:endParaRPr>
          </a:p>
          <a:p>
            <a:pPr marL="342900" marR="3078480" lvl="0" indent="-342900">
              <a:lnSpc>
                <a:spcPct val="151000"/>
              </a:lnSpc>
              <a:spcBef>
                <a:spcPts val="480"/>
              </a:spcBef>
              <a:spcAft>
                <a:spcPts val="0"/>
              </a:spcAft>
              <a:buFont typeface="Symbol" panose="05050102010706020507" pitchFamily="18" charset="2"/>
              <a:buChar char=""/>
            </a:pPr>
            <a:r>
              <a:rPr lang="en-US" sz="1800" dirty="0">
                <a:effectLst/>
                <a:latin typeface="Arial" panose="020B0604020202020204" pitchFamily="34" charset="0"/>
                <a:ea typeface="Microsoft Sans Serif" panose="020B0604020202020204" pitchFamily="34" charset="0"/>
              </a:rPr>
              <a:t>Mastering Visual Basic 6(Paperback)</a:t>
            </a:r>
            <a:endParaRPr lang="en-IN" sz="1800" dirty="0">
              <a:effectLst/>
              <a:latin typeface="Microsoft Sans Serif" panose="020B0604020202020204" pitchFamily="34" charset="0"/>
              <a:ea typeface="Microsoft Sans Serif" panose="020B0604020202020204" pitchFamily="34" charset="0"/>
            </a:endParaRPr>
          </a:p>
          <a:p>
            <a:pPr marL="342900" marR="3078480" lvl="0" indent="-342900">
              <a:lnSpc>
                <a:spcPct val="151000"/>
              </a:lnSpc>
              <a:spcBef>
                <a:spcPts val="480"/>
              </a:spcBef>
              <a:spcAft>
                <a:spcPts val="0"/>
              </a:spcAft>
              <a:buFont typeface="Symbol" panose="05050102010706020507" pitchFamily="18" charset="2"/>
              <a:buChar char=""/>
            </a:pPr>
            <a:r>
              <a:rPr lang="en-US" sz="1800" dirty="0">
                <a:effectLst/>
                <a:latin typeface="Arial" panose="020B0604020202020204" pitchFamily="34" charset="0"/>
                <a:ea typeface="Microsoft Sans Serif" panose="020B0604020202020204" pitchFamily="34" charset="0"/>
              </a:rPr>
              <a:t>Visual Basic Black Book(Paperback)</a:t>
            </a:r>
            <a:endParaRPr lang="en-IN" sz="1800" dirty="0">
              <a:effectLst/>
              <a:latin typeface="Microsoft Sans Serif" panose="020B0604020202020204" pitchFamily="34" charset="0"/>
              <a:ea typeface="Microsoft Sans Serif" panose="020B0604020202020204" pitchFamily="34" charset="0"/>
            </a:endParaRPr>
          </a:p>
          <a:p>
            <a:pPr marL="342900" marR="3078480" lvl="0" indent="-342900">
              <a:lnSpc>
                <a:spcPct val="151000"/>
              </a:lnSpc>
              <a:spcBef>
                <a:spcPts val="480"/>
              </a:spcBef>
              <a:spcAft>
                <a:spcPts val="0"/>
              </a:spcAft>
              <a:buFont typeface="Symbol" panose="05050102010706020507" pitchFamily="18" charset="2"/>
              <a:buChar char=""/>
            </a:pPr>
            <a:r>
              <a:rPr lang="en-US" sz="1800" dirty="0" err="1">
                <a:effectLst/>
                <a:latin typeface="Arial" panose="020B0604020202020204" pitchFamily="34" charset="0"/>
                <a:ea typeface="Microsoft Sans Serif" panose="020B0604020202020204" pitchFamily="34" charset="0"/>
              </a:rPr>
              <a:t>Databas</a:t>
            </a:r>
            <a:r>
              <a:rPr lang="en-US" sz="1800" dirty="0">
                <a:effectLst/>
                <a:latin typeface="Arial" panose="020B0604020202020204" pitchFamily="34" charset="0"/>
                <a:ea typeface="Microsoft Sans Serif" panose="020B0604020202020204" pitchFamily="34" charset="0"/>
              </a:rPr>
              <a:t> Development in Visual Basic</a:t>
            </a:r>
            <a:endParaRPr lang="en-IN" sz="1800" dirty="0">
              <a:effectLst/>
              <a:latin typeface="Microsoft Sans Serif" panose="020B0604020202020204" pitchFamily="34" charset="0"/>
              <a:ea typeface="Microsoft Sans Serif" panose="020B0604020202020204" pitchFamily="34" charset="0"/>
            </a:endParaRPr>
          </a:p>
          <a:p>
            <a:pPr marL="342900" marR="3078480" lvl="0" indent="-342900">
              <a:lnSpc>
                <a:spcPct val="151000"/>
              </a:lnSpc>
              <a:spcBef>
                <a:spcPts val="480"/>
              </a:spcBef>
              <a:spcAft>
                <a:spcPts val="0"/>
              </a:spcAft>
              <a:buFont typeface="Symbol" panose="05050102010706020507" pitchFamily="18" charset="2"/>
              <a:buChar char=""/>
            </a:pPr>
            <a:r>
              <a:rPr lang="en-US" sz="1800" dirty="0">
                <a:effectLst/>
                <a:latin typeface="Arial" panose="020B0604020202020204" pitchFamily="34" charset="0"/>
                <a:ea typeface="Microsoft Sans Serif" panose="020B0604020202020204" pitchFamily="34" charset="0"/>
              </a:rPr>
              <a:t>Teach Yourself Visual Basic 6 McGraw Hill</a:t>
            </a:r>
            <a:endParaRPr lang="en-IN" sz="1800" dirty="0">
              <a:effectLst/>
              <a:latin typeface="Microsoft Sans Serif" panose="020B0604020202020204" pitchFamily="34" charset="0"/>
              <a:ea typeface="Microsoft Sans Serif" panose="020B0604020202020204" pitchFamily="34" charset="0"/>
            </a:endParaRPr>
          </a:p>
          <a:p>
            <a:pPr marL="342900" marR="3078480" lvl="0" indent="-342900">
              <a:lnSpc>
                <a:spcPct val="151000"/>
              </a:lnSpc>
              <a:spcBef>
                <a:spcPts val="480"/>
              </a:spcBef>
              <a:spcAft>
                <a:spcPts val="0"/>
              </a:spcAft>
              <a:buFont typeface="Symbol" panose="05050102010706020507" pitchFamily="18" charset="2"/>
              <a:buChar char=""/>
            </a:pPr>
            <a:r>
              <a:rPr lang="en-US" sz="1800" dirty="0">
                <a:effectLst/>
                <a:latin typeface="Arial" panose="020B0604020202020204" pitchFamily="34" charset="0"/>
                <a:ea typeface="Microsoft Sans Serif" panose="020B0604020202020204" pitchFamily="34" charset="0"/>
              </a:rPr>
              <a:t>Software Engineering-Robert A. Pressman(McGraw Hill)</a:t>
            </a:r>
            <a:br>
              <a:rPr lang="en-US" sz="1800" dirty="0">
                <a:effectLst/>
                <a:latin typeface="Arial" panose="020B0604020202020204" pitchFamily="34" charset="0"/>
                <a:ea typeface="Microsoft Sans Serif" panose="020B0604020202020204" pitchFamily="34" charset="0"/>
              </a:rPr>
            </a:br>
            <a:endParaRPr lang="en-IN" dirty="0"/>
          </a:p>
        </p:txBody>
      </p:sp>
    </p:spTree>
    <p:extLst>
      <p:ext uri="{BB962C8B-B14F-4D97-AF65-F5344CB8AC3E}">
        <p14:creationId xmlns:p14="http://schemas.microsoft.com/office/powerpoint/2010/main" val="418632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pPr algn="ctr"/>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19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19 April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597025"/>
          </a:xfrm>
        </p:spPr>
        <p:txBody>
          <a:bodyPr>
            <a:normAutofit/>
          </a:bodyPr>
          <a:lstStyle/>
          <a:p>
            <a:pPr algn="ctr"/>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a:xfrm>
            <a:off x="838200" y="1606062"/>
            <a:ext cx="10515600" cy="4570901"/>
          </a:xfrm>
        </p:spPr>
        <p:txBody>
          <a:bodyPr>
            <a:normAutofit/>
          </a:bodyPr>
          <a:lstStyle/>
          <a:p>
            <a:pPr marL="0" indent="0">
              <a:buNone/>
            </a:pPr>
            <a:r>
              <a:rPr lang="en-US" sz="1800" b="1" dirty="0">
                <a:solidFill>
                  <a:srgbClr val="222222"/>
                </a:solidFill>
                <a:effectLst/>
                <a:latin typeface="Arial" panose="020B0604020202020204" pitchFamily="34" charset="0"/>
                <a:ea typeface="Arial" panose="020B0604020202020204" pitchFamily="34" charset="0"/>
              </a:rPr>
              <a:t>Declarative:</a:t>
            </a:r>
          </a:p>
          <a:p>
            <a:pPr marL="126365" marR="347980" algn="just">
              <a:lnSpc>
                <a:spcPct val="152000"/>
              </a:lnSpc>
              <a:spcBef>
                <a:spcPts val="5"/>
              </a:spcBef>
              <a:spcAft>
                <a:spcPts val="0"/>
              </a:spcAft>
            </a:pPr>
            <a:r>
              <a:rPr lang="en-US" sz="1800" dirty="0">
                <a:effectLst/>
                <a:latin typeface="Arial" panose="020B0604020202020204" pitchFamily="34" charset="0"/>
                <a:ea typeface="Microsoft Sans Serif" panose="020B0604020202020204" pitchFamily="34" charset="0"/>
              </a:rPr>
              <a:t>This </a:t>
            </a:r>
            <a:r>
              <a:rPr lang="en-US" sz="1800" b="1" dirty="0">
                <a:effectLst/>
                <a:latin typeface="Arial" panose="020B0604020202020204" pitchFamily="34" charset="0"/>
                <a:ea typeface="Microsoft Sans Serif" panose="020B0604020202020204" pitchFamily="34" charset="0"/>
              </a:rPr>
              <a:t>Employee Management System </a:t>
            </a:r>
            <a:r>
              <a:rPr lang="en-US" sz="1800" dirty="0">
                <a:effectLst/>
                <a:latin typeface="Arial" panose="020B0604020202020204" pitchFamily="34" charset="0"/>
                <a:ea typeface="Microsoft Sans Serif" panose="020B0604020202020204" pitchFamily="34" charset="0"/>
              </a:rPr>
              <a:t>created based on python, </a:t>
            </a:r>
            <a:r>
              <a:rPr lang="en-US" sz="1800" dirty="0" err="1">
                <a:effectLst/>
                <a:latin typeface="Arial" panose="020B0604020202020204" pitchFamily="34" charset="0"/>
                <a:ea typeface="Microsoft Sans Serif" panose="020B0604020202020204" pitchFamily="34" charset="0"/>
              </a:rPr>
              <a:t>Tkinter</a:t>
            </a:r>
            <a:r>
              <a:rPr lang="en-US" sz="1800" dirty="0">
                <a:effectLst/>
                <a:latin typeface="Arial" panose="020B0604020202020204" pitchFamily="34" charset="0"/>
                <a:ea typeface="Microsoft Sans Serif" panose="020B0604020202020204" pitchFamily="34" charset="0"/>
              </a:rPr>
              <a:t>,</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and MYSQL Database. The </a:t>
            </a:r>
            <a:r>
              <a:rPr lang="en-US" sz="1800" dirty="0">
                <a:latin typeface="Arial" panose="020B0604020202020204" pitchFamily="34" charset="0"/>
                <a:ea typeface="Microsoft Sans Serif" panose="020B0604020202020204" pitchFamily="34" charset="0"/>
              </a:rPr>
              <a:t>Employee</a:t>
            </a:r>
            <a:r>
              <a:rPr lang="en-US" sz="1800" dirty="0">
                <a:effectLst/>
                <a:latin typeface="Arial" panose="020B0604020202020204" pitchFamily="34" charset="0"/>
                <a:ea typeface="Microsoft Sans Serif" panose="020B0604020202020204" pitchFamily="34" charset="0"/>
              </a:rPr>
              <a:t> Management System is a small</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project</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for</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providing</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employee details</a:t>
            </a:r>
            <a:r>
              <a:rPr lang="en-US" sz="1800" spc="5" dirty="0">
                <a:effectLst/>
                <a:latin typeface="Arial"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of a company.</a:t>
            </a:r>
            <a:r>
              <a:rPr lang="en-US" sz="1800" spc="5" dirty="0">
                <a:effectLst/>
                <a:latin typeface="Arial" panose="020B0604020202020204" pitchFamily="34" charset="0"/>
                <a:ea typeface="Microsoft Sans Serif" panose="020B0604020202020204" pitchFamily="34" charset="0"/>
              </a:rPr>
              <a:t> Every </a:t>
            </a:r>
            <a:r>
              <a:rPr lang="en-US" sz="1800" spc="5" dirty="0" err="1">
                <a:effectLst/>
                <a:latin typeface="Arial" panose="020B0604020202020204" pitchFamily="34" charset="0"/>
                <a:ea typeface="Microsoft Sans Serif" panose="020B0604020202020204" pitchFamily="34" charset="0"/>
              </a:rPr>
              <a:t>organisation</a:t>
            </a:r>
            <a:r>
              <a:rPr lang="en-US" sz="1800" spc="5" dirty="0">
                <a:effectLst/>
                <a:latin typeface="Arial" panose="020B0604020202020204" pitchFamily="34" charset="0"/>
                <a:ea typeface="Microsoft Sans Serif" panose="020B0604020202020204" pitchFamily="34" charset="0"/>
              </a:rPr>
              <a:t> whether government or private uses an information system to store data of their staff. However, in India it is found that many small scale industries use pen and paper to keep a record. </a:t>
            </a:r>
            <a:endParaRPr lang="en-IN" sz="1800" dirty="0">
              <a:effectLst/>
              <a:latin typeface="Microsoft Sans Serif" panose="020B0604020202020204" pitchFamily="34" charset="0"/>
              <a:ea typeface="Microsoft Sans Serif" panose="020B0604020202020204" pitchFamily="34" charset="0"/>
            </a:endParaRPr>
          </a:p>
          <a:p>
            <a:pPr marL="0" indent="0">
              <a:buNone/>
            </a:pPr>
            <a:endParaRPr lang="en-IN" sz="1800" dirty="0">
              <a:solidFill>
                <a:srgbClr val="212121"/>
              </a:solidFill>
              <a:effectLst/>
              <a:latin typeface="Arial" panose="020B0604020202020204" pitchFamily="34" charset="0"/>
              <a:ea typeface="Calibri" panose="020F0502020204030204" pitchFamily="34" charset="0"/>
              <a:cs typeface="Arial" panose="020B0604020202020204" pitchFamily="34" charset="0"/>
            </a:endParaRPr>
          </a:p>
          <a:p>
            <a:pPr marL="126365" marR="347980" algn="just">
              <a:lnSpc>
                <a:spcPct val="152000"/>
              </a:lnSpc>
              <a:spcBef>
                <a:spcPts val="5"/>
              </a:spcBef>
              <a:spcAft>
                <a:spcPts val="0"/>
              </a:spcAft>
            </a:pPr>
            <a:r>
              <a:rPr lang="en-US" sz="1800" spc="5" dirty="0">
                <a:effectLst/>
                <a:latin typeface="Arial" panose="020B0604020202020204" pitchFamily="34" charset="0"/>
                <a:ea typeface="Microsoft Sans Serif" panose="020B0604020202020204" pitchFamily="34" charset="0"/>
              </a:rPr>
              <a:t>This system will calculate the salary of them at the end of month. It also calculates overtime and total working hours of each employee. It saves lots of time and has no error in pay calculation hence preventing clashes between HR Team and employees. So that both employer and employee can focus on their work to develop their company.</a:t>
            </a:r>
            <a:endParaRPr lang="en-IN" sz="1800" dirty="0">
              <a:effectLst/>
              <a:latin typeface="Microsoft Sans Serif" panose="020B0604020202020204" pitchFamily="34" charset="0"/>
              <a:ea typeface="Microsoft Sans Serif" panose="020B0604020202020204" pitchFamily="34" charset="0"/>
            </a:endParaRPr>
          </a:p>
          <a:p>
            <a:endParaRPr lang="en-US" sz="1800" dirty="0">
              <a:solidFill>
                <a:srgbClr val="222222"/>
              </a:solidFill>
              <a:effectLst/>
              <a:latin typeface="Arial" panose="020B0604020202020204" pitchFamily="34" charset="0"/>
              <a:ea typeface="Arial" panose="020B0604020202020204" pitchFamily="34" charset="0"/>
            </a:endParaRPr>
          </a:p>
          <a:p>
            <a:pPr marL="0" indent="0">
              <a:buNone/>
            </a:pPr>
            <a:endParaRPr lang="en-IN" sz="1800" dirty="0">
              <a:effectLst/>
              <a:latin typeface="Arial" panose="020B0604020202020204" pitchFamily="34" charset="0"/>
              <a:ea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19 April 2023</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a:xfrm>
            <a:off x="8610600" y="6342282"/>
            <a:ext cx="2743200" cy="365125"/>
          </a:xfrm>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19 April 2023</a:t>
            </a:fld>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2057400" y="304800"/>
            <a:ext cx="8229600" cy="655638"/>
          </a:xfrm>
        </p:spPr>
        <p:txBody>
          <a:bodyPr>
            <a:normAutofit fontScale="90000"/>
          </a:bodyPr>
          <a:lstStyle/>
          <a:p>
            <a:pPr algn="ctr"/>
            <a:r>
              <a:rPr lang="en-US" b="1" dirty="0">
                <a:solidFill>
                  <a:srgbClr val="D74027"/>
                </a:solidFill>
              </a:rPr>
              <a:t>Objectives</a:t>
            </a:r>
            <a:endParaRPr lang="en-US" b="1"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1348154" y="1316736"/>
            <a:ext cx="8862646" cy="4931664"/>
          </a:xfrm>
        </p:spPr>
        <p:txBody>
          <a:bodyPr>
            <a:normAutofit lnSpcReduction="10000"/>
          </a:bodyPr>
          <a:lstStyle/>
          <a:p>
            <a:pPr marL="0" indent="0">
              <a:buNone/>
            </a:pPr>
            <a:r>
              <a:rPr lang="en-US" sz="1800" b="1" dirty="0">
                <a:effectLst/>
                <a:latin typeface="Arial" panose="020B0604020202020204" pitchFamily="34" charset="0"/>
                <a:ea typeface="Arial" panose="020B0604020202020204" pitchFamily="34" charset="0"/>
              </a:rPr>
              <a:t>Aim of the employee management system:</a:t>
            </a:r>
          </a:p>
          <a:p>
            <a:endParaRPr lang="en-IN" sz="1800" dirty="0">
              <a:effectLst/>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pPr marL="126365" marR="351155" algn="just">
              <a:lnSpc>
                <a:spcPct val="151000"/>
              </a:lnSpc>
              <a:spcAft>
                <a:spcPts val="0"/>
              </a:spcAft>
            </a:pPr>
            <a:r>
              <a:rPr lang="en-US" sz="1800" dirty="0">
                <a:solidFill>
                  <a:srgbClr val="212121"/>
                </a:solidFill>
                <a:effectLst/>
                <a:latin typeface="Arial" panose="020B0604020202020204" pitchFamily="34" charset="0"/>
                <a:ea typeface="Microsoft Sans Serif" panose="020B0604020202020204" pitchFamily="34" charset="0"/>
              </a:rPr>
              <a:t>This</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GUI based Employee Management</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system provides</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the</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simplest</a:t>
            </a:r>
            <a:r>
              <a:rPr lang="en-US" sz="1800" spc="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management of employee details. In short, this projects mainly focus on save, delete, clear, update. There’s</a:t>
            </a:r>
            <a:r>
              <a:rPr lang="en-US" sz="1800" spc="-30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an external database connection file used in this mini project to save </a:t>
            </a:r>
            <a:r>
              <a:rPr lang="en-US" sz="1800" dirty="0" err="1">
                <a:solidFill>
                  <a:srgbClr val="212121"/>
                </a:solidFill>
                <a:effectLst/>
                <a:latin typeface="Arial" panose="020B0604020202020204" pitchFamily="34" charset="0"/>
                <a:ea typeface="Microsoft Sans Serif" panose="020B0604020202020204" pitchFamily="34" charset="0"/>
              </a:rPr>
              <a:t>empoyee’s</a:t>
            </a:r>
            <a:r>
              <a:rPr lang="en-US" sz="1800" dirty="0">
                <a:solidFill>
                  <a:srgbClr val="212121"/>
                </a:solidFill>
                <a:effectLst/>
                <a:latin typeface="Arial" panose="020B0604020202020204" pitchFamily="34" charset="0"/>
                <a:ea typeface="Microsoft Sans Serif" panose="020B0604020202020204" pitchFamily="34" charset="0"/>
              </a:rPr>
              <a:t> data </a:t>
            </a:r>
            <a:r>
              <a:rPr lang="en-US" sz="1800" spc="-305" dirty="0">
                <a:solidFill>
                  <a:srgbClr val="212121"/>
                </a:solidFill>
                <a:effectLst/>
                <a:latin typeface="Arial" panose="020B0604020202020204" pitchFamily="34" charset="0"/>
                <a:ea typeface="Microsoft Sans Serif" panose="020B0604020202020204" pitchFamily="34" charset="0"/>
              </a:rPr>
              <a:t> </a:t>
            </a:r>
            <a:r>
              <a:rPr lang="en-US" sz="1800" dirty="0">
                <a:solidFill>
                  <a:srgbClr val="212121"/>
                </a:solidFill>
                <a:effectLst/>
                <a:latin typeface="Arial" panose="020B0604020202020204" pitchFamily="34" charset="0"/>
                <a:ea typeface="Microsoft Sans Serif" panose="020B0604020202020204" pitchFamily="34" charset="0"/>
              </a:rPr>
              <a:t>permanently.</a:t>
            </a:r>
            <a:endParaRPr lang="en-IN" sz="1800" dirty="0">
              <a:effectLst/>
              <a:latin typeface="Microsoft Sans Serif" panose="020B0604020202020204" pitchFamily="34" charset="0"/>
              <a:ea typeface="Microsoft Sans Serif"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p:txBody>
      </p:sp>
      <p:pic>
        <p:nvPicPr>
          <p:cNvPr id="1028" name="Picture 4" descr="What is Employee Management System Software Application Tools. Request Free  Demo from WebERP4">
            <a:extLst>
              <a:ext uri="{FF2B5EF4-FFF2-40B4-BE49-F238E27FC236}">
                <a16:creationId xmlns:a16="http://schemas.microsoft.com/office/drawing/2014/main" id="{60CA88A1-F68C-3286-2B69-242A1CB14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319" y="1806949"/>
            <a:ext cx="3292903" cy="275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19 April 2023</a:t>
            </a:fld>
            <a:endParaRPr lang="en-US" dirty="0"/>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2057400" y="304800"/>
            <a:ext cx="8229600" cy="655638"/>
          </a:xfrm>
        </p:spPr>
        <p:txBody>
          <a:bodyPr>
            <a:normAutofit fontScale="90000"/>
          </a:bodyPr>
          <a:lstStyle/>
          <a:p>
            <a:pPr algn="ctr"/>
            <a:r>
              <a:rPr lang="en-US" b="1" dirty="0">
                <a:solidFill>
                  <a:srgbClr val="D74027"/>
                </a:solidFill>
              </a:rPr>
              <a:t>Objectives</a:t>
            </a:r>
            <a:endParaRPr lang="en-US" b="1"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1348154" y="1316736"/>
            <a:ext cx="8862646" cy="4198693"/>
          </a:xfrm>
        </p:spPr>
        <p:txBody>
          <a:bodyPr>
            <a:normAutofit lnSpcReduction="10000"/>
          </a:bodyPr>
          <a:lstStyle/>
          <a:p>
            <a:pPr marL="0" indent="0">
              <a:buNone/>
            </a:pPr>
            <a:r>
              <a:rPr lang="en-US" sz="1800" b="1" dirty="0">
                <a:effectLst/>
                <a:latin typeface="Arial" panose="020B0604020202020204" pitchFamily="34" charset="0"/>
                <a:ea typeface="Arial" panose="020B0604020202020204" pitchFamily="34" charset="0"/>
              </a:rPr>
              <a:t>Scope of the system to manage businesses:</a:t>
            </a:r>
          </a:p>
          <a:p>
            <a:pPr marL="0" marR="357505" indent="0" algn="just">
              <a:lnSpc>
                <a:spcPct val="146000"/>
              </a:lnSpc>
              <a:buNone/>
              <a:tabLst>
                <a:tab pos="584200" algn="l"/>
                <a:tab pos="584835" algn="l"/>
              </a:tabLst>
            </a:pPr>
            <a:r>
              <a:rPr lang="en-US" sz="1800" dirty="0">
                <a:solidFill>
                  <a:srgbClr val="000000"/>
                </a:solidFill>
                <a:effectLst/>
                <a:latin typeface="Arial" panose="020B0604020202020204" pitchFamily="34" charset="0"/>
                <a:ea typeface="Microsoft Sans Serif" panose="020B0604020202020204" pitchFamily="34" charset="0"/>
              </a:rPr>
              <a:t>An effective employee management system is used to </a:t>
            </a:r>
            <a:r>
              <a:rPr lang="en-US" sz="1800" dirty="0">
                <a:effectLst/>
                <a:latin typeface="Arial" panose="020B0604020202020204" pitchFamily="34" charset="0"/>
                <a:ea typeface="Microsoft Sans Serif" panose="020B0604020202020204" pitchFamily="34" charset="0"/>
              </a:rPr>
              <a:t>manage the work process and organizational responsibilities of human resources and other departments</a:t>
            </a:r>
            <a:r>
              <a:rPr lang="en-US" sz="1800" dirty="0">
                <a:solidFill>
                  <a:srgbClr val="000000"/>
                </a:solidFill>
                <a:effectLst/>
                <a:latin typeface="Arial" panose="020B0604020202020204" pitchFamily="34" charset="0"/>
                <a:ea typeface="Microsoft Sans Serif" panose="020B0604020202020204" pitchFamily="34" charset="0"/>
              </a:rPr>
              <a:t>. It helps managers and employees to work together and accurately monitor, access, manage, and efficiently utilize the working hours for better business growth .</a:t>
            </a:r>
            <a:endParaRPr lang="en-IN" sz="1800" dirty="0">
              <a:latin typeface="Arial" panose="020B0604020202020204" pitchFamily="34" charset="0"/>
              <a:ea typeface="Arial" panose="020B0604020202020204" pitchFamily="34" charset="0"/>
              <a:cs typeface="Arial" panose="020B0604020202020204" pitchFamily="34" charset="0"/>
            </a:endParaRPr>
          </a:p>
          <a:p>
            <a:pPr marL="1143000" marR="357505" lvl="2" indent="-228600" algn="just">
              <a:lnSpc>
                <a:spcPct val="146000"/>
              </a:lnSpc>
              <a:buSzPts val="1200"/>
              <a:buFont typeface="Symbol" panose="05050102010706020507" pitchFamily="18" charset="2"/>
              <a:buChar char=""/>
              <a:tabLst>
                <a:tab pos="584200" algn="l"/>
                <a:tab pos="584835" algn="l"/>
              </a:tabLst>
            </a:pPr>
            <a:r>
              <a:rPr lang="en-US" sz="1800" dirty="0">
                <a:effectLst/>
                <a:latin typeface="Arial" panose="020B0604020202020204" pitchFamily="34" charset="0"/>
                <a:ea typeface="Symbol" panose="05050102010706020507" pitchFamily="18" charset="2"/>
                <a:cs typeface="Arial" panose="020B0604020202020204" pitchFamily="34" charset="0"/>
              </a:rPr>
              <a:t>To</a:t>
            </a:r>
            <a:r>
              <a:rPr lang="en-US" sz="1800" spc="-6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develop</a:t>
            </a:r>
            <a:r>
              <a:rPr lang="en-US" sz="1800" spc="-6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a</a:t>
            </a:r>
            <a:r>
              <a:rPr lang="en-US" sz="1800" spc="-35"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system</a:t>
            </a:r>
            <a:r>
              <a:rPr lang="en-US" sz="1800" spc="-5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that</a:t>
            </a:r>
            <a:r>
              <a:rPr lang="en-US" sz="1800" spc="-5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will</a:t>
            </a:r>
            <a:r>
              <a:rPr lang="en-US" sz="1800" spc="-5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serve</a:t>
            </a:r>
            <a:r>
              <a:rPr lang="en-US" sz="1800" spc="-4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as</a:t>
            </a:r>
            <a:r>
              <a:rPr lang="en-US" sz="1800" spc="-4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the</a:t>
            </a:r>
            <a:r>
              <a:rPr lang="en-US" sz="1800" spc="-4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centralized</a:t>
            </a:r>
            <a:r>
              <a:rPr lang="en-US" sz="1800" spc="-6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database</a:t>
            </a:r>
            <a:r>
              <a:rPr lang="en-US" sz="1800" spc="-35" dirty="0">
                <a:effectLst/>
                <a:latin typeface="Arial" panose="020B0604020202020204" pitchFamily="34" charset="0"/>
                <a:ea typeface="Symbol" panose="05050102010706020507" pitchFamily="18" charset="2"/>
                <a:cs typeface="Arial" panose="020B0604020202020204" pitchFamily="34" charset="0"/>
              </a:rPr>
              <a:t> </a:t>
            </a:r>
            <a:r>
              <a:rPr lang="en-US" sz="1800">
                <a:effectLst/>
                <a:latin typeface="Arial" panose="020B0604020202020204" pitchFamily="34" charset="0"/>
                <a:ea typeface="Symbol" panose="05050102010706020507" pitchFamily="18" charset="2"/>
                <a:cs typeface="Arial" panose="020B0604020202020204" pitchFamily="34" charset="0"/>
              </a:rPr>
              <a:t>of</a:t>
            </a:r>
            <a:r>
              <a:rPr lang="en-US" sz="1800" spc="-50">
                <a:effectLst/>
                <a:latin typeface="Arial" panose="020B0604020202020204" pitchFamily="34" charset="0"/>
                <a:ea typeface="Symbol" panose="05050102010706020507" pitchFamily="18" charset="2"/>
                <a:cs typeface="Arial" panose="020B0604020202020204" pitchFamily="34" charset="0"/>
              </a:rPr>
              <a:t> </a:t>
            </a:r>
            <a:r>
              <a:rPr lang="en-US" sz="1800" spc="-50">
                <a:latin typeface="Arial" panose="020B0604020202020204" pitchFamily="34" charset="0"/>
                <a:ea typeface="Symbol" panose="05050102010706020507" pitchFamily="18" charset="2"/>
                <a:cs typeface="Arial" panose="020B0604020202020204" pitchFamily="34" charset="0"/>
              </a:rPr>
              <a:t>employees</a:t>
            </a:r>
            <a:r>
              <a:rPr lang="en-US" sz="1800">
                <a:effectLst/>
                <a:latin typeface="Arial" panose="020B0604020202020204" pitchFamily="34" charset="0"/>
                <a:ea typeface="Symbol" panose="05050102010706020507" pitchFamily="18" charset="2"/>
                <a:cs typeface="Arial" panose="020B0604020202020204" pitchFamily="34" charset="0"/>
              </a:rPr>
              <a:t>.</a:t>
            </a:r>
            <a:endParaRPr lang="en-IN" sz="1800" dirty="0">
              <a:effectLst/>
              <a:latin typeface="Arial" panose="020B0604020202020204" pitchFamily="34" charset="0"/>
              <a:ea typeface="Symbol" panose="05050102010706020507" pitchFamily="18" charset="2"/>
              <a:cs typeface="Arial" panose="020B0604020202020204" pitchFamily="34" charset="0"/>
            </a:endParaRPr>
          </a:p>
          <a:p>
            <a:pPr marL="1143000" marR="1129030" lvl="2" indent="-228600" algn="just">
              <a:lnSpc>
                <a:spcPct val="151000"/>
              </a:lnSpc>
              <a:spcBef>
                <a:spcPts val="90"/>
              </a:spcBef>
              <a:spcAft>
                <a:spcPts val="0"/>
              </a:spcAft>
              <a:buSzPts val="1200"/>
              <a:buFont typeface="Symbol" panose="05050102010706020507" pitchFamily="18" charset="2"/>
              <a:buChar char=""/>
              <a:tabLst>
                <a:tab pos="584200" algn="l"/>
                <a:tab pos="584835" algn="l"/>
              </a:tabLst>
            </a:pPr>
            <a:r>
              <a:rPr lang="en-US" sz="1800" dirty="0">
                <a:effectLst/>
                <a:latin typeface="Arial" panose="020B0604020202020204" pitchFamily="34" charset="0"/>
                <a:ea typeface="Symbol" panose="05050102010706020507" pitchFamily="18" charset="2"/>
                <a:cs typeface="Arial" panose="020B0604020202020204" pitchFamily="34" charset="0"/>
              </a:rPr>
              <a:t>Companies</a:t>
            </a:r>
            <a:r>
              <a:rPr lang="en-US" sz="1800" spc="-15"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will be</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able</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to</a:t>
            </a:r>
            <a:r>
              <a:rPr lang="en-US" sz="1800" spc="15"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use</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the</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system</a:t>
            </a:r>
            <a:r>
              <a:rPr lang="en-US" sz="1800" spc="-25"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as</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a</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source</a:t>
            </a:r>
            <a:r>
              <a:rPr lang="en-US" sz="1800" spc="1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of data .</a:t>
            </a:r>
            <a:endParaRPr lang="en-IN" sz="1800" dirty="0">
              <a:effectLst/>
              <a:latin typeface="Arial" panose="020B0604020202020204" pitchFamily="34" charset="0"/>
              <a:ea typeface="Symbol" panose="05050102010706020507" pitchFamily="18" charset="2"/>
              <a:cs typeface="Arial" panose="020B0604020202020204" pitchFamily="34" charset="0"/>
            </a:endParaRPr>
          </a:p>
          <a:p>
            <a:pPr marL="1143000" marR="1129030" lvl="2" indent="-228600" algn="just">
              <a:lnSpc>
                <a:spcPct val="151000"/>
              </a:lnSpc>
              <a:spcBef>
                <a:spcPts val="90"/>
              </a:spcBef>
              <a:spcAft>
                <a:spcPts val="0"/>
              </a:spcAft>
              <a:buSzPts val="1200"/>
              <a:buFont typeface="Symbol" panose="05050102010706020507" pitchFamily="18" charset="2"/>
              <a:buChar char=""/>
              <a:tabLst>
                <a:tab pos="584200" algn="l"/>
                <a:tab pos="584835" algn="l"/>
              </a:tabLst>
            </a:pPr>
            <a:r>
              <a:rPr lang="en-US" sz="1800" dirty="0">
                <a:effectLst/>
                <a:latin typeface="Arial" panose="020B0604020202020204" pitchFamily="34" charset="0"/>
                <a:ea typeface="Symbol" panose="05050102010706020507" pitchFamily="18" charset="2"/>
                <a:cs typeface="Arial" panose="020B0604020202020204" pitchFamily="34" charset="0"/>
              </a:rPr>
              <a:t>The system’s output will allow businesses to improve the quality of their </a:t>
            </a:r>
            <a:r>
              <a:rPr lang="en-US" sz="1800" spc="-320" dirty="0">
                <a:effectLst/>
                <a:latin typeface="Arial" panose="020B0604020202020204" pitchFamily="34" charset="0"/>
                <a:ea typeface="Symbol" panose="05050102010706020507" pitchFamily="18" charset="2"/>
                <a:cs typeface="Arial" panose="020B0604020202020204" pitchFamily="34" charset="0"/>
              </a:rPr>
              <a:t>   </a:t>
            </a:r>
            <a:r>
              <a:rPr lang="en-US" sz="1800" dirty="0">
                <a:effectLst/>
                <a:latin typeface="Arial" panose="020B0604020202020204" pitchFamily="34" charset="0"/>
                <a:ea typeface="Symbol" panose="05050102010706020507" pitchFamily="18" charset="2"/>
                <a:cs typeface="Arial" panose="020B0604020202020204" pitchFamily="34" charset="0"/>
              </a:rPr>
              <a:t>services</a:t>
            </a:r>
            <a:endParaRPr lang="en-IN" sz="1800" dirty="0">
              <a:effectLst/>
              <a:latin typeface="Arial" panose="020B0604020202020204" pitchFamily="34" charset="0"/>
              <a:ea typeface="Symbol" panose="05050102010706020507" pitchFamily="18" charset="2"/>
              <a:cs typeface="Arial" panose="020B0604020202020204" pitchFamily="34" charset="0"/>
            </a:endParaRPr>
          </a:p>
          <a:p>
            <a:pPr marL="0" indent="0">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6405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2026919" y="288457"/>
            <a:ext cx="7886700" cy="1323775"/>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19 April 2023</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defRPr>
            </a:lvl1pPr>
          </a:lstStyle>
          <a:p>
            <a:r>
              <a:rPr dirty="0"/>
              <a:t>Department of CSE</a:t>
            </a:r>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3" name="Picture 2">
            <a:extLst>
              <a:ext uri="{FF2B5EF4-FFF2-40B4-BE49-F238E27FC236}">
                <a16:creationId xmlns:a16="http://schemas.microsoft.com/office/drawing/2014/main" id="{D3FFB6A1-F5F9-CA05-2667-17CCEEA0A2C5}"/>
              </a:ext>
            </a:extLst>
          </p:cNvPr>
          <p:cNvPicPr>
            <a:picLocks noChangeAspect="1"/>
          </p:cNvPicPr>
          <p:nvPr/>
        </p:nvPicPr>
        <p:blipFill>
          <a:blip r:embed="rId2"/>
          <a:stretch>
            <a:fillRect/>
          </a:stretch>
        </p:blipFill>
        <p:spPr>
          <a:xfrm>
            <a:off x="3602672" y="1017905"/>
            <a:ext cx="4986655" cy="4822190"/>
          </a:xfrm>
          <a:prstGeom prst="rect">
            <a:avLst/>
          </a:prstGeom>
        </p:spPr>
      </p:pic>
    </p:spTree>
    <p:extLst>
      <p:ext uri="{BB962C8B-B14F-4D97-AF65-F5344CB8AC3E}">
        <p14:creationId xmlns:p14="http://schemas.microsoft.com/office/powerpoint/2010/main" val="8363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19 April 2023</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7</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sp>
        <p:nvSpPr>
          <p:cNvPr id="7" name="TextBox 6">
            <a:extLst>
              <a:ext uri="{FF2B5EF4-FFF2-40B4-BE49-F238E27FC236}">
                <a16:creationId xmlns:a16="http://schemas.microsoft.com/office/drawing/2014/main" id="{6AC6FA98-4151-493A-A7FB-E1DBA2DEDF78}"/>
              </a:ext>
            </a:extLst>
          </p:cNvPr>
          <p:cNvSpPr txBox="1"/>
          <p:nvPr/>
        </p:nvSpPr>
        <p:spPr>
          <a:xfrm>
            <a:off x="1772529" y="1012874"/>
            <a:ext cx="9411286" cy="4324261"/>
          </a:xfrm>
          <a:prstGeom prst="rect">
            <a:avLst/>
          </a:prstGeom>
          <a:noFill/>
        </p:spPr>
        <p:txBody>
          <a:bodyPr wrap="square">
            <a:spAutoFit/>
          </a:bodyPr>
          <a:lstStyle/>
          <a:p>
            <a:pPr marL="342900" indent="-342900" algn="just">
              <a:buFont typeface="Arial" panose="020B0604020202020204" pitchFamily="34" charset="0"/>
              <a:buChar char="•"/>
            </a:pPr>
            <a:r>
              <a:rPr lang="en-US" sz="2500" dirty="0">
                <a:latin typeface="Arial" panose="020B0604020202020204" pitchFamily="34" charset="0"/>
                <a:cs typeface="Arial" panose="020B0604020202020204" pitchFamily="34" charset="0"/>
              </a:rPr>
              <a:t>First we need to add employee details with there all necessary information</a:t>
            </a:r>
          </a:p>
          <a:p>
            <a:pPr marL="342900" indent="-342900" algn="just">
              <a:buFont typeface="Arial" panose="020B0604020202020204" pitchFamily="34" charset="0"/>
              <a:buChar char="•"/>
            </a:pPr>
            <a:endParaRPr lang="en-US" sz="25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500" dirty="0">
                <a:latin typeface="Arial" panose="020B0604020202020204" pitchFamily="34" charset="0"/>
                <a:cs typeface="Arial" panose="020B0604020202020204" pitchFamily="34" charset="0"/>
              </a:rPr>
              <a:t>After entering all the information in the fields then we have to click the save button to save this details in database and there is a options to update and delete the employee details from the database</a:t>
            </a:r>
          </a:p>
          <a:p>
            <a:pPr marL="342900" indent="-342900" algn="just">
              <a:buFont typeface="Arial" panose="020B0604020202020204" pitchFamily="34" charset="0"/>
              <a:buChar char="•"/>
            </a:pPr>
            <a:endParaRPr lang="en-US" sz="25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500" dirty="0">
                <a:latin typeface="Arial" panose="020B0604020202020204" pitchFamily="34" charset="0"/>
                <a:cs typeface="Arial" panose="020B0604020202020204" pitchFamily="34" charset="0"/>
              </a:rPr>
              <a:t>Then we can save in the database if we want to delete the employee from the database simply select what to delete then click delete button to the details from the database</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38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latin typeface="Arial" pitchFamily="34" charset="0"/>
                <a:cs typeface="Arial" pitchFamily="34" charset="0"/>
              </a:rPr>
              <a:t>Project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Content Placeholder 6"/>
          <p:cNvSpPr>
            <a:spLocks noGrp="1"/>
          </p:cNvSpPr>
          <p:nvPr>
            <p:ph idx="1"/>
          </p:nvPr>
        </p:nvSpPr>
        <p:spPr/>
        <p:txBody>
          <a:bodyPr>
            <a:normAutofit/>
          </a:bodyPr>
          <a:lstStyle/>
          <a:p>
            <a:pPr marL="0" indent="0">
              <a:buNone/>
            </a:pPr>
            <a:r>
              <a:rPr lang="en-US" sz="1800" b="1" dirty="0">
                <a:effectLst/>
                <a:latin typeface="Arial" panose="020B0604020202020204" pitchFamily="34" charset="0"/>
                <a:ea typeface="Arial" panose="020B0604020202020204" pitchFamily="34" charset="0"/>
              </a:rPr>
              <a:t>Importing required Libraries:</a:t>
            </a:r>
          </a:p>
          <a:p>
            <a:r>
              <a:rPr lang="en-IN" sz="1800" dirty="0">
                <a:solidFill>
                  <a:srgbClr val="CC7832"/>
                </a:solidFill>
                <a:effectLst/>
                <a:latin typeface="Courier New" panose="02070309020205020404" pitchFamily="49" charset="0"/>
                <a:ea typeface="Times New Roman" panose="02020603050405020304" pitchFamily="18" charset="0"/>
              </a:rPr>
              <a:t>from </a:t>
            </a:r>
            <a:r>
              <a:rPr lang="en-IN" sz="1800" dirty="0" err="1">
                <a:solidFill>
                  <a:srgbClr val="A9B7C6"/>
                </a:solidFill>
                <a:effectLst/>
                <a:latin typeface="Courier New" panose="02070309020205020404" pitchFamily="49" charset="0"/>
                <a:ea typeface="Times New Roman" panose="02020603050405020304" pitchFamily="18" charset="0"/>
              </a:rPr>
              <a:t>tkinter</a:t>
            </a:r>
            <a:r>
              <a:rPr lang="en-IN" sz="1800" dirty="0">
                <a:solidFill>
                  <a:srgbClr val="A9B7C6"/>
                </a:solidFill>
                <a:effectLst/>
                <a:latin typeface="Courier New" panose="02070309020205020404" pitchFamily="49" charset="0"/>
                <a:ea typeface="Times New Roman" panose="02020603050405020304" pitchFamily="18" charset="0"/>
              </a:rPr>
              <a:t> </a:t>
            </a:r>
            <a:r>
              <a:rPr lang="en-IN" sz="1800" dirty="0">
                <a:solidFill>
                  <a:srgbClr val="CC7832"/>
                </a:solidFill>
                <a:effectLst/>
                <a:latin typeface="Courier New" panose="02070309020205020404" pitchFamily="49" charset="0"/>
                <a:ea typeface="Times New Roman" panose="02020603050405020304" pitchFamily="18" charset="0"/>
              </a:rPr>
              <a:t>import </a:t>
            </a:r>
            <a:r>
              <a:rPr lang="en-IN" sz="1800" dirty="0">
                <a:solidFill>
                  <a:srgbClr val="A9B7C6"/>
                </a:solidFill>
                <a:effectLst/>
                <a:latin typeface="Courier New" panose="02070309020205020404" pitchFamily="49" charset="0"/>
                <a:ea typeface="Times New Roman" panose="02020603050405020304" pitchFamily="18" charset="0"/>
              </a:rPr>
              <a:t>*</a:t>
            </a:r>
            <a:br>
              <a:rPr lang="en-IN" sz="1800" dirty="0">
                <a:solidFill>
                  <a:srgbClr val="A9B7C6"/>
                </a:solidFill>
                <a:effectLst/>
                <a:latin typeface="Courier New" panose="02070309020205020404" pitchFamily="49" charset="0"/>
                <a:ea typeface="Times New Roman" panose="02020603050405020304" pitchFamily="18" charset="0"/>
              </a:rPr>
            </a:br>
            <a:r>
              <a:rPr lang="en-IN" sz="1800" dirty="0">
                <a:solidFill>
                  <a:srgbClr val="CC7832"/>
                </a:solidFill>
                <a:effectLst/>
                <a:latin typeface="Courier New" panose="02070309020205020404" pitchFamily="49" charset="0"/>
                <a:ea typeface="Times New Roman" panose="02020603050405020304" pitchFamily="18" charset="0"/>
              </a:rPr>
              <a:t>import </a:t>
            </a:r>
            <a:r>
              <a:rPr lang="en-IN" sz="1800" dirty="0" err="1">
                <a:solidFill>
                  <a:srgbClr val="A9B7C6"/>
                </a:solidFill>
                <a:effectLst/>
                <a:latin typeface="Courier New" panose="02070309020205020404" pitchFamily="49" charset="0"/>
                <a:ea typeface="Times New Roman" panose="02020603050405020304" pitchFamily="18" charset="0"/>
              </a:rPr>
              <a:t>tkinter.ttk</a:t>
            </a:r>
            <a:r>
              <a:rPr lang="en-IN" sz="1800" dirty="0">
                <a:solidFill>
                  <a:srgbClr val="A9B7C6"/>
                </a:solidFill>
                <a:effectLst/>
                <a:latin typeface="Courier New" panose="02070309020205020404" pitchFamily="49" charset="0"/>
                <a:ea typeface="Times New Roman" panose="02020603050405020304" pitchFamily="18" charset="0"/>
              </a:rPr>
              <a:t> </a:t>
            </a:r>
            <a:r>
              <a:rPr lang="en-IN" sz="1800" dirty="0">
                <a:solidFill>
                  <a:srgbClr val="CC7832"/>
                </a:solidFill>
                <a:effectLst/>
                <a:latin typeface="Courier New" panose="02070309020205020404" pitchFamily="49" charset="0"/>
                <a:ea typeface="Times New Roman" panose="02020603050405020304" pitchFamily="18" charset="0"/>
              </a:rPr>
              <a:t>as </a:t>
            </a:r>
            <a:r>
              <a:rPr lang="en-IN" sz="1800" dirty="0" err="1">
                <a:solidFill>
                  <a:srgbClr val="A9B7C6"/>
                </a:solidFill>
                <a:effectLst/>
                <a:latin typeface="Courier New" panose="02070309020205020404" pitchFamily="49" charset="0"/>
                <a:ea typeface="Times New Roman" panose="02020603050405020304" pitchFamily="18" charset="0"/>
              </a:rPr>
              <a:t>ttk</a:t>
            </a:r>
            <a:br>
              <a:rPr lang="en-IN" sz="1800" dirty="0">
                <a:solidFill>
                  <a:srgbClr val="A9B7C6"/>
                </a:solidFill>
                <a:effectLst/>
                <a:latin typeface="Courier New" panose="02070309020205020404" pitchFamily="49" charset="0"/>
                <a:ea typeface="Times New Roman" panose="02020603050405020304" pitchFamily="18" charset="0"/>
              </a:rPr>
            </a:br>
            <a:r>
              <a:rPr lang="en-IN" sz="1800" dirty="0">
                <a:solidFill>
                  <a:srgbClr val="CC7832"/>
                </a:solidFill>
                <a:effectLst/>
                <a:latin typeface="Courier New" panose="02070309020205020404" pitchFamily="49" charset="0"/>
                <a:ea typeface="Times New Roman" panose="02020603050405020304" pitchFamily="18" charset="0"/>
              </a:rPr>
              <a:t>import </a:t>
            </a:r>
            <a:r>
              <a:rPr lang="en-IN" sz="1800" dirty="0" err="1">
                <a:solidFill>
                  <a:srgbClr val="A9B7C6"/>
                </a:solidFill>
                <a:effectLst/>
                <a:latin typeface="Courier New" panose="02070309020205020404" pitchFamily="49" charset="0"/>
                <a:ea typeface="Times New Roman" panose="02020603050405020304" pitchFamily="18" charset="0"/>
              </a:rPr>
              <a:t>tkinter.messagebox</a:t>
            </a:r>
            <a:r>
              <a:rPr lang="en-IN" sz="1800" dirty="0">
                <a:solidFill>
                  <a:srgbClr val="A9B7C6"/>
                </a:solidFill>
                <a:effectLst/>
                <a:latin typeface="Courier New" panose="02070309020205020404" pitchFamily="49" charset="0"/>
                <a:ea typeface="Times New Roman" panose="02020603050405020304" pitchFamily="18" charset="0"/>
              </a:rPr>
              <a:t> </a:t>
            </a:r>
            <a:r>
              <a:rPr lang="en-IN" sz="1800" dirty="0">
                <a:solidFill>
                  <a:srgbClr val="CC7832"/>
                </a:solidFill>
                <a:effectLst/>
                <a:latin typeface="Courier New" panose="02070309020205020404" pitchFamily="49" charset="0"/>
                <a:ea typeface="Times New Roman" panose="02020603050405020304" pitchFamily="18" charset="0"/>
              </a:rPr>
              <a:t>as </a:t>
            </a:r>
            <a:r>
              <a:rPr lang="en-IN" sz="1800" dirty="0" err="1">
                <a:solidFill>
                  <a:srgbClr val="A9B7C6"/>
                </a:solidFill>
                <a:effectLst/>
                <a:latin typeface="Courier New" panose="02070309020205020404" pitchFamily="49" charset="0"/>
                <a:ea typeface="Times New Roman" panose="02020603050405020304" pitchFamily="18" charset="0"/>
              </a:rPr>
              <a:t>tkMessageBox</a:t>
            </a:r>
            <a:endParaRPr lang="en-IN" sz="1800" dirty="0">
              <a:solidFill>
                <a:srgbClr val="A9B7C6"/>
              </a:solidFill>
              <a:effectLst/>
              <a:latin typeface="Courier New" panose="02070309020205020404" pitchFamily="49" charset="0"/>
              <a:ea typeface="Times New Roman" panose="02020603050405020304" pitchFamily="18" charset="0"/>
            </a:endParaRPr>
          </a:p>
          <a:p>
            <a:pPr marL="0" indent="0">
              <a:buNone/>
            </a:pPr>
            <a:r>
              <a:rPr lang="en-IN" sz="1800" dirty="0">
                <a:solidFill>
                  <a:srgbClr val="CC7832"/>
                </a:solidFill>
                <a:effectLst/>
                <a:latin typeface="Courier New" panose="02070309020205020404" pitchFamily="49" charset="0"/>
                <a:ea typeface="Times New Roman" panose="02020603050405020304" pitchFamily="18" charset="0"/>
              </a:rPr>
              <a:t>  from </a:t>
            </a:r>
            <a:r>
              <a:rPr lang="en-IN" sz="1800" dirty="0">
                <a:solidFill>
                  <a:srgbClr val="A9B7C6"/>
                </a:solidFill>
                <a:effectLst/>
                <a:latin typeface="Courier New" panose="02070309020205020404" pitchFamily="49" charset="0"/>
                <a:ea typeface="Times New Roman" panose="02020603050405020304" pitchFamily="18" charset="0"/>
              </a:rPr>
              <a:t>PIL </a:t>
            </a:r>
            <a:r>
              <a:rPr lang="en-IN" sz="1800" dirty="0">
                <a:solidFill>
                  <a:srgbClr val="CC7832"/>
                </a:solidFill>
                <a:effectLst/>
                <a:latin typeface="Courier New" panose="02070309020205020404" pitchFamily="49" charset="0"/>
                <a:ea typeface="Times New Roman" panose="02020603050405020304" pitchFamily="18" charset="0"/>
              </a:rPr>
              <a:t>import </a:t>
            </a:r>
            <a:r>
              <a:rPr lang="en-IN" sz="1800" dirty="0" err="1">
                <a:solidFill>
                  <a:srgbClr val="A9B7C6"/>
                </a:solidFill>
                <a:latin typeface="Courier New" panose="02070309020205020404" pitchFamily="49" charset="0"/>
                <a:ea typeface="Times New Roman" panose="02020603050405020304" pitchFamily="18" charset="0"/>
              </a:rPr>
              <a:t>ImageTK</a:t>
            </a:r>
            <a:endParaRPr lang="en-IN" sz="1800" dirty="0">
              <a:effectLst/>
              <a:latin typeface="Arial" panose="020B0604020202020204" pitchFamily="34" charset="0"/>
              <a:ea typeface="Arial" panose="020B0604020202020204" pitchFamily="34" charset="0"/>
            </a:endParaRPr>
          </a:p>
          <a:p>
            <a:pPr algn="just"/>
            <a:r>
              <a:rPr lang="en-US" sz="1800" b="1" dirty="0" err="1">
                <a:effectLst/>
                <a:latin typeface="Arial" panose="020B0604020202020204" pitchFamily="34" charset="0"/>
                <a:ea typeface="Arial" panose="020B0604020202020204" pitchFamily="34" charset="0"/>
              </a:rPr>
              <a:t>tkinter</a:t>
            </a:r>
            <a:r>
              <a:rPr lang="en-US" sz="1800" b="1" dirty="0">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Python </a:t>
            </a:r>
            <a:r>
              <a:rPr lang="en-US" sz="1800" dirty="0" err="1">
                <a:solidFill>
                  <a:srgbClr val="000000"/>
                </a:solidFill>
                <a:effectLst/>
                <a:latin typeface="Arial" panose="020B0604020202020204" pitchFamily="34" charset="0"/>
                <a:ea typeface="Arial" panose="020B0604020202020204" pitchFamily="34" charset="0"/>
              </a:rPr>
              <a:t>Tkinter</a:t>
            </a:r>
            <a:r>
              <a:rPr lang="en-US" sz="1800" dirty="0">
                <a:solidFill>
                  <a:srgbClr val="000000"/>
                </a:solidFill>
                <a:effectLst/>
                <a:latin typeface="Arial" panose="020B0604020202020204" pitchFamily="34" charset="0"/>
                <a:ea typeface="Arial" panose="020B0604020202020204" pitchFamily="34" charset="0"/>
              </a:rPr>
              <a:t> is the most preferred package used for creating nice GUIs for applications as it has a variety of methods like pack(), grid(), and place() for geometry management. It has standard attributed dimensions, fonts, colors, cursors, anchors, and bitmaps for better GUI. Moreover, it has a vast array of widgets to choose from and is by far the easiest to use. The combination of all these features makes Python </a:t>
            </a:r>
            <a:r>
              <a:rPr lang="en-US" sz="1800" dirty="0" err="1">
                <a:solidFill>
                  <a:srgbClr val="000000"/>
                </a:solidFill>
                <a:effectLst/>
                <a:latin typeface="Arial" panose="020B0604020202020204" pitchFamily="34" charset="0"/>
                <a:ea typeface="Arial" panose="020B0604020202020204" pitchFamily="34" charset="0"/>
              </a:rPr>
              <a:t>Tkinter</a:t>
            </a:r>
            <a:r>
              <a:rPr lang="en-US" sz="1800" dirty="0">
                <a:solidFill>
                  <a:srgbClr val="000000"/>
                </a:solidFill>
                <a:effectLst/>
                <a:latin typeface="Arial" panose="020B0604020202020204" pitchFamily="34" charset="0"/>
                <a:ea typeface="Arial" panose="020B0604020202020204" pitchFamily="34" charset="0"/>
              </a:rPr>
              <a:t> makes it very popular among Python developers and makes it a favorable tool to use</a:t>
            </a:r>
            <a:r>
              <a:rPr lang="en-US" sz="1800" dirty="0">
                <a:solidFill>
                  <a:srgbClr val="4D5968"/>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gn="just"/>
            <a:r>
              <a:rPr lang="en-US" sz="1800" b="1" dirty="0" err="1">
                <a:solidFill>
                  <a:srgbClr val="000000"/>
                </a:solidFill>
                <a:effectLst/>
                <a:latin typeface="Arial" panose="020B0604020202020204" pitchFamily="34" charset="0"/>
                <a:ea typeface="Arial" panose="020B0604020202020204" pitchFamily="34" charset="0"/>
              </a:rPr>
              <a:t>Ttk</a:t>
            </a:r>
            <a:r>
              <a:rPr lang="en-US" sz="1800" b="1" dirty="0">
                <a:solidFill>
                  <a:srgbClr val="000000"/>
                </a:solidFill>
                <a:effectLst/>
                <a:latin typeface="Arial" panose="020B0604020202020204" pitchFamily="34" charset="0"/>
                <a:ea typeface="Arial" panose="020B0604020202020204" pitchFamily="34" charset="0"/>
              </a:rPr>
              <a:t> and </a:t>
            </a:r>
            <a:r>
              <a:rPr lang="en-US" sz="1800" b="1" dirty="0" err="1">
                <a:solidFill>
                  <a:srgbClr val="000000"/>
                </a:solidFill>
                <a:effectLst/>
                <a:latin typeface="Arial" panose="020B0604020202020204" pitchFamily="34" charset="0"/>
                <a:ea typeface="Arial" panose="020B0604020202020204" pitchFamily="34" charset="0"/>
              </a:rPr>
              <a:t>tkMessageBox</a:t>
            </a:r>
            <a:r>
              <a:rPr lang="en-US" sz="1800" b="1"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The </a:t>
            </a:r>
            <a:r>
              <a:rPr lang="en-US" sz="1800" dirty="0" err="1">
                <a:solidFill>
                  <a:srgbClr val="000000"/>
                </a:solidFill>
                <a:effectLst/>
                <a:latin typeface="Arial" panose="020B0604020202020204" pitchFamily="34" charset="0"/>
                <a:ea typeface="Arial" panose="020B0604020202020204" pitchFamily="34" charset="0"/>
              </a:rPr>
              <a:t>ttk</a:t>
            </a:r>
            <a:r>
              <a:rPr lang="en-US" sz="1800" dirty="0">
                <a:solidFill>
                  <a:srgbClr val="000000"/>
                </a:solidFill>
                <a:effectLst/>
                <a:latin typeface="Arial" panose="020B0604020202020204" pitchFamily="34" charset="0"/>
                <a:ea typeface="Arial" panose="020B0604020202020204" pitchFamily="34" charset="0"/>
              </a:rPr>
              <a:t> and </a:t>
            </a:r>
            <a:r>
              <a:rPr lang="en-US" sz="1800" dirty="0" err="1">
                <a:solidFill>
                  <a:srgbClr val="000000"/>
                </a:solidFill>
                <a:effectLst/>
                <a:latin typeface="Arial" panose="020B0604020202020204" pitchFamily="34" charset="0"/>
                <a:ea typeface="Arial" panose="020B0604020202020204" pitchFamily="34" charset="0"/>
              </a:rPr>
              <a:t>tkMessageBox</a:t>
            </a:r>
            <a:r>
              <a:rPr lang="en-US" sz="1800" dirty="0">
                <a:solidFill>
                  <a:srgbClr val="000000"/>
                </a:solidFill>
                <a:effectLst/>
                <a:latin typeface="Arial" panose="020B0604020202020204" pitchFamily="34" charset="0"/>
                <a:ea typeface="Arial" panose="020B0604020202020204" pitchFamily="34" charset="0"/>
              </a:rPr>
              <a:t> module is used to display message boxes in your applications. This module provides a number of functions that you can use to display an appropriate message.</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7261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9994" y="6356350"/>
            <a:ext cx="2751406" cy="365125"/>
          </a:xfrm>
        </p:spPr>
        <p:txBody>
          <a:bodyPr/>
          <a:lstStyle/>
          <a:p>
            <a:fld id="{A2414E9F-A237-4082-B37B-D926ADB268EE}" type="datetime3">
              <a:rPr lang="en-US" smtClean="0"/>
              <a:pPr/>
              <a:t>19 April 2023</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dirty="0"/>
          </a:p>
        </p:txBody>
      </p:sp>
      <p:sp>
        <p:nvSpPr>
          <p:cNvPr id="7" name="Content Placeholder 6"/>
          <p:cNvSpPr>
            <a:spLocks noGrp="1"/>
          </p:cNvSpPr>
          <p:nvPr>
            <p:ph idx="1"/>
          </p:nvPr>
        </p:nvSpPr>
        <p:spPr>
          <a:xfrm>
            <a:off x="838200" y="647114"/>
            <a:ext cx="10515600" cy="5529849"/>
          </a:xfrm>
        </p:spPr>
        <p:txBody>
          <a:bodyPr/>
          <a:lstStyle/>
          <a:p>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
        <p:nvSpPr>
          <p:cNvPr id="8" name="TextBox 7">
            <a:extLst>
              <a:ext uri="{FF2B5EF4-FFF2-40B4-BE49-F238E27FC236}">
                <a16:creationId xmlns:a16="http://schemas.microsoft.com/office/drawing/2014/main" id="{419D9289-6C7E-034D-2ED8-A3488278D3C0}"/>
              </a:ext>
            </a:extLst>
          </p:cNvPr>
          <p:cNvSpPr txBox="1"/>
          <p:nvPr/>
        </p:nvSpPr>
        <p:spPr>
          <a:xfrm>
            <a:off x="1223889" y="900333"/>
            <a:ext cx="9889588" cy="4669612"/>
          </a:xfrm>
          <a:prstGeom prst="rect">
            <a:avLst/>
          </a:prstGeom>
          <a:noFill/>
        </p:spPr>
        <p:txBody>
          <a:bodyPr wrap="square">
            <a:spAutoFit/>
          </a:bodyPr>
          <a:lstStyle/>
          <a:p>
            <a:pPr marR="354965" algn="just">
              <a:lnSpc>
                <a:spcPct val="152000"/>
              </a:lnSpc>
            </a:pPr>
            <a:r>
              <a:rPr lang="en-US" sz="1800" b="1" dirty="0">
                <a:effectLst/>
                <a:latin typeface="Arial" panose="020B0604020202020204" pitchFamily="34" charset="0"/>
                <a:ea typeface="Microsoft Sans Serif" panose="020B0604020202020204" pitchFamily="34" charset="0"/>
              </a:rPr>
              <a:t>Pillow (a fork of PIL):</a:t>
            </a:r>
          </a:p>
          <a:p>
            <a:pPr marR="354965" algn="just">
              <a:lnSpc>
                <a:spcPct val="152000"/>
              </a:lnSpc>
            </a:pPr>
            <a:r>
              <a:rPr lang="en-US" sz="1800" dirty="0">
                <a:effectLst/>
                <a:latin typeface="Arial" panose="020B0604020202020204" pitchFamily="34" charset="0"/>
                <a:ea typeface="Microsoft Sans Serif" panose="020B0604020202020204" pitchFamily="34" charset="0"/>
              </a:rPr>
              <a:t>Python Imaging Library (expansion of PIL) is the de facto image processing package for Python language. It incorporates lightweight image processing tools that aids in editing, creating and saving images. Support for Python Imaging Library got discontinued in 2011, but a project named pillow forked the original PIL project and added Python3.x support to it. Pillow was announced as a replacement for PIL for future usage. Pillow supports a large number of image file formats including BMP, PNG, JPEG, and TIFF. The library encourages adding support for newer formats in the library by creating new file decoders.</a:t>
            </a:r>
          </a:p>
          <a:p>
            <a:pPr marR="354965" algn="just">
              <a:lnSpc>
                <a:spcPct val="152000"/>
              </a:lnSpc>
            </a:pPr>
            <a:r>
              <a:rPr lang="en-US" sz="1800" dirty="0">
                <a:effectLst/>
                <a:latin typeface="Arial" panose="020B0604020202020204" pitchFamily="34" charset="0"/>
                <a:ea typeface="Microsoft Sans Serif" panose="020B0604020202020204" pitchFamily="34" charset="0"/>
              </a:rPr>
              <a:t>This module is not preloaded with Python.</a:t>
            </a:r>
            <a:r>
              <a:rPr lang="en-US" sz="1800" dirty="0">
                <a:effectLst/>
                <a:latin typeface="Microsoft Sans Serif" panose="020B0604020202020204" pitchFamily="34" charset="0"/>
                <a:ea typeface="Microsoft Sans Serif" panose="020B0604020202020204" pitchFamily="34" charset="0"/>
              </a:rPr>
              <a:t> </a:t>
            </a:r>
            <a:r>
              <a:rPr lang="en-US" sz="1800" dirty="0">
                <a:effectLst/>
                <a:latin typeface="Arial" panose="020B0604020202020204" pitchFamily="34" charset="0"/>
                <a:ea typeface="Microsoft Sans Serif" panose="020B0604020202020204" pitchFamily="34" charset="0"/>
              </a:rPr>
              <a:t>So to install it execute the following command in the command-line:  </a:t>
            </a:r>
            <a:r>
              <a:rPr lang="en-US" sz="1800" b="1" dirty="0">
                <a:effectLst/>
                <a:latin typeface="Arial" panose="020B0604020202020204" pitchFamily="34" charset="0"/>
                <a:ea typeface="Microsoft Sans Serif" panose="020B0604020202020204" pitchFamily="34" charset="0"/>
              </a:rPr>
              <a:t>pip install pillow</a:t>
            </a:r>
          </a:p>
          <a:p>
            <a:pPr marR="354965" algn="just">
              <a:lnSpc>
                <a:spcPct val="152000"/>
              </a:lnSpc>
            </a:pPr>
            <a:endParaRPr lang="en-IN" sz="1800" dirty="0">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549882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1352</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Courier New</vt:lpstr>
      <vt:lpstr>Microsoft Sans Serif</vt:lpstr>
      <vt:lpstr>Symbol</vt:lpstr>
      <vt:lpstr>Office Theme</vt:lpstr>
      <vt:lpstr> </vt:lpstr>
      <vt:lpstr>Presentation Outline</vt:lpstr>
      <vt:lpstr>Introduction </vt:lpstr>
      <vt:lpstr>Objectives</vt:lpstr>
      <vt:lpstr>Objectives</vt:lpstr>
      <vt:lpstr>System Architecture/ Ideation Map </vt:lpstr>
      <vt:lpstr>PowerPoint Presentation</vt:lpstr>
      <vt:lpstr>Project Implementation</vt:lpstr>
      <vt:lpstr>PowerPoint Presentation</vt:lpstr>
      <vt:lpstr>PowerPoint Presentation</vt:lpstr>
      <vt:lpstr>PowerPoint Presentation</vt:lpstr>
      <vt:lpstr>Sample Snapshot   </vt:lpstr>
      <vt:lpstr>Sample Snapshot   </vt:lpstr>
      <vt:lpstr>Results and Discussion</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sowmya sri</cp:lastModifiedBy>
  <cp:revision>5</cp:revision>
  <dcterms:created xsi:type="dcterms:W3CDTF">2022-04-12T15:53:51Z</dcterms:created>
  <dcterms:modified xsi:type="dcterms:W3CDTF">2023-04-19T16:44:46Z</dcterms:modified>
</cp:coreProperties>
</file>