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39"/>
  </p:notesMasterIdLst>
  <p:sldIdLst>
    <p:sldId id="256" r:id="rId2"/>
    <p:sldId id="257" r:id="rId3"/>
    <p:sldId id="258" r:id="rId4"/>
    <p:sldId id="259" r:id="rId5"/>
    <p:sldId id="269" r:id="rId6"/>
    <p:sldId id="268" r:id="rId7"/>
    <p:sldId id="270" r:id="rId8"/>
    <p:sldId id="271" r:id="rId9"/>
    <p:sldId id="272" r:id="rId10"/>
    <p:sldId id="273" r:id="rId11"/>
    <p:sldId id="260" r:id="rId12"/>
    <p:sldId id="261" r:id="rId13"/>
    <p:sldId id="262" r:id="rId14"/>
    <p:sldId id="263" r:id="rId15"/>
    <p:sldId id="275" r:id="rId16"/>
    <p:sldId id="276" r:id="rId17"/>
    <p:sldId id="264" r:id="rId18"/>
    <p:sldId id="277" r:id="rId19"/>
    <p:sldId id="278" r:id="rId20"/>
    <p:sldId id="279" r:id="rId21"/>
    <p:sldId id="280" r:id="rId22"/>
    <p:sldId id="281" r:id="rId23"/>
    <p:sldId id="282" r:id="rId24"/>
    <p:sldId id="283" r:id="rId25"/>
    <p:sldId id="284" r:id="rId26"/>
    <p:sldId id="285" r:id="rId27"/>
    <p:sldId id="265" r:id="rId28"/>
    <p:sldId id="288" r:id="rId29"/>
    <p:sldId id="289" r:id="rId30"/>
    <p:sldId id="291" r:id="rId31"/>
    <p:sldId id="287" r:id="rId32"/>
    <p:sldId id="286" r:id="rId33"/>
    <p:sldId id="290" r:id="rId34"/>
    <p:sldId id="266" r:id="rId35"/>
    <p:sldId id="292" r:id="rId36"/>
    <p:sldId id="293" r:id="rId37"/>
    <p:sldId id="26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7F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22" autoAdjust="0"/>
    <p:restoredTop sz="94660"/>
  </p:normalViewPr>
  <p:slideViewPr>
    <p:cSldViewPr snapToGrid="0">
      <p:cViewPr>
        <p:scale>
          <a:sx n="50" d="100"/>
          <a:sy n="50" d="100"/>
        </p:scale>
        <p:origin x="1452"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E52969-701C-4177-ACFE-6D28106961DB}" type="datetimeFigureOut">
              <a:rPr lang="en-PH" smtClean="0"/>
              <a:t>7/2/2017</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1497B3-5056-41B6-BA2D-AD4F5B2FC4C6}" type="slidenum">
              <a:rPr lang="en-PH" smtClean="0"/>
              <a:t>‹#›</a:t>
            </a:fld>
            <a:endParaRPr lang="en-PH"/>
          </a:p>
        </p:txBody>
      </p:sp>
    </p:spTree>
    <p:extLst>
      <p:ext uri="{BB962C8B-B14F-4D97-AF65-F5344CB8AC3E}">
        <p14:creationId xmlns:p14="http://schemas.microsoft.com/office/powerpoint/2010/main" val="2254480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Since </a:t>
            </a:r>
            <a:r>
              <a:rPr lang="en-PH" dirty="0" smtClean="0"/>
              <a:t>Big </a:t>
            </a:r>
            <a:r>
              <a:rPr lang="en-PH" dirty="0" err="1" smtClean="0"/>
              <a:t>softwares</a:t>
            </a:r>
            <a:r>
              <a:rPr lang="en-PH" dirty="0" smtClean="0"/>
              <a:t> are always complex and difficult to develop</a:t>
            </a:r>
            <a:r>
              <a:rPr lang="en-PH" baseline="0" dirty="0" smtClean="0"/>
              <a:t> …</a:t>
            </a:r>
            <a:endParaRPr lang="en-PH" dirty="0"/>
          </a:p>
        </p:txBody>
      </p:sp>
      <p:sp>
        <p:nvSpPr>
          <p:cNvPr id="4" name="Slide Number Placeholder 3"/>
          <p:cNvSpPr>
            <a:spLocks noGrp="1"/>
          </p:cNvSpPr>
          <p:nvPr>
            <p:ph type="sldNum" sz="quarter" idx="10"/>
          </p:nvPr>
        </p:nvSpPr>
        <p:spPr/>
        <p:txBody>
          <a:bodyPr/>
          <a:lstStyle/>
          <a:p>
            <a:fld id="{161497B3-5056-41B6-BA2D-AD4F5B2FC4C6}" type="slidenum">
              <a:rPr lang="en-PH" smtClean="0"/>
              <a:t>4</a:t>
            </a:fld>
            <a:endParaRPr lang="en-PH"/>
          </a:p>
        </p:txBody>
      </p:sp>
    </p:spTree>
    <p:extLst>
      <p:ext uri="{BB962C8B-B14F-4D97-AF65-F5344CB8AC3E}">
        <p14:creationId xmlns:p14="http://schemas.microsoft.com/office/powerpoint/2010/main" val="401822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Software requires a lot of hard work and software engineers are highly paid professionals. A lots of man force is requires to develop software with millions of codes. But </a:t>
            </a:r>
            <a:endParaRPr lang="en-PH" dirty="0"/>
          </a:p>
        </p:txBody>
      </p:sp>
      <p:sp>
        <p:nvSpPr>
          <p:cNvPr id="4" name="Slide Number Placeholder 3"/>
          <p:cNvSpPr>
            <a:spLocks noGrp="1"/>
          </p:cNvSpPr>
          <p:nvPr>
            <p:ph type="sldNum" sz="quarter" idx="10"/>
          </p:nvPr>
        </p:nvSpPr>
        <p:spPr/>
        <p:txBody>
          <a:bodyPr/>
          <a:lstStyle/>
          <a:p>
            <a:fld id="{161497B3-5056-41B6-BA2D-AD4F5B2FC4C6}" type="slidenum">
              <a:rPr lang="en-PH" smtClean="0"/>
              <a:t>5</a:t>
            </a:fld>
            <a:endParaRPr lang="en-PH"/>
          </a:p>
        </p:txBody>
      </p:sp>
    </p:spTree>
    <p:extLst>
      <p:ext uri="{BB962C8B-B14F-4D97-AF65-F5344CB8AC3E}">
        <p14:creationId xmlns:p14="http://schemas.microsoft.com/office/powerpoint/2010/main" val="3425926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161497B3-5056-41B6-BA2D-AD4F5B2FC4C6}" type="slidenum">
              <a:rPr lang="en-PH" smtClean="0"/>
              <a:t>29</a:t>
            </a:fld>
            <a:endParaRPr lang="en-PH"/>
          </a:p>
        </p:txBody>
      </p:sp>
    </p:spTree>
    <p:extLst>
      <p:ext uri="{BB962C8B-B14F-4D97-AF65-F5344CB8AC3E}">
        <p14:creationId xmlns:p14="http://schemas.microsoft.com/office/powerpoint/2010/main" val="13554940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BF2240-D508-4A06-9ABC-EAF8077F4CA1}" type="datetimeFigureOut">
              <a:rPr lang="en-PH" smtClean="0"/>
              <a:t>7/1/2017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a:xfrm>
            <a:off x="9255346" y="2750337"/>
            <a:ext cx="1171888" cy="1356442"/>
          </a:xfrm>
        </p:spPr>
        <p:txBody>
          <a:bodyPr/>
          <a:lstStyle/>
          <a:p>
            <a:fld id="{E69C31BC-47CC-439E-90F9-AD433E64E40B}" type="slidenum">
              <a:rPr lang="en-PH" smtClean="0"/>
              <a:t>‹#›</a:t>
            </a:fld>
            <a:endParaRPr lang="en-PH"/>
          </a:p>
        </p:txBody>
      </p:sp>
    </p:spTree>
    <p:extLst>
      <p:ext uri="{BB962C8B-B14F-4D97-AF65-F5344CB8AC3E}">
        <p14:creationId xmlns:p14="http://schemas.microsoft.com/office/powerpoint/2010/main" val="160993528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BF2240-D508-4A06-9ABC-EAF8077F4CA1}" type="datetimeFigureOut">
              <a:rPr lang="en-PH" smtClean="0"/>
              <a:t>7/1/2017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a:xfrm>
            <a:off x="10729455" y="4711309"/>
            <a:ext cx="1154151" cy="1090789"/>
          </a:xfrm>
        </p:spPr>
        <p:txBody>
          <a:bodyPr/>
          <a:lstStyle/>
          <a:p>
            <a:fld id="{E69C31BC-47CC-439E-90F9-AD433E64E40B}" type="slidenum">
              <a:rPr lang="en-PH" smtClean="0"/>
              <a:t>‹#›</a:t>
            </a:fld>
            <a:endParaRPr lang="en-PH"/>
          </a:p>
        </p:txBody>
      </p:sp>
    </p:spTree>
    <p:extLst>
      <p:ext uri="{BB962C8B-B14F-4D97-AF65-F5344CB8AC3E}">
        <p14:creationId xmlns:p14="http://schemas.microsoft.com/office/powerpoint/2010/main" val="3348694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BF2240-D508-4A06-9ABC-EAF8077F4CA1}" type="datetimeFigureOut">
              <a:rPr lang="en-PH" smtClean="0"/>
              <a:t>7/1/2017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a:xfrm>
            <a:off x="10729455" y="4711615"/>
            <a:ext cx="1154151" cy="1090789"/>
          </a:xfrm>
        </p:spPr>
        <p:txBody>
          <a:bodyPr/>
          <a:lstStyle/>
          <a:p>
            <a:fld id="{E69C31BC-47CC-439E-90F9-AD433E64E40B}" type="slidenum">
              <a:rPr lang="en-PH" smtClean="0"/>
              <a:t>‹#›</a:t>
            </a:fld>
            <a:endParaRPr lang="en-PH"/>
          </a:p>
        </p:txBody>
      </p:sp>
    </p:spTree>
    <p:extLst>
      <p:ext uri="{BB962C8B-B14F-4D97-AF65-F5344CB8AC3E}">
        <p14:creationId xmlns:p14="http://schemas.microsoft.com/office/powerpoint/2010/main" val="2361193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BF2240-D508-4A06-9ABC-EAF8077F4CA1}" type="datetimeFigureOut">
              <a:rPr lang="en-PH" smtClean="0"/>
              <a:t>7/1/2017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a:xfrm>
            <a:off x="10729455" y="4709925"/>
            <a:ext cx="1154151" cy="1090789"/>
          </a:xfrm>
        </p:spPr>
        <p:txBody>
          <a:bodyPr/>
          <a:lstStyle/>
          <a:p>
            <a:fld id="{E69C31BC-47CC-439E-90F9-AD433E64E40B}" type="slidenum">
              <a:rPr lang="en-PH" smtClean="0"/>
              <a:t>‹#›</a:t>
            </a:fld>
            <a:endParaRPr lang="en-PH"/>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496981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BF2240-D508-4A06-9ABC-EAF8077F4CA1}" type="datetimeFigureOut">
              <a:rPr lang="en-PH" smtClean="0"/>
              <a:t>7/1/2017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a:xfrm>
            <a:off x="10729455" y="4709925"/>
            <a:ext cx="1154151" cy="1090789"/>
          </a:xfrm>
        </p:spPr>
        <p:txBody>
          <a:bodyPr/>
          <a:lstStyle/>
          <a:p>
            <a:fld id="{E69C31BC-47CC-439E-90F9-AD433E64E40B}" type="slidenum">
              <a:rPr lang="en-PH" smtClean="0"/>
              <a:t>‹#›</a:t>
            </a:fld>
            <a:endParaRPr lang="en-PH"/>
          </a:p>
        </p:txBody>
      </p:sp>
    </p:spTree>
    <p:extLst>
      <p:ext uri="{BB962C8B-B14F-4D97-AF65-F5344CB8AC3E}">
        <p14:creationId xmlns:p14="http://schemas.microsoft.com/office/powerpoint/2010/main" val="1665489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CBF2240-D508-4A06-9ABC-EAF8077F4CA1}" type="datetimeFigureOut">
              <a:rPr lang="en-PH" smtClean="0"/>
              <a:t>7/1/2017</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E69C31BC-47CC-439E-90F9-AD433E64E40B}" type="slidenum">
              <a:rPr lang="en-PH" smtClean="0"/>
              <a:t>‹#›</a:t>
            </a:fld>
            <a:endParaRPr lang="en-PH"/>
          </a:p>
        </p:txBody>
      </p:sp>
    </p:spTree>
    <p:extLst>
      <p:ext uri="{BB962C8B-B14F-4D97-AF65-F5344CB8AC3E}">
        <p14:creationId xmlns:p14="http://schemas.microsoft.com/office/powerpoint/2010/main" val="33104677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CBF2240-D508-4A06-9ABC-EAF8077F4CA1}" type="datetimeFigureOut">
              <a:rPr lang="en-PH" smtClean="0"/>
              <a:t>7/1/2017</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E69C31BC-47CC-439E-90F9-AD433E64E40B}" type="slidenum">
              <a:rPr lang="en-PH" smtClean="0"/>
              <a:t>‹#›</a:t>
            </a:fld>
            <a:endParaRPr lang="en-PH"/>
          </a:p>
        </p:txBody>
      </p:sp>
    </p:spTree>
    <p:extLst>
      <p:ext uri="{BB962C8B-B14F-4D97-AF65-F5344CB8AC3E}">
        <p14:creationId xmlns:p14="http://schemas.microsoft.com/office/powerpoint/2010/main" val="1153074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BF2240-D508-4A06-9ABC-EAF8077F4CA1}" type="datetimeFigureOut">
              <a:rPr lang="en-PH" smtClean="0"/>
              <a:t>7/1/2017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69C31BC-47CC-439E-90F9-AD433E64E40B}" type="slidenum">
              <a:rPr lang="en-PH" smtClean="0"/>
              <a:t>‹#›</a:t>
            </a:fld>
            <a:endParaRPr lang="en-PH"/>
          </a:p>
        </p:txBody>
      </p:sp>
    </p:spTree>
    <p:extLst>
      <p:ext uri="{BB962C8B-B14F-4D97-AF65-F5344CB8AC3E}">
        <p14:creationId xmlns:p14="http://schemas.microsoft.com/office/powerpoint/2010/main" val="29237067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CBF2240-D508-4A06-9ABC-EAF8077F4CA1}" type="datetimeFigureOut">
              <a:rPr lang="en-PH" smtClean="0"/>
              <a:t>7/1/2017</a:t>
            </a:fld>
            <a:endParaRPr lang="en-PH"/>
          </a:p>
        </p:txBody>
      </p:sp>
      <p:sp>
        <p:nvSpPr>
          <p:cNvPr id="5" name="Footer Placeholder 4"/>
          <p:cNvSpPr>
            <a:spLocks noGrp="1"/>
          </p:cNvSpPr>
          <p:nvPr>
            <p:ph type="ftr" sz="quarter" idx="11"/>
          </p:nvPr>
        </p:nvSpPr>
        <p:spPr>
          <a:xfrm>
            <a:off x="680321" y="5936188"/>
            <a:ext cx="6126805" cy="365125"/>
          </a:xfrm>
        </p:spPr>
        <p:txBody>
          <a:bodyPr/>
          <a:lstStyle/>
          <a:p>
            <a:endParaRPr lang="en-PH"/>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69C31BC-47CC-439E-90F9-AD433E64E40B}" type="slidenum">
              <a:rPr lang="en-PH" smtClean="0"/>
              <a:t>‹#›</a:t>
            </a:fld>
            <a:endParaRPr lang="en-PH"/>
          </a:p>
        </p:txBody>
      </p:sp>
    </p:spTree>
    <p:extLst>
      <p:ext uri="{BB962C8B-B14F-4D97-AF65-F5344CB8AC3E}">
        <p14:creationId xmlns:p14="http://schemas.microsoft.com/office/powerpoint/2010/main" val="902933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BF2240-D508-4A06-9ABC-EAF8077F4CA1}" type="datetimeFigureOut">
              <a:rPr lang="en-PH" smtClean="0"/>
              <a:t>7/1/2017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69C31BC-47CC-439E-90F9-AD433E64E40B}" type="slidenum">
              <a:rPr lang="en-PH" smtClean="0"/>
              <a:t>‹#›</a:t>
            </a:fld>
            <a:endParaRPr lang="en-PH"/>
          </a:p>
        </p:txBody>
      </p:sp>
    </p:spTree>
    <p:extLst>
      <p:ext uri="{BB962C8B-B14F-4D97-AF65-F5344CB8AC3E}">
        <p14:creationId xmlns:p14="http://schemas.microsoft.com/office/powerpoint/2010/main" val="2918120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BF2240-D508-4A06-9ABC-EAF8077F4CA1}" type="datetimeFigureOut">
              <a:rPr lang="en-PH" smtClean="0"/>
              <a:t>7/1/2017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a:xfrm>
            <a:off x="10729455" y="2869895"/>
            <a:ext cx="1154151" cy="1090789"/>
          </a:xfrm>
        </p:spPr>
        <p:txBody>
          <a:bodyPr/>
          <a:lstStyle/>
          <a:p>
            <a:fld id="{E69C31BC-47CC-439E-90F9-AD433E64E40B}" type="slidenum">
              <a:rPr lang="en-PH" smtClean="0"/>
              <a:t>‹#›</a:t>
            </a:fld>
            <a:endParaRPr lang="en-PH"/>
          </a:p>
        </p:txBody>
      </p:sp>
    </p:spTree>
    <p:extLst>
      <p:ext uri="{BB962C8B-B14F-4D97-AF65-F5344CB8AC3E}">
        <p14:creationId xmlns:p14="http://schemas.microsoft.com/office/powerpoint/2010/main" val="201812631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BF2240-D508-4A06-9ABC-EAF8077F4CA1}" type="datetimeFigureOut">
              <a:rPr lang="en-PH" smtClean="0"/>
              <a:t>7/1/2017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69C31BC-47CC-439E-90F9-AD433E64E40B}" type="slidenum">
              <a:rPr lang="en-PH" smtClean="0"/>
              <a:t>‹#›</a:t>
            </a:fld>
            <a:endParaRPr lang="en-PH"/>
          </a:p>
        </p:txBody>
      </p:sp>
    </p:spTree>
    <p:extLst>
      <p:ext uri="{BB962C8B-B14F-4D97-AF65-F5344CB8AC3E}">
        <p14:creationId xmlns:p14="http://schemas.microsoft.com/office/powerpoint/2010/main" val="4281425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BF2240-D508-4A06-9ABC-EAF8077F4CA1}" type="datetimeFigureOut">
              <a:rPr lang="en-PH" smtClean="0"/>
              <a:t>7/1/2017</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E69C31BC-47CC-439E-90F9-AD433E64E40B}" type="slidenum">
              <a:rPr lang="en-PH" smtClean="0"/>
              <a:t>‹#›</a:t>
            </a:fld>
            <a:endParaRPr lang="en-PH"/>
          </a:p>
        </p:txBody>
      </p:sp>
    </p:spTree>
    <p:extLst>
      <p:ext uri="{BB962C8B-B14F-4D97-AF65-F5344CB8AC3E}">
        <p14:creationId xmlns:p14="http://schemas.microsoft.com/office/powerpoint/2010/main" val="295640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BF2240-D508-4A06-9ABC-EAF8077F4CA1}" type="datetimeFigureOut">
              <a:rPr lang="en-PH" smtClean="0"/>
              <a:t>7/1/2017</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E69C31BC-47CC-439E-90F9-AD433E64E40B}" type="slidenum">
              <a:rPr lang="en-PH" smtClean="0"/>
              <a:t>‹#›</a:t>
            </a:fld>
            <a:endParaRPr lang="en-PH"/>
          </a:p>
        </p:txBody>
      </p:sp>
    </p:spTree>
    <p:extLst>
      <p:ext uri="{BB962C8B-B14F-4D97-AF65-F5344CB8AC3E}">
        <p14:creationId xmlns:p14="http://schemas.microsoft.com/office/powerpoint/2010/main" val="2042576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CBF2240-D508-4A06-9ABC-EAF8077F4CA1}" type="datetimeFigureOut">
              <a:rPr lang="en-PH" smtClean="0"/>
              <a:t>7/1/2017</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E69C31BC-47CC-439E-90F9-AD433E64E40B}" type="slidenum">
              <a:rPr lang="en-PH" smtClean="0"/>
              <a:t>‹#›</a:t>
            </a:fld>
            <a:endParaRPr lang="en-PH"/>
          </a:p>
        </p:txBody>
      </p:sp>
    </p:spTree>
    <p:extLst>
      <p:ext uri="{BB962C8B-B14F-4D97-AF65-F5344CB8AC3E}">
        <p14:creationId xmlns:p14="http://schemas.microsoft.com/office/powerpoint/2010/main" val="375052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BF2240-D508-4A06-9ABC-EAF8077F4CA1}" type="datetimeFigureOut">
              <a:rPr lang="en-PH" smtClean="0"/>
              <a:t>7/1/2017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69C31BC-47CC-439E-90F9-AD433E64E40B}" type="slidenum">
              <a:rPr lang="en-PH" smtClean="0"/>
              <a:t>‹#›</a:t>
            </a:fld>
            <a:endParaRPr lang="en-PH"/>
          </a:p>
        </p:txBody>
      </p:sp>
    </p:spTree>
    <p:extLst>
      <p:ext uri="{BB962C8B-B14F-4D97-AF65-F5344CB8AC3E}">
        <p14:creationId xmlns:p14="http://schemas.microsoft.com/office/powerpoint/2010/main" val="2863838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BF2240-D508-4A06-9ABC-EAF8077F4CA1}" type="datetimeFigureOut">
              <a:rPr lang="en-PH" smtClean="0"/>
              <a:t>7/1/2017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69C31BC-47CC-439E-90F9-AD433E64E40B}" type="slidenum">
              <a:rPr lang="en-PH" smtClean="0"/>
              <a:t>‹#›</a:t>
            </a:fld>
            <a:endParaRPr lang="en-PH"/>
          </a:p>
        </p:txBody>
      </p:sp>
    </p:spTree>
    <p:extLst>
      <p:ext uri="{BB962C8B-B14F-4D97-AF65-F5344CB8AC3E}">
        <p14:creationId xmlns:p14="http://schemas.microsoft.com/office/powerpoint/2010/main" val="243314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CBF2240-D508-4A06-9ABC-EAF8077F4CA1}" type="datetimeFigureOut">
              <a:rPr lang="en-PH" smtClean="0"/>
              <a:t>7/1/2017</a:t>
            </a:fld>
            <a:endParaRPr lang="en-PH"/>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69C31BC-47CC-439E-90F9-AD433E64E40B}" type="slidenum">
              <a:rPr lang="en-PH" smtClean="0"/>
              <a:t>‹#›</a:t>
            </a:fld>
            <a:endParaRPr lang="en-PH"/>
          </a:p>
        </p:txBody>
      </p:sp>
    </p:spTree>
    <p:extLst>
      <p:ext uri="{BB962C8B-B14F-4D97-AF65-F5344CB8AC3E}">
        <p14:creationId xmlns:p14="http://schemas.microsoft.com/office/powerpoint/2010/main" val="2700690123"/>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s://www.cs.cornell.edu/courses/cs3110/2016fa/l/10-design/lec.pdf" TargetMode="External"/><Relationship Id="rId3" Type="http://schemas.openxmlformats.org/officeDocument/2006/relationships/hyperlink" Target="http://careersplay.com/7-importance-of-software-engineering-you-never-know/" TargetMode="External"/><Relationship Id="rId7" Type="http://schemas.openxmlformats.org/officeDocument/2006/relationships/hyperlink" Target="http://www.readorrefer.in/article/Software-Design---Objectives_9280/" TargetMode="External"/><Relationship Id="rId2" Type="http://schemas.openxmlformats.org/officeDocument/2006/relationships/hyperlink" Target="https://en.wikipedia.org/wiki/Software_engineering" TargetMode="External"/><Relationship Id="rId1" Type="http://schemas.openxmlformats.org/officeDocument/2006/relationships/slideLayout" Target="../slideLayouts/slideLayout2.xml"/><Relationship Id="rId6" Type="http://schemas.openxmlformats.org/officeDocument/2006/relationships/hyperlink" Target="http://i.cs.hku.hk/~kpchan/csis0521/Notes/Design.pdf" TargetMode="External"/><Relationship Id="rId5" Type="http://schemas.openxmlformats.org/officeDocument/2006/relationships/hyperlink" Target="https://www.tutorialspoint.com/software_engineering/software_design_basics.htm" TargetMode="External"/><Relationship Id="rId10" Type="http://schemas.openxmlformats.org/officeDocument/2006/relationships/hyperlink" Target="https://en.wikipedia.org/wiki/Object-oriented_analysis_and_design" TargetMode="External"/><Relationship Id="rId4" Type="http://schemas.openxmlformats.org/officeDocument/2006/relationships/hyperlink" Target="https://en.wikipedia.org/wiki/Software_design" TargetMode="External"/><Relationship Id="rId9" Type="http://schemas.openxmlformats.org/officeDocument/2006/relationships/hyperlink" Target="http://www.tutorialspoint.com/object_oriented_analysis_desig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sz="4800" dirty="0" smtClean="0"/>
              <a:t>Introduction to OO Analysis and Design (OOAD)</a:t>
            </a:r>
            <a:endParaRPr lang="en-PH" sz="4800" dirty="0"/>
          </a:p>
        </p:txBody>
      </p:sp>
      <p:sp>
        <p:nvSpPr>
          <p:cNvPr id="3" name="Subtitle 2"/>
          <p:cNvSpPr>
            <a:spLocks noGrp="1"/>
          </p:cNvSpPr>
          <p:nvPr>
            <p:ph type="subTitle" idx="1"/>
          </p:nvPr>
        </p:nvSpPr>
        <p:spPr/>
        <p:txBody>
          <a:bodyPr/>
          <a:lstStyle/>
          <a:p>
            <a:r>
              <a:rPr lang="en-PH" dirty="0" err="1" smtClean="0"/>
              <a:t>Rhey</a:t>
            </a:r>
            <a:r>
              <a:rPr lang="en-PH" dirty="0" smtClean="0"/>
              <a:t> Mark John Q. Casero</a:t>
            </a:r>
          </a:p>
          <a:p>
            <a:r>
              <a:rPr lang="en-PH" dirty="0" smtClean="0"/>
              <a:t>July 3, 2017</a:t>
            </a:r>
            <a:endParaRPr lang="en-PH" dirty="0"/>
          </a:p>
        </p:txBody>
      </p:sp>
    </p:spTree>
    <p:extLst>
      <p:ext uri="{BB962C8B-B14F-4D97-AF65-F5344CB8AC3E}">
        <p14:creationId xmlns:p14="http://schemas.microsoft.com/office/powerpoint/2010/main" val="20966010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72897" cy="1400530"/>
          </a:xfrm>
        </p:spPr>
        <p:txBody>
          <a:bodyPr>
            <a:normAutofit/>
          </a:bodyPr>
          <a:lstStyle/>
          <a:p>
            <a:r>
              <a:rPr lang="en-PH" dirty="0" smtClean="0"/>
              <a:t>Importance of Software Engineering</a:t>
            </a:r>
            <a:endParaRPr lang="en-PH" dirty="0"/>
          </a:p>
        </p:txBody>
      </p:sp>
      <p:sp>
        <p:nvSpPr>
          <p:cNvPr id="3" name="Content Placeholder 2"/>
          <p:cNvSpPr>
            <a:spLocks noGrp="1"/>
          </p:cNvSpPr>
          <p:nvPr>
            <p:ph idx="1"/>
          </p:nvPr>
        </p:nvSpPr>
        <p:spPr/>
        <p:txBody>
          <a:bodyPr>
            <a:normAutofit/>
          </a:bodyPr>
          <a:lstStyle/>
          <a:p>
            <a:pPr marL="0" indent="0">
              <a:buNone/>
            </a:pPr>
            <a:r>
              <a:rPr lang="en-PH" sz="2800" b="1" dirty="0" smtClean="0">
                <a:solidFill>
                  <a:schemeClr val="accent4">
                    <a:lumMod val="60000"/>
                    <a:lumOff val="40000"/>
                  </a:schemeClr>
                </a:solidFill>
              </a:rPr>
              <a:t>7. Productivity</a:t>
            </a:r>
          </a:p>
          <a:p>
            <a:pPr marL="682625" indent="-450850" algn="just">
              <a:buFont typeface="Wingdings" panose="05000000000000000000" pitchFamily="2" charset="2"/>
              <a:buChar char="Ø"/>
            </a:pPr>
            <a:r>
              <a:rPr lang="en-PH" dirty="0" smtClean="0"/>
              <a:t>With the help of software engineering, any company can increase its productivity. Any project that decrease cost and requires less time always helps to increase company productivity. </a:t>
            </a:r>
          </a:p>
        </p:txBody>
      </p:sp>
    </p:spTree>
    <p:extLst>
      <p:ext uri="{BB962C8B-B14F-4D97-AF65-F5344CB8AC3E}">
        <p14:creationId xmlns:p14="http://schemas.microsoft.com/office/powerpoint/2010/main" val="2315900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72897" cy="1400530"/>
          </a:xfrm>
        </p:spPr>
        <p:txBody>
          <a:bodyPr/>
          <a:lstStyle/>
          <a:p>
            <a:r>
              <a:rPr lang="en-PH" dirty="0" smtClean="0"/>
              <a:t>Software Design</a:t>
            </a:r>
            <a:endParaRPr lang="en-PH" dirty="0"/>
          </a:p>
        </p:txBody>
      </p:sp>
      <p:sp>
        <p:nvSpPr>
          <p:cNvPr id="3" name="Content Placeholder 2"/>
          <p:cNvSpPr>
            <a:spLocks noGrp="1"/>
          </p:cNvSpPr>
          <p:nvPr>
            <p:ph idx="1"/>
          </p:nvPr>
        </p:nvSpPr>
        <p:spPr/>
        <p:txBody>
          <a:bodyPr>
            <a:normAutofit lnSpcReduction="10000"/>
          </a:bodyPr>
          <a:lstStyle/>
          <a:p>
            <a:pPr algn="just"/>
            <a:r>
              <a:rPr lang="en-PH" dirty="0" smtClean="0"/>
              <a:t>The </a:t>
            </a:r>
            <a:r>
              <a:rPr lang="en-PH" dirty="0"/>
              <a:t>process of defining the architecture, components, interfaces, and other characteristics of a system or component. </a:t>
            </a:r>
            <a:endParaRPr lang="en-PH" dirty="0" smtClean="0"/>
          </a:p>
          <a:p>
            <a:pPr algn="just"/>
            <a:r>
              <a:rPr lang="en-PH" dirty="0" smtClean="0"/>
              <a:t>process </a:t>
            </a:r>
            <a:r>
              <a:rPr lang="en-PH" dirty="0"/>
              <a:t>of implementing software solutions to one or more sets of problems. </a:t>
            </a:r>
            <a:endParaRPr lang="en-PH" dirty="0" smtClean="0"/>
          </a:p>
          <a:p>
            <a:pPr algn="just"/>
            <a:r>
              <a:rPr lang="en-PH" dirty="0"/>
              <a:t>process to transform user requirements into some suitable form, which helps the programmer in software coding and implementation</a:t>
            </a:r>
            <a:r>
              <a:rPr lang="en-PH" dirty="0" smtClean="0"/>
              <a:t>.</a:t>
            </a:r>
          </a:p>
          <a:p>
            <a:pPr algn="just"/>
            <a:r>
              <a:rPr lang="en-PH" dirty="0"/>
              <a:t>U</a:t>
            </a:r>
            <a:r>
              <a:rPr lang="en-PH" dirty="0" smtClean="0"/>
              <a:t>sually </a:t>
            </a:r>
            <a:r>
              <a:rPr lang="en-PH" dirty="0"/>
              <a:t>involves problem solving and planning a software solution. This includes both a low-level component and algorithm design and a high-level, architecture design.</a:t>
            </a:r>
            <a:endParaRPr lang="en-PH" dirty="0" smtClean="0"/>
          </a:p>
        </p:txBody>
      </p:sp>
    </p:spTree>
    <p:extLst>
      <p:ext uri="{BB962C8B-B14F-4D97-AF65-F5344CB8AC3E}">
        <p14:creationId xmlns:p14="http://schemas.microsoft.com/office/powerpoint/2010/main" val="2194447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72897" cy="1400530"/>
          </a:xfrm>
        </p:spPr>
        <p:txBody>
          <a:bodyPr/>
          <a:lstStyle/>
          <a:p>
            <a:r>
              <a:rPr lang="en-PH" dirty="0" smtClean="0"/>
              <a:t>Analysis vs Design</a:t>
            </a:r>
            <a:endParaRPr lang="en-PH" dirty="0"/>
          </a:p>
        </p:txBody>
      </p:sp>
      <p:sp>
        <p:nvSpPr>
          <p:cNvPr id="3" name="Content Placeholder 2"/>
          <p:cNvSpPr>
            <a:spLocks noGrp="1"/>
          </p:cNvSpPr>
          <p:nvPr>
            <p:ph idx="1"/>
          </p:nvPr>
        </p:nvSpPr>
        <p:spPr>
          <a:xfrm>
            <a:off x="680321" y="2336873"/>
            <a:ext cx="9613861" cy="3681790"/>
          </a:xfrm>
        </p:spPr>
        <p:txBody>
          <a:bodyPr>
            <a:normAutofit/>
          </a:bodyPr>
          <a:lstStyle/>
          <a:p>
            <a:pPr algn="just"/>
            <a:r>
              <a:rPr lang="en-PH" dirty="0"/>
              <a:t>The main difference between software analysis and design is that the output of a software analysis consists of smaller problems to solve</a:t>
            </a:r>
            <a:r>
              <a:rPr lang="en-PH" dirty="0" smtClean="0"/>
              <a:t>.</a:t>
            </a:r>
          </a:p>
          <a:p>
            <a:pPr algn="just"/>
            <a:r>
              <a:rPr lang="en-PH" dirty="0" smtClean="0"/>
              <a:t>Additionally</a:t>
            </a:r>
            <a:r>
              <a:rPr lang="en-PH" dirty="0"/>
              <a:t>, the analysis should not be designed very differently across different team members or groups. In contrast, the design focuses on capabilities, and thus multiple designs for the same problem can and will exist. </a:t>
            </a:r>
            <a:endParaRPr lang="en-PH" dirty="0" smtClean="0"/>
          </a:p>
          <a:p>
            <a:pPr algn="just"/>
            <a:r>
              <a:rPr lang="en-PH" dirty="0" smtClean="0"/>
              <a:t>Depending </a:t>
            </a:r>
            <a:r>
              <a:rPr lang="en-PH" dirty="0"/>
              <a:t>on the environment, the design often varies, whether it is created from reliable frameworks or implemented with suitable design patterns. </a:t>
            </a:r>
            <a:endParaRPr lang="en-PH" dirty="0"/>
          </a:p>
        </p:txBody>
      </p:sp>
    </p:spTree>
    <p:extLst>
      <p:ext uri="{BB962C8B-B14F-4D97-AF65-F5344CB8AC3E}">
        <p14:creationId xmlns:p14="http://schemas.microsoft.com/office/powerpoint/2010/main" val="3328019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72897" cy="1400530"/>
          </a:xfrm>
        </p:spPr>
        <p:txBody>
          <a:bodyPr>
            <a:normAutofit/>
          </a:bodyPr>
          <a:lstStyle/>
          <a:p>
            <a:r>
              <a:rPr lang="en-PH" dirty="0" smtClean="0"/>
              <a:t>Inputs and Outputs of Software Design</a:t>
            </a:r>
            <a:endParaRPr lang="en-PH" dirty="0"/>
          </a:p>
        </p:txBody>
      </p:sp>
      <p:sp>
        <p:nvSpPr>
          <p:cNvPr id="3" name="Content Placeholder 2"/>
          <p:cNvSpPr>
            <a:spLocks noGrp="1"/>
          </p:cNvSpPr>
          <p:nvPr>
            <p:ph idx="1"/>
          </p:nvPr>
        </p:nvSpPr>
        <p:spPr/>
        <p:txBody>
          <a:bodyPr/>
          <a:lstStyle/>
          <a:p>
            <a:endParaRPr lang="en-PH" dirty="0"/>
          </a:p>
        </p:txBody>
      </p:sp>
    </p:spTree>
    <p:extLst>
      <p:ext uri="{BB962C8B-B14F-4D97-AF65-F5344CB8AC3E}">
        <p14:creationId xmlns:p14="http://schemas.microsoft.com/office/powerpoint/2010/main" val="804179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72897" cy="1400530"/>
          </a:xfrm>
        </p:spPr>
        <p:txBody>
          <a:bodyPr/>
          <a:lstStyle/>
          <a:p>
            <a:r>
              <a:rPr lang="en-PH" dirty="0" smtClean="0"/>
              <a:t>Levels of Software Design</a:t>
            </a:r>
            <a:endParaRPr lang="en-PH" dirty="0"/>
          </a:p>
        </p:txBody>
      </p:sp>
      <p:sp>
        <p:nvSpPr>
          <p:cNvPr id="3" name="Content Placeholder 2"/>
          <p:cNvSpPr>
            <a:spLocks noGrp="1"/>
          </p:cNvSpPr>
          <p:nvPr>
            <p:ph idx="1"/>
          </p:nvPr>
        </p:nvSpPr>
        <p:spPr/>
        <p:txBody>
          <a:bodyPr/>
          <a:lstStyle/>
          <a:p>
            <a:pPr marL="0" indent="0">
              <a:buNone/>
            </a:pPr>
            <a:r>
              <a:rPr lang="en-PH" sz="3200" b="1" dirty="0" smtClean="0">
                <a:solidFill>
                  <a:schemeClr val="accent4">
                    <a:lumMod val="60000"/>
                    <a:lumOff val="40000"/>
                  </a:schemeClr>
                </a:solidFill>
              </a:rPr>
              <a:t>Architectural Design </a:t>
            </a:r>
          </a:p>
          <a:p>
            <a:pPr marL="682625" indent="-450850" algn="just">
              <a:buFont typeface="Wingdings" panose="05000000000000000000" pitchFamily="2" charset="2"/>
              <a:buChar char="Ø"/>
            </a:pPr>
            <a:r>
              <a:rPr lang="en-PH" dirty="0" smtClean="0"/>
              <a:t>The architectural design is the highest abstract version of the system. It identifies the software as a system with many components interacting with each other. At this level, the designers get the idea of proposed solution domain.</a:t>
            </a:r>
          </a:p>
          <a:p>
            <a:endParaRPr lang="en-PH" dirty="0"/>
          </a:p>
        </p:txBody>
      </p:sp>
    </p:spTree>
    <p:extLst>
      <p:ext uri="{BB962C8B-B14F-4D97-AF65-F5344CB8AC3E}">
        <p14:creationId xmlns:p14="http://schemas.microsoft.com/office/powerpoint/2010/main" val="6282823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72897" cy="1400530"/>
          </a:xfrm>
        </p:spPr>
        <p:txBody>
          <a:bodyPr/>
          <a:lstStyle/>
          <a:p>
            <a:r>
              <a:rPr lang="en-PH" dirty="0" smtClean="0"/>
              <a:t>Levels of Software Design</a:t>
            </a:r>
            <a:endParaRPr lang="en-PH" dirty="0"/>
          </a:p>
        </p:txBody>
      </p:sp>
      <p:sp>
        <p:nvSpPr>
          <p:cNvPr id="3" name="Content Placeholder 2"/>
          <p:cNvSpPr>
            <a:spLocks noGrp="1"/>
          </p:cNvSpPr>
          <p:nvPr>
            <p:ph idx="1"/>
          </p:nvPr>
        </p:nvSpPr>
        <p:spPr/>
        <p:txBody>
          <a:bodyPr/>
          <a:lstStyle/>
          <a:p>
            <a:pPr marL="0" indent="0">
              <a:buNone/>
            </a:pPr>
            <a:r>
              <a:rPr lang="en-PH" sz="3200" b="1" dirty="0">
                <a:solidFill>
                  <a:schemeClr val="accent4">
                    <a:lumMod val="60000"/>
                    <a:lumOff val="40000"/>
                  </a:schemeClr>
                </a:solidFill>
              </a:rPr>
              <a:t>High-level </a:t>
            </a:r>
            <a:r>
              <a:rPr lang="en-PH" sz="3200" b="1" dirty="0" smtClean="0">
                <a:solidFill>
                  <a:schemeClr val="accent4">
                    <a:lumMod val="60000"/>
                    <a:lumOff val="40000"/>
                  </a:schemeClr>
                </a:solidFill>
              </a:rPr>
              <a:t>Design</a:t>
            </a:r>
            <a:endParaRPr lang="en-PH" b="1" dirty="0" smtClean="0">
              <a:solidFill>
                <a:schemeClr val="accent4">
                  <a:lumMod val="60000"/>
                  <a:lumOff val="40000"/>
                </a:schemeClr>
              </a:solidFill>
            </a:endParaRPr>
          </a:p>
          <a:p>
            <a:pPr marL="682625" indent="-450850" algn="just">
              <a:buFont typeface="Wingdings" panose="05000000000000000000" pitchFamily="2" charset="2"/>
              <a:buChar char="Ø"/>
            </a:pPr>
            <a:r>
              <a:rPr lang="en-PH" dirty="0" smtClean="0"/>
              <a:t>The </a:t>
            </a:r>
            <a:r>
              <a:rPr lang="en-PH" dirty="0"/>
              <a:t>high-level design breaks the </a:t>
            </a:r>
            <a:r>
              <a:rPr lang="en-PH" i="1" dirty="0" smtClean="0"/>
              <a:t>‘single </a:t>
            </a:r>
            <a:r>
              <a:rPr lang="en-PH" i="1" dirty="0"/>
              <a:t>entity-multiple component’ </a:t>
            </a:r>
            <a:r>
              <a:rPr lang="en-PH" dirty="0"/>
              <a:t>concept of architectural design into less-abstracted view of sub-systems and modules and depicts their interaction with each other. High-level design focuses on how the system along with all of its components can be implemented in forms of modules. It recognizes modular structure of each sub-system and their relation and interaction among each other.</a:t>
            </a:r>
          </a:p>
        </p:txBody>
      </p:sp>
    </p:spTree>
    <p:extLst>
      <p:ext uri="{BB962C8B-B14F-4D97-AF65-F5344CB8AC3E}">
        <p14:creationId xmlns:p14="http://schemas.microsoft.com/office/powerpoint/2010/main" val="6564086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72897" cy="1400530"/>
          </a:xfrm>
        </p:spPr>
        <p:txBody>
          <a:bodyPr/>
          <a:lstStyle/>
          <a:p>
            <a:r>
              <a:rPr lang="en-PH" dirty="0" smtClean="0"/>
              <a:t>Levels of Software Design</a:t>
            </a:r>
            <a:endParaRPr lang="en-PH" dirty="0"/>
          </a:p>
        </p:txBody>
      </p:sp>
      <p:sp>
        <p:nvSpPr>
          <p:cNvPr id="3" name="Content Placeholder 2"/>
          <p:cNvSpPr>
            <a:spLocks noGrp="1"/>
          </p:cNvSpPr>
          <p:nvPr>
            <p:ph idx="1"/>
          </p:nvPr>
        </p:nvSpPr>
        <p:spPr/>
        <p:txBody>
          <a:bodyPr/>
          <a:lstStyle/>
          <a:p>
            <a:pPr marL="0" indent="0">
              <a:buNone/>
            </a:pPr>
            <a:r>
              <a:rPr lang="en-PH" sz="3200" b="1" dirty="0">
                <a:solidFill>
                  <a:schemeClr val="accent4">
                    <a:lumMod val="60000"/>
                    <a:lumOff val="40000"/>
                  </a:schemeClr>
                </a:solidFill>
              </a:rPr>
              <a:t>Detailed </a:t>
            </a:r>
            <a:r>
              <a:rPr lang="en-PH" sz="3200" b="1" dirty="0" smtClean="0">
                <a:solidFill>
                  <a:schemeClr val="accent4">
                    <a:lumMod val="60000"/>
                    <a:lumOff val="40000"/>
                  </a:schemeClr>
                </a:solidFill>
              </a:rPr>
              <a:t>Design</a:t>
            </a:r>
            <a:endParaRPr lang="en-PH" b="1" dirty="0" smtClean="0">
              <a:solidFill>
                <a:schemeClr val="accent4">
                  <a:lumMod val="60000"/>
                  <a:lumOff val="40000"/>
                </a:schemeClr>
              </a:solidFill>
            </a:endParaRPr>
          </a:p>
          <a:p>
            <a:pPr marL="682625" indent="-450850" algn="just">
              <a:buFont typeface="Wingdings" panose="05000000000000000000" pitchFamily="2" charset="2"/>
              <a:buChar char="Ø"/>
            </a:pPr>
            <a:r>
              <a:rPr lang="en-PH" dirty="0" smtClean="0"/>
              <a:t>Detailed </a:t>
            </a:r>
            <a:r>
              <a:rPr lang="en-PH" dirty="0"/>
              <a:t>design deals with the implementation part of what is seen as a system and its sub-systems in the previous two designs. It is more detailed towards modules and their implementations. It defines logical structure of each module and their interfaces to communicate with other modules.</a:t>
            </a:r>
          </a:p>
        </p:txBody>
      </p:sp>
    </p:spTree>
    <p:extLst>
      <p:ext uri="{BB962C8B-B14F-4D97-AF65-F5344CB8AC3E}">
        <p14:creationId xmlns:p14="http://schemas.microsoft.com/office/powerpoint/2010/main" val="3953229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72897" cy="1400530"/>
          </a:xfrm>
        </p:spPr>
        <p:txBody>
          <a:bodyPr/>
          <a:lstStyle/>
          <a:p>
            <a:r>
              <a:rPr lang="en-PH" dirty="0" smtClean="0"/>
              <a:t>Design Objectives</a:t>
            </a:r>
            <a:endParaRPr lang="en-PH" dirty="0"/>
          </a:p>
        </p:txBody>
      </p:sp>
      <p:sp>
        <p:nvSpPr>
          <p:cNvPr id="3" name="Content Placeholder 2"/>
          <p:cNvSpPr>
            <a:spLocks noGrp="1"/>
          </p:cNvSpPr>
          <p:nvPr>
            <p:ph idx="1"/>
          </p:nvPr>
        </p:nvSpPr>
        <p:spPr/>
        <p:txBody>
          <a:bodyPr>
            <a:normAutofit/>
          </a:bodyPr>
          <a:lstStyle/>
          <a:p>
            <a:pPr marL="0" indent="0">
              <a:buNone/>
            </a:pPr>
            <a:r>
              <a:rPr lang="en-PH" b="1" dirty="0">
                <a:solidFill>
                  <a:schemeClr val="accent4">
                    <a:lumMod val="60000"/>
                    <a:lumOff val="40000"/>
                  </a:schemeClr>
                </a:solidFill>
              </a:rPr>
              <a:t>The design process should not suffer from "tunnel vision."</a:t>
            </a:r>
            <a:r>
              <a:rPr lang="en-PH" dirty="0">
                <a:solidFill>
                  <a:schemeClr val="accent4">
                    <a:lumMod val="60000"/>
                    <a:lumOff val="40000"/>
                  </a:schemeClr>
                </a:solidFill>
              </a:rPr>
              <a:t> </a:t>
            </a:r>
            <a:endParaRPr lang="en-PH" dirty="0" smtClean="0">
              <a:solidFill>
                <a:schemeClr val="accent4">
                  <a:lumMod val="60000"/>
                  <a:lumOff val="40000"/>
                </a:schemeClr>
              </a:solidFill>
            </a:endParaRPr>
          </a:p>
          <a:p>
            <a:pPr marL="682625" indent="-219075" algn="just">
              <a:buFont typeface="Arial" panose="020B0604020202020204" pitchFamily="34" charset="0"/>
              <a:buChar char="•"/>
            </a:pPr>
            <a:r>
              <a:rPr lang="en-PH" dirty="0" smtClean="0"/>
              <a:t>A </a:t>
            </a:r>
            <a:r>
              <a:rPr lang="en-PH" dirty="0"/>
              <a:t>good designer should consider alternative approaches, judging each based on the requirements of the problem, the resources available to do the job</a:t>
            </a:r>
            <a:r>
              <a:rPr lang="en-PH" dirty="0" smtClean="0"/>
              <a:t>.</a:t>
            </a:r>
            <a:endParaRPr lang="en-PH" dirty="0"/>
          </a:p>
        </p:txBody>
      </p:sp>
    </p:spTree>
    <p:extLst>
      <p:ext uri="{BB962C8B-B14F-4D97-AF65-F5344CB8AC3E}">
        <p14:creationId xmlns:p14="http://schemas.microsoft.com/office/powerpoint/2010/main" val="2145224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72897" cy="1400530"/>
          </a:xfrm>
        </p:spPr>
        <p:txBody>
          <a:bodyPr/>
          <a:lstStyle/>
          <a:p>
            <a:r>
              <a:rPr lang="en-PH" dirty="0" smtClean="0"/>
              <a:t>Design Objectives</a:t>
            </a:r>
            <a:endParaRPr lang="en-PH" dirty="0"/>
          </a:p>
        </p:txBody>
      </p:sp>
      <p:sp>
        <p:nvSpPr>
          <p:cNvPr id="3" name="Content Placeholder 2"/>
          <p:cNvSpPr>
            <a:spLocks noGrp="1"/>
          </p:cNvSpPr>
          <p:nvPr>
            <p:ph idx="1"/>
          </p:nvPr>
        </p:nvSpPr>
        <p:spPr/>
        <p:txBody>
          <a:bodyPr>
            <a:normAutofit/>
          </a:bodyPr>
          <a:lstStyle/>
          <a:p>
            <a:pPr marL="0" indent="0">
              <a:buNone/>
            </a:pPr>
            <a:r>
              <a:rPr lang="en-PH" b="1" dirty="0" smtClean="0">
                <a:solidFill>
                  <a:schemeClr val="accent4">
                    <a:lumMod val="60000"/>
                    <a:lumOff val="40000"/>
                  </a:schemeClr>
                </a:solidFill>
              </a:rPr>
              <a:t>The </a:t>
            </a:r>
            <a:r>
              <a:rPr lang="en-PH" b="1" dirty="0">
                <a:solidFill>
                  <a:schemeClr val="accent4">
                    <a:lumMod val="60000"/>
                    <a:lumOff val="40000"/>
                  </a:schemeClr>
                </a:solidFill>
              </a:rPr>
              <a:t>design should be traceable to the analysis model.</a:t>
            </a:r>
            <a:r>
              <a:rPr lang="en-PH" dirty="0">
                <a:solidFill>
                  <a:schemeClr val="accent4">
                    <a:lumMod val="60000"/>
                    <a:lumOff val="40000"/>
                  </a:schemeClr>
                </a:solidFill>
              </a:rPr>
              <a:t> </a:t>
            </a:r>
            <a:endParaRPr lang="en-PH" dirty="0" smtClean="0">
              <a:solidFill>
                <a:schemeClr val="accent4">
                  <a:lumMod val="60000"/>
                  <a:lumOff val="40000"/>
                </a:schemeClr>
              </a:solidFill>
            </a:endParaRPr>
          </a:p>
          <a:p>
            <a:pPr marL="682625" indent="-219075" algn="just">
              <a:buFont typeface="Arial" panose="020B0604020202020204" pitchFamily="34" charset="0"/>
              <a:buChar char="•"/>
            </a:pPr>
            <a:r>
              <a:rPr lang="en-PH" dirty="0" smtClean="0"/>
              <a:t>Because </a:t>
            </a:r>
            <a:r>
              <a:rPr lang="en-PH" dirty="0"/>
              <a:t>a single element of the design model can often be traced back to multiple requirements, it is necessary to have a means for tracking how requirements have been satisﬁed by the design model</a:t>
            </a:r>
            <a:r>
              <a:rPr lang="en-PH" dirty="0" smtClean="0"/>
              <a:t>.</a:t>
            </a:r>
            <a:endParaRPr lang="en-PH" dirty="0"/>
          </a:p>
        </p:txBody>
      </p:sp>
    </p:spTree>
    <p:extLst>
      <p:ext uri="{BB962C8B-B14F-4D97-AF65-F5344CB8AC3E}">
        <p14:creationId xmlns:p14="http://schemas.microsoft.com/office/powerpoint/2010/main" val="4063712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72897" cy="1400530"/>
          </a:xfrm>
        </p:spPr>
        <p:txBody>
          <a:bodyPr/>
          <a:lstStyle/>
          <a:p>
            <a:r>
              <a:rPr lang="en-PH" dirty="0" smtClean="0"/>
              <a:t>Design Objectives</a:t>
            </a:r>
            <a:endParaRPr lang="en-PH" dirty="0"/>
          </a:p>
        </p:txBody>
      </p:sp>
      <p:sp>
        <p:nvSpPr>
          <p:cNvPr id="3" name="Content Placeholder 2"/>
          <p:cNvSpPr>
            <a:spLocks noGrp="1"/>
          </p:cNvSpPr>
          <p:nvPr>
            <p:ph idx="1"/>
          </p:nvPr>
        </p:nvSpPr>
        <p:spPr/>
        <p:txBody>
          <a:bodyPr>
            <a:normAutofit/>
          </a:bodyPr>
          <a:lstStyle/>
          <a:p>
            <a:pPr marL="0" indent="0">
              <a:buNone/>
            </a:pPr>
            <a:r>
              <a:rPr lang="en-PH" b="1" dirty="0" smtClean="0">
                <a:solidFill>
                  <a:schemeClr val="accent4">
                    <a:lumMod val="60000"/>
                    <a:lumOff val="40000"/>
                  </a:schemeClr>
                </a:solidFill>
              </a:rPr>
              <a:t>The </a:t>
            </a:r>
            <a:r>
              <a:rPr lang="en-PH" b="1" dirty="0">
                <a:solidFill>
                  <a:schemeClr val="accent4">
                    <a:lumMod val="60000"/>
                    <a:lumOff val="40000"/>
                  </a:schemeClr>
                </a:solidFill>
              </a:rPr>
              <a:t>design should not reinvent the wheel. </a:t>
            </a:r>
            <a:endParaRPr lang="en-PH" b="1" dirty="0" smtClean="0">
              <a:solidFill>
                <a:schemeClr val="accent4">
                  <a:lumMod val="60000"/>
                  <a:lumOff val="40000"/>
                </a:schemeClr>
              </a:solidFill>
            </a:endParaRPr>
          </a:p>
          <a:p>
            <a:pPr marL="682625" indent="-219075" algn="just">
              <a:buFont typeface="Arial" panose="020B0604020202020204" pitchFamily="34" charset="0"/>
              <a:buChar char="•"/>
            </a:pPr>
            <a:r>
              <a:rPr lang="en-PH" dirty="0" smtClean="0"/>
              <a:t>Systems </a:t>
            </a:r>
            <a:r>
              <a:rPr lang="en-PH" dirty="0"/>
              <a:t>are constructed using a set of design patterns, many of which have likely been encountered before. These patterns should always be chosen as an alternative to reinvention. Time is short and resources are limited; design time should be invested in representing truly new ideas and integrating patterns that already exist when applicable</a:t>
            </a:r>
            <a:r>
              <a:rPr lang="en-PH" dirty="0" smtClean="0"/>
              <a:t>.</a:t>
            </a:r>
            <a:endParaRPr lang="en-PH" dirty="0"/>
          </a:p>
        </p:txBody>
      </p:sp>
    </p:spTree>
    <p:extLst>
      <p:ext uri="{BB962C8B-B14F-4D97-AF65-F5344CB8AC3E}">
        <p14:creationId xmlns:p14="http://schemas.microsoft.com/office/powerpoint/2010/main" val="1443588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Topics:</a:t>
            </a:r>
            <a:endParaRPr lang="en-PH" dirty="0"/>
          </a:p>
        </p:txBody>
      </p:sp>
      <p:sp>
        <p:nvSpPr>
          <p:cNvPr id="3" name="Content Placeholder 2"/>
          <p:cNvSpPr>
            <a:spLocks noGrp="1"/>
          </p:cNvSpPr>
          <p:nvPr>
            <p:ph idx="1"/>
          </p:nvPr>
        </p:nvSpPr>
        <p:spPr/>
        <p:txBody>
          <a:bodyPr/>
          <a:lstStyle/>
          <a:p>
            <a:pPr marL="914400" indent="-457200"/>
            <a:r>
              <a:rPr lang="en-PH" dirty="0" smtClean="0"/>
              <a:t>Software Engineering</a:t>
            </a:r>
          </a:p>
          <a:p>
            <a:pPr marL="914400" indent="-457200"/>
            <a:r>
              <a:rPr lang="en-PH" dirty="0" smtClean="0"/>
              <a:t>Software Design</a:t>
            </a:r>
          </a:p>
          <a:p>
            <a:pPr marL="914400" indent="-457200"/>
            <a:r>
              <a:rPr lang="en-PH" dirty="0" smtClean="0"/>
              <a:t>Analysis vs Design</a:t>
            </a:r>
          </a:p>
          <a:p>
            <a:pPr marL="914400" indent="-457200"/>
            <a:r>
              <a:rPr lang="en-PH" dirty="0" smtClean="0"/>
              <a:t>Levels of Software Design</a:t>
            </a:r>
          </a:p>
          <a:p>
            <a:pPr marL="914400" indent="-457200"/>
            <a:r>
              <a:rPr lang="en-PH" dirty="0" smtClean="0"/>
              <a:t>Design Objectives</a:t>
            </a:r>
          </a:p>
          <a:p>
            <a:pPr marL="914400" indent="-457200"/>
            <a:r>
              <a:rPr lang="en-PH" dirty="0" smtClean="0"/>
              <a:t>Design Principles </a:t>
            </a:r>
          </a:p>
          <a:p>
            <a:pPr marL="914400" indent="-457200"/>
            <a:r>
              <a:rPr lang="en-PH" dirty="0" smtClean="0"/>
              <a:t>OOAD</a:t>
            </a:r>
            <a:endParaRPr lang="en-PH" dirty="0"/>
          </a:p>
        </p:txBody>
      </p:sp>
    </p:spTree>
    <p:extLst>
      <p:ext uri="{BB962C8B-B14F-4D97-AF65-F5344CB8AC3E}">
        <p14:creationId xmlns:p14="http://schemas.microsoft.com/office/powerpoint/2010/main" val="27303705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72897" cy="1400530"/>
          </a:xfrm>
        </p:spPr>
        <p:txBody>
          <a:bodyPr/>
          <a:lstStyle/>
          <a:p>
            <a:r>
              <a:rPr lang="en-PH" dirty="0" smtClean="0"/>
              <a:t>Design Objectives</a:t>
            </a:r>
            <a:endParaRPr lang="en-PH" dirty="0"/>
          </a:p>
        </p:txBody>
      </p:sp>
      <p:sp>
        <p:nvSpPr>
          <p:cNvPr id="3" name="Content Placeholder 2"/>
          <p:cNvSpPr>
            <a:spLocks noGrp="1"/>
          </p:cNvSpPr>
          <p:nvPr>
            <p:ph idx="1"/>
          </p:nvPr>
        </p:nvSpPr>
        <p:spPr/>
        <p:txBody>
          <a:bodyPr>
            <a:normAutofit/>
          </a:bodyPr>
          <a:lstStyle/>
          <a:p>
            <a:pPr marL="0" indent="0">
              <a:buNone/>
            </a:pPr>
            <a:r>
              <a:rPr lang="en-PH" b="1" dirty="0" smtClean="0">
                <a:solidFill>
                  <a:schemeClr val="accent4">
                    <a:lumMod val="60000"/>
                    <a:lumOff val="40000"/>
                  </a:schemeClr>
                </a:solidFill>
              </a:rPr>
              <a:t>The </a:t>
            </a:r>
            <a:r>
              <a:rPr lang="en-PH" b="1" dirty="0">
                <a:solidFill>
                  <a:schemeClr val="accent4">
                    <a:lumMod val="60000"/>
                    <a:lumOff val="40000"/>
                  </a:schemeClr>
                </a:solidFill>
              </a:rPr>
              <a:t>design should "minimize the intellectual distance" between the software and the problem as it exists in the real world.</a:t>
            </a:r>
            <a:r>
              <a:rPr lang="en-PH" dirty="0">
                <a:solidFill>
                  <a:schemeClr val="accent4">
                    <a:lumMod val="60000"/>
                    <a:lumOff val="40000"/>
                  </a:schemeClr>
                </a:solidFill>
              </a:rPr>
              <a:t> </a:t>
            </a:r>
            <a:endParaRPr lang="en-PH" dirty="0" smtClean="0">
              <a:solidFill>
                <a:schemeClr val="accent4">
                  <a:lumMod val="60000"/>
                  <a:lumOff val="40000"/>
                </a:schemeClr>
              </a:solidFill>
            </a:endParaRPr>
          </a:p>
          <a:p>
            <a:pPr marL="682625" indent="-219075">
              <a:buFont typeface="Arial" panose="020B0604020202020204" pitchFamily="34" charset="0"/>
              <a:buChar char="•"/>
            </a:pPr>
            <a:r>
              <a:rPr lang="en-PH" dirty="0" smtClean="0"/>
              <a:t>That </a:t>
            </a:r>
            <a:r>
              <a:rPr lang="en-PH" dirty="0"/>
              <a:t>is, the structure of the software design should, whenever possible, mimic the structure of the problem domain</a:t>
            </a:r>
            <a:r>
              <a:rPr lang="en-PH" dirty="0" smtClean="0"/>
              <a:t>.</a:t>
            </a:r>
            <a:endParaRPr lang="en-PH" dirty="0"/>
          </a:p>
        </p:txBody>
      </p:sp>
    </p:spTree>
    <p:extLst>
      <p:ext uri="{BB962C8B-B14F-4D97-AF65-F5344CB8AC3E}">
        <p14:creationId xmlns:p14="http://schemas.microsoft.com/office/powerpoint/2010/main" val="3293703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72897" cy="1400530"/>
          </a:xfrm>
        </p:spPr>
        <p:txBody>
          <a:bodyPr/>
          <a:lstStyle/>
          <a:p>
            <a:r>
              <a:rPr lang="en-PH" dirty="0" smtClean="0"/>
              <a:t>Design Objectives</a:t>
            </a:r>
            <a:endParaRPr lang="en-PH" dirty="0"/>
          </a:p>
        </p:txBody>
      </p:sp>
      <p:sp>
        <p:nvSpPr>
          <p:cNvPr id="3" name="Content Placeholder 2"/>
          <p:cNvSpPr>
            <a:spLocks noGrp="1"/>
          </p:cNvSpPr>
          <p:nvPr>
            <p:ph idx="1"/>
          </p:nvPr>
        </p:nvSpPr>
        <p:spPr/>
        <p:txBody>
          <a:bodyPr>
            <a:normAutofit/>
          </a:bodyPr>
          <a:lstStyle/>
          <a:p>
            <a:pPr marL="0" indent="0">
              <a:buNone/>
            </a:pPr>
            <a:r>
              <a:rPr lang="en-PH" b="1" dirty="0" smtClean="0">
                <a:solidFill>
                  <a:schemeClr val="accent4">
                    <a:lumMod val="60000"/>
                    <a:lumOff val="40000"/>
                  </a:schemeClr>
                </a:solidFill>
              </a:rPr>
              <a:t>The </a:t>
            </a:r>
            <a:r>
              <a:rPr lang="en-PH" b="1" dirty="0">
                <a:solidFill>
                  <a:schemeClr val="accent4">
                    <a:lumMod val="60000"/>
                    <a:lumOff val="40000"/>
                  </a:schemeClr>
                </a:solidFill>
              </a:rPr>
              <a:t>design should exhibit uniformity and integration.</a:t>
            </a:r>
            <a:r>
              <a:rPr lang="en-PH" dirty="0">
                <a:solidFill>
                  <a:schemeClr val="accent4">
                    <a:lumMod val="60000"/>
                    <a:lumOff val="40000"/>
                  </a:schemeClr>
                </a:solidFill>
              </a:rPr>
              <a:t> </a:t>
            </a:r>
            <a:endParaRPr lang="en-PH" dirty="0" smtClean="0">
              <a:solidFill>
                <a:schemeClr val="accent4">
                  <a:lumMod val="60000"/>
                  <a:lumOff val="40000"/>
                </a:schemeClr>
              </a:solidFill>
            </a:endParaRPr>
          </a:p>
          <a:p>
            <a:pPr marL="682625" indent="-219075" algn="just">
              <a:buFont typeface="Arial" panose="020B0604020202020204" pitchFamily="34" charset="0"/>
              <a:buChar char="•"/>
            </a:pPr>
            <a:r>
              <a:rPr lang="en-PH" dirty="0" smtClean="0"/>
              <a:t>A </a:t>
            </a:r>
            <a:r>
              <a:rPr lang="en-PH" dirty="0"/>
              <a:t>design is uniform if it appears fully coherent. In order to achieve this outcome, rules of style and format should be deﬁned for a design team before design work begins. A design is integrated if care is taken in defining interfaces between design components</a:t>
            </a:r>
            <a:r>
              <a:rPr lang="en-PH" dirty="0" smtClean="0"/>
              <a:t>.</a:t>
            </a:r>
            <a:endParaRPr lang="en-PH" dirty="0"/>
          </a:p>
        </p:txBody>
      </p:sp>
    </p:spTree>
    <p:extLst>
      <p:ext uri="{BB962C8B-B14F-4D97-AF65-F5344CB8AC3E}">
        <p14:creationId xmlns:p14="http://schemas.microsoft.com/office/powerpoint/2010/main" val="3097430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72897" cy="1400530"/>
          </a:xfrm>
        </p:spPr>
        <p:txBody>
          <a:bodyPr/>
          <a:lstStyle/>
          <a:p>
            <a:r>
              <a:rPr lang="en-PH" dirty="0" smtClean="0"/>
              <a:t>Design Objectives</a:t>
            </a:r>
            <a:endParaRPr lang="en-PH" dirty="0"/>
          </a:p>
        </p:txBody>
      </p:sp>
      <p:sp>
        <p:nvSpPr>
          <p:cNvPr id="3" name="Content Placeholder 2"/>
          <p:cNvSpPr>
            <a:spLocks noGrp="1"/>
          </p:cNvSpPr>
          <p:nvPr>
            <p:ph idx="1"/>
          </p:nvPr>
        </p:nvSpPr>
        <p:spPr/>
        <p:txBody>
          <a:bodyPr>
            <a:normAutofit/>
          </a:bodyPr>
          <a:lstStyle/>
          <a:p>
            <a:pPr marL="0" indent="0">
              <a:buNone/>
            </a:pPr>
            <a:r>
              <a:rPr lang="en-PH" b="1" dirty="0" smtClean="0">
                <a:solidFill>
                  <a:schemeClr val="accent4">
                    <a:lumMod val="60000"/>
                    <a:lumOff val="40000"/>
                  </a:schemeClr>
                </a:solidFill>
              </a:rPr>
              <a:t>The </a:t>
            </a:r>
            <a:r>
              <a:rPr lang="en-PH" b="1" dirty="0">
                <a:solidFill>
                  <a:schemeClr val="accent4">
                    <a:lumMod val="60000"/>
                    <a:lumOff val="40000"/>
                  </a:schemeClr>
                </a:solidFill>
              </a:rPr>
              <a:t>design should be structured to accommodate change.</a:t>
            </a:r>
            <a:r>
              <a:rPr lang="en-PH" dirty="0">
                <a:solidFill>
                  <a:schemeClr val="accent4">
                    <a:lumMod val="60000"/>
                    <a:lumOff val="40000"/>
                  </a:schemeClr>
                </a:solidFill>
              </a:rPr>
              <a:t> </a:t>
            </a:r>
            <a:endParaRPr lang="en-PH" dirty="0" smtClean="0">
              <a:solidFill>
                <a:schemeClr val="accent4">
                  <a:lumMod val="60000"/>
                  <a:lumOff val="40000"/>
                </a:schemeClr>
              </a:solidFill>
            </a:endParaRPr>
          </a:p>
          <a:p>
            <a:pPr marL="682625" indent="-219075" algn="just">
              <a:buFont typeface="Arial" panose="020B0604020202020204" pitchFamily="34" charset="0"/>
              <a:buChar char="•"/>
            </a:pPr>
            <a:r>
              <a:rPr lang="en-PH" dirty="0" smtClean="0"/>
              <a:t>The </a:t>
            </a:r>
            <a:r>
              <a:rPr lang="en-PH" dirty="0"/>
              <a:t>design concepts discussed in the next section enable a design to achieve this principle</a:t>
            </a:r>
            <a:r>
              <a:rPr lang="en-PH" dirty="0" smtClean="0"/>
              <a:t>.</a:t>
            </a:r>
            <a:endParaRPr lang="en-PH" dirty="0"/>
          </a:p>
        </p:txBody>
      </p:sp>
    </p:spTree>
    <p:extLst>
      <p:ext uri="{BB962C8B-B14F-4D97-AF65-F5344CB8AC3E}">
        <p14:creationId xmlns:p14="http://schemas.microsoft.com/office/powerpoint/2010/main" val="3759164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72897" cy="1400530"/>
          </a:xfrm>
        </p:spPr>
        <p:txBody>
          <a:bodyPr/>
          <a:lstStyle/>
          <a:p>
            <a:r>
              <a:rPr lang="en-PH" dirty="0" smtClean="0"/>
              <a:t>Design Objectives</a:t>
            </a:r>
            <a:endParaRPr lang="en-PH" dirty="0"/>
          </a:p>
        </p:txBody>
      </p:sp>
      <p:sp>
        <p:nvSpPr>
          <p:cNvPr id="3" name="Content Placeholder 2"/>
          <p:cNvSpPr>
            <a:spLocks noGrp="1"/>
          </p:cNvSpPr>
          <p:nvPr>
            <p:ph idx="1"/>
          </p:nvPr>
        </p:nvSpPr>
        <p:spPr/>
        <p:txBody>
          <a:bodyPr>
            <a:normAutofit/>
          </a:bodyPr>
          <a:lstStyle/>
          <a:p>
            <a:pPr marL="0" indent="0">
              <a:buNone/>
            </a:pPr>
            <a:r>
              <a:rPr lang="en-PH" b="1" dirty="0" smtClean="0">
                <a:solidFill>
                  <a:schemeClr val="accent4">
                    <a:lumMod val="60000"/>
                    <a:lumOff val="40000"/>
                  </a:schemeClr>
                </a:solidFill>
              </a:rPr>
              <a:t>Design </a:t>
            </a:r>
            <a:r>
              <a:rPr lang="en-PH" b="1" dirty="0">
                <a:solidFill>
                  <a:schemeClr val="accent4">
                    <a:lumMod val="60000"/>
                    <a:lumOff val="40000"/>
                  </a:schemeClr>
                </a:solidFill>
              </a:rPr>
              <a:t>should be structured to degrade gently, even when aberrant data, events, or operating conditions are encountered.</a:t>
            </a:r>
            <a:r>
              <a:rPr lang="en-PH" dirty="0">
                <a:solidFill>
                  <a:schemeClr val="accent4">
                    <a:lumMod val="60000"/>
                    <a:lumOff val="40000"/>
                  </a:schemeClr>
                </a:solidFill>
              </a:rPr>
              <a:t> </a:t>
            </a:r>
            <a:endParaRPr lang="en-PH" dirty="0" smtClean="0">
              <a:solidFill>
                <a:schemeClr val="accent4">
                  <a:lumMod val="60000"/>
                  <a:lumOff val="40000"/>
                </a:schemeClr>
              </a:solidFill>
            </a:endParaRPr>
          </a:p>
          <a:p>
            <a:pPr marL="682625" indent="-163513" algn="just">
              <a:buFont typeface="Arial" panose="020B0604020202020204" pitchFamily="34" charset="0"/>
              <a:buChar char="•"/>
            </a:pPr>
            <a:r>
              <a:rPr lang="en-PH" dirty="0" smtClean="0"/>
              <a:t>Well- </a:t>
            </a:r>
            <a:r>
              <a:rPr lang="en-PH" dirty="0"/>
              <a:t>designed software should never "bomb"; it should be designed to accommodate unusual circumstances, and if it must terminate processing, it should do so in a graceful manner</a:t>
            </a:r>
            <a:r>
              <a:rPr lang="en-PH" dirty="0" smtClean="0"/>
              <a:t>.</a:t>
            </a:r>
            <a:endParaRPr lang="en-PH" dirty="0"/>
          </a:p>
        </p:txBody>
      </p:sp>
    </p:spTree>
    <p:extLst>
      <p:ext uri="{BB962C8B-B14F-4D97-AF65-F5344CB8AC3E}">
        <p14:creationId xmlns:p14="http://schemas.microsoft.com/office/powerpoint/2010/main" val="3844159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72897" cy="1400530"/>
          </a:xfrm>
        </p:spPr>
        <p:txBody>
          <a:bodyPr/>
          <a:lstStyle/>
          <a:p>
            <a:r>
              <a:rPr lang="en-PH" dirty="0" smtClean="0"/>
              <a:t>Design Objectives</a:t>
            </a:r>
            <a:endParaRPr lang="en-PH" dirty="0"/>
          </a:p>
        </p:txBody>
      </p:sp>
      <p:sp>
        <p:nvSpPr>
          <p:cNvPr id="3" name="Content Placeholder 2"/>
          <p:cNvSpPr>
            <a:spLocks noGrp="1"/>
          </p:cNvSpPr>
          <p:nvPr>
            <p:ph idx="1"/>
          </p:nvPr>
        </p:nvSpPr>
        <p:spPr/>
        <p:txBody>
          <a:bodyPr>
            <a:normAutofit/>
          </a:bodyPr>
          <a:lstStyle/>
          <a:p>
            <a:pPr marL="0" indent="0">
              <a:buNone/>
            </a:pPr>
            <a:r>
              <a:rPr lang="en-PH" b="1" dirty="0" smtClean="0">
                <a:solidFill>
                  <a:schemeClr val="accent4">
                    <a:lumMod val="60000"/>
                    <a:lumOff val="40000"/>
                  </a:schemeClr>
                </a:solidFill>
              </a:rPr>
              <a:t>Design </a:t>
            </a:r>
            <a:r>
              <a:rPr lang="en-PH" b="1" dirty="0">
                <a:solidFill>
                  <a:schemeClr val="accent4">
                    <a:lumMod val="60000"/>
                    <a:lumOff val="40000"/>
                  </a:schemeClr>
                </a:solidFill>
              </a:rPr>
              <a:t>is not coding, coding is not design.</a:t>
            </a:r>
            <a:r>
              <a:rPr lang="en-PH" dirty="0">
                <a:solidFill>
                  <a:schemeClr val="accent4">
                    <a:lumMod val="60000"/>
                    <a:lumOff val="40000"/>
                  </a:schemeClr>
                </a:solidFill>
              </a:rPr>
              <a:t> </a:t>
            </a:r>
            <a:endParaRPr lang="en-PH" dirty="0" smtClean="0">
              <a:solidFill>
                <a:schemeClr val="accent4">
                  <a:lumMod val="60000"/>
                  <a:lumOff val="40000"/>
                </a:schemeClr>
              </a:solidFill>
            </a:endParaRPr>
          </a:p>
          <a:p>
            <a:pPr marL="682625" indent="-219075" algn="just">
              <a:buFont typeface="Arial" panose="020B0604020202020204" pitchFamily="34" charset="0"/>
              <a:buChar char="•"/>
            </a:pPr>
            <a:r>
              <a:rPr lang="en-PH" dirty="0" smtClean="0"/>
              <a:t>Even </a:t>
            </a:r>
            <a:r>
              <a:rPr lang="en-PH" dirty="0"/>
              <a:t>when detailed procedural designs are created for program components, the level of abstraction of the design model is higher than the source code. The only design decisions made at the coding level should address the small implementation details that enable the procedural design to be coded</a:t>
            </a:r>
            <a:r>
              <a:rPr lang="en-PH" dirty="0" smtClean="0"/>
              <a:t>.</a:t>
            </a:r>
            <a:endParaRPr lang="en-PH" dirty="0"/>
          </a:p>
        </p:txBody>
      </p:sp>
    </p:spTree>
    <p:extLst>
      <p:ext uri="{BB962C8B-B14F-4D97-AF65-F5344CB8AC3E}">
        <p14:creationId xmlns:p14="http://schemas.microsoft.com/office/powerpoint/2010/main" val="3507906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72897" cy="1400530"/>
          </a:xfrm>
        </p:spPr>
        <p:txBody>
          <a:bodyPr/>
          <a:lstStyle/>
          <a:p>
            <a:r>
              <a:rPr lang="en-PH" dirty="0" smtClean="0"/>
              <a:t>Design Objectives</a:t>
            </a:r>
            <a:endParaRPr lang="en-PH" dirty="0"/>
          </a:p>
        </p:txBody>
      </p:sp>
      <p:sp>
        <p:nvSpPr>
          <p:cNvPr id="3" name="Content Placeholder 2"/>
          <p:cNvSpPr>
            <a:spLocks noGrp="1"/>
          </p:cNvSpPr>
          <p:nvPr>
            <p:ph idx="1"/>
          </p:nvPr>
        </p:nvSpPr>
        <p:spPr/>
        <p:txBody>
          <a:bodyPr>
            <a:normAutofit/>
          </a:bodyPr>
          <a:lstStyle/>
          <a:p>
            <a:pPr marL="0" indent="0">
              <a:buNone/>
            </a:pPr>
            <a:r>
              <a:rPr lang="en-PH" b="1" dirty="0" smtClean="0">
                <a:solidFill>
                  <a:schemeClr val="accent4">
                    <a:lumMod val="60000"/>
                    <a:lumOff val="40000"/>
                  </a:schemeClr>
                </a:solidFill>
              </a:rPr>
              <a:t>The </a:t>
            </a:r>
            <a:r>
              <a:rPr lang="en-PH" b="1" dirty="0">
                <a:solidFill>
                  <a:schemeClr val="accent4">
                    <a:lumMod val="60000"/>
                    <a:lumOff val="40000"/>
                  </a:schemeClr>
                </a:solidFill>
              </a:rPr>
              <a:t>design should be assessed for quality as it is being created, not after the fact.</a:t>
            </a:r>
            <a:r>
              <a:rPr lang="en-PH" dirty="0">
                <a:solidFill>
                  <a:schemeClr val="accent4">
                    <a:lumMod val="60000"/>
                    <a:lumOff val="40000"/>
                  </a:schemeClr>
                </a:solidFill>
              </a:rPr>
              <a:t> </a:t>
            </a:r>
            <a:endParaRPr lang="en-PH" dirty="0" smtClean="0">
              <a:solidFill>
                <a:schemeClr val="accent4">
                  <a:lumMod val="60000"/>
                  <a:lumOff val="40000"/>
                </a:schemeClr>
              </a:solidFill>
            </a:endParaRPr>
          </a:p>
          <a:p>
            <a:pPr marL="682625" indent="-219075" algn="just">
              <a:buFont typeface="Arial" panose="020B0604020202020204" pitchFamily="34" charset="0"/>
              <a:buChar char="•"/>
            </a:pPr>
            <a:r>
              <a:rPr lang="en-PH" dirty="0" smtClean="0"/>
              <a:t>A </a:t>
            </a:r>
            <a:r>
              <a:rPr lang="en-PH" dirty="0"/>
              <a:t>variety of design concepts and design measures are available to assist the designer in assessing quality throughout the development process</a:t>
            </a:r>
            <a:r>
              <a:rPr lang="en-PH" dirty="0" smtClean="0"/>
              <a:t>.</a:t>
            </a:r>
            <a:endParaRPr lang="en-PH" dirty="0"/>
          </a:p>
        </p:txBody>
      </p:sp>
    </p:spTree>
    <p:extLst>
      <p:ext uri="{BB962C8B-B14F-4D97-AF65-F5344CB8AC3E}">
        <p14:creationId xmlns:p14="http://schemas.microsoft.com/office/powerpoint/2010/main" val="898921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72897" cy="1400530"/>
          </a:xfrm>
        </p:spPr>
        <p:txBody>
          <a:bodyPr/>
          <a:lstStyle/>
          <a:p>
            <a:r>
              <a:rPr lang="en-PH" dirty="0" smtClean="0"/>
              <a:t>Design Objectives</a:t>
            </a:r>
            <a:endParaRPr lang="en-PH" dirty="0"/>
          </a:p>
        </p:txBody>
      </p:sp>
      <p:sp>
        <p:nvSpPr>
          <p:cNvPr id="3" name="Content Placeholder 2"/>
          <p:cNvSpPr>
            <a:spLocks noGrp="1"/>
          </p:cNvSpPr>
          <p:nvPr>
            <p:ph idx="1"/>
          </p:nvPr>
        </p:nvSpPr>
        <p:spPr/>
        <p:txBody>
          <a:bodyPr>
            <a:normAutofit/>
          </a:bodyPr>
          <a:lstStyle/>
          <a:p>
            <a:pPr marL="0" indent="0">
              <a:buNone/>
            </a:pPr>
            <a:r>
              <a:rPr lang="en-PH" b="1" dirty="0" smtClean="0">
                <a:solidFill>
                  <a:schemeClr val="accent4">
                    <a:lumMod val="60000"/>
                    <a:lumOff val="40000"/>
                  </a:schemeClr>
                </a:solidFill>
              </a:rPr>
              <a:t>The </a:t>
            </a:r>
            <a:r>
              <a:rPr lang="en-PH" b="1" dirty="0">
                <a:solidFill>
                  <a:schemeClr val="accent4">
                    <a:lumMod val="60000"/>
                    <a:lumOff val="40000"/>
                  </a:schemeClr>
                </a:solidFill>
              </a:rPr>
              <a:t>design should be reviewed to minimize conceptual (semantic) errors.</a:t>
            </a:r>
            <a:r>
              <a:rPr lang="en-PH" dirty="0">
                <a:solidFill>
                  <a:schemeClr val="accent4">
                    <a:lumMod val="60000"/>
                    <a:lumOff val="40000"/>
                  </a:schemeClr>
                </a:solidFill>
              </a:rPr>
              <a:t> </a:t>
            </a:r>
            <a:endParaRPr lang="en-PH" dirty="0" smtClean="0">
              <a:solidFill>
                <a:schemeClr val="accent4">
                  <a:lumMod val="60000"/>
                  <a:lumOff val="40000"/>
                </a:schemeClr>
              </a:solidFill>
            </a:endParaRPr>
          </a:p>
          <a:p>
            <a:pPr marL="682625" indent="-219075" algn="just">
              <a:buFont typeface="Arial" panose="020B0604020202020204" pitchFamily="34" charset="0"/>
              <a:buChar char="•"/>
            </a:pPr>
            <a:r>
              <a:rPr lang="en-PH" dirty="0" smtClean="0"/>
              <a:t>There </a:t>
            </a:r>
            <a:r>
              <a:rPr lang="en-PH" dirty="0"/>
              <a:t>is sometimes a tendency to focus on minutiae when the design is reviewed, missing the forest for the trees. A design team should ensure that major conceptual elements of the design (omissions, ambiguity, inconsistency) have been addressed before worrying about the syntax of the design model</a:t>
            </a:r>
            <a:r>
              <a:rPr lang="en-PH" dirty="0" smtClean="0"/>
              <a:t>.</a:t>
            </a:r>
            <a:endParaRPr lang="en-PH" dirty="0"/>
          </a:p>
        </p:txBody>
      </p:sp>
    </p:spTree>
    <p:extLst>
      <p:ext uri="{BB962C8B-B14F-4D97-AF65-F5344CB8AC3E}">
        <p14:creationId xmlns:p14="http://schemas.microsoft.com/office/powerpoint/2010/main" val="4119450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72897" cy="1400530"/>
          </a:xfrm>
        </p:spPr>
        <p:txBody>
          <a:bodyPr/>
          <a:lstStyle/>
          <a:p>
            <a:r>
              <a:rPr lang="en-PH" dirty="0" smtClean="0"/>
              <a:t>Design Strategies</a:t>
            </a:r>
            <a:endParaRPr lang="en-PH" dirty="0"/>
          </a:p>
        </p:txBody>
      </p:sp>
      <p:sp>
        <p:nvSpPr>
          <p:cNvPr id="3" name="Content Placeholder 2"/>
          <p:cNvSpPr>
            <a:spLocks noGrp="1"/>
          </p:cNvSpPr>
          <p:nvPr>
            <p:ph idx="1"/>
          </p:nvPr>
        </p:nvSpPr>
        <p:spPr>
          <a:xfrm>
            <a:off x="680321" y="2336873"/>
            <a:ext cx="9613861" cy="3995688"/>
          </a:xfrm>
        </p:spPr>
        <p:txBody>
          <a:bodyPr>
            <a:normAutofit/>
          </a:bodyPr>
          <a:lstStyle/>
          <a:p>
            <a:r>
              <a:rPr lang="en-PH" sz="3100" b="1" dirty="0">
                <a:solidFill>
                  <a:schemeClr val="accent4">
                    <a:lumMod val="60000"/>
                    <a:lumOff val="40000"/>
                  </a:schemeClr>
                </a:solidFill>
              </a:rPr>
              <a:t>Top down: </a:t>
            </a:r>
            <a:r>
              <a:rPr lang="en-PH" sz="3100" dirty="0"/>
              <a:t>move from abstract to concrete </a:t>
            </a:r>
            <a:endParaRPr lang="en-PH" sz="3100" dirty="0" smtClean="0"/>
          </a:p>
          <a:p>
            <a:pPr marL="627063" indent="-163513">
              <a:buNone/>
            </a:pPr>
            <a:r>
              <a:rPr lang="en-PH" sz="2600" i="1" dirty="0" smtClean="0"/>
              <a:t>– "I know I need a module for processing inputs" </a:t>
            </a:r>
          </a:p>
          <a:p>
            <a:pPr marL="627063" indent="-163513">
              <a:buNone/>
            </a:pPr>
            <a:r>
              <a:rPr lang="en-PH" sz="2600" i="1" dirty="0" smtClean="0"/>
              <a:t>– "What are the pieces of processing an input?" </a:t>
            </a:r>
          </a:p>
          <a:p>
            <a:pPr marL="0" indent="0">
              <a:buNone/>
            </a:pPr>
            <a:endParaRPr lang="en-PH" sz="2800" dirty="0"/>
          </a:p>
          <a:p>
            <a:pPr marL="0" indent="0">
              <a:buNone/>
            </a:pPr>
            <a:r>
              <a:rPr lang="en-PH" sz="3100" b="1" dirty="0" smtClean="0"/>
              <a:t>• </a:t>
            </a:r>
            <a:r>
              <a:rPr lang="en-PH" sz="3100" b="1" dirty="0" smtClean="0">
                <a:solidFill>
                  <a:schemeClr val="accent4">
                    <a:lumMod val="60000"/>
                    <a:lumOff val="40000"/>
                  </a:schemeClr>
                </a:solidFill>
              </a:rPr>
              <a:t>Bottom up: </a:t>
            </a:r>
            <a:r>
              <a:rPr lang="en-PH" sz="3100" dirty="0" smtClean="0"/>
              <a:t>move from concrete to abstract </a:t>
            </a:r>
          </a:p>
          <a:p>
            <a:pPr marL="627063" indent="-163513">
              <a:buNone/>
            </a:pPr>
            <a:r>
              <a:rPr lang="en-PH" sz="2600" i="1" dirty="0" smtClean="0"/>
              <a:t>– "I know have a module for parsing strings with regular expressions" </a:t>
            </a:r>
          </a:p>
          <a:p>
            <a:pPr marL="627063" indent="-163513">
              <a:buNone/>
            </a:pPr>
            <a:r>
              <a:rPr lang="en-PH" sz="2600" i="1" dirty="0" smtClean="0"/>
              <a:t>– "How could I use that to process my inputs?" </a:t>
            </a:r>
          </a:p>
          <a:p>
            <a:pPr marL="0" indent="0">
              <a:buNone/>
            </a:pPr>
            <a:endParaRPr lang="en-PH" sz="2800" dirty="0"/>
          </a:p>
        </p:txBody>
      </p:sp>
    </p:spTree>
    <p:extLst>
      <p:ext uri="{BB962C8B-B14F-4D97-AF65-F5344CB8AC3E}">
        <p14:creationId xmlns:p14="http://schemas.microsoft.com/office/powerpoint/2010/main" val="989762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72897" cy="1400530"/>
          </a:xfrm>
        </p:spPr>
        <p:txBody>
          <a:bodyPr/>
          <a:lstStyle/>
          <a:p>
            <a:r>
              <a:rPr lang="en-PH" dirty="0" smtClean="0"/>
              <a:t>Top Down Design</a:t>
            </a:r>
            <a:endParaRPr lang="en-PH" dirty="0"/>
          </a:p>
        </p:txBody>
      </p:sp>
      <p:sp>
        <p:nvSpPr>
          <p:cNvPr id="3" name="Content Placeholder 2"/>
          <p:cNvSpPr>
            <a:spLocks noGrp="1"/>
          </p:cNvSpPr>
          <p:nvPr>
            <p:ph idx="1"/>
          </p:nvPr>
        </p:nvSpPr>
        <p:spPr>
          <a:xfrm>
            <a:off x="680321" y="2336873"/>
            <a:ext cx="9613861" cy="3995688"/>
          </a:xfrm>
        </p:spPr>
        <p:txBody>
          <a:bodyPr>
            <a:normAutofit fontScale="92500" lnSpcReduction="10000"/>
          </a:bodyPr>
          <a:lstStyle/>
          <a:p>
            <a:r>
              <a:rPr lang="en-PH" sz="2800" dirty="0" smtClean="0"/>
              <a:t>Start </a:t>
            </a:r>
            <a:r>
              <a:rPr lang="en-PH" sz="2800" dirty="0"/>
              <a:t>at top, most abstract level of hierarchy </a:t>
            </a:r>
          </a:p>
          <a:p>
            <a:r>
              <a:rPr lang="en-PH" sz="2800" dirty="0" smtClean="0"/>
              <a:t>Proceed </a:t>
            </a:r>
            <a:r>
              <a:rPr lang="en-PH" sz="2800" dirty="0"/>
              <a:t>downwards, adding more detail to design as you deepen: </a:t>
            </a:r>
            <a:r>
              <a:rPr lang="en-PH" sz="2800" i="1" dirty="0"/>
              <a:t>stepwise refinement </a:t>
            </a:r>
          </a:p>
          <a:p>
            <a:r>
              <a:rPr lang="en-PH" sz="2800" dirty="0" smtClean="0"/>
              <a:t>Eventually </a:t>
            </a:r>
            <a:r>
              <a:rPr lang="en-PH" sz="2800" dirty="0"/>
              <a:t>reach concrete enough design that it can be implemented </a:t>
            </a:r>
          </a:p>
          <a:p>
            <a:r>
              <a:rPr lang="en-PH" sz="2800" dirty="0" smtClean="0">
                <a:solidFill>
                  <a:schemeClr val="accent4">
                    <a:lumMod val="60000"/>
                    <a:lumOff val="40000"/>
                  </a:schemeClr>
                </a:solidFill>
              </a:rPr>
              <a:t>Advantages: </a:t>
            </a:r>
          </a:p>
          <a:p>
            <a:pPr marL="914400" lvl="1" indent="-457200">
              <a:buFont typeface="Wingdings" panose="05000000000000000000" pitchFamily="2" charset="2"/>
              <a:buChar char="Ø"/>
            </a:pPr>
            <a:r>
              <a:rPr lang="en-PH" sz="2200" dirty="0" smtClean="0"/>
              <a:t>get </a:t>
            </a:r>
            <a:r>
              <a:rPr lang="en-PH" sz="2200" dirty="0"/>
              <a:t>high-level design right </a:t>
            </a:r>
            <a:r>
              <a:rPr lang="en-PH" sz="2200" dirty="0" smtClean="0"/>
              <a:t> </a:t>
            </a:r>
          </a:p>
          <a:p>
            <a:pPr marL="914400" lvl="1" indent="-457200">
              <a:buFont typeface="Wingdings" panose="05000000000000000000" pitchFamily="2" charset="2"/>
              <a:buChar char="Ø"/>
            </a:pPr>
            <a:r>
              <a:rPr lang="en-PH" sz="2200" dirty="0" smtClean="0"/>
              <a:t>easier </a:t>
            </a:r>
            <a:r>
              <a:rPr lang="en-PH" sz="2200" dirty="0"/>
              <a:t>to design abstractions </a:t>
            </a:r>
            <a:endParaRPr lang="en-PH" sz="2200" dirty="0" smtClean="0"/>
          </a:p>
          <a:p>
            <a:r>
              <a:rPr lang="en-PH" sz="2800" dirty="0" smtClean="0">
                <a:solidFill>
                  <a:schemeClr val="accent4">
                    <a:lumMod val="60000"/>
                    <a:lumOff val="40000"/>
                  </a:schemeClr>
                </a:solidFill>
              </a:rPr>
              <a:t>Disadvantage: </a:t>
            </a:r>
          </a:p>
          <a:p>
            <a:pPr marL="914400" lvl="1" indent="-457200">
              <a:buFont typeface="Wingdings" panose="05000000000000000000" pitchFamily="2" charset="2"/>
              <a:buChar char="Ø"/>
            </a:pPr>
            <a:r>
              <a:rPr lang="en-PH" sz="2200" dirty="0" smtClean="0"/>
              <a:t>harder </a:t>
            </a:r>
            <a:r>
              <a:rPr lang="en-PH" sz="2200" dirty="0"/>
              <a:t>to test until program is complete </a:t>
            </a:r>
            <a:endParaRPr lang="en-PH" sz="1800" i="1" dirty="0"/>
          </a:p>
        </p:txBody>
      </p:sp>
    </p:spTree>
    <p:extLst>
      <p:ext uri="{BB962C8B-B14F-4D97-AF65-F5344CB8AC3E}">
        <p14:creationId xmlns:p14="http://schemas.microsoft.com/office/powerpoint/2010/main" val="3125304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72897" cy="1400530"/>
          </a:xfrm>
        </p:spPr>
        <p:txBody>
          <a:bodyPr/>
          <a:lstStyle/>
          <a:p>
            <a:r>
              <a:rPr lang="en-PH" dirty="0" smtClean="0"/>
              <a:t>Bottom Up Design</a:t>
            </a:r>
            <a:endParaRPr lang="en-PH" dirty="0"/>
          </a:p>
        </p:txBody>
      </p:sp>
      <p:sp>
        <p:nvSpPr>
          <p:cNvPr id="3" name="Content Placeholder 2"/>
          <p:cNvSpPr>
            <a:spLocks noGrp="1"/>
          </p:cNvSpPr>
          <p:nvPr>
            <p:ph idx="1"/>
          </p:nvPr>
        </p:nvSpPr>
        <p:spPr>
          <a:xfrm>
            <a:off x="680321" y="2336873"/>
            <a:ext cx="9613861" cy="3995688"/>
          </a:xfrm>
        </p:spPr>
        <p:txBody>
          <a:bodyPr>
            <a:normAutofit/>
          </a:bodyPr>
          <a:lstStyle/>
          <a:p>
            <a:r>
              <a:rPr lang="en-PH" sz="2600" dirty="0"/>
              <a:t>Start at bottom, most concrete </a:t>
            </a:r>
            <a:r>
              <a:rPr lang="en-PH" sz="2600" dirty="0" smtClean="0"/>
              <a:t>level</a:t>
            </a:r>
          </a:p>
          <a:p>
            <a:r>
              <a:rPr lang="en-PH" sz="2600" dirty="0"/>
              <a:t>Proceed upwards, creating </a:t>
            </a:r>
            <a:r>
              <a:rPr lang="en-PH" sz="2600" i="1" dirty="0"/>
              <a:t>layers of </a:t>
            </a:r>
            <a:r>
              <a:rPr lang="en-PH" sz="2600" i="1" dirty="0" smtClean="0"/>
              <a:t>abstraction</a:t>
            </a:r>
          </a:p>
          <a:p>
            <a:r>
              <a:rPr lang="en-PH" sz="2600" dirty="0"/>
              <a:t>Eventually reach powerful enough modules that they implement the desired system </a:t>
            </a:r>
          </a:p>
          <a:p>
            <a:r>
              <a:rPr lang="en-PH" sz="2600" dirty="0" smtClean="0">
                <a:solidFill>
                  <a:schemeClr val="accent4">
                    <a:lumMod val="60000"/>
                    <a:lumOff val="40000"/>
                  </a:schemeClr>
                </a:solidFill>
              </a:rPr>
              <a:t>Advantages: </a:t>
            </a:r>
          </a:p>
          <a:p>
            <a:pPr marL="914400" lvl="1" indent="-457200">
              <a:buFont typeface="Wingdings" panose="05000000000000000000" pitchFamily="2" charset="2"/>
              <a:buChar char="Ø"/>
            </a:pPr>
            <a:r>
              <a:rPr lang="en-PH" dirty="0" smtClean="0"/>
              <a:t>get </a:t>
            </a:r>
            <a:r>
              <a:rPr lang="en-PH" dirty="0"/>
              <a:t>low-level implementation right </a:t>
            </a:r>
            <a:r>
              <a:rPr lang="en-PH" dirty="0" smtClean="0"/>
              <a:t>easier </a:t>
            </a:r>
            <a:r>
              <a:rPr lang="en-PH" dirty="0"/>
              <a:t>to design abstractions </a:t>
            </a:r>
            <a:endParaRPr lang="en-PH" dirty="0" smtClean="0"/>
          </a:p>
          <a:p>
            <a:pPr marL="914400" lvl="1" indent="-457200">
              <a:buFont typeface="Wingdings" panose="05000000000000000000" pitchFamily="2" charset="2"/>
              <a:buChar char="Ø"/>
            </a:pPr>
            <a:r>
              <a:rPr lang="en-PH" dirty="0" smtClean="0"/>
              <a:t>always </a:t>
            </a:r>
            <a:r>
              <a:rPr lang="en-PH" dirty="0"/>
              <a:t>have testable code </a:t>
            </a:r>
            <a:endParaRPr lang="en-PH" dirty="0" smtClean="0"/>
          </a:p>
          <a:p>
            <a:r>
              <a:rPr lang="en-PH" sz="2600" dirty="0" smtClean="0">
                <a:solidFill>
                  <a:schemeClr val="accent4">
                    <a:lumMod val="60000"/>
                    <a:lumOff val="40000"/>
                  </a:schemeClr>
                </a:solidFill>
              </a:rPr>
              <a:t>Disadvantage: </a:t>
            </a:r>
          </a:p>
          <a:p>
            <a:pPr marL="914400" lvl="1" indent="-457200">
              <a:buFont typeface="Wingdings" panose="05000000000000000000" pitchFamily="2" charset="2"/>
              <a:buChar char="Ø"/>
            </a:pPr>
            <a:r>
              <a:rPr lang="en-PH" dirty="0" smtClean="0"/>
              <a:t>l</a:t>
            </a:r>
            <a:r>
              <a:rPr lang="en-PH" dirty="0"/>
              <a:t>arge-scale design flaws don't show up until too late </a:t>
            </a:r>
            <a:endParaRPr lang="en-PH" i="1" dirty="0"/>
          </a:p>
        </p:txBody>
      </p:sp>
    </p:spTree>
    <p:extLst>
      <p:ext uri="{BB962C8B-B14F-4D97-AF65-F5344CB8AC3E}">
        <p14:creationId xmlns:p14="http://schemas.microsoft.com/office/powerpoint/2010/main" val="3245190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Software Engineering</a:t>
            </a:r>
            <a:endParaRPr lang="en-PH" dirty="0"/>
          </a:p>
        </p:txBody>
      </p:sp>
      <p:sp>
        <p:nvSpPr>
          <p:cNvPr id="3" name="Content Placeholder 2"/>
          <p:cNvSpPr>
            <a:spLocks noGrp="1"/>
          </p:cNvSpPr>
          <p:nvPr>
            <p:ph idx="1"/>
          </p:nvPr>
        </p:nvSpPr>
        <p:spPr/>
        <p:txBody>
          <a:bodyPr/>
          <a:lstStyle/>
          <a:p>
            <a:pPr algn="just"/>
            <a:r>
              <a:rPr lang="en-PH" dirty="0" smtClean="0"/>
              <a:t>The systematic approach to development, operation, maintenance, and retirement of software.</a:t>
            </a:r>
          </a:p>
          <a:p>
            <a:pPr algn="just"/>
            <a:endParaRPr lang="en-PH" dirty="0" smtClean="0"/>
          </a:p>
          <a:p>
            <a:pPr algn="just"/>
            <a:r>
              <a:rPr lang="en-PH" dirty="0"/>
              <a:t>The application of a systematic, disciplined, quantifiable approach to the development, operation, and maintenance of </a:t>
            </a:r>
            <a:r>
              <a:rPr lang="en-PH" dirty="0" smtClean="0"/>
              <a:t>software</a:t>
            </a:r>
          </a:p>
          <a:p>
            <a:pPr algn="just"/>
            <a:endParaRPr lang="en-PH" dirty="0" smtClean="0"/>
          </a:p>
          <a:p>
            <a:pPr algn="just"/>
            <a:r>
              <a:rPr lang="en-PH" dirty="0"/>
              <a:t>an engineering discipline that is concerned with all aspects of software production</a:t>
            </a:r>
            <a:endParaRPr lang="en-PH" dirty="0"/>
          </a:p>
        </p:txBody>
      </p:sp>
    </p:spTree>
    <p:extLst>
      <p:ext uri="{BB962C8B-B14F-4D97-AF65-F5344CB8AC3E}">
        <p14:creationId xmlns:p14="http://schemas.microsoft.com/office/powerpoint/2010/main" val="2605974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72897" cy="1400530"/>
          </a:xfrm>
        </p:spPr>
        <p:txBody>
          <a:bodyPr/>
          <a:lstStyle/>
          <a:p>
            <a:r>
              <a:rPr lang="en-PH" dirty="0" smtClean="0"/>
              <a:t>Design Strategies</a:t>
            </a:r>
            <a:endParaRPr lang="en-PH" dirty="0"/>
          </a:p>
        </p:txBody>
      </p:sp>
      <p:sp>
        <p:nvSpPr>
          <p:cNvPr id="3" name="Content Placeholder 2"/>
          <p:cNvSpPr>
            <a:spLocks noGrp="1"/>
          </p:cNvSpPr>
          <p:nvPr>
            <p:ph idx="1"/>
          </p:nvPr>
        </p:nvSpPr>
        <p:spPr>
          <a:xfrm>
            <a:off x="680321" y="2336873"/>
            <a:ext cx="9613861" cy="3995688"/>
          </a:xfrm>
        </p:spPr>
        <p:txBody>
          <a:bodyPr>
            <a:normAutofit/>
          </a:bodyPr>
          <a:lstStyle/>
          <a:p>
            <a:r>
              <a:rPr lang="en-PH" sz="2800" dirty="0" smtClean="0"/>
              <a:t>Pure top-down or bottom up is not possible</a:t>
            </a:r>
          </a:p>
          <a:p>
            <a:r>
              <a:rPr lang="en-PH" sz="2800" dirty="0" smtClean="0"/>
              <a:t>Often a combination is used</a:t>
            </a:r>
            <a:endParaRPr lang="en-PH" sz="2800" dirty="0"/>
          </a:p>
        </p:txBody>
      </p:sp>
    </p:spTree>
    <p:extLst>
      <p:ext uri="{BB962C8B-B14F-4D97-AF65-F5344CB8AC3E}">
        <p14:creationId xmlns:p14="http://schemas.microsoft.com/office/powerpoint/2010/main" val="31121432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72897" cy="1400530"/>
          </a:xfrm>
        </p:spPr>
        <p:txBody>
          <a:bodyPr/>
          <a:lstStyle/>
          <a:p>
            <a:r>
              <a:rPr lang="en-PH" dirty="0" smtClean="0"/>
              <a:t>Design Principles</a:t>
            </a:r>
            <a:endParaRPr lang="en-PH" dirty="0"/>
          </a:p>
        </p:txBody>
      </p:sp>
      <p:sp>
        <p:nvSpPr>
          <p:cNvPr id="3" name="Content Placeholder 2"/>
          <p:cNvSpPr>
            <a:spLocks noGrp="1"/>
          </p:cNvSpPr>
          <p:nvPr>
            <p:ph idx="1"/>
          </p:nvPr>
        </p:nvSpPr>
        <p:spPr/>
        <p:txBody>
          <a:bodyPr/>
          <a:lstStyle/>
          <a:p>
            <a:pPr marL="0" indent="0">
              <a:buNone/>
            </a:pPr>
            <a:r>
              <a:rPr lang="en-PH" sz="2800" dirty="0" smtClean="0"/>
              <a:t>Two fundamental principles in the design process:</a:t>
            </a:r>
          </a:p>
          <a:p>
            <a:pPr marL="736600" indent="-273050"/>
            <a:r>
              <a:rPr lang="en-PH" sz="2800" i="1" dirty="0" smtClean="0">
                <a:solidFill>
                  <a:schemeClr val="accent4">
                    <a:lumMod val="60000"/>
                    <a:lumOff val="40000"/>
                  </a:schemeClr>
                </a:solidFill>
              </a:rPr>
              <a:t>Partitioning</a:t>
            </a:r>
          </a:p>
          <a:p>
            <a:pPr marL="736600" indent="-273050"/>
            <a:r>
              <a:rPr lang="en-PH" sz="2800" i="1" dirty="0" smtClean="0">
                <a:solidFill>
                  <a:schemeClr val="accent4">
                    <a:lumMod val="60000"/>
                    <a:lumOff val="40000"/>
                  </a:schemeClr>
                </a:solidFill>
              </a:rPr>
              <a:t>Abstraction</a:t>
            </a:r>
            <a:endParaRPr lang="en-PH" sz="2800" i="1" dirty="0">
              <a:solidFill>
                <a:schemeClr val="accent4">
                  <a:lumMod val="60000"/>
                  <a:lumOff val="40000"/>
                </a:schemeClr>
              </a:solidFill>
            </a:endParaRPr>
          </a:p>
        </p:txBody>
      </p:sp>
    </p:spTree>
    <p:extLst>
      <p:ext uri="{BB962C8B-B14F-4D97-AF65-F5344CB8AC3E}">
        <p14:creationId xmlns:p14="http://schemas.microsoft.com/office/powerpoint/2010/main" val="1044643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72897" cy="1400530"/>
          </a:xfrm>
        </p:spPr>
        <p:txBody>
          <a:bodyPr/>
          <a:lstStyle/>
          <a:p>
            <a:r>
              <a:rPr lang="en-PH" dirty="0" smtClean="0"/>
              <a:t>Partitioning</a:t>
            </a:r>
            <a:endParaRPr lang="en-PH" dirty="0"/>
          </a:p>
        </p:txBody>
      </p:sp>
      <p:sp>
        <p:nvSpPr>
          <p:cNvPr id="3" name="Content Placeholder 2"/>
          <p:cNvSpPr>
            <a:spLocks noGrp="1"/>
          </p:cNvSpPr>
          <p:nvPr>
            <p:ph idx="1"/>
          </p:nvPr>
        </p:nvSpPr>
        <p:spPr/>
        <p:txBody>
          <a:bodyPr>
            <a:normAutofit fontScale="92500" lnSpcReduction="20000"/>
          </a:bodyPr>
          <a:lstStyle/>
          <a:p>
            <a:pPr marL="0" indent="0">
              <a:buNone/>
            </a:pPr>
            <a:r>
              <a:rPr lang="en-PH" sz="2800" dirty="0"/>
              <a:t>Instance of </a:t>
            </a:r>
            <a:r>
              <a:rPr lang="en-PH" sz="2800" dirty="0">
                <a:solidFill>
                  <a:schemeClr val="accent4">
                    <a:lumMod val="60000"/>
                    <a:lumOff val="40000"/>
                  </a:schemeClr>
                </a:solidFill>
              </a:rPr>
              <a:t>divide and conquer</a:t>
            </a:r>
            <a:r>
              <a:rPr lang="en-PH" sz="2800" dirty="0"/>
              <a:t>: divide problem into smaller pieces, so that each piece can be solved separately </a:t>
            </a:r>
            <a:endParaRPr lang="en-PH" sz="2800" dirty="0" smtClean="0"/>
          </a:p>
          <a:p>
            <a:pPr marL="0" indent="0">
              <a:buNone/>
            </a:pPr>
            <a:r>
              <a:rPr lang="en-PH" sz="2800" dirty="0" smtClean="0"/>
              <a:t>Partitioning </a:t>
            </a:r>
            <a:r>
              <a:rPr lang="en-PH" sz="2800" dirty="0"/>
              <a:t>in software design is typically hierarchical: understanding can be deepened as necessary </a:t>
            </a:r>
            <a:endParaRPr lang="en-PH" sz="2800" dirty="0" smtClean="0"/>
          </a:p>
          <a:p>
            <a:pPr marL="457200" indent="0">
              <a:buNone/>
            </a:pPr>
            <a:r>
              <a:rPr lang="en-PH" sz="2800" dirty="0" smtClean="0"/>
              <a:t>– </a:t>
            </a:r>
            <a:r>
              <a:rPr lang="en-PH" sz="2800" dirty="0"/>
              <a:t>at high level, code unit is library (at most a couple dozen modules) </a:t>
            </a:r>
            <a:endParaRPr lang="en-PH" sz="2800" dirty="0" smtClean="0"/>
          </a:p>
          <a:p>
            <a:pPr marL="457200" indent="0">
              <a:buNone/>
            </a:pPr>
            <a:r>
              <a:rPr lang="en-PH" sz="2800" dirty="0" smtClean="0"/>
              <a:t>– </a:t>
            </a:r>
            <a:r>
              <a:rPr lang="en-PH" sz="2800" dirty="0"/>
              <a:t>at middle level, code unit is module (maybe a couple dozen functions</a:t>
            </a:r>
            <a:r>
              <a:rPr lang="en-PH" sz="2800" dirty="0" smtClean="0"/>
              <a:t>)</a:t>
            </a:r>
          </a:p>
          <a:p>
            <a:pPr marL="457200" indent="0">
              <a:buNone/>
            </a:pPr>
            <a:r>
              <a:rPr lang="en-PH" sz="2800" dirty="0" smtClean="0"/>
              <a:t> </a:t>
            </a:r>
            <a:r>
              <a:rPr lang="en-PH" sz="2800" dirty="0"/>
              <a:t>– at bottom level, code unit is function (maybe a couple dozen LoC) </a:t>
            </a:r>
            <a:endParaRPr lang="en-PH" i="1" dirty="0"/>
          </a:p>
        </p:txBody>
      </p:sp>
    </p:spTree>
    <p:extLst>
      <p:ext uri="{BB962C8B-B14F-4D97-AF65-F5344CB8AC3E}">
        <p14:creationId xmlns:p14="http://schemas.microsoft.com/office/powerpoint/2010/main" val="37790285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72897" cy="1400530"/>
          </a:xfrm>
        </p:spPr>
        <p:txBody>
          <a:bodyPr/>
          <a:lstStyle/>
          <a:p>
            <a:r>
              <a:rPr lang="en-PH" dirty="0" smtClean="0"/>
              <a:t>Abstraction</a:t>
            </a:r>
            <a:endParaRPr lang="en-PH" dirty="0"/>
          </a:p>
        </p:txBody>
      </p:sp>
      <p:sp>
        <p:nvSpPr>
          <p:cNvPr id="3" name="Content Placeholder 2"/>
          <p:cNvSpPr>
            <a:spLocks noGrp="1"/>
          </p:cNvSpPr>
          <p:nvPr>
            <p:ph idx="1"/>
          </p:nvPr>
        </p:nvSpPr>
        <p:spPr/>
        <p:txBody>
          <a:bodyPr>
            <a:normAutofit fontScale="92500" lnSpcReduction="10000"/>
          </a:bodyPr>
          <a:lstStyle/>
          <a:p>
            <a:pPr marL="0" indent="0">
              <a:buNone/>
            </a:pPr>
            <a:r>
              <a:rPr lang="en-PH" sz="2800" dirty="0"/>
              <a:t>Interfaces describe the </a:t>
            </a:r>
            <a:r>
              <a:rPr lang="en-PH" sz="2800" b="1" dirty="0">
                <a:solidFill>
                  <a:schemeClr val="accent4">
                    <a:lumMod val="60000"/>
                    <a:lumOff val="40000"/>
                  </a:schemeClr>
                </a:solidFill>
              </a:rPr>
              <a:t>external</a:t>
            </a:r>
            <a:r>
              <a:rPr lang="en-PH" sz="2800" dirty="0">
                <a:solidFill>
                  <a:schemeClr val="accent4">
                    <a:lumMod val="60000"/>
                    <a:lumOff val="40000"/>
                  </a:schemeClr>
                </a:solidFill>
              </a:rPr>
              <a:t> </a:t>
            </a:r>
            <a:r>
              <a:rPr lang="en-PH" sz="2800" dirty="0"/>
              <a:t>behavior of a module, not the </a:t>
            </a:r>
            <a:r>
              <a:rPr lang="en-PH" sz="2800" b="1" dirty="0">
                <a:solidFill>
                  <a:schemeClr val="accent4">
                    <a:lumMod val="60000"/>
                    <a:lumOff val="40000"/>
                  </a:schemeClr>
                </a:solidFill>
              </a:rPr>
              <a:t>internal</a:t>
            </a:r>
            <a:r>
              <a:rPr lang="en-PH" sz="2800" dirty="0">
                <a:solidFill>
                  <a:schemeClr val="accent4">
                    <a:lumMod val="60000"/>
                    <a:lumOff val="40000"/>
                  </a:schemeClr>
                </a:solidFill>
              </a:rPr>
              <a:t> </a:t>
            </a:r>
            <a:r>
              <a:rPr lang="en-PH" sz="2800" dirty="0"/>
              <a:t>details that produce the behavior </a:t>
            </a:r>
          </a:p>
          <a:p>
            <a:pPr marL="0" indent="0">
              <a:buNone/>
            </a:pPr>
            <a:r>
              <a:rPr lang="en-PH" sz="2800" dirty="0" smtClean="0"/>
              <a:t>Design </a:t>
            </a:r>
            <a:r>
              <a:rPr lang="en-PH" sz="2800" dirty="0"/>
              <a:t>of one module can proceed with only abstractions of other modules </a:t>
            </a:r>
            <a:endParaRPr lang="en-PH" sz="2800" dirty="0" smtClean="0"/>
          </a:p>
          <a:p>
            <a:pPr marL="0" indent="0">
              <a:buNone/>
            </a:pPr>
            <a:r>
              <a:rPr lang="en-PH" sz="2800" dirty="0" smtClean="0"/>
              <a:t>Later</a:t>
            </a:r>
            <a:r>
              <a:rPr lang="en-PH" sz="2800" dirty="0"/>
              <a:t>, design proceeds from external behavior to internal details </a:t>
            </a:r>
          </a:p>
          <a:p>
            <a:pPr marL="0" indent="0">
              <a:buNone/>
            </a:pPr>
            <a:r>
              <a:rPr lang="en-PH" sz="2800" dirty="0" smtClean="0"/>
              <a:t>Abstraction </a:t>
            </a:r>
            <a:r>
              <a:rPr lang="en-PH" sz="2800" dirty="0"/>
              <a:t>enables: </a:t>
            </a:r>
            <a:endParaRPr lang="en-PH" sz="2800" dirty="0" smtClean="0"/>
          </a:p>
          <a:p>
            <a:pPr marL="457200" indent="-57150">
              <a:buNone/>
            </a:pPr>
            <a:r>
              <a:rPr lang="en-PH" sz="2800" dirty="0" smtClean="0"/>
              <a:t>– </a:t>
            </a:r>
            <a:r>
              <a:rPr lang="en-PH" sz="2800" dirty="0"/>
              <a:t>Forgetting information </a:t>
            </a:r>
            <a:endParaRPr lang="en-PH" sz="2800" dirty="0" smtClean="0"/>
          </a:p>
          <a:p>
            <a:pPr marL="457200" indent="-57150">
              <a:buNone/>
            </a:pPr>
            <a:r>
              <a:rPr lang="en-PH" sz="2800" dirty="0" smtClean="0"/>
              <a:t>– </a:t>
            </a:r>
            <a:r>
              <a:rPr lang="en-PH" sz="2800" dirty="0"/>
              <a:t>Treating different things as though they were the </a:t>
            </a:r>
            <a:r>
              <a:rPr lang="en-PH" sz="2800" dirty="0" smtClean="0"/>
              <a:t>same</a:t>
            </a:r>
            <a:endParaRPr lang="en-PH" i="1" dirty="0"/>
          </a:p>
        </p:txBody>
      </p:sp>
    </p:spTree>
    <p:extLst>
      <p:ext uri="{BB962C8B-B14F-4D97-AF65-F5344CB8AC3E}">
        <p14:creationId xmlns:p14="http://schemas.microsoft.com/office/powerpoint/2010/main" val="22379510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72897" cy="1400530"/>
          </a:xfrm>
        </p:spPr>
        <p:txBody>
          <a:bodyPr/>
          <a:lstStyle/>
          <a:p>
            <a:r>
              <a:rPr lang="en-PH" dirty="0" smtClean="0"/>
              <a:t>Object-Oriented Analysis </a:t>
            </a:r>
            <a:r>
              <a:rPr lang="en-PH" dirty="0"/>
              <a:t>and </a:t>
            </a:r>
            <a:r>
              <a:rPr lang="en-PH" dirty="0" smtClean="0"/>
              <a:t>Design (OOAD)</a:t>
            </a:r>
            <a:endParaRPr lang="en-PH" dirty="0"/>
          </a:p>
        </p:txBody>
      </p:sp>
      <p:sp>
        <p:nvSpPr>
          <p:cNvPr id="3" name="Content Placeholder 2"/>
          <p:cNvSpPr>
            <a:spLocks noGrp="1"/>
          </p:cNvSpPr>
          <p:nvPr>
            <p:ph idx="1"/>
          </p:nvPr>
        </p:nvSpPr>
        <p:spPr>
          <a:xfrm>
            <a:off x="680321" y="2336872"/>
            <a:ext cx="9738687" cy="4159178"/>
          </a:xfrm>
        </p:spPr>
        <p:txBody>
          <a:bodyPr>
            <a:normAutofit/>
          </a:bodyPr>
          <a:lstStyle/>
          <a:p>
            <a:pPr algn="just"/>
            <a:r>
              <a:rPr lang="en-PH" sz="2700" dirty="0" smtClean="0"/>
              <a:t>A </a:t>
            </a:r>
            <a:r>
              <a:rPr lang="en-PH" sz="2700" dirty="0"/>
              <a:t>popular technical approach for analyzing and designing an application, system, or business by applying the object-oriented programming, as well as using visual modeling throughout the development life cycles to foster better stakeholder communication and product quality</a:t>
            </a:r>
            <a:r>
              <a:rPr lang="en-PH" sz="2700" dirty="0" smtClean="0"/>
              <a:t>.</a:t>
            </a:r>
          </a:p>
          <a:p>
            <a:pPr algn="just"/>
            <a:endParaRPr lang="en-PH" sz="2700" dirty="0" smtClean="0"/>
          </a:p>
          <a:p>
            <a:pPr algn="just"/>
            <a:r>
              <a:rPr lang="en-PH" sz="2700" dirty="0"/>
              <a:t>the procedure of identifying software engineering requirements and developing software specifications in terms of a software system’s object model, which comprises of interacting objects.</a:t>
            </a:r>
            <a:endParaRPr lang="en-PH" sz="2700" dirty="0"/>
          </a:p>
        </p:txBody>
      </p:sp>
    </p:spTree>
    <p:extLst>
      <p:ext uri="{BB962C8B-B14F-4D97-AF65-F5344CB8AC3E}">
        <p14:creationId xmlns:p14="http://schemas.microsoft.com/office/powerpoint/2010/main" val="31427724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72897" cy="1400530"/>
          </a:xfrm>
        </p:spPr>
        <p:txBody>
          <a:bodyPr/>
          <a:lstStyle/>
          <a:p>
            <a:r>
              <a:rPr lang="en-PH" dirty="0" smtClean="0"/>
              <a:t>Object-Oriented Analysis </a:t>
            </a:r>
            <a:r>
              <a:rPr lang="en-PH" dirty="0"/>
              <a:t>and </a:t>
            </a:r>
            <a:r>
              <a:rPr lang="en-PH" dirty="0" smtClean="0"/>
              <a:t>Design (OOAD)</a:t>
            </a:r>
            <a:endParaRPr lang="en-PH" dirty="0"/>
          </a:p>
        </p:txBody>
      </p:sp>
      <p:sp>
        <p:nvSpPr>
          <p:cNvPr id="3" name="Content Placeholder 2"/>
          <p:cNvSpPr>
            <a:spLocks noGrp="1"/>
          </p:cNvSpPr>
          <p:nvPr>
            <p:ph idx="1"/>
          </p:nvPr>
        </p:nvSpPr>
        <p:spPr>
          <a:xfrm>
            <a:off x="680321" y="2336872"/>
            <a:ext cx="9949579" cy="4159178"/>
          </a:xfrm>
        </p:spPr>
        <p:txBody>
          <a:bodyPr>
            <a:normAutofit/>
          </a:bodyPr>
          <a:lstStyle/>
          <a:p>
            <a:pPr marL="0" indent="0" algn="just">
              <a:buNone/>
            </a:pPr>
            <a:r>
              <a:rPr lang="en-PH" sz="2800" b="1" dirty="0" smtClean="0"/>
              <a:t>How does OOAD relate to a software engineering process?</a:t>
            </a:r>
          </a:p>
          <a:p>
            <a:pPr marL="685800" algn="just"/>
            <a:r>
              <a:rPr lang="en-PH" sz="2700" dirty="0" smtClean="0"/>
              <a:t>A </a:t>
            </a:r>
            <a:r>
              <a:rPr lang="en-PH" sz="2700" dirty="0"/>
              <a:t>software engineering </a:t>
            </a:r>
            <a:r>
              <a:rPr lang="en-PH" sz="2700" dirty="0" smtClean="0"/>
              <a:t>process tells us </a:t>
            </a:r>
            <a:r>
              <a:rPr lang="en-PH" sz="2700" i="1" u="sng" dirty="0" smtClean="0">
                <a:solidFill>
                  <a:schemeClr val="accent4">
                    <a:lumMod val="60000"/>
                    <a:lumOff val="40000"/>
                  </a:schemeClr>
                </a:solidFill>
              </a:rPr>
              <a:t>who</a:t>
            </a:r>
            <a:r>
              <a:rPr lang="en-PH" sz="2700" dirty="0" smtClean="0">
                <a:solidFill>
                  <a:schemeClr val="accent4">
                    <a:lumMod val="60000"/>
                    <a:lumOff val="40000"/>
                  </a:schemeClr>
                </a:solidFill>
              </a:rPr>
              <a:t> </a:t>
            </a:r>
            <a:r>
              <a:rPr lang="en-PH" sz="2700" dirty="0" smtClean="0"/>
              <a:t>does, </a:t>
            </a:r>
            <a:r>
              <a:rPr lang="en-PH" sz="2700" i="1" u="sng" dirty="0" smtClean="0">
                <a:solidFill>
                  <a:schemeClr val="accent4">
                    <a:lumMod val="60000"/>
                    <a:lumOff val="40000"/>
                  </a:schemeClr>
                </a:solidFill>
              </a:rPr>
              <a:t>what</a:t>
            </a:r>
            <a:r>
              <a:rPr lang="en-PH" sz="2700" dirty="0" smtClean="0">
                <a:solidFill>
                  <a:schemeClr val="accent4">
                    <a:lumMod val="60000"/>
                    <a:lumOff val="40000"/>
                  </a:schemeClr>
                </a:solidFill>
              </a:rPr>
              <a:t> </a:t>
            </a:r>
            <a:r>
              <a:rPr lang="en-PH" sz="2700" dirty="0" smtClean="0"/>
              <a:t>and </a:t>
            </a:r>
            <a:r>
              <a:rPr lang="en-PH" sz="2700" i="1" u="sng" dirty="0" smtClean="0">
                <a:solidFill>
                  <a:schemeClr val="accent4">
                    <a:lumMod val="60000"/>
                    <a:lumOff val="40000"/>
                  </a:schemeClr>
                </a:solidFill>
              </a:rPr>
              <a:t>when</a:t>
            </a:r>
            <a:r>
              <a:rPr lang="en-PH" sz="2700" dirty="0" smtClean="0"/>
              <a:t>, OOAD shows us </a:t>
            </a:r>
            <a:r>
              <a:rPr lang="en-PH" sz="2700" i="1" u="sng" dirty="0" smtClean="0">
                <a:solidFill>
                  <a:schemeClr val="accent4">
                    <a:lumMod val="60000"/>
                    <a:lumOff val="40000"/>
                  </a:schemeClr>
                </a:solidFill>
              </a:rPr>
              <a:t>how</a:t>
            </a:r>
          </a:p>
        </p:txBody>
      </p:sp>
    </p:spTree>
    <p:extLst>
      <p:ext uri="{BB962C8B-B14F-4D97-AF65-F5344CB8AC3E}">
        <p14:creationId xmlns:p14="http://schemas.microsoft.com/office/powerpoint/2010/main" val="19272708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72897" cy="1400530"/>
          </a:xfrm>
        </p:spPr>
        <p:txBody>
          <a:bodyPr/>
          <a:lstStyle/>
          <a:p>
            <a:r>
              <a:rPr lang="en-PH" dirty="0" smtClean="0"/>
              <a:t>Benefits of OOAD</a:t>
            </a:r>
            <a:endParaRPr lang="en-PH" dirty="0"/>
          </a:p>
        </p:txBody>
      </p:sp>
      <p:sp>
        <p:nvSpPr>
          <p:cNvPr id="3" name="Content Placeholder 2"/>
          <p:cNvSpPr>
            <a:spLocks noGrp="1"/>
          </p:cNvSpPr>
          <p:nvPr>
            <p:ph idx="1"/>
          </p:nvPr>
        </p:nvSpPr>
        <p:spPr>
          <a:xfrm>
            <a:off x="680321" y="2336872"/>
            <a:ext cx="9738687" cy="4159178"/>
          </a:xfrm>
        </p:spPr>
        <p:txBody>
          <a:bodyPr>
            <a:normAutofit/>
          </a:bodyPr>
          <a:lstStyle/>
          <a:p>
            <a:pPr algn="just"/>
            <a:r>
              <a:rPr lang="en-PH" sz="2800" dirty="0" smtClean="0"/>
              <a:t>Improves team communications by providing a common design language and notation</a:t>
            </a:r>
          </a:p>
          <a:p>
            <a:pPr algn="just"/>
            <a:r>
              <a:rPr lang="en-PH" sz="2800" dirty="0" smtClean="0"/>
              <a:t>Provides a tool set for supporting a software engineering process</a:t>
            </a:r>
          </a:p>
          <a:p>
            <a:pPr algn="just"/>
            <a:r>
              <a:rPr lang="en-PH" sz="2800" dirty="0" smtClean="0"/>
              <a:t>Allows greater participation in the design process</a:t>
            </a:r>
          </a:p>
        </p:txBody>
      </p:sp>
    </p:spTree>
    <p:extLst>
      <p:ext uri="{BB962C8B-B14F-4D97-AF65-F5344CB8AC3E}">
        <p14:creationId xmlns:p14="http://schemas.microsoft.com/office/powerpoint/2010/main" val="12659957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References</a:t>
            </a:r>
            <a:endParaRPr lang="en-PH" dirty="0"/>
          </a:p>
        </p:txBody>
      </p:sp>
      <p:sp>
        <p:nvSpPr>
          <p:cNvPr id="3" name="Content Placeholder 2"/>
          <p:cNvSpPr>
            <a:spLocks noGrp="1"/>
          </p:cNvSpPr>
          <p:nvPr>
            <p:ph idx="1"/>
          </p:nvPr>
        </p:nvSpPr>
        <p:spPr/>
        <p:txBody>
          <a:bodyPr>
            <a:normAutofit fontScale="85000" lnSpcReduction="20000"/>
          </a:bodyPr>
          <a:lstStyle/>
          <a:p>
            <a:r>
              <a:rPr lang="en-PH" dirty="0">
                <a:hlinkClick r:id="rId2"/>
              </a:rPr>
              <a:t>https://</a:t>
            </a:r>
            <a:r>
              <a:rPr lang="en-PH" dirty="0" smtClean="0">
                <a:hlinkClick r:id="rId2"/>
              </a:rPr>
              <a:t>en.wikipedia.org/wiki/Software_engineering</a:t>
            </a:r>
            <a:endParaRPr lang="en-PH" dirty="0" smtClean="0"/>
          </a:p>
          <a:p>
            <a:r>
              <a:rPr lang="en-PH" dirty="0">
                <a:hlinkClick r:id="rId3"/>
              </a:rPr>
              <a:t>http://careersplay.com/7-importance-of-software-engineering-you-never-know</a:t>
            </a:r>
            <a:r>
              <a:rPr lang="en-PH" dirty="0" smtClean="0">
                <a:hlinkClick r:id="rId3"/>
              </a:rPr>
              <a:t>/</a:t>
            </a:r>
            <a:endParaRPr lang="en-PH" dirty="0" smtClean="0"/>
          </a:p>
          <a:p>
            <a:r>
              <a:rPr lang="en-PH" dirty="0">
                <a:hlinkClick r:id="rId4"/>
              </a:rPr>
              <a:t>https://</a:t>
            </a:r>
            <a:r>
              <a:rPr lang="en-PH" dirty="0" smtClean="0">
                <a:hlinkClick r:id="rId4"/>
              </a:rPr>
              <a:t>en.wikipedia.org/wiki/Software_design</a:t>
            </a:r>
            <a:endParaRPr lang="en-PH" dirty="0" smtClean="0"/>
          </a:p>
          <a:p>
            <a:r>
              <a:rPr lang="en-PH" dirty="0">
                <a:hlinkClick r:id="rId5"/>
              </a:rPr>
              <a:t>https://</a:t>
            </a:r>
            <a:r>
              <a:rPr lang="en-PH" dirty="0" smtClean="0">
                <a:hlinkClick r:id="rId5"/>
              </a:rPr>
              <a:t>www.tutorialspoint.com/software_engineering/software_design_basics.htm</a:t>
            </a:r>
            <a:endParaRPr lang="en-PH" dirty="0" smtClean="0"/>
          </a:p>
          <a:p>
            <a:r>
              <a:rPr lang="en-PH" dirty="0">
                <a:hlinkClick r:id="rId6"/>
              </a:rPr>
              <a:t>http://i.cs.hku.hk/~</a:t>
            </a:r>
            <a:r>
              <a:rPr lang="en-PH" dirty="0" smtClean="0">
                <a:hlinkClick r:id="rId6"/>
              </a:rPr>
              <a:t>kpchan/csis0521/Notes/Design.pdf</a:t>
            </a:r>
            <a:endParaRPr lang="en-PH" dirty="0" smtClean="0"/>
          </a:p>
          <a:p>
            <a:r>
              <a:rPr lang="en-PH" dirty="0">
                <a:hlinkClick r:id="rId7"/>
              </a:rPr>
              <a:t>http://www.readorrefer.in/article/Software-Design---Objectives_9280</a:t>
            </a:r>
            <a:r>
              <a:rPr lang="en-PH" dirty="0" smtClean="0">
                <a:hlinkClick r:id="rId7"/>
              </a:rPr>
              <a:t>/</a:t>
            </a:r>
            <a:endParaRPr lang="en-PH" dirty="0" smtClean="0"/>
          </a:p>
          <a:p>
            <a:r>
              <a:rPr lang="en-PH" dirty="0">
                <a:hlinkClick r:id="rId8"/>
              </a:rPr>
              <a:t>https://</a:t>
            </a:r>
            <a:r>
              <a:rPr lang="en-PH" dirty="0" smtClean="0">
                <a:hlinkClick r:id="rId8"/>
              </a:rPr>
              <a:t>www.cs.cornell.edu/courses/cs3110/2016fa/l/10-design/lec.pdf</a:t>
            </a:r>
            <a:endParaRPr lang="en-PH" dirty="0" smtClean="0"/>
          </a:p>
          <a:p>
            <a:r>
              <a:rPr lang="en-PH" dirty="0">
                <a:hlinkClick r:id="rId9"/>
              </a:rPr>
              <a:t>http://www.tutorialspoint.com/object_oriented_analysis_design</a:t>
            </a:r>
            <a:r>
              <a:rPr lang="en-PH" dirty="0" smtClean="0">
                <a:hlinkClick r:id="rId9"/>
              </a:rPr>
              <a:t>/</a:t>
            </a:r>
            <a:endParaRPr lang="en-PH" dirty="0" smtClean="0"/>
          </a:p>
          <a:p>
            <a:r>
              <a:rPr lang="en-PH" dirty="0">
                <a:hlinkClick r:id="rId10"/>
              </a:rPr>
              <a:t>https://</a:t>
            </a:r>
            <a:r>
              <a:rPr lang="en-PH" dirty="0" smtClean="0">
                <a:hlinkClick r:id="rId10"/>
              </a:rPr>
              <a:t>en.wikipedia.org/wiki/Object-oriented_analysis_and_design</a:t>
            </a:r>
            <a:endParaRPr lang="en-PH" dirty="0" smtClean="0"/>
          </a:p>
          <a:p>
            <a:endParaRPr lang="en-PH" dirty="0" smtClean="0"/>
          </a:p>
          <a:p>
            <a:endParaRPr lang="en-PH" dirty="0" smtClean="0"/>
          </a:p>
          <a:p>
            <a:endParaRPr lang="en-PH" dirty="0"/>
          </a:p>
        </p:txBody>
      </p:sp>
    </p:spTree>
    <p:extLst>
      <p:ext uri="{BB962C8B-B14F-4D97-AF65-F5344CB8AC3E}">
        <p14:creationId xmlns:p14="http://schemas.microsoft.com/office/powerpoint/2010/main" val="4263000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72897" cy="1400530"/>
          </a:xfrm>
        </p:spPr>
        <p:txBody>
          <a:bodyPr>
            <a:normAutofit/>
          </a:bodyPr>
          <a:lstStyle/>
          <a:p>
            <a:r>
              <a:rPr lang="en-PH" dirty="0" smtClean="0"/>
              <a:t>Importance of Software Engineering</a:t>
            </a:r>
            <a:endParaRPr lang="en-PH" dirty="0"/>
          </a:p>
        </p:txBody>
      </p:sp>
      <p:sp>
        <p:nvSpPr>
          <p:cNvPr id="3" name="Content Placeholder 2"/>
          <p:cNvSpPr>
            <a:spLocks noGrp="1"/>
          </p:cNvSpPr>
          <p:nvPr>
            <p:ph idx="1"/>
          </p:nvPr>
        </p:nvSpPr>
        <p:spPr/>
        <p:txBody>
          <a:bodyPr>
            <a:normAutofit/>
          </a:bodyPr>
          <a:lstStyle/>
          <a:p>
            <a:pPr marL="0" indent="0">
              <a:buNone/>
            </a:pPr>
            <a:r>
              <a:rPr lang="en-PH" sz="2800" b="1" dirty="0" smtClean="0">
                <a:solidFill>
                  <a:schemeClr val="accent4">
                    <a:lumMod val="60000"/>
                    <a:lumOff val="40000"/>
                  </a:schemeClr>
                </a:solidFill>
              </a:rPr>
              <a:t>1. Reduces complexity</a:t>
            </a:r>
            <a:endParaRPr lang="en-PH" sz="2800" b="1" dirty="0">
              <a:solidFill>
                <a:schemeClr val="accent4">
                  <a:lumMod val="60000"/>
                  <a:lumOff val="40000"/>
                </a:schemeClr>
              </a:solidFill>
            </a:endParaRPr>
          </a:p>
          <a:p>
            <a:pPr marL="682625" indent="-450850" algn="just">
              <a:buFont typeface="Wingdings" panose="05000000000000000000" pitchFamily="2" charset="2"/>
              <a:buChar char="Ø"/>
            </a:pPr>
            <a:r>
              <a:rPr lang="en-PH" dirty="0" smtClean="0"/>
              <a:t>Software engineering has a great solution to decrease the complexity of any project. </a:t>
            </a:r>
          </a:p>
          <a:p>
            <a:pPr marL="682625" indent="-450850" algn="just">
              <a:buFont typeface="Wingdings" panose="05000000000000000000" pitchFamily="2" charset="2"/>
              <a:buChar char="Ø"/>
            </a:pPr>
            <a:r>
              <a:rPr lang="en-PH" dirty="0" smtClean="0"/>
              <a:t>It divides big problems into several small problems and then start solving each small problem one by one. At the end, all these solved problems are combined with each other to get the final solution. </a:t>
            </a:r>
          </a:p>
          <a:p>
            <a:pPr marL="682625" indent="-450850" algn="just">
              <a:buFont typeface="Wingdings" panose="05000000000000000000" pitchFamily="2" charset="2"/>
              <a:buChar char="Ø"/>
            </a:pPr>
            <a:r>
              <a:rPr lang="en-PH" dirty="0" smtClean="0"/>
              <a:t>The big problem of software complexity can be solved easily with the help of software engineering.</a:t>
            </a:r>
          </a:p>
        </p:txBody>
      </p:sp>
    </p:spTree>
    <p:extLst>
      <p:ext uri="{BB962C8B-B14F-4D97-AF65-F5344CB8AC3E}">
        <p14:creationId xmlns:p14="http://schemas.microsoft.com/office/powerpoint/2010/main" val="28048539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72897" cy="1400530"/>
          </a:xfrm>
        </p:spPr>
        <p:txBody>
          <a:bodyPr>
            <a:normAutofit/>
          </a:bodyPr>
          <a:lstStyle/>
          <a:p>
            <a:r>
              <a:rPr lang="en-PH" dirty="0" smtClean="0"/>
              <a:t>Importance of Software Engineering</a:t>
            </a:r>
            <a:endParaRPr lang="en-PH" dirty="0"/>
          </a:p>
        </p:txBody>
      </p:sp>
      <p:sp>
        <p:nvSpPr>
          <p:cNvPr id="3" name="Content Placeholder 2"/>
          <p:cNvSpPr>
            <a:spLocks noGrp="1"/>
          </p:cNvSpPr>
          <p:nvPr>
            <p:ph idx="1"/>
          </p:nvPr>
        </p:nvSpPr>
        <p:spPr/>
        <p:txBody>
          <a:bodyPr/>
          <a:lstStyle/>
          <a:p>
            <a:pPr marL="0" indent="0" fontAlgn="base">
              <a:buNone/>
            </a:pPr>
            <a:r>
              <a:rPr lang="en-PH" sz="2800" b="1" dirty="0" smtClean="0">
                <a:solidFill>
                  <a:schemeClr val="accent4">
                    <a:lumMod val="60000"/>
                    <a:lumOff val="40000"/>
                  </a:schemeClr>
                </a:solidFill>
              </a:rPr>
              <a:t>2. To </a:t>
            </a:r>
            <a:r>
              <a:rPr lang="en-PH" sz="2800" b="1" dirty="0">
                <a:solidFill>
                  <a:schemeClr val="accent4">
                    <a:lumMod val="60000"/>
                    <a:lumOff val="40000"/>
                  </a:schemeClr>
                </a:solidFill>
              </a:rPr>
              <a:t>minimize software </a:t>
            </a:r>
            <a:r>
              <a:rPr lang="en-PH" sz="2800" b="1" dirty="0" smtClean="0">
                <a:solidFill>
                  <a:schemeClr val="accent4">
                    <a:lumMod val="60000"/>
                    <a:lumOff val="40000"/>
                  </a:schemeClr>
                </a:solidFill>
              </a:rPr>
              <a:t>cost</a:t>
            </a:r>
          </a:p>
          <a:p>
            <a:pPr marL="682625" indent="-450850" algn="just" fontAlgn="base">
              <a:buFont typeface="Wingdings" panose="05000000000000000000" pitchFamily="2" charset="2"/>
              <a:buChar char="Ø"/>
            </a:pPr>
            <a:r>
              <a:rPr lang="en-PH" dirty="0" smtClean="0"/>
              <a:t>In </a:t>
            </a:r>
            <a:r>
              <a:rPr lang="en-PH" dirty="0"/>
              <a:t>software engineering, programmers plan everything and reduce all </a:t>
            </a:r>
            <a:r>
              <a:rPr lang="en-PH" dirty="0" smtClean="0"/>
              <a:t>things </a:t>
            </a:r>
            <a:r>
              <a:rPr lang="en-PH" dirty="0"/>
              <a:t>that are not required. In turn, cost for software productions becomes less as compared to any software that does not use software engineering approach.</a:t>
            </a:r>
            <a:endParaRPr lang="en-PH" b="1" dirty="0"/>
          </a:p>
        </p:txBody>
      </p:sp>
    </p:spTree>
    <p:extLst>
      <p:ext uri="{BB962C8B-B14F-4D97-AF65-F5344CB8AC3E}">
        <p14:creationId xmlns:p14="http://schemas.microsoft.com/office/powerpoint/2010/main" val="2230904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72897" cy="1400530"/>
          </a:xfrm>
        </p:spPr>
        <p:txBody>
          <a:bodyPr>
            <a:normAutofit/>
          </a:bodyPr>
          <a:lstStyle/>
          <a:p>
            <a:r>
              <a:rPr lang="en-PH" dirty="0" smtClean="0"/>
              <a:t>Importance of Software Engineering</a:t>
            </a:r>
            <a:endParaRPr lang="en-PH" dirty="0"/>
          </a:p>
        </p:txBody>
      </p:sp>
      <p:sp>
        <p:nvSpPr>
          <p:cNvPr id="3" name="Content Placeholder 2"/>
          <p:cNvSpPr>
            <a:spLocks noGrp="1"/>
          </p:cNvSpPr>
          <p:nvPr>
            <p:ph idx="1"/>
          </p:nvPr>
        </p:nvSpPr>
        <p:spPr/>
        <p:txBody>
          <a:bodyPr>
            <a:normAutofit/>
          </a:bodyPr>
          <a:lstStyle/>
          <a:p>
            <a:pPr marL="0" indent="0">
              <a:buNone/>
            </a:pPr>
            <a:r>
              <a:rPr lang="en-PH" sz="2800" b="1" dirty="0">
                <a:solidFill>
                  <a:schemeClr val="accent4">
                    <a:lumMod val="60000"/>
                    <a:lumOff val="40000"/>
                  </a:schemeClr>
                </a:solidFill>
              </a:rPr>
              <a:t>3</a:t>
            </a:r>
            <a:r>
              <a:rPr lang="en-PH" sz="2800" b="1" dirty="0" smtClean="0">
                <a:solidFill>
                  <a:schemeClr val="accent4">
                    <a:lumMod val="60000"/>
                    <a:lumOff val="40000"/>
                  </a:schemeClr>
                </a:solidFill>
              </a:rPr>
              <a:t>. To decrease time</a:t>
            </a:r>
            <a:endParaRPr lang="en-PH" sz="2800" b="1" dirty="0">
              <a:solidFill>
                <a:schemeClr val="accent4">
                  <a:lumMod val="60000"/>
                  <a:lumOff val="40000"/>
                </a:schemeClr>
              </a:solidFill>
            </a:endParaRPr>
          </a:p>
          <a:p>
            <a:pPr marL="682625" indent="-450850" algn="just">
              <a:buFont typeface="Wingdings" panose="05000000000000000000" pitchFamily="2" charset="2"/>
              <a:buChar char="Ø"/>
            </a:pPr>
            <a:r>
              <a:rPr lang="en-PH" dirty="0"/>
              <a:t>Anything that is not made according to the plan always wastes time. </a:t>
            </a:r>
            <a:endParaRPr lang="en-PH" dirty="0" smtClean="0"/>
          </a:p>
          <a:p>
            <a:pPr marL="682625" indent="-450850" algn="just">
              <a:buFont typeface="Wingdings" panose="05000000000000000000" pitchFamily="2" charset="2"/>
              <a:buChar char="Ø"/>
            </a:pPr>
            <a:r>
              <a:rPr lang="en-PH" dirty="0" smtClean="0"/>
              <a:t>Software development is </a:t>
            </a:r>
            <a:r>
              <a:rPr lang="en-PH" dirty="0"/>
              <a:t>a very time consuming process and if it is not well managed then this can take a lot of time. </a:t>
            </a:r>
            <a:endParaRPr lang="en-PH" dirty="0" smtClean="0"/>
          </a:p>
          <a:p>
            <a:pPr marL="682625" indent="-450850" algn="just">
              <a:buFont typeface="Wingdings" panose="05000000000000000000" pitchFamily="2" charset="2"/>
              <a:buChar char="Ø"/>
            </a:pPr>
            <a:r>
              <a:rPr lang="en-PH" dirty="0" smtClean="0"/>
              <a:t>So </a:t>
            </a:r>
            <a:r>
              <a:rPr lang="en-PH" dirty="0"/>
              <a:t>if you are making your software according to software engineering approach then it will reduce a lot of time.</a:t>
            </a:r>
            <a:endParaRPr lang="en-PH" dirty="0" smtClean="0"/>
          </a:p>
        </p:txBody>
      </p:sp>
    </p:spTree>
    <p:extLst>
      <p:ext uri="{BB962C8B-B14F-4D97-AF65-F5344CB8AC3E}">
        <p14:creationId xmlns:p14="http://schemas.microsoft.com/office/powerpoint/2010/main" val="401691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72897" cy="1400530"/>
          </a:xfrm>
        </p:spPr>
        <p:txBody>
          <a:bodyPr>
            <a:normAutofit/>
          </a:bodyPr>
          <a:lstStyle/>
          <a:p>
            <a:r>
              <a:rPr lang="en-PH" dirty="0" smtClean="0"/>
              <a:t>Importance of Software Engineering</a:t>
            </a:r>
            <a:endParaRPr lang="en-PH" dirty="0"/>
          </a:p>
        </p:txBody>
      </p:sp>
      <p:sp>
        <p:nvSpPr>
          <p:cNvPr id="3" name="Content Placeholder 2"/>
          <p:cNvSpPr>
            <a:spLocks noGrp="1"/>
          </p:cNvSpPr>
          <p:nvPr>
            <p:ph idx="1"/>
          </p:nvPr>
        </p:nvSpPr>
        <p:spPr/>
        <p:txBody>
          <a:bodyPr/>
          <a:lstStyle/>
          <a:p>
            <a:pPr marL="0" indent="0">
              <a:buNone/>
            </a:pPr>
            <a:r>
              <a:rPr lang="en-PH" sz="2800" dirty="0" smtClean="0">
                <a:solidFill>
                  <a:schemeClr val="accent4">
                    <a:lumMod val="60000"/>
                    <a:lumOff val="40000"/>
                  </a:schemeClr>
                </a:solidFill>
              </a:rPr>
              <a:t>4. </a:t>
            </a:r>
            <a:r>
              <a:rPr lang="en-PH" sz="2800" b="1" dirty="0">
                <a:solidFill>
                  <a:schemeClr val="accent4">
                    <a:lumMod val="60000"/>
                    <a:lumOff val="40000"/>
                  </a:schemeClr>
                </a:solidFill>
              </a:rPr>
              <a:t>Handling big projects</a:t>
            </a:r>
          </a:p>
          <a:p>
            <a:pPr marL="682625" indent="-450850" algn="just">
              <a:buFont typeface="Wingdings" panose="05000000000000000000" pitchFamily="2" charset="2"/>
              <a:buChar char="Ø"/>
            </a:pPr>
            <a:r>
              <a:rPr lang="en-PH" dirty="0"/>
              <a:t>Big projects are not made in few days and they require lots of patience, planning and management. </a:t>
            </a:r>
            <a:endParaRPr lang="en-PH" dirty="0" smtClean="0"/>
          </a:p>
          <a:p>
            <a:pPr marL="682625" indent="-450850" algn="just">
              <a:buFont typeface="Wingdings" panose="05000000000000000000" pitchFamily="2" charset="2"/>
              <a:buChar char="Ø"/>
            </a:pPr>
            <a:r>
              <a:rPr lang="en-PH" dirty="0" smtClean="0"/>
              <a:t>And </a:t>
            </a:r>
            <a:r>
              <a:rPr lang="en-PH" dirty="0"/>
              <a:t>to invest six and seven months of any company, it requires lots of planning, direction, testing and maintenance. </a:t>
            </a:r>
            <a:endParaRPr lang="en-PH" dirty="0" smtClean="0"/>
          </a:p>
          <a:p>
            <a:pPr marL="682625" indent="-450850" algn="just">
              <a:buFont typeface="Wingdings" panose="05000000000000000000" pitchFamily="2" charset="2"/>
              <a:buChar char="Ø"/>
            </a:pPr>
            <a:r>
              <a:rPr lang="en-PH" dirty="0" smtClean="0"/>
              <a:t>So to handle big projects without any problem, company has to go for software engineering approach.</a:t>
            </a:r>
          </a:p>
        </p:txBody>
      </p:sp>
    </p:spTree>
    <p:extLst>
      <p:ext uri="{BB962C8B-B14F-4D97-AF65-F5344CB8AC3E}">
        <p14:creationId xmlns:p14="http://schemas.microsoft.com/office/powerpoint/2010/main" val="1860023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72897" cy="1400530"/>
          </a:xfrm>
        </p:spPr>
        <p:txBody>
          <a:bodyPr>
            <a:normAutofit/>
          </a:bodyPr>
          <a:lstStyle/>
          <a:p>
            <a:r>
              <a:rPr lang="en-PH" dirty="0" smtClean="0"/>
              <a:t>Importance of Software Engineering</a:t>
            </a:r>
            <a:endParaRPr lang="en-PH" dirty="0"/>
          </a:p>
        </p:txBody>
      </p:sp>
      <p:sp>
        <p:nvSpPr>
          <p:cNvPr id="3" name="Content Placeholder 2"/>
          <p:cNvSpPr>
            <a:spLocks noGrp="1"/>
          </p:cNvSpPr>
          <p:nvPr>
            <p:ph idx="1"/>
          </p:nvPr>
        </p:nvSpPr>
        <p:spPr/>
        <p:txBody>
          <a:bodyPr/>
          <a:lstStyle/>
          <a:p>
            <a:pPr marL="0" indent="0">
              <a:buNone/>
            </a:pPr>
            <a:r>
              <a:rPr lang="en-PH" sz="2800" dirty="0" smtClean="0">
                <a:solidFill>
                  <a:schemeClr val="accent4">
                    <a:lumMod val="60000"/>
                    <a:lumOff val="40000"/>
                  </a:schemeClr>
                </a:solidFill>
              </a:rPr>
              <a:t>5. </a:t>
            </a:r>
            <a:r>
              <a:rPr lang="en-PH" sz="2800" b="1" dirty="0">
                <a:solidFill>
                  <a:schemeClr val="accent4">
                    <a:lumMod val="60000"/>
                    <a:lumOff val="40000"/>
                  </a:schemeClr>
                </a:solidFill>
              </a:rPr>
              <a:t>Reliable software</a:t>
            </a:r>
          </a:p>
          <a:p>
            <a:pPr marL="682625" indent="-450850" algn="just">
              <a:buFont typeface="Wingdings" panose="05000000000000000000" pitchFamily="2" charset="2"/>
              <a:buChar char="Ø"/>
            </a:pPr>
            <a:r>
              <a:rPr lang="en-PH" dirty="0"/>
              <a:t>Software should be reliable, means if you have delivered the software then it should work for at least it’s given time span or subscription. And if any bugs come in the software then company is responsible for solving all these bugs. </a:t>
            </a:r>
            <a:endParaRPr lang="en-PH" dirty="0" smtClean="0"/>
          </a:p>
          <a:p>
            <a:pPr marL="682625" indent="-450850" algn="just">
              <a:buFont typeface="Wingdings" panose="05000000000000000000" pitchFamily="2" charset="2"/>
              <a:buChar char="Ø"/>
            </a:pPr>
            <a:r>
              <a:rPr lang="en-PH" dirty="0" smtClean="0"/>
              <a:t>Because </a:t>
            </a:r>
            <a:r>
              <a:rPr lang="en-PH" dirty="0"/>
              <a:t>in software engineering, testing and maintenance is provided so there is no worry of its reliability.</a:t>
            </a:r>
            <a:endParaRPr lang="en-PH" dirty="0" smtClean="0"/>
          </a:p>
        </p:txBody>
      </p:sp>
    </p:spTree>
    <p:extLst>
      <p:ext uri="{BB962C8B-B14F-4D97-AF65-F5344CB8AC3E}">
        <p14:creationId xmlns:p14="http://schemas.microsoft.com/office/powerpoint/2010/main" val="1489353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72897" cy="1400530"/>
          </a:xfrm>
        </p:spPr>
        <p:txBody>
          <a:bodyPr>
            <a:normAutofit/>
          </a:bodyPr>
          <a:lstStyle/>
          <a:p>
            <a:r>
              <a:rPr lang="en-PH" dirty="0" smtClean="0"/>
              <a:t>Importance of Software Engineering</a:t>
            </a:r>
            <a:endParaRPr lang="en-PH" dirty="0"/>
          </a:p>
        </p:txBody>
      </p:sp>
      <p:sp>
        <p:nvSpPr>
          <p:cNvPr id="3" name="Content Placeholder 2"/>
          <p:cNvSpPr>
            <a:spLocks noGrp="1"/>
          </p:cNvSpPr>
          <p:nvPr>
            <p:ph idx="1"/>
          </p:nvPr>
        </p:nvSpPr>
        <p:spPr/>
        <p:txBody>
          <a:bodyPr/>
          <a:lstStyle/>
          <a:p>
            <a:pPr marL="0" indent="0">
              <a:buNone/>
            </a:pPr>
            <a:r>
              <a:rPr lang="en-PH" sz="2800" b="1" dirty="0" smtClean="0">
                <a:solidFill>
                  <a:schemeClr val="accent4">
                    <a:lumMod val="60000"/>
                    <a:lumOff val="40000"/>
                  </a:schemeClr>
                </a:solidFill>
              </a:rPr>
              <a:t>6. Effectiveness</a:t>
            </a:r>
          </a:p>
          <a:p>
            <a:pPr marL="682625" indent="-395288" algn="just">
              <a:buFont typeface="Wingdings" panose="05000000000000000000" pitchFamily="2" charset="2"/>
              <a:buChar char="Ø"/>
            </a:pPr>
            <a:r>
              <a:rPr lang="en-PH" dirty="0" smtClean="0"/>
              <a:t>Effectiveness </a:t>
            </a:r>
            <a:r>
              <a:rPr lang="en-PH" dirty="0"/>
              <a:t>comes if anything has made according to the standards. Software standards are the big focus of companies to make it more effective. So Software becomes more effective in performance with the help of software engineering.</a:t>
            </a:r>
            <a:endParaRPr lang="en-PH" dirty="0" smtClean="0"/>
          </a:p>
        </p:txBody>
      </p:sp>
    </p:spTree>
    <p:extLst>
      <p:ext uri="{BB962C8B-B14F-4D97-AF65-F5344CB8AC3E}">
        <p14:creationId xmlns:p14="http://schemas.microsoft.com/office/powerpoint/2010/main" val="2413138836"/>
      </p:ext>
    </p:extLst>
  </p:cSld>
  <p:clrMapOvr>
    <a:masterClrMapping/>
  </p:clrMapOvr>
</p:sld>
</file>

<file path=ppt/theme/theme1.xml><?xml version="1.0" encoding="utf-8"?>
<a:theme xmlns:a="http://schemas.openxmlformats.org/drawingml/2006/main" name="Berli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1990</TotalTime>
  <Words>1449</Words>
  <Application>Microsoft Office PowerPoint</Application>
  <PresentationFormat>Widescreen</PresentationFormat>
  <Paragraphs>167</Paragraphs>
  <Slides>37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Trebuchet MS</vt:lpstr>
      <vt:lpstr>Wingdings</vt:lpstr>
      <vt:lpstr>Berlin</vt:lpstr>
      <vt:lpstr>Introduction to OO Analysis and Design (OOAD)</vt:lpstr>
      <vt:lpstr>Topics:</vt:lpstr>
      <vt:lpstr>Software Engineering</vt:lpstr>
      <vt:lpstr>Importance of Software Engineering</vt:lpstr>
      <vt:lpstr>Importance of Software Engineering</vt:lpstr>
      <vt:lpstr>Importance of Software Engineering</vt:lpstr>
      <vt:lpstr>Importance of Software Engineering</vt:lpstr>
      <vt:lpstr>Importance of Software Engineering</vt:lpstr>
      <vt:lpstr>Importance of Software Engineering</vt:lpstr>
      <vt:lpstr>Importance of Software Engineering</vt:lpstr>
      <vt:lpstr>Software Design</vt:lpstr>
      <vt:lpstr>Analysis vs Design</vt:lpstr>
      <vt:lpstr>Inputs and Outputs of Software Design</vt:lpstr>
      <vt:lpstr>Levels of Software Design</vt:lpstr>
      <vt:lpstr>Levels of Software Design</vt:lpstr>
      <vt:lpstr>Levels of Software Design</vt:lpstr>
      <vt:lpstr>Design Objectives</vt:lpstr>
      <vt:lpstr>Design Objectives</vt:lpstr>
      <vt:lpstr>Design Objectives</vt:lpstr>
      <vt:lpstr>Design Objectives</vt:lpstr>
      <vt:lpstr>Design Objectives</vt:lpstr>
      <vt:lpstr>Design Objectives</vt:lpstr>
      <vt:lpstr>Design Objectives</vt:lpstr>
      <vt:lpstr>Design Objectives</vt:lpstr>
      <vt:lpstr>Design Objectives</vt:lpstr>
      <vt:lpstr>Design Objectives</vt:lpstr>
      <vt:lpstr>Design Strategies</vt:lpstr>
      <vt:lpstr>Top Down Design</vt:lpstr>
      <vt:lpstr>Bottom Up Design</vt:lpstr>
      <vt:lpstr>Design Strategies</vt:lpstr>
      <vt:lpstr>Design Principles</vt:lpstr>
      <vt:lpstr>Partitioning</vt:lpstr>
      <vt:lpstr>Abstraction</vt:lpstr>
      <vt:lpstr>Object-Oriented Analysis and Design (OOAD)</vt:lpstr>
      <vt:lpstr>Object-Oriented Analysis and Design (OOAD)</vt:lpstr>
      <vt:lpstr>Benefits of OOAD</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casero</dc:creator>
  <cp:lastModifiedBy>casero</cp:lastModifiedBy>
  <cp:revision>25</cp:revision>
  <dcterms:created xsi:type="dcterms:W3CDTF">2017-07-01T05:09:47Z</dcterms:created>
  <dcterms:modified xsi:type="dcterms:W3CDTF">2017-07-02T14:20:40Z</dcterms:modified>
</cp:coreProperties>
</file>