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2"/>
  </p:notes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2DCAF-90DE-4327-B971-E91E19A39AEB}"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0C2BB-3F0F-48B7-8A7F-6BE8B2737F44}" type="slidenum">
              <a:rPr lang="en-US" smtClean="0"/>
              <a:t>‹#›</a:t>
            </a:fld>
            <a:endParaRPr lang="en-US"/>
          </a:p>
        </p:txBody>
      </p:sp>
    </p:spTree>
    <p:extLst>
      <p:ext uri="{BB962C8B-B14F-4D97-AF65-F5344CB8AC3E}">
        <p14:creationId xmlns:p14="http://schemas.microsoft.com/office/powerpoint/2010/main" val="827701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41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41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008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121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67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24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79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5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51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53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78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31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66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52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5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31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39309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eeksforgeeks.org/priority-queue-set-1-introduction/" TargetMode="External"/><Relationship Id="rId2" Type="http://schemas.openxmlformats.org/officeDocument/2006/relationships/hyperlink" Target="http://en.wikipedia.org/wiki/Priority_queue" TargetMode="External"/><Relationship Id="rId1" Type="http://schemas.openxmlformats.org/officeDocument/2006/relationships/slideLayout" Target="../slideLayouts/slideLayout2.xml"/><Relationship Id="rId5" Type="http://schemas.openxmlformats.org/officeDocument/2006/relationships/hyperlink" Target="https://en.wikipedia.org/wiki/Binary_heap" TargetMode="External"/><Relationship Id="rId4" Type="http://schemas.openxmlformats.org/officeDocument/2006/relationships/hyperlink" Target="http://www.geeksforgeeks.org/binary-he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C008-92FE-40C8-BF58-CD9A33FD7274}"/>
              </a:ext>
            </a:extLst>
          </p:cNvPr>
          <p:cNvSpPr>
            <a:spLocks noGrp="1"/>
          </p:cNvSpPr>
          <p:nvPr>
            <p:ph type="ctrTitle"/>
          </p:nvPr>
        </p:nvSpPr>
        <p:spPr/>
        <p:txBody>
          <a:bodyPr/>
          <a:lstStyle/>
          <a:p>
            <a:r>
              <a:rPr lang="en-US" dirty="0"/>
              <a:t>Priority Queues</a:t>
            </a:r>
          </a:p>
        </p:txBody>
      </p:sp>
      <p:sp>
        <p:nvSpPr>
          <p:cNvPr id="3" name="Subtitle 2">
            <a:extLst>
              <a:ext uri="{FF2B5EF4-FFF2-40B4-BE49-F238E27FC236}">
                <a16:creationId xmlns:a16="http://schemas.microsoft.com/office/drawing/2014/main" id="{8EBC5600-731C-498A-902E-8360699D11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848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86F6-2F69-40E4-870F-18C444B86F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107B86-71C3-48A0-A601-F6FDC05EE9C4}"/>
              </a:ext>
            </a:extLst>
          </p:cNvPr>
          <p:cNvSpPr>
            <a:spLocks noGrp="1"/>
          </p:cNvSpPr>
          <p:nvPr>
            <p:ph idx="1"/>
          </p:nvPr>
        </p:nvSpPr>
        <p:spPr/>
        <p:txBody>
          <a:bodyPr/>
          <a:lstStyle/>
          <a:p>
            <a:r>
              <a:rPr lang="en-US" dirty="0">
                <a:hlinkClick r:id="rId2"/>
              </a:rPr>
              <a:t>http://en.wikipedia.org/wiki/Priority_queue</a:t>
            </a:r>
            <a:endParaRPr lang="en-US" dirty="0"/>
          </a:p>
          <a:p>
            <a:r>
              <a:rPr lang="en-US" dirty="0">
                <a:hlinkClick r:id="rId3"/>
              </a:rPr>
              <a:t>http://www.geeksforgeeks.org/priority-queue-set-1-introduction/</a:t>
            </a:r>
            <a:endParaRPr lang="en-US" dirty="0"/>
          </a:p>
          <a:p>
            <a:r>
              <a:rPr lang="en-US" dirty="0">
                <a:hlinkClick r:id="rId4"/>
              </a:rPr>
              <a:t>http://www.geeksforgeeks.org/binary-heap/</a:t>
            </a:r>
            <a:endParaRPr lang="en-US" dirty="0"/>
          </a:p>
          <a:p>
            <a:r>
              <a:rPr lang="en-US" dirty="0">
                <a:hlinkClick r:id="rId5"/>
              </a:rPr>
              <a:t>https://en.wikipedia.org/wiki/Binary_heap</a:t>
            </a:r>
            <a:endParaRPr lang="en-US" dirty="0"/>
          </a:p>
          <a:p>
            <a:endParaRPr lang="en-US" dirty="0"/>
          </a:p>
        </p:txBody>
      </p:sp>
    </p:spTree>
    <p:extLst>
      <p:ext uri="{BB962C8B-B14F-4D97-AF65-F5344CB8AC3E}">
        <p14:creationId xmlns:p14="http://schemas.microsoft.com/office/powerpoint/2010/main" val="1173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900594-5475-47AF-9FFE-E87B1C4F957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TextBox 5">
            <a:extLst>
              <a:ext uri="{FF2B5EF4-FFF2-40B4-BE49-F238E27FC236}">
                <a16:creationId xmlns:a16="http://schemas.microsoft.com/office/drawing/2014/main" id="{A89730E9-D5B1-4FB9-AF8F-A53D138A79A4}"/>
              </a:ext>
            </a:extLst>
          </p:cNvPr>
          <p:cNvSpPr txBox="1"/>
          <p:nvPr/>
        </p:nvSpPr>
        <p:spPr>
          <a:xfrm>
            <a:off x="310393" y="335560"/>
            <a:ext cx="10410737" cy="3108543"/>
          </a:xfrm>
          <a:prstGeom prst="rect">
            <a:avLst/>
          </a:prstGeom>
          <a:noFill/>
        </p:spPr>
        <p:txBody>
          <a:bodyPr wrap="square" rtlCol="0">
            <a:spAutoFit/>
          </a:bodyPr>
          <a:lstStyle/>
          <a:p>
            <a:r>
              <a:rPr lang="en-US" sz="2800" dirty="0"/>
              <a:t>Outline</a:t>
            </a:r>
          </a:p>
          <a:p>
            <a:endParaRPr lang="en-US" sz="2800" dirty="0"/>
          </a:p>
          <a:p>
            <a:pPr marL="571500" indent="-571500">
              <a:buAutoNum type="romanUcPeriod"/>
            </a:pPr>
            <a:r>
              <a:rPr lang="en-US" sz="2800" dirty="0"/>
              <a:t>Priority Queue</a:t>
            </a:r>
          </a:p>
          <a:p>
            <a:pPr marL="571500" indent="-571500">
              <a:buAutoNum type="romanUcPeriod"/>
            </a:pPr>
            <a:r>
              <a:rPr lang="en-US" sz="2800" dirty="0"/>
              <a:t>Simple Implementation</a:t>
            </a:r>
          </a:p>
          <a:p>
            <a:pPr marL="571500" indent="-571500">
              <a:buAutoNum type="romanUcPeriod"/>
            </a:pPr>
            <a:r>
              <a:rPr lang="en-US" sz="2800" dirty="0"/>
              <a:t>Binary Heap</a:t>
            </a:r>
          </a:p>
          <a:p>
            <a:pPr marL="571500" indent="-571500">
              <a:buAutoNum type="romanUcPeriod"/>
            </a:pPr>
            <a:r>
              <a:rPr lang="en-US" sz="2800" dirty="0"/>
              <a:t>Applications</a:t>
            </a:r>
          </a:p>
          <a:p>
            <a:pPr marL="571500" indent="-571500">
              <a:buAutoNum type="romanUcPeriod"/>
            </a:pPr>
            <a:endParaRPr lang="en-US" sz="2800" dirty="0"/>
          </a:p>
        </p:txBody>
      </p:sp>
    </p:spTree>
    <p:extLst>
      <p:ext uri="{BB962C8B-B14F-4D97-AF65-F5344CB8AC3E}">
        <p14:creationId xmlns:p14="http://schemas.microsoft.com/office/powerpoint/2010/main" val="163516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220A-15F7-4C12-B147-0D9FAA8C0684}"/>
              </a:ext>
            </a:extLst>
          </p:cNvPr>
          <p:cNvSpPr>
            <a:spLocks noGrp="1"/>
          </p:cNvSpPr>
          <p:nvPr>
            <p:ph type="title"/>
          </p:nvPr>
        </p:nvSpPr>
        <p:spPr>
          <a:xfrm>
            <a:off x="591933" y="125057"/>
            <a:ext cx="8534400" cy="1507067"/>
          </a:xfrm>
        </p:spPr>
        <p:txBody>
          <a:bodyPr/>
          <a:lstStyle/>
          <a:p>
            <a:r>
              <a:rPr lang="en-US" dirty="0"/>
              <a:t>Priority Queue</a:t>
            </a:r>
            <a:br>
              <a:rPr lang="en-US" dirty="0"/>
            </a:br>
            <a:endParaRPr lang="en-US" dirty="0"/>
          </a:p>
        </p:txBody>
      </p:sp>
      <p:sp>
        <p:nvSpPr>
          <p:cNvPr id="3" name="Content Placeholder 2">
            <a:extLst>
              <a:ext uri="{FF2B5EF4-FFF2-40B4-BE49-F238E27FC236}">
                <a16:creationId xmlns:a16="http://schemas.microsoft.com/office/drawing/2014/main" id="{14885872-A703-4A6A-B0F6-4E03CAEA4D73}"/>
              </a:ext>
            </a:extLst>
          </p:cNvPr>
          <p:cNvSpPr>
            <a:spLocks noGrp="1"/>
          </p:cNvSpPr>
          <p:nvPr>
            <p:ph idx="1"/>
          </p:nvPr>
        </p:nvSpPr>
        <p:spPr>
          <a:xfrm>
            <a:off x="679507" y="981512"/>
            <a:ext cx="9756398" cy="4932727"/>
          </a:xfrm>
        </p:spPr>
        <p:txBody>
          <a:bodyPr/>
          <a:lstStyle/>
          <a:p>
            <a:r>
              <a:rPr lang="en-US" dirty="0"/>
              <a:t>A priority queue is an abstract data type which is like a regular queue or stack data structure, but where additionally each element has a "priority" associated with it.</a:t>
            </a:r>
          </a:p>
          <a:p>
            <a:endParaRPr lang="en-US" dirty="0"/>
          </a:p>
          <a:p>
            <a:r>
              <a:rPr lang="en-US" dirty="0"/>
              <a:t>An element with high priority is served before an element with low priority. If two elements have the same priority, they are served according to their order in the queue.</a:t>
            </a:r>
          </a:p>
          <a:p>
            <a:endParaRPr lang="en-US" dirty="0"/>
          </a:p>
          <a:p>
            <a:r>
              <a:rPr lang="en-US" dirty="0"/>
              <a:t>A priority queue must at least support the following operations:</a:t>
            </a:r>
          </a:p>
          <a:p>
            <a:pPr lvl="1"/>
            <a:r>
              <a:rPr lang="en-US" b="1" i="1" dirty="0" err="1"/>
              <a:t>insert_with_priority</a:t>
            </a:r>
            <a:r>
              <a:rPr lang="en-US" dirty="0"/>
              <a:t>: add an element to the queue with an associated priority.</a:t>
            </a:r>
          </a:p>
          <a:p>
            <a:pPr lvl="1"/>
            <a:r>
              <a:rPr lang="en-US" b="1" dirty="0" err="1"/>
              <a:t>pull_highest_priority_element</a:t>
            </a:r>
            <a:r>
              <a:rPr lang="en-US" dirty="0"/>
              <a:t>: remove the element from the queue that has the highest priority, and return it.</a:t>
            </a:r>
          </a:p>
          <a:p>
            <a:pPr lvl="2"/>
            <a:r>
              <a:rPr lang="en-US" dirty="0"/>
              <a:t>This is also known as "</a:t>
            </a:r>
            <a:r>
              <a:rPr lang="en-US" i="1" dirty="0" err="1"/>
              <a:t>pop_element</a:t>
            </a:r>
            <a:r>
              <a:rPr lang="en-US" i="1" dirty="0"/>
              <a:t>(Off)</a:t>
            </a:r>
            <a:r>
              <a:rPr lang="en-US" dirty="0"/>
              <a:t>", "</a:t>
            </a:r>
            <a:r>
              <a:rPr lang="en-US" i="1" dirty="0" err="1"/>
              <a:t>get_maximum_element</a:t>
            </a:r>
            <a:r>
              <a:rPr lang="en-US" dirty="0"/>
              <a:t>" or "</a:t>
            </a:r>
            <a:r>
              <a:rPr lang="en-US" i="1" dirty="0" err="1"/>
              <a:t>get_front</a:t>
            </a:r>
            <a:r>
              <a:rPr lang="en-US" i="1" dirty="0"/>
              <a:t>(most)_element</a:t>
            </a:r>
            <a:r>
              <a:rPr lang="en-US" dirty="0"/>
              <a:t>".</a:t>
            </a:r>
          </a:p>
          <a:p>
            <a:pPr lvl="2"/>
            <a:endParaRPr lang="en-US" dirty="0"/>
          </a:p>
          <a:p>
            <a:r>
              <a:rPr lang="en-US" dirty="0"/>
              <a:t>Typically implemented with a Binary Heap</a:t>
            </a:r>
          </a:p>
        </p:txBody>
      </p:sp>
    </p:spTree>
    <p:extLst>
      <p:ext uri="{BB962C8B-B14F-4D97-AF65-F5344CB8AC3E}">
        <p14:creationId xmlns:p14="http://schemas.microsoft.com/office/powerpoint/2010/main" val="170031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485A-7D82-4A6A-8EA3-75A20CF2BADA}"/>
              </a:ext>
            </a:extLst>
          </p:cNvPr>
          <p:cNvSpPr>
            <a:spLocks noGrp="1"/>
          </p:cNvSpPr>
          <p:nvPr>
            <p:ph type="title"/>
          </p:nvPr>
        </p:nvSpPr>
        <p:spPr/>
        <p:txBody>
          <a:bodyPr/>
          <a:lstStyle/>
          <a:p>
            <a:r>
              <a:rPr lang="en-US" dirty="0"/>
              <a:t>Implementations</a:t>
            </a:r>
          </a:p>
        </p:txBody>
      </p:sp>
      <p:sp>
        <p:nvSpPr>
          <p:cNvPr id="3" name="Content Placeholder 2">
            <a:extLst>
              <a:ext uri="{FF2B5EF4-FFF2-40B4-BE49-F238E27FC236}">
                <a16:creationId xmlns:a16="http://schemas.microsoft.com/office/drawing/2014/main" id="{97D65B04-76EB-424C-BB5A-7A5246DDF34D}"/>
              </a:ext>
            </a:extLst>
          </p:cNvPr>
          <p:cNvSpPr>
            <a:spLocks noGrp="1"/>
          </p:cNvSpPr>
          <p:nvPr>
            <p:ph idx="1"/>
          </p:nvPr>
        </p:nvSpPr>
        <p:spPr>
          <a:xfrm>
            <a:off x="553673" y="1269999"/>
            <a:ext cx="8720329" cy="5206301"/>
          </a:xfrm>
        </p:spPr>
        <p:txBody>
          <a:bodyPr/>
          <a:lstStyle/>
          <a:p>
            <a:r>
              <a:rPr lang="en-US" dirty="0"/>
              <a:t>A simple implementation is to use array of following structure.</a:t>
            </a:r>
          </a:p>
          <a:p>
            <a:endParaRPr lang="en-US" dirty="0"/>
          </a:p>
          <a:p>
            <a:pPr marL="0" indent="0">
              <a:buNone/>
            </a:pPr>
            <a:endParaRPr lang="en-US" dirty="0"/>
          </a:p>
          <a:p>
            <a:pPr marL="0" indent="0">
              <a:buNone/>
            </a:pPr>
            <a:endParaRPr lang="en-US" dirty="0"/>
          </a:p>
          <a:p>
            <a:pPr lvl="1"/>
            <a:r>
              <a:rPr lang="en-US" dirty="0"/>
              <a:t>insert() operation can be implemented by adding an item at end of array in O(1) time.</a:t>
            </a:r>
          </a:p>
          <a:p>
            <a:pPr lvl="1"/>
            <a:r>
              <a:rPr lang="en-US" dirty="0" err="1"/>
              <a:t>getHighestPriority</a:t>
            </a:r>
            <a:r>
              <a:rPr lang="en-US" dirty="0"/>
              <a:t>() operation can be implemented by linearly searching the highest priority item in array. This operation takes O(n) time. Also known as Peek.</a:t>
            </a:r>
          </a:p>
          <a:p>
            <a:pPr lvl="1"/>
            <a:r>
              <a:rPr lang="en-US" dirty="0" err="1"/>
              <a:t>deleteHighestPriority</a:t>
            </a:r>
            <a:r>
              <a:rPr lang="en-US" dirty="0"/>
              <a:t>() operation can be implemented by first linearly searching an item, then removing the item by moving all subsequent items one position back.</a:t>
            </a:r>
          </a:p>
          <a:p>
            <a:endParaRPr lang="en-US" dirty="0"/>
          </a:p>
          <a:p>
            <a:r>
              <a:rPr lang="en-US" dirty="0"/>
              <a:t>Linked List can also be used, time complexity of all operations with linked list remains same as array. The advantage with linked list is </a:t>
            </a:r>
            <a:r>
              <a:rPr lang="en-US" dirty="0" err="1"/>
              <a:t>deleteHighestPriority</a:t>
            </a:r>
            <a:r>
              <a:rPr lang="en-US" dirty="0"/>
              <a:t>() can be more efficient as we don’t have to move items.</a:t>
            </a:r>
          </a:p>
          <a:p>
            <a:pPr lvl="1"/>
            <a:endParaRPr lang="en-US" dirty="0"/>
          </a:p>
        </p:txBody>
      </p:sp>
      <p:pic>
        <p:nvPicPr>
          <p:cNvPr id="8" name="Picture 7">
            <a:extLst>
              <a:ext uri="{FF2B5EF4-FFF2-40B4-BE49-F238E27FC236}">
                <a16:creationId xmlns:a16="http://schemas.microsoft.com/office/drawing/2014/main" id="{258117DE-27CA-402B-A254-CA5490E1C8A0}"/>
              </a:ext>
            </a:extLst>
          </p:cNvPr>
          <p:cNvPicPr>
            <a:picLocks noChangeAspect="1"/>
          </p:cNvPicPr>
          <p:nvPr/>
        </p:nvPicPr>
        <p:blipFill>
          <a:blip r:embed="rId2"/>
          <a:stretch>
            <a:fillRect/>
          </a:stretch>
        </p:blipFill>
        <p:spPr>
          <a:xfrm>
            <a:off x="1062343" y="1587414"/>
            <a:ext cx="2114550" cy="1000125"/>
          </a:xfrm>
          <a:prstGeom prst="rect">
            <a:avLst/>
          </a:prstGeom>
        </p:spPr>
      </p:pic>
    </p:spTree>
    <p:extLst>
      <p:ext uri="{BB962C8B-B14F-4D97-AF65-F5344CB8AC3E}">
        <p14:creationId xmlns:p14="http://schemas.microsoft.com/office/powerpoint/2010/main" val="155376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639F-DF9D-4D37-A219-1DECE10B7B69}"/>
              </a:ext>
            </a:extLst>
          </p:cNvPr>
          <p:cNvSpPr>
            <a:spLocks noGrp="1"/>
          </p:cNvSpPr>
          <p:nvPr>
            <p:ph type="title"/>
          </p:nvPr>
        </p:nvSpPr>
        <p:spPr>
          <a:xfrm>
            <a:off x="677334" y="609600"/>
            <a:ext cx="8596668" cy="1320800"/>
          </a:xfrm>
        </p:spPr>
        <p:txBody>
          <a:bodyPr/>
          <a:lstStyle/>
          <a:p>
            <a:r>
              <a:rPr lang="en-US" dirty="0"/>
              <a:t>Binary Heap</a:t>
            </a:r>
          </a:p>
        </p:txBody>
      </p:sp>
      <p:sp>
        <p:nvSpPr>
          <p:cNvPr id="3" name="Content Placeholder 2">
            <a:extLst>
              <a:ext uri="{FF2B5EF4-FFF2-40B4-BE49-F238E27FC236}">
                <a16:creationId xmlns:a16="http://schemas.microsoft.com/office/drawing/2014/main" id="{DDD5D3C4-8D02-41A8-9A2D-304BB697684D}"/>
              </a:ext>
            </a:extLst>
          </p:cNvPr>
          <p:cNvSpPr>
            <a:spLocks noGrp="1"/>
          </p:cNvSpPr>
          <p:nvPr>
            <p:ph idx="1"/>
          </p:nvPr>
        </p:nvSpPr>
        <p:spPr>
          <a:xfrm>
            <a:off x="677334" y="1384183"/>
            <a:ext cx="8596668" cy="4657179"/>
          </a:xfrm>
        </p:spPr>
        <p:txBody>
          <a:bodyPr/>
          <a:lstStyle/>
          <a:p>
            <a:pPr fontAlgn="base"/>
            <a:r>
              <a:rPr lang="en-US"/>
              <a:t>A Binary Heap is a Binary Tree with following properties.</a:t>
            </a:r>
          </a:p>
          <a:p>
            <a:pPr lvl="1"/>
            <a:r>
              <a:rPr lang="en-US"/>
              <a:t>A </a:t>
            </a:r>
            <a:r>
              <a:rPr lang="en-US" i="1"/>
              <a:t>complete binary tree</a:t>
            </a:r>
            <a:r>
              <a:rPr lang="en-US"/>
              <a:t>; that is, all levels of the tree, except possibly the last one (deepest) are fully filled, and, if the last level of the tree is not complete, the nodes of that level are filled from left to right.</a:t>
            </a:r>
          </a:p>
          <a:p>
            <a:pPr lvl="1" fontAlgn="base"/>
            <a:r>
              <a:rPr lang="en-US"/>
              <a:t> A Binary Heap is either Min Heap or Max Heap. In a Min Binary Heap, the key at root must be minimum among all keys present in Binary Heap. The same property must be recursively true for all nodes in Binary Tree. Max Binary Heap is similar to Min Heap.</a:t>
            </a:r>
          </a:p>
          <a:p>
            <a:pPr lvl="1" fontAlgn="base"/>
            <a:r>
              <a:rPr lang="en-US"/>
              <a:t>Max Heap 							Min Heap</a:t>
            </a:r>
          </a:p>
          <a:p>
            <a:pPr lvl="1" fontAlgn="base"/>
            <a:endParaRPr lang="en-US"/>
          </a:p>
          <a:p>
            <a:pPr lvl="1" fontAlgn="base"/>
            <a:endParaRPr lang="en-US"/>
          </a:p>
          <a:p>
            <a:endParaRPr lang="en-US" dirty="0"/>
          </a:p>
        </p:txBody>
      </p:sp>
      <p:pic>
        <p:nvPicPr>
          <p:cNvPr id="5" name="Picture 4">
            <a:extLst>
              <a:ext uri="{FF2B5EF4-FFF2-40B4-BE49-F238E27FC236}">
                <a16:creationId xmlns:a16="http://schemas.microsoft.com/office/drawing/2014/main" id="{086DFD4F-32BF-4B18-9B21-D9B9B551A2F3}"/>
              </a:ext>
            </a:extLst>
          </p:cNvPr>
          <p:cNvPicPr>
            <a:picLocks noChangeAspect="1"/>
          </p:cNvPicPr>
          <p:nvPr/>
        </p:nvPicPr>
        <p:blipFill>
          <a:blip r:embed="rId2"/>
          <a:stretch>
            <a:fillRect/>
          </a:stretch>
        </p:blipFill>
        <p:spPr>
          <a:xfrm>
            <a:off x="1412458" y="4109852"/>
            <a:ext cx="3112439" cy="2199957"/>
          </a:xfrm>
          <a:prstGeom prst="rect">
            <a:avLst/>
          </a:prstGeom>
        </p:spPr>
      </p:pic>
      <p:pic>
        <p:nvPicPr>
          <p:cNvPr id="7" name="Picture 6">
            <a:extLst>
              <a:ext uri="{FF2B5EF4-FFF2-40B4-BE49-F238E27FC236}">
                <a16:creationId xmlns:a16="http://schemas.microsoft.com/office/drawing/2014/main" id="{C87AB1E2-8341-45C8-96E2-BAC01EA85641}"/>
              </a:ext>
            </a:extLst>
          </p:cNvPr>
          <p:cNvPicPr>
            <a:picLocks noChangeAspect="1"/>
          </p:cNvPicPr>
          <p:nvPr/>
        </p:nvPicPr>
        <p:blipFill>
          <a:blip r:embed="rId3"/>
          <a:stretch>
            <a:fillRect/>
          </a:stretch>
        </p:blipFill>
        <p:spPr>
          <a:xfrm>
            <a:off x="5260021" y="4109852"/>
            <a:ext cx="3655267" cy="2270566"/>
          </a:xfrm>
          <a:prstGeom prst="rect">
            <a:avLst/>
          </a:prstGeom>
        </p:spPr>
      </p:pic>
    </p:spTree>
    <p:extLst>
      <p:ext uri="{BB962C8B-B14F-4D97-AF65-F5344CB8AC3E}">
        <p14:creationId xmlns:p14="http://schemas.microsoft.com/office/powerpoint/2010/main" val="415085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A889-1DC4-4642-B8AD-086982C698C7}"/>
              </a:ext>
            </a:extLst>
          </p:cNvPr>
          <p:cNvSpPr>
            <a:spLocks noGrp="1"/>
          </p:cNvSpPr>
          <p:nvPr>
            <p:ph type="title"/>
          </p:nvPr>
        </p:nvSpPr>
        <p:spPr/>
        <p:txBody>
          <a:bodyPr/>
          <a:lstStyle/>
          <a:p>
            <a:r>
              <a:rPr lang="en-US" dirty="0"/>
              <a:t>Binary Heap</a:t>
            </a:r>
          </a:p>
        </p:txBody>
      </p:sp>
      <p:sp>
        <p:nvSpPr>
          <p:cNvPr id="3" name="Content Placeholder 2">
            <a:extLst>
              <a:ext uri="{FF2B5EF4-FFF2-40B4-BE49-F238E27FC236}">
                <a16:creationId xmlns:a16="http://schemas.microsoft.com/office/drawing/2014/main" id="{0694487A-C03E-4C13-83F7-42007293DED6}"/>
              </a:ext>
            </a:extLst>
          </p:cNvPr>
          <p:cNvSpPr>
            <a:spLocks noGrp="1"/>
          </p:cNvSpPr>
          <p:nvPr>
            <p:ph idx="1"/>
          </p:nvPr>
        </p:nvSpPr>
        <p:spPr>
          <a:xfrm>
            <a:off x="677334" y="1216405"/>
            <a:ext cx="8596668" cy="4824958"/>
          </a:xfrm>
        </p:spPr>
        <p:txBody>
          <a:bodyPr/>
          <a:lstStyle/>
          <a:p>
            <a:r>
              <a:rPr lang="en-US" dirty="0"/>
              <a:t>Array Implementation of a min </a:t>
            </a:r>
          </a:p>
          <a:p>
            <a:pPr lvl="1"/>
            <a:r>
              <a:rPr lang="en-US" dirty="0"/>
              <a:t>The root element will be at </a:t>
            </a:r>
            <a:r>
              <a:rPr lang="en-US" dirty="0" err="1"/>
              <a:t>Arr</a:t>
            </a:r>
            <a:r>
              <a:rPr lang="en-US" dirty="0"/>
              <a:t>[0].</a:t>
            </a:r>
          </a:p>
          <a:p>
            <a:pPr lvl="1"/>
            <a:r>
              <a:rPr lang="en-US" dirty="0"/>
              <a:t>Below table shows indexes of other nodes for the </a:t>
            </a:r>
            <a:r>
              <a:rPr lang="en-US" dirty="0" err="1"/>
              <a:t>ith</a:t>
            </a:r>
            <a:r>
              <a:rPr lang="en-US" dirty="0"/>
              <a:t> node, i.e., </a:t>
            </a:r>
            <a:r>
              <a:rPr lang="en-US" dirty="0" err="1"/>
              <a:t>Arr</a:t>
            </a:r>
            <a:r>
              <a:rPr lang="en-US" dirty="0"/>
              <a:t>[</a:t>
            </a:r>
            <a:r>
              <a:rPr lang="en-US" dirty="0" err="1"/>
              <a:t>i</a:t>
            </a:r>
            <a:r>
              <a:rPr lang="en-US" dirty="0"/>
              <a:t>]:</a:t>
            </a:r>
          </a:p>
          <a:p>
            <a:pPr lvl="2"/>
            <a:endParaRPr lang="en-US" dirty="0"/>
          </a:p>
          <a:p>
            <a:pPr lvl="1"/>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FD319547-AAB1-4C98-A0FC-DEA068921143}"/>
              </a:ext>
            </a:extLst>
          </p:cNvPr>
          <p:cNvPicPr>
            <a:picLocks noChangeAspect="1"/>
          </p:cNvPicPr>
          <p:nvPr/>
        </p:nvPicPr>
        <p:blipFill>
          <a:blip r:embed="rId2"/>
          <a:stretch>
            <a:fillRect/>
          </a:stretch>
        </p:blipFill>
        <p:spPr>
          <a:xfrm>
            <a:off x="1466981" y="2331266"/>
            <a:ext cx="4543425" cy="1104900"/>
          </a:xfrm>
          <a:prstGeom prst="rect">
            <a:avLst/>
          </a:prstGeom>
        </p:spPr>
      </p:pic>
      <p:pic>
        <p:nvPicPr>
          <p:cNvPr id="7" name="Picture 6">
            <a:extLst>
              <a:ext uri="{FF2B5EF4-FFF2-40B4-BE49-F238E27FC236}">
                <a16:creationId xmlns:a16="http://schemas.microsoft.com/office/drawing/2014/main" id="{9C946EBD-49F0-42EC-B71F-0F80CD4FF5B3}"/>
              </a:ext>
            </a:extLst>
          </p:cNvPr>
          <p:cNvPicPr>
            <a:picLocks noChangeAspect="1"/>
          </p:cNvPicPr>
          <p:nvPr/>
        </p:nvPicPr>
        <p:blipFill>
          <a:blip r:embed="rId3"/>
          <a:stretch>
            <a:fillRect/>
          </a:stretch>
        </p:blipFill>
        <p:spPr>
          <a:xfrm>
            <a:off x="1466981" y="3511667"/>
            <a:ext cx="4236185" cy="2644601"/>
          </a:xfrm>
          <a:prstGeom prst="rect">
            <a:avLst/>
          </a:prstGeom>
        </p:spPr>
      </p:pic>
    </p:spTree>
    <p:extLst>
      <p:ext uri="{BB962C8B-B14F-4D97-AF65-F5344CB8AC3E}">
        <p14:creationId xmlns:p14="http://schemas.microsoft.com/office/powerpoint/2010/main" val="428191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F079-BAFC-47BB-A074-335F212210B8}"/>
              </a:ext>
            </a:extLst>
          </p:cNvPr>
          <p:cNvSpPr>
            <a:spLocks noGrp="1"/>
          </p:cNvSpPr>
          <p:nvPr>
            <p:ph type="title"/>
          </p:nvPr>
        </p:nvSpPr>
        <p:spPr/>
        <p:txBody>
          <a:bodyPr/>
          <a:lstStyle/>
          <a:p>
            <a:r>
              <a:rPr lang="en-US" dirty="0"/>
              <a:t>Binary Heap</a:t>
            </a:r>
          </a:p>
        </p:txBody>
      </p:sp>
      <p:sp>
        <p:nvSpPr>
          <p:cNvPr id="3" name="Content Placeholder 2">
            <a:extLst>
              <a:ext uri="{FF2B5EF4-FFF2-40B4-BE49-F238E27FC236}">
                <a16:creationId xmlns:a16="http://schemas.microsoft.com/office/drawing/2014/main" id="{9CC34B2A-DAD9-4B34-9095-788DACF99928}"/>
              </a:ext>
            </a:extLst>
          </p:cNvPr>
          <p:cNvSpPr>
            <a:spLocks noGrp="1"/>
          </p:cNvSpPr>
          <p:nvPr>
            <p:ph idx="1"/>
          </p:nvPr>
        </p:nvSpPr>
        <p:spPr>
          <a:xfrm>
            <a:off x="677334" y="1451295"/>
            <a:ext cx="8596668" cy="4590068"/>
          </a:xfrm>
        </p:spPr>
        <p:txBody>
          <a:bodyPr>
            <a:normAutofit/>
          </a:bodyPr>
          <a:lstStyle/>
          <a:p>
            <a:pPr fontAlgn="base"/>
            <a:r>
              <a:rPr lang="en-US" b="1" dirty="0"/>
              <a:t>Operations on Min Heap:</a:t>
            </a:r>
          </a:p>
          <a:p>
            <a:pPr lvl="1" fontAlgn="base"/>
            <a:r>
              <a:rPr lang="en-US" dirty="0" err="1"/>
              <a:t>getMini</a:t>
            </a:r>
            <a:r>
              <a:rPr lang="en-US" dirty="0"/>
              <a:t>(): It returns the root element of Min Heap. </a:t>
            </a:r>
          </a:p>
          <a:p>
            <a:pPr lvl="1" fontAlgn="base"/>
            <a:r>
              <a:rPr lang="en-US" dirty="0" err="1"/>
              <a:t>extractMin</a:t>
            </a:r>
            <a:r>
              <a:rPr lang="en-US" dirty="0"/>
              <a:t>(): Removes the minimum element from Min Heap. </a:t>
            </a:r>
          </a:p>
          <a:p>
            <a:pPr lvl="1" fontAlgn="base"/>
            <a:r>
              <a:rPr lang="en-US" dirty="0" err="1"/>
              <a:t>decreaseKey</a:t>
            </a:r>
            <a:r>
              <a:rPr lang="en-US" dirty="0"/>
              <a:t>(): Decreases value of key. If the decreased key value of a node is greater than parent of the node, then we don’t need to do anything. Otherwise, we need to traverse up to fix the violated heap property.</a:t>
            </a:r>
          </a:p>
          <a:p>
            <a:pPr lvl="1" fontAlgn="base"/>
            <a:r>
              <a:rPr lang="en-US" dirty="0"/>
              <a:t>insert(): Add a new key at the end of the tree. IF new key is greater than its parent, then we don’t need to do anything. Otherwise, we need to traverse up to fix the violated heap property.</a:t>
            </a:r>
          </a:p>
          <a:p>
            <a:pPr lvl="1" fontAlgn="base"/>
            <a:r>
              <a:rPr lang="en-US" dirty="0"/>
              <a:t>delete(): replace the key to be deleted with </a:t>
            </a:r>
            <a:r>
              <a:rPr lang="en-US" dirty="0" err="1"/>
              <a:t>minium</a:t>
            </a:r>
            <a:r>
              <a:rPr lang="en-US" dirty="0"/>
              <a:t> infinite by calling </a:t>
            </a:r>
            <a:r>
              <a:rPr lang="en-US" dirty="0" err="1"/>
              <a:t>decreaseKey</a:t>
            </a:r>
            <a:r>
              <a:rPr lang="en-US" dirty="0"/>
              <a:t>(). After </a:t>
            </a:r>
            <a:r>
              <a:rPr lang="en-US" dirty="0" err="1"/>
              <a:t>decreaseKey</a:t>
            </a:r>
            <a:r>
              <a:rPr lang="en-US" dirty="0"/>
              <a:t>(), the minus infinite value must reach root, so we call </a:t>
            </a:r>
            <a:r>
              <a:rPr lang="en-US" dirty="0" err="1"/>
              <a:t>extractMin</a:t>
            </a:r>
            <a:r>
              <a:rPr lang="en-US" dirty="0"/>
              <a:t>() to remove key.</a:t>
            </a:r>
          </a:p>
          <a:p>
            <a:endParaRPr lang="en-US" dirty="0"/>
          </a:p>
        </p:txBody>
      </p:sp>
    </p:spTree>
    <p:extLst>
      <p:ext uri="{BB962C8B-B14F-4D97-AF65-F5344CB8AC3E}">
        <p14:creationId xmlns:p14="http://schemas.microsoft.com/office/powerpoint/2010/main" val="50726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646E-57B7-4910-9EF9-4A9EE9B77412}"/>
              </a:ext>
            </a:extLst>
          </p:cNvPr>
          <p:cNvSpPr>
            <a:spLocks noGrp="1"/>
          </p:cNvSpPr>
          <p:nvPr>
            <p:ph type="title"/>
          </p:nvPr>
        </p:nvSpPr>
        <p:spPr/>
        <p:txBody>
          <a:bodyPr/>
          <a:lstStyle/>
          <a:p>
            <a:r>
              <a:rPr lang="en-US" dirty="0"/>
              <a:t>Binary Heap</a:t>
            </a:r>
          </a:p>
        </p:txBody>
      </p:sp>
      <p:sp>
        <p:nvSpPr>
          <p:cNvPr id="3" name="Content Placeholder 2">
            <a:extLst>
              <a:ext uri="{FF2B5EF4-FFF2-40B4-BE49-F238E27FC236}">
                <a16:creationId xmlns:a16="http://schemas.microsoft.com/office/drawing/2014/main" id="{57BCBB28-F18E-4592-83A4-D147454A750F}"/>
              </a:ext>
            </a:extLst>
          </p:cNvPr>
          <p:cNvSpPr>
            <a:spLocks noGrp="1"/>
          </p:cNvSpPr>
          <p:nvPr>
            <p:ph idx="1"/>
          </p:nvPr>
        </p:nvSpPr>
        <p:spPr>
          <a:xfrm>
            <a:off x="738230" y="1359017"/>
            <a:ext cx="8535771" cy="4682345"/>
          </a:xfrm>
        </p:spPr>
        <p:txBody>
          <a:bodyPr/>
          <a:lstStyle/>
          <a:p>
            <a:r>
              <a:rPr lang="en-US" dirty="0"/>
              <a:t>C++ Implementation</a:t>
            </a:r>
          </a:p>
          <a:p>
            <a:pPr lvl="1"/>
            <a:endParaRPr lang="en-US" dirty="0"/>
          </a:p>
        </p:txBody>
      </p:sp>
      <p:graphicFrame>
        <p:nvGraphicFramePr>
          <p:cNvPr id="4" name="Object 3">
            <a:extLst>
              <a:ext uri="{FF2B5EF4-FFF2-40B4-BE49-F238E27FC236}">
                <a16:creationId xmlns:a16="http://schemas.microsoft.com/office/drawing/2014/main" id="{CDE0A000-6446-48E1-BEF3-A000BE67169D}"/>
              </a:ext>
            </a:extLst>
          </p:cNvPr>
          <p:cNvGraphicFramePr>
            <a:graphicFrameLocks noChangeAspect="1"/>
          </p:cNvGraphicFramePr>
          <p:nvPr>
            <p:extLst>
              <p:ext uri="{D42A27DB-BD31-4B8C-83A1-F6EECF244321}">
                <p14:modId xmlns:p14="http://schemas.microsoft.com/office/powerpoint/2010/main" val="3679482022"/>
              </p:ext>
            </p:extLst>
          </p:nvPr>
        </p:nvGraphicFramePr>
        <p:xfrm>
          <a:off x="1207685" y="2082800"/>
          <a:ext cx="3452286" cy="2070100"/>
        </p:xfrm>
        <a:graphic>
          <a:graphicData uri="http://schemas.openxmlformats.org/presentationml/2006/ole">
            <mc:AlternateContent xmlns:mc="http://schemas.openxmlformats.org/markup-compatibility/2006">
              <mc:Choice xmlns:v="urn:schemas-microsoft-com:vml" Requires="v">
                <p:oleObj spid="_x0000_s3075" name="Packager Shell Object" showAsIcon="1" r:id="rId3" imgW="860760" imgH="516600" progId="Package">
                  <p:embed/>
                </p:oleObj>
              </mc:Choice>
              <mc:Fallback>
                <p:oleObj name="Packager Shell Object" showAsIcon="1" r:id="rId3" imgW="860760" imgH="516600" progId="Package">
                  <p:embed/>
                  <p:pic>
                    <p:nvPicPr>
                      <p:cNvPr id="0" name=""/>
                      <p:cNvPicPr/>
                      <p:nvPr/>
                    </p:nvPicPr>
                    <p:blipFill>
                      <a:blip r:embed="rId4"/>
                      <a:stretch>
                        <a:fillRect/>
                      </a:stretch>
                    </p:blipFill>
                    <p:spPr>
                      <a:xfrm>
                        <a:off x="1207685" y="2082800"/>
                        <a:ext cx="3452286" cy="2070100"/>
                      </a:xfrm>
                      <a:prstGeom prst="rect">
                        <a:avLst/>
                      </a:prstGeom>
                    </p:spPr>
                  </p:pic>
                </p:oleObj>
              </mc:Fallback>
            </mc:AlternateContent>
          </a:graphicData>
        </a:graphic>
      </p:graphicFrame>
    </p:spTree>
    <p:extLst>
      <p:ext uri="{BB962C8B-B14F-4D97-AF65-F5344CB8AC3E}">
        <p14:creationId xmlns:p14="http://schemas.microsoft.com/office/powerpoint/2010/main" val="173526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0AD6-6291-4BBB-BFBF-9EAE1EE4D563}"/>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5919359-5D51-4C1B-9A4E-5AE04258ACFA}"/>
              </a:ext>
            </a:extLst>
          </p:cNvPr>
          <p:cNvSpPr>
            <a:spLocks noGrp="1"/>
          </p:cNvSpPr>
          <p:nvPr>
            <p:ph idx="1"/>
          </p:nvPr>
        </p:nvSpPr>
        <p:spPr>
          <a:xfrm>
            <a:off x="738230" y="1233183"/>
            <a:ext cx="8535771" cy="4808180"/>
          </a:xfrm>
        </p:spPr>
        <p:txBody>
          <a:bodyPr>
            <a:normAutofit/>
          </a:bodyPr>
          <a:lstStyle/>
          <a:p>
            <a:r>
              <a:rPr lang="en-US" dirty="0"/>
              <a:t>Applications of Priority Queues</a:t>
            </a:r>
          </a:p>
          <a:p>
            <a:pPr lvl="1"/>
            <a:r>
              <a:rPr lang="en-US" dirty="0"/>
              <a:t>CPU Scheduling</a:t>
            </a:r>
          </a:p>
          <a:p>
            <a:pPr lvl="1"/>
            <a:r>
              <a:rPr lang="en-US" dirty="0"/>
              <a:t>Graph algorithms like Dijkstra’s shortest path algorithm, Prim’s Minimum Spanning Tree, etc.</a:t>
            </a:r>
          </a:p>
          <a:p>
            <a:pPr lvl="1"/>
            <a:r>
              <a:rPr lang="en-US" dirty="0"/>
              <a:t>All queue applications where priority is involved.</a:t>
            </a:r>
          </a:p>
          <a:p>
            <a:pPr fontAlgn="base"/>
            <a:r>
              <a:rPr lang="en-US" b="1" dirty="0"/>
              <a:t>Applications of Heaps:</a:t>
            </a:r>
          </a:p>
          <a:p>
            <a:pPr lvl="1" fontAlgn="base"/>
            <a:r>
              <a:rPr lang="en-US" dirty="0"/>
              <a:t> Heap Sort: Heap Sort uses Binary Heap to sort an array in O(</a:t>
            </a:r>
            <a:r>
              <a:rPr lang="en-US" dirty="0" err="1"/>
              <a:t>nLogn</a:t>
            </a:r>
            <a:r>
              <a:rPr lang="en-US" dirty="0"/>
              <a:t>) time.</a:t>
            </a:r>
          </a:p>
          <a:p>
            <a:pPr lvl="1" fontAlgn="base"/>
            <a:r>
              <a:rPr lang="en-US" dirty="0"/>
              <a:t>Priority Queue: Priority queues can be efficiently implemented using Binary Heap</a:t>
            </a:r>
          </a:p>
          <a:p>
            <a:pPr lvl="1" fontAlgn="base"/>
            <a:r>
              <a:rPr lang="en-US" dirty="0"/>
              <a:t> </a:t>
            </a:r>
            <a:r>
              <a:rPr lang="en-US" dirty="0" err="1"/>
              <a:t>K’th</a:t>
            </a:r>
            <a:r>
              <a:rPr lang="en-US" dirty="0"/>
              <a:t> Largest Element in an array.</a:t>
            </a:r>
          </a:p>
          <a:p>
            <a:pPr lvl="1" fontAlgn="base"/>
            <a:r>
              <a:rPr lang="en-US" dirty="0"/>
              <a:t> Sort an almost sorted array/</a:t>
            </a:r>
          </a:p>
          <a:p>
            <a:pPr lvl="1" fontAlgn="base"/>
            <a:r>
              <a:rPr lang="en-US" dirty="0"/>
              <a:t> Merge K Sorted Arrays.</a:t>
            </a:r>
          </a:p>
          <a:p>
            <a:endParaRPr lang="en-US" dirty="0"/>
          </a:p>
        </p:txBody>
      </p:sp>
    </p:spTree>
    <p:extLst>
      <p:ext uri="{BB962C8B-B14F-4D97-AF65-F5344CB8AC3E}">
        <p14:creationId xmlns:p14="http://schemas.microsoft.com/office/powerpoint/2010/main" val="3790585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238</TotalTime>
  <Words>492</Words>
  <Application>Microsoft Office PowerPoint</Application>
  <PresentationFormat>Widescreen</PresentationFormat>
  <Paragraphs>67</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Trebuchet MS</vt:lpstr>
      <vt:lpstr>Wingdings 3</vt:lpstr>
      <vt:lpstr>Facet</vt:lpstr>
      <vt:lpstr>Package</vt:lpstr>
      <vt:lpstr>Priority Queues</vt:lpstr>
      <vt:lpstr>PowerPoint Presentation</vt:lpstr>
      <vt:lpstr>Priority Queue </vt:lpstr>
      <vt:lpstr>Implementations</vt:lpstr>
      <vt:lpstr>Binary Heap</vt:lpstr>
      <vt:lpstr>Binary Heap</vt:lpstr>
      <vt:lpstr>Binary Heap</vt:lpstr>
      <vt:lpstr>Binary Heap</vt:lpstr>
      <vt:lpstr>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Queues</dc:title>
  <dc:creator>talongman</dc:creator>
  <cp:lastModifiedBy>talongman</cp:lastModifiedBy>
  <cp:revision>37</cp:revision>
  <dcterms:created xsi:type="dcterms:W3CDTF">2017-09-18T12:26:05Z</dcterms:created>
  <dcterms:modified xsi:type="dcterms:W3CDTF">2017-09-18T16:25:26Z</dcterms:modified>
</cp:coreProperties>
</file>