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225" autoAdjust="0"/>
  </p:normalViewPr>
  <p:slideViewPr>
    <p:cSldViewPr>
      <p:cViewPr varScale="1">
        <p:scale>
          <a:sx n="67" d="100"/>
          <a:sy n="67" d="100"/>
        </p:scale>
        <p:origin x="-75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7BB2-34DB-4535-9CDF-888DFE49CE59}" type="datetimeFigureOut">
              <a:rPr lang="en-US" smtClean="0"/>
              <a:t>8/16/2017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C81C2-C2A6-4E80-ADBA-2222B21FA4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kern="1200" dirty="0" smtClean="0">
                <a:solidFill>
                  <a:schemeClr val="tx1"/>
                </a:solidFill>
                <a:latin typeface="+mn-lt"/>
                <a:ea typeface="+mn-ea"/>
                <a:cs typeface="+mn-cs"/>
              </a:rPr>
              <a:t>On Unix-like systems, the interface defined by </a:t>
            </a:r>
            <a:r>
              <a:rPr lang="en-US" sz="1200" b="0" i="0" u="none" kern="1200" dirty="0" err="1" smtClean="0">
                <a:solidFill>
                  <a:schemeClr val="tx1"/>
                </a:solidFill>
                <a:latin typeface="+mn-lt"/>
                <a:ea typeface="+mn-ea"/>
                <a:cs typeface="+mn-cs"/>
              </a:rPr>
              <a:t>unistd.h</a:t>
            </a:r>
            <a:r>
              <a:rPr lang="en-US" sz="1200" b="0" i="0" u="none" kern="1200" dirty="0" smtClean="0">
                <a:solidFill>
                  <a:schemeClr val="tx1"/>
                </a:solidFill>
                <a:latin typeface="+mn-lt"/>
                <a:ea typeface="+mn-ea"/>
                <a:cs typeface="+mn-cs"/>
              </a:rPr>
              <a:t> is typically made up largely of </a:t>
            </a:r>
            <a:r>
              <a:rPr lang="en-US" sz="1200" b="0" i="0" u="none" strike="noStrike" kern="1200" dirty="0" smtClean="0">
                <a:solidFill>
                  <a:schemeClr val="tx1"/>
                </a:solidFill>
                <a:latin typeface="+mn-lt"/>
                <a:ea typeface="+mn-ea"/>
                <a:cs typeface="+mn-cs"/>
              </a:rPr>
              <a:t>system</a:t>
            </a:r>
            <a:r>
              <a:rPr lang="en-US" sz="1200" b="0" i="0" u="none" strike="noStrike" kern="1200" baseline="0" dirty="0" smtClean="0">
                <a:solidFill>
                  <a:schemeClr val="tx1"/>
                </a:solidFill>
                <a:latin typeface="+mn-lt"/>
                <a:ea typeface="+mn-ea"/>
                <a:cs typeface="+mn-cs"/>
              </a:rPr>
              <a:t> call wrapper</a:t>
            </a:r>
            <a:r>
              <a:rPr lang="en-US" sz="1200" b="0" i="0" u="none" strike="noStrike" kern="1200" dirty="0" smtClean="0">
                <a:solidFill>
                  <a:schemeClr val="tx1"/>
                </a:solidFill>
                <a:latin typeface="+mn-lt"/>
                <a:ea typeface="+mn-ea"/>
                <a:cs typeface="+mn-cs"/>
              </a:rPr>
              <a:t> functions </a:t>
            </a:r>
            <a:r>
              <a:rPr lang="en-US" sz="1200" b="0" i="0" u="none" kern="1200" dirty="0" smtClean="0">
                <a:solidFill>
                  <a:schemeClr val="tx1"/>
                </a:solidFill>
                <a:latin typeface="+mn-lt"/>
                <a:ea typeface="+mn-ea"/>
                <a:cs typeface="+mn-cs"/>
              </a:rPr>
              <a:t>such as </a:t>
            </a:r>
            <a:r>
              <a:rPr lang="en-US" sz="1200" b="0" i="0" u="none" strike="noStrike" kern="1200" dirty="0" smtClean="0">
                <a:solidFill>
                  <a:schemeClr val="tx1"/>
                </a:solidFill>
                <a:latin typeface="+mn-lt"/>
                <a:ea typeface="+mn-ea"/>
                <a:cs typeface="+mn-cs"/>
              </a:rPr>
              <a:t>fork</a:t>
            </a:r>
            <a:r>
              <a:rPr lang="en-US" sz="1200" b="0" i="0" u="non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pipe</a:t>
            </a:r>
            <a:r>
              <a:rPr lang="en-US" sz="1200" b="0" i="0" u="none" strike="noStrike" kern="1200" baseline="0" dirty="0" smtClean="0">
                <a:solidFill>
                  <a:schemeClr val="tx1"/>
                </a:solidFill>
                <a:latin typeface="+mn-lt"/>
                <a:ea typeface="+mn-ea"/>
                <a:cs typeface="+mn-cs"/>
              </a:rPr>
              <a:t> </a:t>
            </a:r>
            <a:r>
              <a:rPr lang="en-US" sz="1200" b="0" i="0" u="none" kern="1200" dirty="0" smtClean="0">
                <a:solidFill>
                  <a:schemeClr val="tx1"/>
                </a:solidFill>
                <a:latin typeface="+mn-lt"/>
                <a:ea typeface="+mn-ea"/>
                <a:cs typeface="+mn-cs"/>
              </a:rPr>
              <a:t>and </a:t>
            </a:r>
            <a:r>
              <a:rPr lang="en-US" sz="1200" b="0" i="0" u="none" strike="noStrike" kern="1200" dirty="0" smtClean="0">
                <a:solidFill>
                  <a:schemeClr val="tx1"/>
                </a:solidFill>
                <a:latin typeface="+mn-lt"/>
                <a:ea typeface="+mn-ea"/>
                <a:cs typeface="+mn-cs"/>
              </a:rPr>
              <a:t>I/O</a:t>
            </a:r>
            <a:r>
              <a:rPr lang="en-US" sz="1200" b="0" i="0" u="none" kern="1200" dirty="0" smtClean="0">
                <a:solidFill>
                  <a:schemeClr val="tx1"/>
                </a:solidFill>
                <a:latin typeface="+mn-lt"/>
                <a:ea typeface="+mn-ea"/>
                <a:cs typeface="+mn-cs"/>
              </a:rPr>
              <a:t> primitives (read, write, close, etc.).</a:t>
            </a:r>
          </a:p>
          <a:p>
            <a:endParaRPr lang="en-US" i="0" u="none" dirty="0">
              <a:solidFill>
                <a:schemeClr val="tx1"/>
              </a:solidFill>
            </a:endParaRPr>
          </a:p>
        </p:txBody>
      </p:sp>
      <p:sp>
        <p:nvSpPr>
          <p:cNvPr id="4" name="Slide Number Placeholder 3"/>
          <p:cNvSpPr>
            <a:spLocks noGrp="1"/>
          </p:cNvSpPr>
          <p:nvPr>
            <p:ph type="sldNum" sz="quarter" idx="10"/>
          </p:nvPr>
        </p:nvSpPr>
        <p:spPr/>
        <p:txBody>
          <a:bodyPr/>
          <a:lstStyle/>
          <a:p>
            <a:fld id="{102C81C2-C2A6-4E80-ADBA-2222B21FA437}"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b="1" i="0" dirty="0" smtClean="0"/>
              <a:t>open</a:t>
            </a:r>
            <a:r>
              <a:rPr lang="en-US" sz="1200" b="0" i="0" kern="1200" dirty="0" smtClean="0">
                <a:solidFill>
                  <a:schemeClr val="tx1"/>
                </a:solidFill>
                <a:latin typeface="+mn-lt"/>
                <a:ea typeface="+mn-ea"/>
                <a:cs typeface="+mn-cs"/>
              </a:rPr>
              <a:t> function creates and returns a new file descriptor for the file named by </a:t>
            </a:r>
            <a:r>
              <a:rPr lang="en-US" sz="1200" b="0" i="1" kern="1200" dirty="0" smtClean="0">
                <a:solidFill>
                  <a:schemeClr val="tx1"/>
                </a:solidFill>
                <a:latin typeface="+mn-lt"/>
                <a:ea typeface="+mn-ea"/>
                <a:cs typeface="+mn-cs"/>
              </a:rPr>
              <a:t>filename</a:t>
            </a:r>
            <a:r>
              <a:rPr lang="en-US" sz="1200" b="0" i="0" kern="1200" dirty="0" smtClean="0">
                <a:solidFill>
                  <a:schemeClr val="tx1"/>
                </a:solidFill>
                <a:latin typeface="+mn-lt"/>
                <a:ea typeface="+mn-ea"/>
                <a:cs typeface="+mn-cs"/>
              </a:rPr>
              <a:t>. Initially, the file position indicator for the file is at the beginning of the file. The argument mode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is used only when a file is created, but it doesn’t hurt to supply the argument in any case.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close</a:t>
            </a:r>
            <a:r>
              <a:rPr lang="en-US" sz="1200" b="0" i="0" kern="1200" dirty="0" smtClean="0">
                <a:solidFill>
                  <a:schemeClr val="tx1"/>
                </a:solidFill>
                <a:latin typeface="+mn-lt"/>
                <a:ea typeface="+mn-ea"/>
                <a:cs typeface="+mn-cs"/>
              </a:rPr>
              <a:t>() closes a file descriptor, so that it no longer refers to any file and may be reused.</a:t>
            </a:r>
          </a:p>
          <a:p>
            <a:r>
              <a:rPr lang="en-US" sz="1200" b="0" i="0" kern="1200" dirty="0" smtClean="0">
                <a:solidFill>
                  <a:schemeClr val="tx1"/>
                </a:solidFill>
                <a:latin typeface="+mn-lt"/>
                <a:ea typeface="+mn-ea"/>
                <a:cs typeface="+mn-cs"/>
              </a:rPr>
              <a:t>If </a:t>
            </a:r>
            <a:r>
              <a:rPr lang="en-US" sz="1200" b="0" i="1" kern="1200" dirty="0" err="1" smtClean="0">
                <a:solidFill>
                  <a:schemeClr val="tx1"/>
                </a:solidFill>
                <a:latin typeface="+mn-lt"/>
                <a:ea typeface="+mn-ea"/>
                <a:cs typeface="+mn-cs"/>
              </a:rPr>
              <a:t>fd</a:t>
            </a:r>
            <a:r>
              <a:rPr lang="en-US" sz="1200" b="0" i="0" kern="1200" dirty="0" smtClean="0">
                <a:solidFill>
                  <a:schemeClr val="tx1"/>
                </a:solidFill>
                <a:latin typeface="+mn-lt"/>
                <a:ea typeface="+mn-ea"/>
                <a:cs typeface="+mn-cs"/>
              </a:rPr>
              <a:t> is the last copy of a particular file descriptor the resources associated with it are freed</a:t>
            </a:r>
          </a:p>
          <a:p>
            <a:r>
              <a:rPr lang="en-US" sz="1200" b="1" i="0" kern="1200" dirty="0" smtClean="0">
                <a:solidFill>
                  <a:schemeClr val="tx1"/>
                </a:solidFill>
                <a:latin typeface="+mn-lt"/>
                <a:ea typeface="+mn-ea"/>
                <a:cs typeface="+mn-cs"/>
              </a:rPr>
              <a:t>close</a:t>
            </a:r>
            <a:r>
              <a:rPr lang="en-US" sz="1200" b="0" i="0" kern="1200" dirty="0" smtClean="0">
                <a:solidFill>
                  <a:schemeClr val="tx1"/>
                </a:solidFill>
                <a:latin typeface="+mn-lt"/>
                <a:ea typeface="+mn-ea"/>
                <a:cs typeface="+mn-cs"/>
              </a:rPr>
              <a:t>() returns zero on success. On error, -1 is returned, and </a:t>
            </a:r>
            <a:r>
              <a:rPr lang="en-US" sz="1200" b="0" i="1" kern="1200" dirty="0" err="1" smtClean="0">
                <a:solidFill>
                  <a:schemeClr val="tx1"/>
                </a:solidFill>
                <a:latin typeface="+mn-lt"/>
                <a:ea typeface="+mn-ea"/>
                <a:cs typeface="+mn-cs"/>
              </a:rPr>
              <a:t>errno</a:t>
            </a:r>
            <a:r>
              <a:rPr lang="en-US" sz="1200" b="0" i="0" kern="1200" dirty="0" smtClean="0">
                <a:solidFill>
                  <a:schemeClr val="tx1"/>
                </a:solidFill>
                <a:latin typeface="+mn-lt"/>
                <a:ea typeface="+mn-ea"/>
                <a:cs typeface="+mn-cs"/>
              </a:rPr>
              <a:t> is set appropriately.</a:t>
            </a:r>
            <a:endParaRPr lang="en-US" i="0" dirty="0"/>
          </a:p>
        </p:txBody>
      </p:sp>
      <p:sp>
        <p:nvSpPr>
          <p:cNvPr id="4" name="Slide Number Placeholder 3"/>
          <p:cNvSpPr>
            <a:spLocks noGrp="1"/>
          </p:cNvSpPr>
          <p:nvPr>
            <p:ph type="sldNum" sz="quarter" idx="10"/>
          </p:nvPr>
        </p:nvSpPr>
        <p:spPr/>
        <p:txBody>
          <a:bodyPr/>
          <a:lstStyle/>
          <a:p>
            <a:fld id="{102C81C2-C2A6-4E80-ADBA-2222B21FA437}"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read</a:t>
            </a:r>
            <a:r>
              <a:rPr lang="en-US" sz="1200" b="0" i="0" kern="1200" dirty="0" smtClean="0">
                <a:solidFill>
                  <a:schemeClr val="tx1"/>
                </a:solidFill>
                <a:latin typeface="+mn-lt"/>
                <a:ea typeface="+mn-ea"/>
                <a:cs typeface="+mn-cs"/>
              </a:rPr>
              <a:t>() attempts to read up to </a:t>
            </a:r>
            <a:r>
              <a:rPr lang="en-US" sz="1200" b="0" i="1" kern="1200" dirty="0" smtClean="0">
                <a:solidFill>
                  <a:schemeClr val="tx1"/>
                </a:solidFill>
                <a:latin typeface="+mn-lt"/>
                <a:ea typeface="+mn-ea"/>
                <a:cs typeface="+mn-cs"/>
              </a:rPr>
              <a:t>count</a:t>
            </a:r>
            <a:r>
              <a:rPr lang="en-US" sz="1200" b="0" i="0" kern="1200" dirty="0" smtClean="0">
                <a:solidFill>
                  <a:schemeClr val="tx1"/>
                </a:solidFill>
                <a:latin typeface="+mn-lt"/>
                <a:ea typeface="+mn-ea"/>
                <a:cs typeface="+mn-cs"/>
              </a:rPr>
              <a:t> bytes from file descriptor </a:t>
            </a:r>
            <a:r>
              <a:rPr lang="en-US" sz="1200" b="0" i="1" kern="1200" dirty="0" err="1" smtClean="0">
                <a:solidFill>
                  <a:schemeClr val="tx1"/>
                </a:solidFill>
                <a:latin typeface="+mn-lt"/>
                <a:ea typeface="+mn-ea"/>
                <a:cs typeface="+mn-cs"/>
              </a:rPr>
              <a:t>fd</a:t>
            </a:r>
            <a:r>
              <a:rPr lang="en-US" sz="1200" b="0" i="0" kern="1200" dirty="0" smtClean="0">
                <a:solidFill>
                  <a:schemeClr val="tx1"/>
                </a:solidFill>
                <a:latin typeface="+mn-lt"/>
                <a:ea typeface="+mn-ea"/>
                <a:cs typeface="+mn-cs"/>
              </a:rPr>
              <a:t> into the buffer starting at </a:t>
            </a:r>
            <a:r>
              <a:rPr lang="en-US" sz="1200" b="0" i="1" kern="1200" dirty="0" err="1" smtClean="0">
                <a:solidFill>
                  <a:schemeClr val="tx1"/>
                </a:solidFill>
                <a:latin typeface="+mn-lt"/>
                <a:ea typeface="+mn-ea"/>
                <a:cs typeface="+mn-cs"/>
              </a:rPr>
              <a:t>buf</a:t>
            </a:r>
            <a:r>
              <a:rPr lang="en-US" sz="1200" b="0" i="0" kern="1200" dirty="0" err="1" smtClean="0">
                <a:solidFill>
                  <a:schemeClr val="tx1"/>
                </a:solidFill>
                <a:latin typeface="+mn-lt"/>
                <a:ea typeface="+mn-ea"/>
                <a:cs typeface="+mn-cs"/>
              </a:rPr>
              <a:t>.If</a:t>
            </a:r>
            <a:r>
              <a:rPr lang="en-US" sz="1200" b="0"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count</a:t>
            </a:r>
            <a:r>
              <a:rPr lang="en-US" sz="1200" b="0" i="0" kern="1200" dirty="0" smtClean="0">
                <a:solidFill>
                  <a:schemeClr val="tx1"/>
                </a:solidFill>
                <a:latin typeface="+mn-lt"/>
                <a:ea typeface="+mn-ea"/>
                <a:cs typeface="+mn-cs"/>
              </a:rPr>
              <a:t> is zero, </a:t>
            </a:r>
            <a:r>
              <a:rPr lang="en-US" sz="1200" b="1" i="0" kern="1200" dirty="0" smtClean="0">
                <a:solidFill>
                  <a:schemeClr val="tx1"/>
                </a:solidFill>
                <a:latin typeface="+mn-lt"/>
                <a:ea typeface="+mn-ea"/>
                <a:cs typeface="+mn-cs"/>
              </a:rPr>
              <a:t>read</a:t>
            </a:r>
            <a:r>
              <a:rPr lang="en-US" sz="1200" b="0" i="0" kern="1200" dirty="0" smtClean="0">
                <a:solidFill>
                  <a:schemeClr val="tx1"/>
                </a:solidFill>
                <a:latin typeface="+mn-lt"/>
                <a:ea typeface="+mn-ea"/>
                <a:cs typeface="+mn-cs"/>
              </a:rPr>
              <a:t>() returns zero and has no other results. If </a:t>
            </a:r>
            <a:r>
              <a:rPr lang="en-US" sz="1200" b="0" i="1" kern="1200" dirty="0" smtClean="0">
                <a:solidFill>
                  <a:schemeClr val="tx1"/>
                </a:solidFill>
                <a:latin typeface="+mn-lt"/>
                <a:ea typeface="+mn-ea"/>
                <a:cs typeface="+mn-cs"/>
              </a:rPr>
              <a:t>count</a:t>
            </a:r>
            <a:r>
              <a:rPr lang="en-US" sz="1200" b="0" i="0" kern="1200" dirty="0" smtClean="0">
                <a:solidFill>
                  <a:schemeClr val="tx1"/>
                </a:solidFill>
                <a:latin typeface="+mn-lt"/>
                <a:ea typeface="+mn-ea"/>
                <a:cs typeface="+mn-cs"/>
              </a:rPr>
              <a:t> is greater than SSIZE_MAX, the result is unspecified.</a:t>
            </a:r>
          </a:p>
          <a:p>
            <a:endParaRPr lang="en-US" dirty="0" smtClean="0"/>
          </a:p>
          <a:p>
            <a:r>
              <a:rPr lang="en-US" sz="1200" b="1" i="0" kern="1200" dirty="0" smtClean="0">
                <a:solidFill>
                  <a:schemeClr val="tx1"/>
                </a:solidFill>
                <a:latin typeface="+mn-lt"/>
                <a:ea typeface="+mn-ea"/>
                <a:cs typeface="+mn-cs"/>
              </a:rPr>
              <a:t>write</a:t>
            </a:r>
            <a:r>
              <a:rPr lang="en-US" sz="1200" b="0" i="0" kern="1200" dirty="0" smtClean="0">
                <a:solidFill>
                  <a:schemeClr val="tx1"/>
                </a:solidFill>
                <a:latin typeface="+mn-lt"/>
                <a:ea typeface="+mn-ea"/>
                <a:cs typeface="+mn-cs"/>
              </a:rPr>
              <a:t>() writes up to </a:t>
            </a:r>
            <a:r>
              <a:rPr lang="en-US" sz="1200" b="0" i="1" kern="1200" dirty="0" smtClean="0">
                <a:solidFill>
                  <a:schemeClr val="tx1"/>
                </a:solidFill>
                <a:latin typeface="+mn-lt"/>
                <a:ea typeface="+mn-ea"/>
                <a:cs typeface="+mn-cs"/>
              </a:rPr>
              <a:t>count</a:t>
            </a:r>
            <a:r>
              <a:rPr lang="en-US" sz="1200" b="0" i="0" kern="1200" dirty="0" smtClean="0">
                <a:solidFill>
                  <a:schemeClr val="tx1"/>
                </a:solidFill>
                <a:latin typeface="+mn-lt"/>
                <a:ea typeface="+mn-ea"/>
                <a:cs typeface="+mn-cs"/>
              </a:rPr>
              <a:t> bytes to the file referenced by the file descriptor </a:t>
            </a:r>
            <a:r>
              <a:rPr lang="en-US" sz="1200" b="0" i="1" kern="1200" dirty="0" err="1" smtClean="0">
                <a:solidFill>
                  <a:schemeClr val="tx1"/>
                </a:solidFill>
                <a:latin typeface="+mn-lt"/>
                <a:ea typeface="+mn-ea"/>
                <a:cs typeface="+mn-cs"/>
              </a:rPr>
              <a:t>fd</a:t>
            </a:r>
            <a:r>
              <a:rPr lang="en-US" sz="1200" b="0" i="0" kern="1200" dirty="0" smtClean="0">
                <a:solidFill>
                  <a:schemeClr val="tx1"/>
                </a:solidFill>
                <a:latin typeface="+mn-lt"/>
                <a:ea typeface="+mn-ea"/>
                <a:cs typeface="+mn-cs"/>
              </a:rPr>
              <a:t> from the buffer starting at </a:t>
            </a:r>
            <a:r>
              <a:rPr lang="en-US" sz="1200" b="0" i="1" kern="1200" dirty="0" err="1" smtClean="0">
                <a:solidFill>
                  <a:schemeClr val="tx1"/>
                </a:solidFill>
                <a:latin typeface="+mn-lt"/>
                <a:ea typeface="+mn-ea"/>
                <a:cs typeface="+mn-cs"/>
              </a:rPr>
              <a:t>buf</a:t>
            </a:r>
            <a:r>
              <a:rPr lang="en-US" sz="1200" b="0" i="0" kern="1200" dirty="0" smtClean="0">
                <a:solidFill>
                  <a:schemeClr val="tx1"/>
                </a:solidFill>
                <a:latin typeface="+mn-lt"/>
                <a:ea typeface="+mn-ea"/>
                <a:cs typeface="+mn-cs"/>
              </a:rPr>
              <a:t>. POSIX requires that a </a:t>
            </a:r>
            <a:r>
              <a:rPr lang="en-US" sz="1200" b="1" i="0" kern="1200" dirty="0" smtClean="0">
                <a:solidFill>
                  <a:schemeClr val="tx1"/>
                </a:solidFill>
                <a:latin typeface="+mn-lt"/>
                <a:ea typeface="+mn-ea"/>
                <a:cs typeface="+mn-cs"/>
              </a:rPr>
              <a:t>read</a:t>
            </a:r>
            <a:r>
              <a:rPr lang="en-US" sz="1200" b="0" i="0" kern="1200" dirty="0" smtClean="0">
                <a:solidFill>
                  <a:schemeClr val="tx1"/>
                </a:solidFill>
                <a:latin typeface="+mn-lt"/>
                <a:ea typeface="+mn-ea"/>
                <a:cs typeface="+mn-cs"/>
              </a:rPr>
              <a:t>() which can be proved to occur after a </a:t>
            </a:r>
            <a:r>
              <a:rPr lang="en-US" sz="1200" b="1" i="0" kern="1200" dirty="0" smtClean="0">
                <a:solidFill>
                  <a:schemeClr val="tx1"/>
                </a:solidFill>
                <a:latin typeface="+mn-lt"/>
                <a:ea typeface="+mn-ea"/>
                <a:cs typeface="+mn-cs"/>
              </a:rPr>
              <a:t>write</a:t>
            </a:r>
            <a:r>
              <a:rPr lang="en-US" sz="1200" b="0" i="0" kern="1200" dirty="0" smtClean="0">
                <a:solidFill>
                  <a:schemeClr val="tx1"/>
                </a:solidFill>
                <a:latin typeface="+mn-lt"/>
                <a:ea typeface="+mn-ea"/>
                <a:cs typeface="+mn-cs"/>
              </a:rPr>
              <a:t>() has returned returns the new data. Note that not all file systems are POSIX conforming.</a:t>
            </a:r>
            <a:endParaRPr lang="en-US" dirty="0" smtClean="0"/>
          </a:p>
          <a:p>
            <a:endParaRPr lang="en-US" dirty="0"/>
          </a:p>
        </p:txBody>
      </p:sp>
      <p:sp>
        <p:nvSpPr>
          <p:cNvPr id="4" name="Slide Number Placeholder 3"/>
          <p:cNvSpPr>
            <a:spLocks noGrp="1"/>
          </p:cNvSpPr>
          <p:nvPr>
            <p:ph type="sldNum" sz="quarter" idx="10"/>
          </p:nvPr>
        </p:nvSpPr>
        <p:spPr/>
        <p:txBody>
          <a:bodyPr/>
          <a:lstStyle/>
          <a:p>
            <a:fld id="{102C81C2-C2A6-4E80-ADBA-2222B21FA437}"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creat</a:t>
            </a:r>
            <a:r>
              <a:rPr lang="en-US" sz="1200" b="0" i="0" kern="1200" dirty="0" smtClean="0">
                <a:solidFill>
                  <a:schemeClr val="tx1"/>
                </a:solidFill>
                <a:latin typeface="+mn-lt"/>
                <a:ea typeface="+mn-ea"/>
                <a:cs typeface="+mn-cs"/>
              </a:rPr>
              <a:t> - create a new file or rewrite an existing one</a:t>
            </a:r>
          </a:p>
          <a:p>
            <a:r>
              <a:rPr lang="en-US" sz="1200" b="1" i="0" kern="1200" dirty="0" smtClean="0">
                <a:solidFill>
                  <a:schemeClr val="tx1"/>
                </a:solidFill>
                <a:latin typeface="+mn-lt"/>
                <a:ea typeface="+mn-ea"/>
                <a:cs typeface="+mn-cs"/>
              </a:rPr>
              <a:t>unlink</a:t>
            </a:r>
            <a:r>
              <a:rPr lang="en-US" sz="1200" b="0" i="0" kern="1200" dirty="0" smtClean="0">
                <a:solidFill>
                  <a:schemeClr val="tx1"/>
                </a:solidFill>
                <a:latin typeface="+mn-lt"/>
                <a:ea typeface="+mn-ea"/>
                <a:cs typeface="+mn-cs"/>
              </a:rPr>
              <a:t> - delete a name and possibly the file it refers to</a:t>
            </a:r>
          </a:p>
          <a:p>
            <a:r>
              <a:rPr lang="en-US" sz="1200" b="1" i="0" kern="1200" dirty="0" smtClean="0">
                <a:solidFill>
                  <a:schemeClr val="tx1"/>
                </a:solidFill>
                <a:latin typeface="+mn-lt"/>
                <a:ea typeface="+mn-ea"/>
                <a:cs typeface="+mn-cs"/>
              </a:rPr>
              <a:t>unlink</a:t>
            </a:r>
            <a:r>
              <a:rPr lang="en-US" sz="1200" b="0" i="0" kern="1200" dirty="0" smtClean="0">
                <a:solidFill>
                  <a:schemeClr val="tx1"/>
                </a:solidFill>
                <a:latin typeface="+mn-lt"/>
                <a:ea typeface="+mn-ea"/>
                <a:cs typeface="+mn-cs"/>
              </a:rPr>
              <a:t>() deletes a name from the </a:t>
            </a:r>
            <a:r>
              <a:rPr lang="en-US" sz="1200" b="0" i="0" kern="1200" dirty="0" err="1" smtClean="0">
                <a:solidFill>
                  <a:schemeClr val="tx1"/>
                </a:solidFill>
                <a:latin typeface="+mn-lt"/>
                <a:ea typeface="+mn-ea"/>
                <a:cs typeface="+mn-cs"/>
              </a:rPr>
              <a:t>filesystem</a:t>
            </a:r>
            <a:r>
              <a:rPr lang="en-US" sz="1200" b="0" i="0" kern="1200" dirty="0" smtClean="0">
                <a:solidFill>
                  <a:schemeClr val="tx1"/>
                </a:solidFill>
                <a:latin typeface="+mn-lt"/>
                <a:ea typeface="+mn-ea"/>
                <a:cs typeface="+mn-cs"/>
              </a:rPr>
              <a:t>. If that name was the last link to a file and no processes have the file open the file is deleted and the space it was using is made available for reuse.</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02C81C2-C2A6-4E80-ADBA-2222B21FA437}"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lseek</a:t>
            </a:r>
            <a:r>
              <a:rPr lang="en-US" sz="1200" b="0" i="0" kern="1200" dirty="0" smtClean="0">
                <a:solidFill>
                  <a:schemeClr val="tx1"/>
                </a:solidFill>
                <a:latin typeface="+mn-lt"/>
                <a:ea typeface="+mn-ea"/>
                <a:cs typeface="+mn-cs"/>
              </a:rPr>
              <a:t> - reposition read/write file offset</a:t>
            </a:r>
          </a:p>
          <a:p>
            <a:r>
              <a:rPr lang="en-US" sz="1200" b="0" i="0" kern="1200" dirty="0" smtClean="0">
                <a:solidFill>
                  <a:schemeClr val="tx1"/>
                </a:solidFill>
                <a:latin typeface="+mn-lt"/>
                <a:ea typeface="+mn-ea"/>
                <a:cs typeface="+mn-cs"/>
              </a:rPr>
              <a:t>The </a:t>
            </a:r>
            <a:r>
              <a:rPr lang="en-US" sz="1200" b="1" i="0" kern="1200" dirty="0" err="1" smtClean="0">
                <a:solidFill>
                  <a:schemeClr val="tx1"/>
                </a:solidFill>
                <a:latin typeface="+mn-lt"/>
                <a:ea typeface="+mn-ea"/>
                <a:cs typeface="+mn-cs"/>
              </a:rPr>
              <a:t>lseek</a:t>
            </a:r>
            <a:r>
              <a:rPr lang="en-US" sz="1200" b="0" i="0" kern="1200" dirty="0" smtClean="0">
                <a:solidFill>
                  <a:schemeClr val="tx1"/>
                </a:solidFill>
                <a:latin typeface="+mn-lt"/>
                <a:ea typeface="+mn-ea"/>
                <a:cs typeface="+mn-cs"/>
              </a:rPr>
              <a:t>() function allows the file offset to be set beyond the end of the file (but this does not change the size of the file). If data is later written at this point, subsequent reads of the data in the gap (a "hole") return null bytes (’\0’) until data is actually written into the gap.</a:t>
            </a:r>
            <a:endParaRPr lang="en-US" dirty="0"/>
          </a:p>
        </p:txBody>
      </p:sp>
      <p:sp>
        <p:nvSpPr>
          <p:cNvPr id="4" name="Slide Number Placeholder 3"/>
          <p:cNvSpPr>
            <a:spLocks noGrp="1"/>
          </p:cNvSpPr>
          <p:nvPr>
            <p:ph type="sldNum" sz="quarter" idx="10"/>
          </p:nvPr>
        </p:nvSpPr>
        <p:spPr/>
        <p:txBody>
          <a:bodyPr/>
          <a:lstStyle/>
          <a:p>
            <a:fld id="{102C81C2-C2A6-4E80-ADBA-2222B21FA437}"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Normally a file's current offset must be a nonnegative integer. It is possible, however, that certain devices could allow negative offsets. But for regular files the offset must be nonnegative. Since negative offsets are possible, we should be careful to compare the return value from </a:t>
            </a:r>
            <a:r>
              <a:rPr lang="en-US" dirty="0" err="1" smtClean="0"/>
              <a:t>lseek</a:t>
            </a:r>
            <a:r>
              <a:rPr lang="en-US" sz="1200" b="0" i="0" kern="1200" smtClean="0">
                <a:solidFill>
                  <a:schemeClr val="tx1"/>
                </a:solidFill>
                <a:latin typeface="+mn-lt"/>
                <a:ea typeface="+mn-ea"/>
                <a:cs typeface="+mn-cs"/>
              </a:rPr>
              <a:t> as being equal to or not equal to -1 and not test if it's less than 0.</a:t>
            </a:r>
            <a:endParaRPr lang="en-US"/>
          </a:p>
        </p:txBody>
      </p:sp>
      <p:sp>
        <p:nvSpPr>
          <p:cNvPr id="4" name="Slide Number Placeholder 3"/>
          <p:cNvSpPr>
            <a:spLocks noGrp="1"/>
          </p:cNvSpPr>
          <p:nvPr>
            <p:ph type="sldNum" sz="quarter" idx="10"/>
          </p:nvPr>
        </p:nvSpPr>
        <p:spPr/>
        <p:txBody>
          <a:bodyPr/>
          <a:lstStyle/>
          <a:p>
            <a:fld id="{102C81C2-C2A6-4E80-ADBA-2222B21FA43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26B68A5-4DB9-4EEE-97E1-89D4DB4FA5DB}" type="datetimeFigureOut">
              <a:rPr lang="en-US" smtClean="0"/>
              <a:t>8/16/2017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DF3876-3B56-44D6-863B-4924B7EA889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DF3876-3B56-44D6-863B-4924B7EA88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DF3876-3B56-44D6-863B-4924B7EA88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DF3876-3B56-44D6-863B-4924B7EA889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DF3876-3B56-44D6-863B-4924B7EA889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DF3876-3B56-44D6-863B-4924B7EA889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DF3876-3B56-44D6-863B-4924B7EA889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DF3876-3B56-44D6-863B-4924B7EA889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6B68A5-4DB9-4EEE-97E1-89D4DB4FA5DB}" type="datetimeFigureOut">
              <a:rPr lang="en-US" smtClean="0"/>
              <a:t>8/16/2017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DF3876-3B56-44D6-863B-4924B7EA88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26B68A5-4DB9-4EEE-97E1-89D4DB4FA5DB}" type="datetimeFigureOut">
              <a:rPr lang="en-US" smtClean="0"/>
              <a:t>8/16/2017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DF3876-3B56-44D6-863B-4924B7EA889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6B68A5-4DB9-4EEE-97E1-89D4DB4FA5DB}" type="datetimeFigureOut">
              <a:rPr lang="en-US" smtClean="0"/>
              <a:t>8/16/2017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DF3876-3B56-44D6-863B-4924B7EA889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6B68A5-4DB9-4EEE-97E1-89D4DB4FA5DB}" type="datetimeFigureOut">
              <a:rPr lang="en-US" smtClean="0"/>
              <a:t>8/16/2017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DF3876-3B56-44D6-863B-4924B7EA88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Unix System Interface</a:t>
            </a:r>
            <a:endParaRPr lang="en-US" dirty="0"/>
          </a:p>
        </p:txBody>
      </p:sp>
      <p:sp>
        <p:nvSpPr>
          <p:cNvPr id="3" name="Subtitle 2"/>
          <p:cNvSpPr>
            <a:spLocks noGrp="1"/>
          </p:cNvSpPr>
          <p:nvPr>
            <p:ph type="subTitle" idx="1"/>
          </p:nvPr>
        </p:nvSpPr>
        <p:spPr/>
        <p:txBody>
          <a:bodyPr/>
          <a:lstStyle/>
          <a:p>
            <a:r>
              <a:rPr lang="en-US" dirty="0" smtClean="0"/>
              <a:t>Jerome Blas Austria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indent="-571500">
              <a:buFont typeface="+mj-lt"/>
              <a:buAutoNum type="romanUcPeriod"/>
            </a:pPr>
            <a:r>
              <a:rPr lang="en-US" dirty="0" smtClean="0"/>
              <a:t>File Descriptors</a:t>
            </a:r>
          </a:p>
          <a:p>
            <a:pPr marL="571500" indent="-571500">
              <a:buFont typeface="+mj-lt"/>
              <a:buAutoNum type="romanUcPeriod"/>
            </a:pPr>
            <a:r>
              <a:rPr lang="en-US" dirty="0" smtClean="0"/>
              <a:t>Low Level I/O</a:t>
            </a:r>
          </a:p>
          <a:p>
            <a:pPr marL="571500" indent="-571500">
              <a:buFont typeface="+mj-lt"/>
              <a:buAutoNum type="romanUcPeriod"/>
            </a:pPr>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t>
            </a:r>
            <a:r>
              <a:rPr lang="en-US" dirty="0" smtClean="0">
                <a:latin typeface="Verdana" pitchFamily="34" charset="0"/>
                <a:ea typeface="Verdana" pitchFamily="34" charset="0"/>
                <a:cs typeface="Verdana" pitchFamily="34" charset="0"/>
              </a:rPr>
              <a:t>is an abstract indicator </a:t>
            </a:r>
            <a:r>
              <a:rPr lang="en-US" dirty="0" smtClean="0">
                <a:latin typeface="Verdana" pitchFamily="34" charset="0"/>
                <a:ea typeface="Verdana" pitchFamily="34" charset="0"/>
                <a:cs typeface="Verdana" pitchFamily="34" charset="0"/>
              </a:rPr>
              <a:t>handle </a:t>
            </a:r>
            <a:r>
              <a:rPr lang="en-US" dirty="0" smtClean="0">
                <a:latin typeface="Verdana" pitchFamily="34" charset="0"/>
                <a:ea typeface="Verdana" pitchFamily="34" charset="0"/>
                <a:cs typeface="Verdana" pitchFamily="34" charset="0"/>
              </a:rPr>
              <a:t>used to access a </a:t>
            </a:r>
            <a:r>
              <a:rPr lang="en-US" dirty="0" smtClean="0">
                <a:latin typeface="Verdana" pitchFamily="34" charset="0"/>
                <a:ea typeface="Verdana" pitchFamily="34" charset="0"/>
                <a:cs typeface="Verdana" pitchFamily="34" charset="0"/>
              </a:rPr>
              <a:t>file</a:t>
            </a:r>
            <a:r>
              <a:rPr lang="en-US" dirty="0" smtClean="0">
                <a:latin typeface="Verdana" pitchFamily="34" charset="0"/>
                <a:ea typeface="Verdana" pitchFamily="34" charset="0"/>
                <a:cs typeface="Verdana" pitchFamily="34" charset="0"/>
              </a:rPr>
              <a:t> or other </a:t>
            </a:r>
            <a:r>
              <a:rPr lang="en-US" dirty="0" smtClean="0">
                <a:latin typeface="Verdana" pitchFamily="34" charset="0"/>
                <a:ea typeface="Verdana" pitchFamily="34" charset="0"/>
                <a:cs typeface="Verdana" pitchFamily="34" charset="0"/>
              </a:rPr>
              <a:t>i/o resources, </a:t>
            </a:r>
            <a:r>
              <a:rPr lang="en-US" dirty="0" smtClean="0">
                <a:latin typeface="Verdana" pitchFamily="34" charset="0"/>
                <a:ea typeface="Verdana" pitchFamily="34" charset="0"/>
                <a:cs typeface="Verdana" pitchFamily="34" charset="0"/>
              </a:rPr>
              <a:t>such as a </a:t>
            </a:r>
            <a:r>
              <a:rPr lang="en-US" dirty="0" smtClean="0">
                <a:latin typeface="Verdana" pitchFamily="34" charset="0"/>
                <a:ea typeface="Verdana" pitchFamily="34" charset="0"/>
                <a:cs typeface="Verdana" pitchFamily="34" charset="0"/>
              </a:rPr>
              <a:t>pipe</a:t>
            </a:r>
            <a:r>
              <a:rPr lang="en-US" dirty="0" smtClean="0">
                <a:latin typeface="Verdana" pitchFamily="34" charset="0"/>
                <a:ea typeface="Verdana" pitchFamily="34" charset="0"/>
                <a:cs typeface="Verdana" pitchFamily="34" charset="0"/>
              </a:rPr>
              <a:t> or </a:t>
            </a:r>
            <a:r>
              <a:rPr lang="en-US" dirty="0" smtClean="0">
                <a:latin typeface="Verdana" pitchFamily="34" charset="0"/>
                <a:ea typeface="Verdana" pitchFamily="34" charset="0"/>
                <a:cs typeface="Verdana" pitchFamily="34" charset="0"/>
              </a:rPr>
              <a:t>network socket</a:t>
            </a:r>
          </a:p>
          <a:p>
            <a:pPr>
              <a:buNone/>
            </a:pPr>
            <a:endParaRPr lang="en-US" dirty="0"/>
          </a:p>
        </p:txBody>
      </p:sp>
      <p:sp>
        <p:nvSpPr>
          <p:cNvPr id="2" name="Title 1"/>
          <p:cNvSpPr>
            <a:spLocks noGrp="1"/>
          </p:cNvSpPr>
          <p:nvPr>
            <p:ph type="title"/>
          </p:nvPr>
        </p:nvSpPr>
        <p:spPr/>
        <p:txBody>
          <a:bodyPr/>
          <a:lstStyle/>
          <a:p>
            <a:r>
              <a:rPr lang="en-US" dirty="0" smtClean="0">
                <a:latin typeface="Arial" pitchFamily="34" charset="0"/>
                <a:cs typeface="Arial" pitchFamily="34" charset="0"/>
              </a:rPr>
              <a:t>File Descriptor</a:t>
            </a:r>
            <a:endParaRPr lang="en-US" dirty="0">
              <a:latin typeface="Arial" pitchFamily="34" charset="0"/>
              <a:cs typeface="Arial" pitchFamily="34" charset="0"/>
            </a:endParaRPr>
          </a:p>
        </p:txBody>
      </p:sp>
      <p:graphicFrame>
        <p:nvGraphicFramePr>
          <p:cNvPr id="4" name="Table 3"/>
          <p:cNvGraphicFramePr>
            <a:graphicFrameLocks noGrp="1"/>
          </p:cNvGraphicFramePr>
          <p:nvPr/>
        </p:nvGraphicFramePr>
        <p:xfrm>
          <a:off x="533400" y="3048000"/>
          <a:ext cx="7924800" cy="2021840"/>
        </p:xfrm>
        <a:graphic>
          <a:graphicData uri="http://schemas.openxmlformats.org/drawingml/2006/table">
            <a:tbl>
              <a:tblPr firstRow="1" bandRow="1">
                <a:tableStyleId>{5C22544A-7EE6-4342-B048-85BDC9FD1C3A}</a:tableStyleId>
              </a:tblPr>
              <a:tblGrid>
                <a:gridCol w="1981200"/>
                <a:gridCol w="1981200"/>
                <a:gridCol w="1981200"/>
                <a:gridCol w="1981200"/>
              </a:tblGrid>
              <a:tr h="370840">
                <a:tc>
                  <a:txBody>
                    <a:bodyPr/>
                    <a:lstStyle/>
                    <a:p>
                      <a:pPr algn="ctr"/>
                      <a:r>
                        <a:rPr lang="en-US" dirty="0" smtClean="0">
                          <a:latin typeface="Verdana" pitchFamily="34" charset="0"/>
                          <a:ea typeface="Verdana" pitchFamily="34" charset="0"/>
                          <a:cs typeface="Verdana" pitchFamily="34" charset="0"/>
                        </a:rPr>
                        <a:t>Integer Value</a:t>
                      </a:r>
                      <a:endParaRPr lang="en-US" dirty="0">
                        <a:latin typeface="Verdana" pitchFamily="34" charset="0"/>
                        <a:ea typeface="Verdana" pitchFamily="34" charset="0"/>
                        <a:cs typeface="Verdana" pitchFamily="34" charset="0"/>
                      </a:endParaRPr>
                    </a:p>
                  </a:txBody>
                  <a:tcPr/>
                </a:tc>
                <a:tc>
                  <a:txBody>
                    <a:bodyPr/>
                    <a:lstStyle/>
                    <a:p>
                      <a:pPr algn="ctr"/>
                      <a:r>
                        <a:rPr lang="en-US" dirty="0" smtClean="0">
                          <a:latin typeface="Verdana" pitchFamily="34" charset="0"/>
                          <a:ea typeface="Verdana" pitchFamily="34" charset="0"/>
                          <a:cs typeface="Verdana" pitchFamily="34" charset="0"/>
                        </a:rPr>
                        <a:t>Name</a:t>
                      </a:r>
                      <a:endParaRPr lang="en-US" dirty="0">
                        <a:latin typeface="Verdana" pitchFamily="34" charset="0"/>
                        <a:ea typeface="Verdana" pitchFamily="34" charset="0"/>
                        <a:cs typeface="Verdana" pitchFamily="34" charset="0"/>
                      </a:endParaRPr>
                    </a:p>
                  </a:txBody>
                  <a:tcPr/>
                </a:tc>
                <a:tc>
                  <a:txBody>
                    <a:bodyPr/>
                    <a:lstStyle/>
                    <a:p>
                      <a:pPr algn="ctr"/>
                      <a:r>
                        <a:rPr lang="en-US" dirty="0" smtClean="0">
                          <a:latin typeface="Verdana" pitchFamily="34" charset="0"/>
                          <a:ea typeface="Verdana" pitchFamily="34" charset="0"/>
                          <a:cs typeface="Verdana" pitchFamily="34" charset="0"/>
                        </a:rPr>
                        <a:t>&lt;</a:t>
                      </a:r>
                      <a:r>
                        <a:rPr lang="en-US" dirty="0" err="1" smtClean="0">
                          <a:latin typeface="Verdana" pitchFamily="34" charset="0"/>
                          <a:ea typeface="Verdana" pitchFamily="34" charset="0"/>
                          <a:cs typeface="Verdana" pitchFamily="34" charset="0"/>
                        </a:rPr>
                        <a:t>unistd.h</a:t>
                      </a:r>
                      <a:r>
                        <a:rPr lang="en-US" dirty="0" smtClean="0">
                          <a:latin typeface="Verdana" pitchFamily="34" charset="0"/>
                          <a:ea typeface="Verdana" pitchFamily="34" charset="0"/>
                          <a:cs typeface="Verdana" pitchFamily="34" charset="0"/>
                        </a:rPr>
                        <a:t>&gt;</a:t>
                      </a:r>
                      <a:endParaRPr lang="en-US" dirty="0">
                        <a:latin typeface="Verdana" pitchFamily="34" charset="0"/>
                        <a:ea typeface="Verdana" pitchFamily="34" charset="0"/>
                        <a:cs typeface="Verdana" pitchFamily="34" charset="0"/>
                      </a:endParaRPr>
                    </a:p>
                  </a:txBody>
                  <a:tcPr/>
                </a:tc>
                <a:tc>
                  <a:txBody>
                    <a:bodyPr/>
                    <a:lstStyle/>
                    <a:p>
                      <a:pPr algn="ctr"/>
                      <a:r>
                        <a:rPr lang="en-US" dirty="0" smtClean="0">
                          <a:latin typeface="Verdana" pitchFamily="34" charset="0"/>
                          <a:ea typeface="Verdana" pitchFamily="34" charset="0"/>
                          <a:cs typeface="Verdana" pitchFamily="34" charset="0"/>
                        </a:rPr>
                        <a:t>&lt;</a:t>
                      </a:r>
                      <a:r>
                        <a:rPr lang="en-US" dirty="0" err="1" smtClean="0">
                          <a:latin typeface="Verdana" pitchFamily="34" charset="0"/>
                          <a:ea typeface="Verdana" pitchFamily="34" charset="0"/>
                          <a:cs typeface="Verdana" pitchFamily="34" charset="0"/>
                        </a:rPr>
                        <a:t>stdio.h</a:t>
                      </a:r>
                      <a:r>
                        <a:rPr lang="en-US" dirty="0" smtClean="0">
                          <a:latin typeface="Verdana" pitchFamily="34" charset="0"/>
                          <a:ea typeface="Verdana" pitchFamily="34" charset="0"/>
                          <a:cs typeface="Verdana" pitchFamily="34" charset="0"/>
                        </a:rPr>
                        <a:t>&gt;</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0</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Standard Input</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STDIN_FILENO</a:t>
                      </a:r>
                      <a:endParaRPr lang="en-US" dirty="0">
                        <a:latin typeface="Verdana" pitchFamily="34" charset="0"/>
                        <a:ea typeface="Verdana" pitchFamily="34" charset="0"/>
                        <a:cs typeface="Verdana" pitchFamily="34" charset="0"/>
                      </a:endParaRPr>
                    </a:p>
                  </a:txBody>
                  <a:tcPr/>
                </a:tc>
                <a:tc>
                  <a:txBody>
                    <a:bodyPr/>
                    <a:lstStyle/>
                    <a:p>
                      <a:r>
                        <a:rPr lang="en-US" dirty="0" err="1" smtClean="0">
                          <a:latin typeface="Verdana" pitchFamily="34" charset="0"/>
                          <a:ea typeface="Verdana" pitchFamily="34" charset="0"/>
                          <a:cs typeface="Verdana" pitchFamily="34" charset="0"/>
                        </a:rPr>
                        <a:t>stdin</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1</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Standard Output</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STDOUT_FILENO</a:t>
                      </a:r>
                      <a:endParaRPr lang="en-US" dirty="0">
                        <a:latin typeface="Verdana" pitchFamily="34" charset="0"/>
                        <a:ea typeface="Verdana" pitchFamily="34" charset="0"/>
                        <a:cs typeface="Verdana" pitchFamily="34" charset="0"/>
                      </a:endParaRPr>
                    </a:p>
                  </a:txBody>
                  <a:tcPr/>
                </a:tc>
                <a:tc>
                  <a:txBody>
                    <a:bodyPr/>
                    <a:lstStyle/>
                    <a:p>
                      <a:r>
                        <a:rPr lang="en-US" dirty="0" err="1" smtClean="0">
                          <a:latin typeface="Verdana" pitchFamily="34" charset="0"/>
                          <a:ea typeface="Verdana" pitchFamily="34" charset="0"/>
                          <a:cs typeface="Verdana" pitchFamily="34" charset="0"/>
                        </a:rPr>
                        <a:t>stdout</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2</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Standard Error</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STDERR_FILENO</a:t>
                      </a:r>
                      <a:endParaRPr lang="en-US" dirty="0">
                        <a:latin typeface="Verdana" pitchFamily="34" charset="0"/>
                        <a:ea typeface="Verdana" pitchFamily="34" charset="0"/>
                        <a:cs typeface="Verdana" pitchFamily="34" charset="0"/>
                      </a:endParaRPr>
                    </a:p>
                  </a:txBody>
                  <a:tcPr/>
                </a:tc>
                <a:tc>
                  <a:txBody>
                    <a:bodyPr/>
                    <a:lstStyle/>
                    <a:p>
                      <a:r>
                        <a:rPr lang="en-US" dirty="0" err="1" smtClean="0">
                          <a:latin typeface="Verdana" pitchFamily="34" charset="0"/>
                          <a:ea typeface="Verdana" pitchFamily="34" charset="0"/>
                          <a:cs typeface="Verdana" pitchFamily="34" charset="0"/>
                        </a:rPr>
                        <a:t>stderr</a:t>
                      </a:r>
                      <a:endParaRPr lang="en-US" dirty="0">
                        <a:latin typeface="Verdana" pitchFamily="34" charset="0"/>
                        <a:ea typeface="Verdana" pitchFamily="34" charset="0"/>
                        <a:cs typeface="Verdana" pitchFamily="34"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err="1" smtClean="0">
                <a:latin typeface="Verdana" pitchFamily="34" charset="0"/>
                <a:ea typeface="Verdana" pitchFamily="34" charset="0"/>
                <a:cs typeface="Verdana" pitchFamily="34" charset="0"/>
              </a:rPr>
              <a:t>int</a:t>
            </a:r>
            <a:r>
              <a:rPr lang="fr-FR" dirty="0" smtClean="0">
                <a:latin typeface="Verdana" pitchFamily="34" charset="0"/>
                <a:ea typeface="Verdana" pitchFamily="34" charset="0"/>
                <a:cs typeface="Verdana" pitchFamily="34" charset="0"/>
              </a:rPr>
              <a:t> </a:t>
            </a:r>
            <a:r>
              <a:rPr lang="fr-FR" b="1" dirty="0" smtClean="0">
                <a:latin typeface="Verdana" pitchFamily="34" charset="0"/>
                <a:ea typeface="Verdana" pitchFamily="34" charset="0"/>
                <a:cs typeface="Verdana" pitchFamily="34" charset="0"/>
              </a:rPr>
              <a:t>open</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const</a:t>
            </a:r>
            <a:r>
              <a:rPr lang="fr-FR" dirty="0" smtClean="0">
                <a:latin typeface="Verdana" pitchFamily="34" charset="0"/>
                <a:ea typeface="Verdana" pitchFamily="34" charset="0"/>
                <a:cs typeface="Verdana" pitchFamily="34" charset="0"/>
              </a:rPr>
              <a:t> char *</a:t>
            </a:r>
            <a:r>
              <a:rPr lang="fr-FR" dirty="0" err="1" smtClean="0">
                <a:latin typeface="Verdana" pitchFamily="34" charset="0"/>
                <a:ea typeface="Verdana" pitchFamily="34" charset="0"/>
                <a:cs typeface="Verdana" pitchFamily="34" charset="0"/>
              </a:rPr>
              <a:t>filename</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int</a:t>
            </a:r>
            <a:r>
              <a:rPr lang="fr-FR" dirty="0" smtClean="0">
                <a:latin typeface="Verdana" pitchFamily="34" charset="0"/>
                <a:ea typeface="Verdana" pitchFamily="34" charset="0"/>
                <a:cs typeface="Verdana" pitchFamily="34" charset="0"/>
              </a:rPr>
              <a:t> flags[, </a:t>
            </a:r>
            <a:r>
              <a:rPr lang="fr-FR" dirty="0" err="1" smtClean="0">
                <a:latin typeface="Verdana" pitchFamily="34" charset="0"/>
                <a:ea typeface="Verdana" pitchFamily="34" charset="0"/>
                <a:cs typeface="Verdana" pitchFamily="34" charset="0"/>
              </a:rPr>
              <a:t>mode_t</a:t>
            </a:r>
            <a:r>
              <a:rPr lang="fr-FR" dirty="0" smtClean="0">
                <a:latin typeface="Verdana" pitchFamily="34" charset="0"/>
                <a:ea typeface="Verdana" pitchFamily="34" charset="0"/>
                <a:cs typeface="Verdana" pitchFamily="34" charset="0"/>
              </a:rPr>
              <a:t> mode</a:t>
            </a:r>
            <a:r>
              <a:rPr lang="fr-FR" dirty="0" smtClean="0">
                <a:latin typeface="Verdana" pitchFamily="34" charset="0"/>
                <a:ea typeface="Verdana" pitchFamily="34" charset="0"/>
                <a:cs typeface="Verdana" pitchFamily="34" charset="0"/>
              </a:rPr>
              <a:t>])</a:t>
            </a:r>
          </a:p>
          <a:p>
            <a:r>
              <a:rPr lang="fr-FR" dirty="0" err="1" smtClean="0">
                <a:latin typeface="Verdana" pitchFamily="34" charset="0"/>
                <a:ea typeface="Verdana" pitchFamily="34" charset="0"/>
                <a:cs typeface="Verdana" pitchFamily="34" charset="0"/>
              </a:rPr>
              <a:t>int</a:t>
            </a:r>
            <a:r>
              <a:rPr lang="fr-FR" dirty="0" smtClean="0">
                <a:latin typeface="Verdana" pitchFamily="34" charset="0"/>
                <a:ea typeface="Verdana" pitchFamily="34" charset="0"/>
                <a:cs typeface="Verdana" pitchFamily="34" charset="0"/>
              </a:rPr>
              <a:t> </a:t>
            </a:r>
            <a:r>
              <a:rPr lang="fr-FR" b="1" dirty="0" smtClean="0">
                <a:latin typeface="Verdana" pitchFamily="34" charset="0"/>
                <a:ea typeface="Verdana" pitchFamily="34" charset="0"/>
                <a:cs typeface="Verdana" pitchFamily="34" charset="0"/>
              </a:rPr>
              <a:t>close</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int</a:t>
            </a:r>
            <a:r>
              <a:rPr lang="fr-FR" dirty="0" smtClean="0">
                <a:latin typeface="Verdana" pitchFamily="34" charset="0"/>
                <a:ea typeface="Verdana" pitchFamily="34" charset="0"/>
                <a:cs typeface="Verdana" pitchFamily="34" charset="0"/>
              </a:rPr>
              <a:t> </a:t>
            </a:r>
            <a:r>
              <a:rPr lang="fr-FR" i="1" dirty="0" err="1" smtClean="0">
                <a:latin typeface="Verdana" pitchFamily="34" charset="0"/>
                <a:ea typeface="Verdana" pitchFamily="34" charset="0"/>
                <a:cs typeface="Verdana" pitchFamily="34" charset="0"/>
              </a:rPr>
              <a:t>fd</a:t>
            </a:r>
            <a:r>
              <a:rPr lang="fr-FR" dirty="0" smtClean="0">
                <a:latin typeface="Verdana" pitchFamily="34" charset="0"/>
                <a:ea typeface="Verdana" pitchFamily="34" charset="0"/>
                <a:cs typeface="Verdana" pitchFamily="34" charset="0"/>
              </a:rPr>
              <a:t>)</a:t>
            </a:r>
            <a:endParaRPr lang="fr-FR" b="1" i="1" dirty="0" smtClean="0">
              <a:latin typeface="Verdana" pitchFamily="34" charset="0"/>
              <a:ea typeface="Verdana" pitchFamily="34" charset="0"/>
              <a:cs typeface="Verdana" pitchFamily="34" charset="0"/>
            </a:endParaRPr>
          </a:p>
          <a:p>
            <a:endParaRPr lang="fr-FR" dirty="0" smtClean="0">
              <a:latin typeface="Verdana" pitchFamily="34" charset="0"/>
              <a:ea typeface="Verdana" pitchFamily="34" charset="0"/>
              <a:cs typeface="Verdana" pitchFamily="34" charset="0"/>
            </a:endParaRPr>
          </a:p>
          <a:p>
            <a:endParaRPr lang="fr-FR"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
        <p:nvSpPr>
          <p:cNvPr id="3" name="Title 2"/>
          <p:cNvSpPr>
            <a:spLocks noGrp="1"/>
          </p:cNvSpPr>
          <p:nvPr>
            <p:ph type="title"/>
          </p:nvPr>
        </p:nvSpPr>
        <p:spPr/>
        <p:txBody>
          <a:bodyPr/>
          <a:lstStyle/>
          <a:p>
            <a:r>
              <a:rPr lang="en-US" dirty="0" smtClean="0">
                <a:latin typeface="Arial" pitchFamily="34" charset="0"/>
                <a:cs typeface="Arial" pitchFamily="34" charset="0"/>
              </a:rPr>
              <a:t>Opening and Closing Files</a:t>
            </a:r>
            <a:endParaRPr lang="en-US" dirty="0">
              <a:latin typeface="Arial" pitchFamily="34" charset="0"/>
              <a:cs typeface="Arial" pitchFamily="34" charset="0"/>
            </a:endParaRPr>
          </a:p>
        </p:txBody>
      </p:sp>
      <p:pic>
        <p:nvPicPr>
          <p:cNvPr id="5" name="Picture 4" descr="io.PNG"/>
          <p:cNvPicPr>
            <a:picLocks noChangeAspect="1"/>
          </p:cNvPicPr>
          <p:nvPr/>
        </p:nvPicPr>
        <p:blipFill>
          <a:blip r:embed="rId3"/>
          <a:srcRect l="6098" b="9331"/>
          <a:stretch>
            <a:fillRect/>
          </a:stretch>
        </p:blipFill>
        <p:spPr>
          <a:xfrm>
            <a:off x="1600200" y="2971800"/>
            <a:ext cx="5867400" cy="3200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838200"/>
          <a:ext cx="8229600" cy="27686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latin typeface="Verdana" pitchFamily="34" charset="0"/>
                          <a:ea typeface="Verdana" pitchFamily="34" charset="0"/>
                          <a:cs typeface="Verdana" pitchFamily="34" charset="0"/>
                        </a:rPr>
                        <a:t>Flags</a:t>
                      </a:r>
                      <a:endParaRPr lang="en-US" dirty="0">
                        <a:latin typeface="Verdana" pitchFamily="34" charset="0"/>
                        <a:ea typeface="Verdana" pitchFamily="34" charset="0"/>
                        <a:cs typeface="Verdana" pitchFamily="34" charset="0"/>
                      </a:endParaRPr>
                    </a:p>
                  </a:txBody>
                  <a:tcPr/>
                </a:tc>
                <a:tc>
                  <a:txBody>
                    <a:bodyPr/>
                    <a:lstStyle/>
                    <a:p>
                      <a:pPr algn="ctr"/>
                      <a:r>
                        <a:rPr lang="en-US" dirty="0" smtClean="0">
                          <a:latin typeface="Verdana" pitchFamily="34" charset="0"/>
                          <a:ea typeface="Verdana" pitchFamily="34" charset="0"/>
                          <a:cs typeface="Verdana" pitchFamily="34" charset="0"/>
                        </a:rPr>
                        <a:t>Description</a:t>
                      </a:r>
                      <a:endParaRPr lang="en-US" dirty="0">
                        <a:latin typeface="Verdana" pitchFamily="34" charset="0"/>
                        <a:ea typeface="Verdana" pitchFamily="34" charset="0"/>
                        <a:cs typeface="Verdana" pitchFamily="34" charset="0"/>
                      </a:endParaRPr>
                    </a:p>
                  </a:txBody>
                  <a:tcPr/>
                </a:tc>
              </a:tr>
              <a:tr h="370840">
                <a:tc>
                  <a:txBody>
                    <a:bodyPr/>
                    <a:lstStyle/>
                    <a:p>
                      <a:r>
                        <a:rPr kumimoji="0" lang="en-US" b="0" i="0" kern="1200" dirty="0" smtClean="0">
                          <a:solidFill>
                            <a:schemeClr val="dk1"/>
                          </a:solidFill>
                          <a:latin typeface="Verdana" pitchFamily="34" charset="0"/>
                          <a:ea typeface="Verdana" pitchFamily="34" charset="0"/>
                          <a:cs typeface="Verdana" pitchFamily="34" charset="0"/>
                        </a:rPr>
                        <a:t>O_RDONLY</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Open for reading only.</a:t>
                      </a:r>
                      <a:endParaRPr lang="en-US" dirty="0">
                        <a:latin typeface="Verdana" pitchFamily="34" charset="0"/>
                        <a:ea typeface="Verdana" pitchFamily="34" charset="0"/>
                        <a:cs typeface="Verdana" pitchFamily="34" charset="0"/>
                      </a:endParaRPr>
                    </a:p>
                  </a:txBody>
                  <a:tcPr/>
                </a:tc>
              </a:tr>
              <a:tr h="370840">
                <a:tc>
                  <a:txBody>
                    <a:bodyPr/>
                    <a:lstStyle/>
                    <a:p>
                      <a:r>
                        <a:rPr kumimoji="0" lang="en-US" b="0" i="0" kern="1200" dirty="0" smtClean="0">
                          <a:solidFill>
                            <a:schemeClr val="dk1"/>
                          </a:solidFill>
                          <a:latin typeface="Verdana" pitchFamily="34" charset="0"/>
                          <a:ea typeface="Verdana" pitchFamily="34" charset="0"/>
                          <a:cs typeface="Verdana" pitchFamily="34" charset="0"/>
                        </a:rPr>
                        <a:t>O_WRONLY</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Open for writing only.</a:t>
                      </a:r>
                      <a:endParaRPr lang="en-US" dirty="0">
                        <a:latin typeface="Verdana" pitchFamily="34" charset="0"/>
                        <a:ea typeface="Verdana" pitchFamily="34" charset="0"/>
                        <a:cs typeface="Verdana" pitchFamily="34" charset="0"/>
                      </a:endParaRPr>
                    </a:p>
                  </a:txBody>
                  <a:tcPr/>
                </a:tc>
              </a:tr>
              <a:tr h="370840">
                <a:tc>
                  <a:txBody>
                    <a:bodyPr/>
                    <a:lstStyle/>
                    <a:p>
                      <a:r>
                        <a:rPr kumimoji="0" lang="en-US" b="0" i="0" kern="1200" dirty="0" smtClean="0">
                          <a:solidFill>
                            <a:schemeClr val="dk1"/>
                          </a:solidFill>
                          <a:latin typeface="Verdana" pitchFamily="34" charset="0"/>
                          <a:ea typeface="Verdana" pitchFamily="34" charset="0"/>
                          <a:cs typeface="Verdana" pitchFamily="34" charset="0"/>
                        </a:rPr>
                        <a:t>O_CREAT</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Create file if it does not exist.</a:t>
                      </a:r>
                      <a:endParaRPr lang="en-US" dirty="0">
                        <a:latin typeface="Verdana" pitchFamily="34" charset="0"/>
                        <a:ea typeface="Verdana" pitchFamily="34" charset="0"/>
                        <a:cs typeface="Verdana" pitchFamily="34" charset="0"/>
                      </a:endParaRPr>
                    </a:p>
                  </a:txBody>
                  <a:tcPr/>
                </a:tc>
              </a:tr>
              <a:tr h="370840">
                <a:tc>
                  <a:txBody>
                    <a:bodyPr/>
                    <a:lstStyle/>
                    <a:p>
                      <a:r>
                        <a:rPr kumimoji="0" lang="en-US" b="0" i="0" kern="1200" dirty="0" smtClean="0">
                          <a:solidFill>
                            <a:schemeClr val="dk1"/>
                          </a:solidFill>
                          <a:latin typeface="Verdana" pitchFamily="34" charset="0"/>
                          <a:ea typeface="Verdana" pitchFamily="34" charset="0"/>
                          <a:cs typeface="Verdana" pitchFamily="34" charset="0"/>
                        </a:rPr>
                        <a:t>O_TRUNC</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Truncate size to 0.</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O APPEND</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Before each write operation, set the file position to the end of the file. </a:t>
                      </a:r>
                      <a:endParaRPr lang="en-US" dirty="0">
                        <a:latin typeface="Verdana" pitchFamily="34" charset="0"/>
                        <a:ea typeface="Verdana" pitchFamily="34" charset="0"/>
                        <a:cs typeface="Verdana" pitchFamily="34" charset="0"/>
                      </a:endParaRPr>
                    </a:p>
                  </a:txBody>
                  <a:tcPr/>
                </a:tc>
              </a:tr>
            </a:tbl>
          </a:graphicData>
        </a:graphic>
      </p:graphicFrame>
      <p:graphicFrame>
        <p:nvGraphicFramePr>
          <p:cNvPr id="5" name="Table 4"/>
          <p:cNvGraphicFramePr>
            <a:graphicFrameLocks noGrp="1"/>
          </p:cNvGraphicFramePr>
          <p:nvPr/>
        </p:nvGraphicFramePr>
        <p:xfrm>
          <a:off x="533400" y="43942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latin typeface="Verdana" pitchFamily="34" charset="0"/>
                          <a:ea typeface="Verdana" pitchFamily="34" charset="0"/>
                          <a:cs typeface="Verdana" pitchFamily="34" charset="0"/>
                        </a:rPr>
                        <a:t>Mode</a:t>
                      </a:r>
                      <a:endParaRPr lang="en-US" dirty="0">
                        <a:latin typeface="Verdana" pitchFamily="34" charset="0"/>
                        <a:ea typeface="Verdana" pitchFamily="34" charset="0"/>
                        <a:cs typeface="Verdana" pitchFamily="34" charset="0"/>
                      </a:endParaRPr>
                    </a:p>
                  </a:txBody>
                  <a:tcPr/>
                </a:tc>
                <a:tc>
                  <a:txBody>
                    <a:bodyPr/>
                    <a:lstStyle/>
                    <a:p>
                      <a:pPr algn="ctr"/>
                      <a:r>
                        <a:rPr lang="en-US" dirty="0" smtClean="0">
                          <a:latin typeface="Verdana" pitchFamily="34" charset="0"/>
                          <a:ea typeface="Verdana" pitchFamily="34" charset="0"/>
                          <a:cs typeface="Verdana" pitchFamily="34" charset="0"/>
                        </a:rPr>
                        <a:t>Description</a:t>
                      </a:r>
                      <a:endParaRPr lang="en-US" dirty="0">
                        <a:latin typeface="Verdana" pitchFamily="34" charset="0"/>
                        <a:ea typeface="Verdana" pitchFamily="34" charset="0"/>
                        <a:cs typeface="Verdana" pitchFamily="34" charset="0"/>
                      </a:endParaRPr>
                    </a:p>
                  </a:txBody>
                  <a:tcPr/>
                </a:tc>
              </a:tr>
              <a:tr h="370840">
                <a:tc>
                  <a:txBody>
                    <a:bodyPr/>
                    <a:lstStyle/>
                    <a:p>
                      <a:r>
                        <a:rPr kumimoji="0" lang="en-US" b="0" i="0" kern="1200" dirty="0" smtClean="0">
                          <a:solidFill>
                            <a:schemeClr val="dk1"/>
                          </a:solidFill>
                          <a:latin typeface="Verdana" pitchFamily="34" charset="0"/>
                          <a:ea typeface="Verdana" pitchFamily="34" charset="0"/>
                          <a:cs typeface="Verdana" pitchFamily="34" charset="0"/>
                        </a:rPr>
                        <a:t>S_IRUSR</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Read for owner.</a:t>
                      </a:r>
                      <a:endParaRPr lang="en-US" dirty="0">
                        <a:latin typeface="Verdana" pitchFamily="34" charset="0"/>
                        <a:ea typeface="Verdana" pitchFamily="34" charset="0"/>
                        <a:cs typeface="Verdana" pitchFamily="34" charset="0"/>
                      </a:endParaRPr>
                    </a:p>
                  </a:txBody>
                  <a:tcPr/>
                </a:tc>
              </a:tr>
              <a:tr h="370840">
                <a:tc>
                  <a:txBody>
                    <a:bodyPr/>
                    <a:lstStyle/>
                    <a:p>
                      <a:r>
                        <a:rPr kumimoji="0" lang="en-US" b="0" i="0" kern="1200" dirty="0" smtClean="0">
                          <a:solidFill>
                            <a:schemeClr val="dk1"/>
                          </a:solidFill>
                          <a:latin typeface="Verdana" pitchFamily="34" charset="0"/>
                          <a:ea typeface="Verdana" pitchFamily="34" charset="0"/>
                          <a:cs typeface="Verdana" pitchFamily="34" charset="0"/>
                        </a:rPr>
                        <a:t>S_IWUSR</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Write for owner.</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S_IRGRP</a:t>
                      </a:r>
                      <a:r>
                        <a:rPr kumimoji="0" lang="en-US" b="0" i="0" kern="1200" dirty="0" smtClean="0">
                          <a:solidFill>
                            <a:schemeClr val="dk1"/>
                          </a:solidFill>
                          <a:latin typeface="Verdana" pitchFamily="34" charset="0"/>
                          <a:ea typeface="Verdana" pitchFamily="34" charset="0"/>
                          <a:cs typeface="Verdana" pitchFamily="34" charset="0"/>
                        </a:rPr>
                        <a:t> </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Read for group.</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S_IROTH</a:t>
                      </a:r>
                      <a:r>
                        <a:rPr kumimoji="0" lang="en-US" b="0" i="0" kern="1200" dirty="0" smtClean="0">
                          <a:solidFill>
                            <a:schemeClr val="dk1"/>
                          </a:solidFill>
                          <a:latin typeface="Verdana" pitchFamily="34" charset="0"/>
                          <a:ea typeface="Verdana" pitchFamily="34" charset="0"/>
                          <a:cs typeface="Verdana" pitchFamily="34" charset="0"/>
                        </a:rPr>
                        <a:t> </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Read for other.</a:t>
                      </a:r>
                      <a:endParaRPr lang="en-US" dirty="0">
                        <a:latin typeface="Verdana" pitchFamily="34" charset="0"/>
                        <a:ea typeface="Verdana" pitchFamily="34" charset="0"/>
                        <a:cs typeface="Verdana" pitchFamily="34" charset="0"/>
                      </a:endParaRPr>
                    </a:p>
                  </a:txBody>
                  <a:tcPr/>
                </a:tc>
              </a:tr>
            </a:tbl>
          </a:graphicData>
        </a:graphic>
      </p:graphicFrame>
      <p:sp>
        <p:nvSpPr>
          <p:cNvPr id="7" name="TextBox 6"/>
          <p:cNvSpPr txBox="1"/>
          <p:nvPr/>
        </p:nvSpPr>
        <p:spPr>
          <a:xfrm>
            <a:off x="685800" y="457200"/>
            <a:ext cx="7543800" cy="369332"/>
          </a:xfrm>
          <a:prstGeom prst="rect">
            <a:avLst/>
          </a:prstGeom>
          <a:noFill/>
        </p:spPr>
        <p:txBody>
          <a:bodyPr wrap="square" rtlCol="0">
            <a:spAutoFit/>
          </a:bodyPr>
          <a:lstStyle/>
          <a:p>
            <a:r>
              <a:rPr lang="en-US" i="1" dirty="0" smtClean="0">
                <a:latin typeface="Verdana" pitchFamily="34" charset="0"/>
                <a:ea typeface="Verdana" pitchFamily="34" charset="0"/>
                <a:cs typeface="Verdana" pitchFamily="34" charset="0"/>
              </a:rPr>
              <a:t>flags</a:t>
            </a:r>
            <a:r>
              <a:rPr lang="en-US" dirty="0">
                <a:latin typeface="Verdana" pitchFamily="34" charset="0"/>
                <a:ea typeface="Verdana" pitchFamily="34" charset="0"/>
                <a:cs typeface="Verdana" pitchFamily="34" charset="0"/>
              </a:rPr>
              <a:t>: What is to be done by the </a:t>
            </a:r>
            <a:r>
              <a:rPr lang="en-US" b="1" dirty="0" smtClean="0">
                <a:latin typeface="Verdana" pitchFamily="34" charset="0"/>
                <a:ea typeface="Verdana" pitchFamily="34" charset="0"/>
                <a:cs typeface="Verdana" pitchFamily="34" charset="0"/>
              </a:rPr>
              <a:t>open</a:t>
            </a:r>
            <a:r>
              <a:rPr lang="en-US" dirty="0">
                <a:latin typeface="Verdana" pitchFamily="34" charset="0"/>
                <a:ea typeface="Verdana" pitchFamily="34" charset="0"/>
                <a:cs typeface="Verdana" pitchFamily="34" charset="0"/>
              </a:rPr>
              <a:t>.</a:t>
            </a:r>
          </a:p>
        </p:txBody>
      </p:sp>
      <p:sp>
        <p:nvSpPr>
          <p:cNvPr id="8" name="TextBox 7"/>
          <p:cNvSpPr txBox="1"/>
          <p:nvPr/>
        </p:nvSpPr>
        <p:spPr>
          <a:xfrm>
            <a:off x="609600" y="3657600"/>
            <a:ext cx="7848600" cy="646331"/>
          </a:xfrm>
          <a:prstGeom prst="rect">
            <a:avLst/>
          </a:prstGeom>
          <a:noFill/>
        </p:spPr>
        <p:txBody>
          <a:bodyPr wrap="square" rtlCol="0">
            <a:spAutoFit/>
          </a:bodyPr>
          <a:lstStyle/>
          <a:p>
            <a:r>
              <a:rPr lang="en-US" dirty="0" smtClean="0">
                <a:latin typeface="Verdana" pitchFamily="34" charset="0"/>
                <a:ea typeface="Verdana" pitchFamily="34" charset="0"/>
                <a:cs typeface="Verdana" pitchFamily="34" charset="0"/>
              </a:rPr>
              <a:t>mode</a:t>
            </a:r>
            <a:r>
              <a:rPr lang="en-US" dirty="0">
                <a:latin typeface="Verdana" pitchFamily="34" charset="0"/>
                <a:ea typeface="Verdana" pitchFamily="34" charset="0"/>
                <a:cs typeface="Verdana" pitchFamily="34" charset="0"/>
              </a:rPr>
              <a:t>: Permissions with which to create a file. Used only when creating a file on an open for write.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latin typeface="Verdana" pitchFamily="34" charset="0"/>
                <a:ea typeface="Verdana" pitchFamily="34" charset="0"/>
                <a:cs typeface="Verdana" pitchFamily="34" charset="0"/>
              </a:rPr>
              <a:t>ssize</a:t>
            </a:r>
            <a:r>
              <a:rPr lang="en-US" dirty="0" smtClean="0">
                <a:latin typeface="Verdana" pitchFamily="34" charset="0"/>
                <a:ea typeface="Verdana" pitchFamily="34" charset="0"/>
                <a:cs typeface="Verdana" pitchFamily="34" charset="0"/>
              </a:rPr>
              <a:t> t read(</a:t>
            </a:r>
            <a:r>
              <a:rPr lang="en-US" dirty="0" err="1" smtClean="0">
                <a:latin typeface="Verdana" pitchFamily="34" charset="0"/>
                <a:ea typeface="Verdana" pitchFamily="34" charset="0"/>
                <a:cs typeface="Verdana" pitchFamily="34" charset="0"/>
              </a:rPr>
              <a:t>int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fd</a:t>
            </a:r>
            <a:r>
              <a:rPr lang="en-US" dirty="0" smtClean="0">
                <a:latin typeface="Verdana" pitchFamily="34" charset="0"/>
                <a:ea typeface="Verdana" pitchFamily="34" charset="0"/>
                <a:cs typeface="Verdana" pitchFamily="34" charset="0"/>
              </a:rPr>
              <a:t>, void *</a:t>
            </a:r>
            <a:r>
              <a:rPr lang="en-US" dirty="0" err="1" smtClean="0">
                <a:latin typeface="Verdana" pitchFamily="34" charset="0"/>
                <a:ea typeface="Verdana" pitchFamily="34" charset="0"/>
                <a:cs typeface="Verdana" pitchFamily="34" charset="0"/>
              </a:rPr>
              <a:t>buf</a:t>
            </a:r>
            <a:r>
              <a:rPr lang="en-US" dirty="0" smtClean="0">
                <a:latin typeface="Verdana" pitchFamily="34" charset="0"/>
                <a:ea typeface="Verdana" pitchFamily="34" charset="0"/>
                <a:cs typeface="Verdana" pitchFamily="34" charset="0"/>
              </a:rPr>
              <a:t>, size t n</a:t>
            </a:r>
            <a:r>
              <a:rPr lang="en-US" dirty="0" smtClean="0">
                <a:latin typeface="Verdana" pitchFamily="34" charset="0"/>
                <a:ea typeface="Verdana" pitchFamily="34" charset="0"/>
                <a:cs typeface="Verdana" pitchFamily="34" charset="0"/>
              </a:rPr>
              <a:t>);</a:t>
            </a:r>
          </a:p>
          <a:p>
            <a:r>
              <a:rPr lang="en-US" dirty="0" err="1" smtClean="0">
                <a:latin typeface="Verdana" pitchFamily="34" charset="0"/>
                <a:ea typeface="Verdana" pitchFamily="34" charset="0"/>
                <a:cs typeface="Verdana" pitchFamily="34" charset="0"/>
              </a:rPr>
              <a:t>ssize</a:t>
            </a:r>
            <a:r>
              <a:rPr lang="en-US"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t write(</a:t>
            </a:r>
            <a:r>
              <a:rPr lang="en-US" dirty="0" err="1" smtClean="0">
                <a:latin typeface="Verdana" pitchFamily="34" charset="0"/>
                <a:ea typeface="Verdana" pitchFamily="34" charset="0"/>
                <a:cs typeface="Verdana" pitchFamily="34" charset="0"/>
              </a:rPr>
              <a:t>int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fd</a:t>
            </a:r>
            <a:r>
              <a:rPr lang="en-US" dirty="0" smtClean="0">
                <a:latin typeface="Verdana" pitchFamily="34" charset="0"/>
                <a:ea typeface="Verdana" pitchFamily="34" charset="0"/>
                <a:cs typeface="Verdana" pitchFamily="34" charset="0"/>
              </a:rPr>
              <a:t>, const void *</a:t>
            </a:r>
            <a:r>
              <a:rPr lang="en-US" dirty="0" err="1" smtClean="0">
                <a:latin typeface="Verdana" pitchFamily="34" charset="0"/>
                <a:ea typeface="Verdana" pitchFamily="34" charset="0"/>
                <a:cs typeface="Verdana" pitchFamily="34" charset="0"/>
              </a:rPr>
              <a:t>buf</a:t>
            </a:r>
            <a:r>
              <a:rPr lang="en-US" dirty="0" smtClean="0">
                <a:latin typeface="Verdana" pitchFamily="34" charset="0"/>
                <a:ea typeface="Verdana" pitchFamily="34" charset="0"/>
                <a:cs typeface="Verdana" pitchFamily="34" charset="0"/>
              </a:rPr>
              <a:t>, size t n);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
        <p:nvSpPr>
          <p:cNvPr id="3" name="Title 2"/>
          <p:cNvSpPr>
            <a:spLocks noGrp="1"/>
          </p:cNvSpPr>
          <p:nvPr>
            <p:ph type="title"/>
          </p:nvPr>
        </p:nvSpPr>
        <p:spPr/>
        <p:txBody>
          <a:bodyPr/>
          <a:lstStyle/>
          <a:p>
            <a:r>
              <a:rPr lang="en-US" dirty="0" smtClean="0">
                <a:latin typeface="Arial" pitchFamily="34" charset="0"/>
                <a:cs typeface="Arial" pitchFamily="34" charset="0"/>
              </a:rPr>
              <a:t>Read and Write</a:t>
            </a:r>
            <a:endParaRPr lang="en-US" dirty="0">
              <a:latin typeface="Arial" pitchFamily="34" charset="0"/>
              <a:cs typeface="Arial" pitchFamily="34" charset="0"/>
            </a:endParaRPr>
          </a:p>
        </p:txBody>
      </p:sp>
      <p:pic>
        <p:nvPicPr>
          <p:cNvPr id="4" name="Picture 3" descr="rw.PNG"/>
          <p:cNvPicPr>
            <a:picLocks noChangeAspect="1"/>
          </p:cNvPicPr>
          <p:nvPr/>
        </p:nvPicPr>
        <p:blipFill>
          <a:blip r:embed="rId3"/>
          <a:srcRect b="6533"/>
          <a:stretch>
            <a:fillRect/>
          </a:stretch>
        </p:blipFill>
        <p:spPr>
          <a:xfrm>
            <a:off x="1143000" y="2895600"/>
            <a:ext cx="7010400" cy="3124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err="1" smtClean="0">
                <a:latin typeface="Verdana" pitchFamily="34" charset="0"/>
                <a:ea typeface="Verdana" pitchFamily="34" charset="0"/>
                <a:cs typeface="Verdana" pitchFamily="34" charset="0"/>
              </a:rPr>
              <a:t>int</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creat</a:t>
            </a:r>
            <a:r>
              <a:rPr lang="fr-FR" dirty="0" smtClean="0">
                <a:latin typeface="Verdana" pitchFamily="34" charset="0"/>
                <a:ea typeface="Verdana" pitchFamily="34" charset="0"/>
                <a:cs typeface="Verdana" pitchFamily="34" charset="0"/>
              </a:rPr>
              <a:t>(</a:t>
            </a:r>
            <a:r>
              <a:rPr lang="fr-FR" dirty="0" err="1" smtClean="0">
                <a:latin typeface="Verdana" pitchFamily="34" charset="0"/>
                <a:ea typeface="Verdana" pitchFamily="34" charset="0"/>
                <a:cs typeface="Verdana" pitchFamily="34" charset="0"/>
              </a:rPr>
              <a:t>const</a:t>
            </a:r>
            <a:r>
              <a:rPr lang="fr-FR" dirty="0" smtClean="0">
                <a:latin typeface="Verdana" pitchFamily="34" charset="0"/>
                <a:ea typeface="Verdana" pitchFamily="34" charset="0"/>
                <a:cs typeface="Verdana" pitchFamily="34" charset="0"/>
              </a:rPr>
              <a:t> </a:t>
            </a:r>
            <a:r>
              <a:rPr lang="fr-FR" dirty="0" smtClean="0">
                <a:latin typeface="Verdana" pitchFamily="34" charset="0"/>
                <a:ea typeface="Verdana" pitchFamily="34" charset="0"/>
                <a:cs typeface="Verdana" pitchFamily="34" charset="0"/>
              </a:rPr>
              <a:t>char *</a:t>
            </a:r>
            <a:r>
              <a:rPr lang="fr-FR" i="1" dirty="0" err="1" smtClean="0">
                <a:latin typeface="Verdana" pitchFamily="34" charset="0"/>
                <a:ea typeface="Verdana" pitchFamily="34" charset="0"/>
                <a:cs typeface="Verdana" pitchFamily="34" charset="0"/>
              </a:rPr>
              <a:t>path</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mode_t</a:t>
            </a:r>
            <a:r>
              <a:rPr lang="fr-FR" dirty="0" smtClean="0">
                <a:latin typeface="Verdana" pitchFamily="34" charset="0"/>
                <a:ea typeface="Verdana" pitchFamily="34" charset="0"/>
                <a:cs typeface="Verdana" pitchFamily="34" charset="0"/>
              </a:rPr>
              <a:t> </a:t>
            </a:r>
            <a:r>
              <a:rPr lang="fr-FR" i="1" dirty="0" smtClean="0">
                <a:latin typeface="Verdana" pitchFamily="34" charset="0"/>
                <a:ea typeface="Verdana" pitchFamily="34" charset="0"/>
                <a:cs typeface="Verdana" pitchFamily="34" charset="0"/>
              </a:rPr>
              <a:t>mode</a:t>
            </a:r>
            <a:r>
              <a:rPr lang="fr-FR" dirty="0" smtClean="0">
                <a:latin typeface="Verdana" pitchFamily="34" charset="0"/>
                <a:ea typeface="Verdana" pitchFamily="34" charset="0"/>
                <a:cs typeface="Verdana" pitchFamily="34" charset="0"/>
              </a:rPr>
              <a:t>);</a:t>
            </a:r>
          </a:p>
          <a:p>
            <a:r>
              <a:rPr lang="en-US" dirty="0" err="1" smtClean="0">
                <a:latin typeface="Verdana" pitchFamily="34" charset="0"/>
                <a:ea typeface="Verdana" pitchFamily="34" charset="0"/>
                <a:cs typeface="Verdana" pitchFamily="34" charset="0"/>
              </a:rPr>
              <a:t>int</a:t>
            </a:r>
            <a:r>
              <a:rPr lang="en-US"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unlink(const char </a:t>
            </a:r>
            <a:r>
              <a:rPr lang="en-US" dirty="0" smtClean="0">
                <a:latin typeface="Verdana" pitchFamily="34" charset="0"/>
                <a:ea typeface="Verdana" pitchFamily="34" charset="0"/>
                <a:cs typeface="Verdana" pitchFamily="34" charset="0"/>
              </a:rPr>
              <a:t>*</a:t>
            </a:r>
            <a:r>
              <a:rPr lang="en-US" i="1" dirty="0" smtClean="0">
                <a:latin typeface="Verdana" pitchFamily="34" charset="0"/>
                <a:ea typeface="Verdana" pitchFamily="34" charset="0"/>
                <a:cs typeface="Verdana" pitchFamily="34" charset="0"/>
              </a:rPr>
              <a:t>pathname</a:t>
            </a:r>
            <a:r>
              <a:rPr lang="en-US" dirty="0" smtClean="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pPr>
              <a:buNone/>
            </a:pPr>
            <a:endParaRPr lang="en-US" dirty="0">
              <a:latin typeface="Verdana" pitchFamily="34" charset="0"/>
              <a:ea typeface="Verdana" pitchFamily="34" charset="0"/>
              <a:cs typeface="Verdana" pitchFamily="34" charset="0"/>
            </a:endParaRPr>
          </a:p>
        </p:txBody>
      </p:sp>
      <p:sp>
        <p:nvSpPr>
          <p:cNvPr id="3" name="Title 2"/>
          <p:cNvSpPr>
            <a:spLocks noGrp="1"/>
          </p:cNvSpPr>
          <p:nvPr>
            <p:ph type="title"/>
          </p:nvPr>
        </p:nvSpPr>
        <p:spPr/>
        <p:txBody>
          <a:bodyPr/>
          <a:lstStyle/>
          <a:p>
            <a:r>
              <a:rPr lang="en-US" dirty="0" err="1" smtClean="0">
                <a:latin typeface="Arial" pitchFamily="34" charset="0"/>
                <a:cs typeface="Arial" pitchFamily="34" charset="0"/>
              </a:rPr>
              <a:t>Creat</a:t>
            </a:r>
            <a:r>
              <a:rPr lang="en-US" dirty="0" smtClean="0">
                <a:latin typeface="Arial" pitchFamily="34" charset="0"/>
                <a:cs typeface="Arial" pitchFamily="34" charset="0"/>
              </a:rPr>
              <a:t> and Unlink</a:t>
            </a:r>
            <a:endParaRPr lang="en-US" dirty="0">
              <a:latin typeface="Arial" pitchFamily="34" charset="0"/>
              <a:cs typeface="Arial" pitchFamily="34" charset="0"/>
            </a:endParaRPr>
          </a:p>
        </p:txBody>
      </p:sp>
      <p:pic>
        <p:nvPicPr>
          <p:cNvPr id="4" name="Picture 3" descr="crea.PNG"/>
          <p:cNvPicPr>
            <a:picLocks noChangeAspect="1"/>
          </p:cNvPicPr>
          <p:nvPr/>
        </p:nvPicPr>
        <p:blipFill>
          <a:blip r:embed="rId3"/>
          <a:stretch>
            <a:fillRect/>
          </a:stretch>
        </p:blipFill>
        <p:spPr>
          <a:xfrm>
            <a:off x="914400" y="2743200"/>
            <a:ext cx="6553200" cy="2730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latin typeface="Verdana" pitchFamily="34" charset="0"/>
                <a:ea typeface="Verdana" pitchFamily="34" charset="0"/>
                <a:cs typeface="Verdana" pitchFamily="34" charset="0"/>
              </a:rPr>
              <a:t>off_t</a:t>
            </a:r>
            <a:r>
              <a:rPr lang="en-US" b="1" dirty="0" smtClean="0">
                <a:latin typeface="Verdana" pitchFamily="34" charset="0"/>
                <a:ea typeface="Verdana" pitchFamily="34" charset="0"/>
                <a:cs typeface="Verdana" pitchFamily="34" charset="0"/>
              </a:rPr>
              <a:t> </a:t>
            </a:r>
            <a:r>
              <a:rPr lang="en-US" b="1" dirty="0" err="1" smtClean="0">
                <a:latin typeface="Verdana" pitchFamily="34" charset="0"/>
                <a:ea typeface="Verdana" pitchFamily="34" charset="0"/>
                <a:cs typeface="Verdana" pitchFamily="34" charset="0"/>
              </a:rPr>
              <a:t>lseek</a:t>
            </a:r>
            <a:r>
              <a:rPr lang="en-US" b="1" dirty="0" smtClean="0">
                <a:latin typeface="Verdana" pitchFamily="34" charset="0"/>
                <a:ea typeface="Verdana" pitchFamily="34" charset="0"/>
                <a:cs typeface="Verdana" pitchFamily="34" charset="0"/>
              </a:rPr>
              <a:t>(</a:t>
            </a:r>
            <a:r>
              <a:rPr lang="en-US" b="1" dirty="0" err="1" smtClean="0">
                <a:latin typeface="Verdana" pitchFamily="34" charset="0"/>
                <a:ea typeface="Verdana" pitchFamily="34" charset="0"/>
                <a:cs typeface="Verdana" pitchFamily="34" charset="0"/>
              </a:rPr>
              <a:t>int</a:t>
            </a:r>
            <a:r>
              <a:rPr lang="en-US" b="1" dirty="0" smtClean="0">
                <a:latin typeface="Verdana" pitchFamily="34" charset="0"/>
                <a:ea typeface="Verdana" pitchFamily="34" charset="0"/>
                <a:cs typeface="Verdana" pitchFamily="34" charset="0"/>
              </a:rPr>
              <a:t> </a:t>
            </a:r>
            <a:r>
              <a:rPr lang="en-US" i="1" dirty="0" err="1" smtClean="0">
                <a:latin typeface="Verdana" pitchFamily="34" charset="0"/>
                <a:ea typeface="Verdana" pitchFamily="34" charset="0"/>
                <a:cs typeface="Verdana" pitchFamily="34" charset="0"/>
              </a:rPr>
              <a:t>fildes</a:t>
            </a:r>
            <a:r>
              <a:rPr lang="en-US" b="1" dirty="0" smtClean="0">
                <a:latin typeface="Verdana" pitchFamily="34" charset="0"/>
                <a:ea typeface="Verdana" pitchFamily="34" charset="0"/>
                <a:cs typeface="Verdana" pitchFamily="34" charset="0"/>
              </a:rPr>
              <a:t>, </a:t>
            </a:r>
            <a:r>
              <a:rPr lang="en-US" b="1" dirty="0" err="1" smtClean="0">
                <a:latin typeface="Verdana" pitchFamily="34" charset="0"/>
                <a:ea typeface="Verdana" pitchFamily="34" charset="0"/>
                <a:cs typeface="Verdana" pitchFamily="34" charset="0"/>
              </a:rPr>
              <a:t>off_t</a:t>
            </a:r>
            <a:r>
              <a:rPr lang="en-US" b="1" dirty="0" smtClean="0">
                <a:latin typeface="Verdana" pitchFamily="34" charset="0"/>
                <a:ea typeface="Verdana" pitchFamily="34" charset="0"/>
                <a:cs typeface="Verdana" pitchFamily="34" charset="0"/>
              </a:rPr>
              <a:t> </a:t>
            </a:r>
            <a:r>
              <a:rPr lang="en-US" i="1" dirty="0" smtClean="0">
                <a:latin typeface="Verdana" pitchFamily="34" charset="0"/>
                <a:ea typeface="Verdana" pitchFamily="34" charset="0"/>
                <a:cs typeface="Verdana" pitchFamily="34" charset="0"/>
              </a:rPr>
              <a:t>offset</a:t>
            </a:r>
            <a:r>
              <a:rPr lang="en-US" b="1" dirty="0" smtClean="0">
                <a:latin typeface="Verdana" pitchFamily="34" charset="0"/>
                <a:ea typeface="Verdana" pitchFamily="34" charset="0"/>
                <a:cs typeface="Verdana" pitchFamily="34" charset="0"/>
              </a:rPr>
              <a:t>, </a:t>
            </a:r>
            <a:r>
              <a:rPr lang="en-US" b="1" dirty="0" err="1" smtClean="0">
                <a:latin typeface="Verdana" pitchFamily="34" charset="0"/>
                <a:ea typeface="Verdana" pitchFamily="34" charset="0"/>
                <a:cs typeface="Verdana" pitchFamily="34" charset="0"/>
              </a:rPr>
              <a:t>int</a:t>
            </a:r>
            <a:r>
              <a:rPr lang="en-US" b="1" dirty="0" smtClean="0">
                <a:latin typeface="Verdana" pitchFamily="34" charset="0"/>
                <a:ea typeface="Verdana" pitchFamily="34" charset="0"/>
                <a:cs typeface="Verdana" pitchFamily="34" charset="0"/>
              </a:rPr>
              <a:t> </a:t>
            </a:r>
            <a:r>
              <a:rPr lang="en-US" i="1" dirty="0" smtClean="0">
                <a:latin typeface="Verdana" pitchFamily="34" charset="0"/>
                <a:ea typeface="Verdana" pitchFamily="34" charset="0"/>
                <a:cs typeface="Verdana" pitchFamily="34" charset="0"/>
              </a:rPr>
              <a:t>whence</a:t>
            </a:r>
            <a:r>
              <a:rPr lang="en-US" b="1" dirty="0" smtClean="0">
                <a:latin typeface="Verdana" pitchFamily="34" charset="0"/>
                <a:ea typeface="Verdana" pitchFamily="34" charset="0"/>
                <a:cs typeface="Verdana" pitchFamily="34" charset="0"/>
              </a:rPr>
              <a:t>);</a:t>
            </a:r>
          </a:p>
          <a:p>
            <a:endParaRPr lang="en-US" dirty="0">
              <a:latin typeface="Verdana" pitchFamily="34" charset="0"/>
              <a:ea typeface="Verdana" pitchFamily="34" charset="0"/>
              <a:cs typeface="Verdana" pitchFamily="34" charset="0"/>
            </a:endParaRPr>
          </a:p>
        </p:txBody>
      </p:sp>
      <p:sp>
        <p:nvSpPr>
          <p:cNvPr id="3" name="Title 2"/>
          <p:cNvSpPr>
            <a:spLocks noGrp="1"/>
          </p:cNvSpPr>
          <p:nvPr>
            <p:ph type="title"/>
          </p:nvPr>
        </p:nvSpPr>
        <p:spPr/>
        <p:txBody>
          <a:bodyPr/>
          <a:lstStyle/>
          <a:p>
            <a:r>
              <a:rPr lang="en-US" dirty="0" smtClean="0">
                <a:latin typeface="Arial" pitchFamily="34" charset="0"/>
                <a:cs typeface="Arial" pitchFamily="34" charset="0"/>
              </a:rPr>
              <a:t>Random Access - </a:t>
            </a:r>
            <a:r>
              <a:rPr lang="en-US" dirty="0" err="1" smtClean="0">
                <a:latin typeface="Arial" pitchFamily="34" charset="0"/>
                <a:cs typeface="Arial" pitchFamily="34" charset="0"/>
              </a:rPr>
              <a:t>Lseek</a:t>
            </a:r>
            <a:r>
              <a:rPr lang="en-US" dirty="0" smtClean="0">
                <a:latin typeface="Arial" pitchFamily="34" charset="0"/>
                <a:cs typeface="Arial" pitchFamily="34" charset="0"/>
              </a:rPr>
              <a:t>()</a:t>
            </a:r>
            <a:endParaRPr lang="en-US" dirty="0">
              <a:latin typeface="Arial" pitchFamily="34" charset="0"/>
              <a:cs typeface="Arial" pitchFamily="34" charset="0"/>
            </a:endParaRPr>
          </a:p>
        </p:txBody>
      </p:sp>
      <p:graphicFrame>
        <p:nvGraphicFramePr>
          <p:cNvPr id="4" name="Table 3"/>
          <p:cNvGraphicFramePr>
            <a:graphicFrameLocks noGrp="1"/>
          </p:cNvGraphicFramePr>
          <p:nvPr/>
        </p:nvGraphicFramePr>
        <p:xfrm>
          <a:off x="609600" y="2819400"/>
          <a:ext cx="7848600" cy="2021840"/>
        </p:xfrm>
        <a:graphic>
          <a:graphicData uri="http://schemas.openxmlformats.org/drawingml/2006/table">
            <a:tbl>
              <a:tblPr firstRow="1" bandRow="1">
                <a:tableStyleId>{5C22544A-7EE6-4342-B048-85BDC9FD1C3A}</a:tableStyleId>
              </a:tblPr>
              <a:tblGrid>
                <a:gridCol w="3924300"/>
                <a:gridCol w="3924300"/>
              </a:tblGrid>
              <a:tr h="370840">
                <a:tc>
                  <a:txBody>
                    <a:bodyPr/>
                    <a:lstStyle/>
                    <a:p>
                      <a:r>
                        <a:rPr lang="en-US" dirty="0" smtClean="0">
                          <a:latin typeface="Verdana" pitchFamily="34" charset="0"/>
                          <a:ea typeface="Verdana" pitchFamily="34" charset="0"/>
                          <a:cs typeface="Verdana" pitchFamily="34" charset="0"/>
                        </a:rPr>
                        <a:t>Tag</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Description</a:t>
                      </a:r>
                      <a:endParaRPr lang="en-US" dirty="0">
                        <a:latin typeface="Verdana" pitchFamily="34" charset="0"/>
                        <a:ea typeface="Verdana" pitchFamily="34" charset="0"/>
                        <a:cs typeface="Verdana" pitchFamily="34" charset="0"/>
                      </a:endParaRPr>
                    </a:p>
                  </a:txBody>
                  <a:tcPr/>
                </a:tc>
              </a:tr>
              <a:tr h="370840">
                <a:tc>
                  <a:txBody>
                    <a:bodyPr/>
                    <a:lstStyle/>
                    <a:p>
                      <a:r>
                        <a:rPr kumimoji="0" lang="en-US" b="1" i="0" kern="1200" dirty="0" smtClean="0">
                          <a:solidFill>
                            <a:schemeClr val="dk1"/>
                          </a:solidFill>
                          <a:latin typeface="Verdana" pitchFamily="34" charset="0"/>
                          <a:ea typeface="Verdana" pitchFamily="34" charset="0"/>
                          <a:cs typeface="Verdana" pitchFamily="34" charset="0"/>
                        </a:rPr>
                        <a:t>SEEK_SET</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The offset is set to </a:t>
                      </a:r>
                      <a:r>
                        <a:rPr kumimoji="0" lang="en-US" b="0" i="1" kern="1200" dirty="0" smtClean="0">
                          <a:solidFill>
                            <a:schemeClr val="dk1"/>
                          </a:solidFill>
                          <a:latin typeface="Verdana" pitchFamily="34" charset="0"/>
                          <a:ea typeface="Verdana" pitchFamily="34" charset="0"/>
                          <a:cs typeface="Verdana" pitchFamily="34" charset="0"/>
                        </a:rPr>
                        <a:t>offset</a:t>
                      </a:r>
                      <a:r>
                        <a:rPr kumimoji="0" lang="en-US" b="0" i="0" kern="1200" dirty="0" smtClean="0">
                          <a:solidFill>
                            <a:schemeClr val="dk1"/>
                          </a:solidFill>
                          <a:latin typeface="Verdana" pitchFamily="34" charset="0"/>
                          <a:ea typeface="Verdana" pitchFamily="34" charset="0"/>
                          <a:cs typeface="Verdana" pitchFamily="34" charset="0"/>
                        </a:rPr>
                        <a:t> bytes.</a:t>
                      </a:r>
                      <a:endParaRPr lang="en-US" dirty="0">
                        <a:latin typeface="Verdana" pitchFamily="34" charset="0"/>
                        <a:ea typeface="Verdana" pitchFamily="34" charset="0"/>
                        <a:cs typeface="Verdana" pitchFamily="34" charset="0"/>
                      </a:endParaRPr>
                    </a:p>
                  </a:txBody>
                  <a:tcPr/>
                </a:tc>
              </a:tr>
              <a:tr h="370840">
                <a:tc>
                  <a:txBody>
                    <a:bodyPr/>
                    <a:lstStyle/>
                    <a:p>
                      <a:r>
                        <a:rPr kumimoji="0" lang="en-US" b="1" i="0" kern="1200" dirty="0" smtClean="0">
                          <a:solidFill>
                            <a:schemeClr val="dk1"/>
                          </a:solidFill>
                          <a:latin typeface="Verdana" pitchFamily="34" charset="0"/>
                          <a:ea typeface="Verdana" pitchFamily="34" charset="0"/>
                          <a:cs typeface="Verdana" pitchFamily="34" charset="0"/>
                        </a:rPr>
                        <a:t>SEEK_CUR</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The offset is set to its current location plus </a:t>
                      </a:r>
                      <a:r>
                        <a:rPr kumimoji="0" lang="en-US" b="0" i="1" kern="1200" dirty="0" smtClean="0">
                          <a:solidFill>
                            <a:schemeClr val="dk1"/>
                          </a:solidFill>
                          <a:latin typeface="Verdana" pitchFamily="34" charset="0"/>
                          <a:ea typeface="Verdana" pitchFamily="34" charset="0"/>
                          <a:cs typeface="Verdana" pitchFamily="34" charset="0"/>
                        </a:rPr>
                        <a:t>offset</a:t>
                      </a:r>
                      <a:r>
                        <a:rPr kumimoji="0" lang="en-US" b="0" i="0" kern="1200" dirty="0" smtClean="0">
                          <a:solidFill>
                            <a:schemeClr val="dk1"/>
                          </a:solidFill>
                          <a:latin typeface="Verdana" pitchFamily="34" charset="0"/>
                          <a:ea typeface="Verdana" pitchFamily="34" charset="0"/>
                          <a:cs typeface="Verdana" pitchFamily="34" charset="0"/>
                        </a:rPr>
                        <a:t> bytes.</a:t>
                      </a:r>
                      <a:endParaRPr lang="en-US" dirty="0">
                        <a:latin typeface="Verdana" pitchFamily="34" charset="0"/>
                        <a:ea typeface="Verdana" pitchFamily="34" charset="0"/>
                        <a:cs typeface="Verdana" pitchFamily="34" charset="0"/>
                      </a:endParaRPr>
                    </a:p>
                  </a:txBody>
                  <a:tcPr/>
                </a:tc>
              </a:tr>
              <a:tr h="370840">
                <a:tc>
                  <a:txBody>
                    <a:bodyPr/>
                    <a:lstStyle/>
                    <a:p>
                      <a:r>
                        <a:rPr kumimoji="0" lang="en-US" b="1" i="0" kern="1200" dirty="0" smtClean="0">
                          <a:solidFill>
                            <a:schemeClr val="dk1"/>
                          </a:solidFill>
                          <a:latin typeface="Verdana" pitchFamily="34" charset="0"/>
                          <a:ea typeface="Verdana" pitchFamily="34" charset="0"/>
                          <a:cs typeface="Verdana" pitchFamily="34" charset="0"/>
                        </a:rPr>
                        <a:t>SEEK_END</a:t>
                      </a:r>
                      <a:endParaRPr lang="en-US" dirty="0">
                        <a:latin typeface="Verdana" pitchFamily="34" charset="0"/>
                        <a:ea typeface="Verdana" pitchFamily="34" charset="0"/>
                        <a:cs typeface="Verdana" pitchFamily="34" charset="0"/>
                      </a:endParaRPr>
                    </a:p>
                  </a:txBody>
                  <a:tcPr/>
                </a:tc>
                <a:tc>
                  <a:txBody>
                    <a:bodyPr/>
                    <a:lstStyle/>
                    <a:p>
                      <a:r>
                        <a:rPr kumimoji="0" lang="en-US" b="0" i="0" kern="1200" dirty="0" smtClean="0">
                          <a:solidFill>
                            <a:schemeClr val="dk1"/>
                          </a:solidFill>
                          <a:latin typeface="Verdana" pitchFamily="34" charset="0"/>
                          <a:ea typeface="Verdana" pitchFamily="34" charset="0"/>
                          <a:cs typeface="Verdana" pitchFamily="34" charset="0"/>
                        </a:rPr>
                        <a:t>The offset is set to the size of the file plus </a:t>
                      </a:r>
                      <a:r>
                        <a:rPr kumimoji="0" lang="en-US" b="0" i="1" kern="1200" dirty="0" smtClean="0">
                          <a:solidFill>
                            <a:schemeClr val="dk1"/>
                          </a:solidFill>
                          <a:latin typeface="Verdana" pitchFamily="34" charset="0"/>
                          <a:ea typeface="Verdana" pitchFamily="34" charset="0"/>
                          <a:cs typeface="Verdana" pitchFamily="34" charset="0"/>
                        </a:rPr>
                        <a:t>offset</a:t>
                      </a:r>
                      <a:r>
                        <a:rPr kumimoji="0" lang="en-US" b="0" i="0" kern="1200" dirty="0" smtClean="0">
                          <a:solidFill>
                            <a:schemeClr val="dk1"/>
                          </a:solidFill>
                          <a:latin typeface="Verdana" pitchFamily="34" charset="0"/>
                          <a:ea typeface="Verdana" pitchFamily="34" charset="0"/>
                          <a:cs typeface="Verdana" pitchFamily="34" charset="0"/>
                        </a:rPr>
                        <a:t> bytes.</a:t>
                      </a:r>
                      <a:endParaRPr lang="en-US" dirty="0">
                        <a:latin typeface="Verdana" pitchFamily="34" charset="0"/>
                        <a:ea typeface="Verdana" pitchFamily="34" charset="0"/>
                        <a:cs typeface="Verdana" pitchFamily="34"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ek.PNG"/>
          <p:cNvPicPr>
            <a:picLocks noGrp="1" noChangeAspect="1"/>
          </p:cNvPicPr>
          <p:nvPr>
            <p:ph idx="1"/>
          </p:nvPr>
        </p:nvPicPr>
        <p:blipFill>
          <a:blip r:embed="rId3"/>
          <a:stretch>
            <a:fillRect/>
          </a:stretch>
        </p:blipFill>
        <p:spPr>
          <a:xfrm>
            <a:off x="609599" y="1066800"/>
            <a:ext cx="5486401" cy="2721372"/>
          </a:xfrm>
        </p:spPr>
      </p:pic>
      <p:pic>
        <p:nvPicPr>
          <p:cNvPr id="5" name="Picture 4" descr="out.PNG"/>
          <p:cNvPicPr>
            <a:picLocks noChangeAspect="1"/>
          </p:cNvPicPr>
          <p:nvPr/>
        </p:nvPicPr>
        <p:blipFill>
          <a:blip r:embed="rId4"/>
          <a:stretch>
            <a:fillRect/>
          </a:stretch>
        </p:blipFill>
        <p:spPr>
          <a:xfrm>
            <a:off x="3505200" y="3886200"/>
            <a:ext cx="5163670" cy="2057400"/>
          </a:xfrm>
          <a:prstGeom prst="rect">
            <a:avLst/>
          </a:prstGeom>
        </p:spPr>
      </p:pic>
      <p:sp>
        <p:nvSpPr>
          <p:cNvPr id="6" name="TextBox 5"/>
          <p:cNvSpPr txBox="1"/>
          <p:nvPr/>
        </p:nvSpPr>
        <p:spPr>
          <a:xfrm>
            <a:off x="3810000" y="3581400"/>
            <a:ext cx="1752600" cy="381000"/>
          </a:xfrm>
          <a:prstGeom prst="rect">
            <a:avLst/>
          </a:prstGeom>
          <a:noFill/>
        </p:spPr>
        <p:txBody>
          <a:bodyPr wrap="square" rtlCol="0">
            <a:spAutoFit/>
          </a:bodyPr>
          <a:lstStyle/>
          <a:p>
            <a:r>
              <a:rPr lang="en-US" dirty="0" smtClean="0"/>
              <a:t>Output: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TotalTime>
  <Words>371</Words>
  <Application>Microsoft Office PowerPoint</Application>
  <PresentationFormat>On-screen Show (4:3)</PresentationFormat>
  <Paragraphs>89</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The Unix System Interface</vt:lpstr>
      <vt:lpstr>Outline:</vt:lpstr>
      <vt:lpstr>File Descriptor</vt:lpstr>
      <vt:lpstr>Opening and Closing Files</vt:lpstr>
      <vt:lpstr>Slide 5</vt:lpstr>
      <vt:lpstr>Read and Write</vt:lpstr>
      <vt:lpstr>Creat and Unlink</vt:lpstr>
      <vt:lpstr>Random Access - Lseek()</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Unix System Interface</dc:title>
  <dc:creator>Jvee</dc:creator>
  <cp:lastModifiedBy>Jvee</cp:lastModifiedBy>
  <cp:revision>8</cp:revision>
  <dcterms:created xsi:type="dcterms:W3CDTF">2017-08-16T02:22:53Z</dcterms:created>
  <dcterms:modified xsi:type="dcterms:W3CDTF">2017-08-16T03:34:17Z</dcterms:modified>
</cp:coreProperties>
</file>