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6" r:id="rId3"/>
  </p:sldMasterIdLst>
  <p:notesMasterIdLst>
    <p:notesMasterId r:id="rId15"/>
  </p:notesMasterIdLst>
  <p:sldIdLst>
    <p:sldId id="258" r:id="rId4"/>
    <p:sldId id="259" r:id="rId5"/>
    <p:sldId id="268" r:id="rId6"/>
    <p:sldId id="269" r:id="rId7"/>
    <p:sldId id="271" r:id="rId8"/>
    <p:sldId id="274" r:id="rId9"/>
    <p:sldId id="275" r:id="rId10"/>
    <p:sldId id="272" r:id="rId11"/>
    <p:sldId id="267" r:id="rId12"/>
    <p:sldId id="270" r:id="rId13"/>
    <p:sldId id="276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CD0F46"/>
    <a:srgbClr val="F3638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8" autoAdjust="0"/>
    <p:restoredTop sz="94660"/>
  </p:normalViewPr>
  <p:slideViewPr>
    <p:cSldViewPr>
      <p:cViewPr>
        <p:scale>
          <a:sx n="75" d="100"/>
          <a:sy n="75" d="100"/>
        </p:scale>
        <p:origin x="-72" y="-4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81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CDC2D-AA1E-4B44-B6A0-8579108D6CC4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9B091-39AE-47A7-9910-0F3F05438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848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19DD39-C8F1-4924-8862-80777577CB38}" type="slidenum">
              <a:rPr lang="ko-KR" altLang="en-US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276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F24E-4D84-4547-A274-CB34751800B6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C3EB-DD46-434F-889E-B32A9412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941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F24E-4D84-4547-A274-CB34751800B6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C3EB-DD46-434F-889E-B32A9412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9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F24E-4D84-4547-A274-CB34751800B6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C3EB-DD46-434F-889E-B32A9412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31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 userDrawn="1"/>
        </p:nvSpPr>
        <p:spPr>
          <a:xfrm>
            <a:off x="-5862" y="4835611"/>
            <a:ext cx="9149862" cy="2022389"/>
          </a:xfrm>
          <a:custGeom>
            <a:avLst/>
            <a:gdLst>
              <a:gd name="connsiteX0" fmla="*/ 6350 w 9912350"/>
              <a:gd name="connsiteY0" fmla="*/ 558800 h 2159000"/>
              <a:gd name="connsiteX1" fmla="*/ 6350 w 9912350"/>
              <a:gd name="connsiteY1" fmla="*/ 508000 h 2159000"/>
              <a:gd name="connsiteX2" fmla="*/ 6654800 w 9912350"/>
              <a:gd name="connsiteY2" fmla="*/ 508000 h 2159000"/>
              <a:gd name="connsiteX3" fmla="*/ 7162800 w 9912350"/>
              <a:gd name="connsiteY3" fmla="*/ 0 h 2159000"/>
              <a:gd name="connsiteX4" fmla="*/ 9912350 w 9912350"/>
              <a:gd name="connsiteY4" fmla="*/ 0 h 2159000"/>
              <a:gd name="connsiteX5" fmla="*/ 9912350 w 9912350"/>
              <a:gd name="connsiteY5" fmla="*/ 2159000 h 2159000"/>
              <a:gd name="connsiteX6" fmla="*/ 0 w 9912350"/>
              <a:gd name="connsiteY6" fmla="*/ 2159000 h 2159000"/>
              <a:gd name="connsiteX7" fmla="*/ 0 w 9912350"/>
              <a:gd name="connsiteY7" fmla="*/ 501650 h 2159000"/>
              <a:gd name="connsiteX8" fmla="*/ 6350 w 9912350"/>
              <a:gd name="connsiteY8" fmla="*/ 558800 h 2159000"/>
              <a:gd name="connsiteX0" fmla="*/ 6350 w 9912350"/>
              <a:gd name="connsiteY0" fmla="*/ 558800 h 2159000"/>
              <a:gd name="connsiteX1" fmla="*/ 6350 w 9912350"/>
              <a:gd name="connsiteY1" fmla="*/ 508000 h 2159000"/>
              <a:gd name="connsiteX2" fmla="*/ 6654800 w 9912350"/>
              <a:gd name="connsiteY2" fmla="*/ 508000 h 2159000"/>
              <a:gd name="connsiteX3" fmla="*/ 7162800 w 9912350"/>
              <a:gd name="connsiteY3" fmla="*/ 0 h 2159000"/>
              <a:gd name="connsiteX4" fmla="*/ 9912350 w 9912350"/>
              <a:gd name="connsiteY4" fmla="*/ 0 h 2159000"/>
              <a:gd name="connsiteX5" fmla="*/ 9912350 w 9912350"/>
              <a:gd name="connsiteY5" fmla="*/ 2159000 h 2159000"/>
              <a:gd name="connsiteX6" fmla="*/ 0 w 9912350"/>
              <a:gd name="connsiteY6" fmla="*/ 2159000 h 2159000"/>
              <a:gd name="connsiteX7" fmla="*/ 6350 w 9912350"/>
              <a:gd name="connsiteY7" fmla="*/ 558800 h 2159000"/>
              <a:gd name="connsiteX0" fmla="*/ 6350 w 9912350"/>
              <a:gd name="connsiteY0" fmla="*/ 558800 h 2159000"/>
              <a:gd name="connsiteX1" fmla="*/ 218281 w 9912350"/>
              <a:gd name="connsiteY1" fmla="*/ 596107 h 2159000"/>
              <a:gd name="connsiteX2" fmla="*/ 6654800 w 9912350"/>
              <a:gd name="connsiteY2" fmla="*/ 508000 h 2159000"/>
              <a:gd name="connsiteX3" fmla="*/ 7162800 w 9912350"/>
              <a:gd name="connsiteY3" fmla="*/ 0 h 2159000"/>
              <a:gd name="connsiteX4" fmla="*/ 9912350 w 9912350"/>
              <a:gd name="connsiteY4" fmla="*/ 0 h 2159000"/>
              <a:gd name="connsiteX5" fmla="*/ 9912350 w 9912350"/>
              <a:gd name="connsiteY5" fmla="*/ 2159000 h 2159000"/>
              <a:gd name="connsiteX6" fmla="*/ 0 w 9912350"/>
              <a:gd name="connsiteY6" fmla="*/ 2159000 h 2159000"/>
              <a:gd name="connsiteX7" fmla="*/ 6350 w 9912350"/>
              <a:gd name="connsiteY7" fmla="*/ 558800 h 2159000"/>
              <a:gd name="connsiteX0" fmla="*/ 6350 w 9912350"/>
              <a:gd name="connsiteY0" fmla="*/ 558800 h 2159000"/>
              <a:gd name="connsiteX1" fmla="*/ 6654800 w 9912350"/>
              <a:gd name="connsiteY1" fmla="*/ 508000 h 2159000"/>
              <a:gd name="connsiteX2" fmla="*/ 7162800 w 9912350"/>
              <a:gd name="connsiteY2" fmla="*/ 0 h 2159000"/>
              <a:gd name="connsiteX3" fmla="*/ 9912350 w 9912350"/>
              <a:gd name="connsiteY3" fmla="*/ 0 h 2159000"/>
              <a:gd name="connsiteX4" fmla="*/ 9912350 w 9912350"/>
              <a:gd name="connsiteY4" fmla="*/ 2159000 h 2159000"/>
              <a:gd name="connsiteX5" fmla="*/ 0 w 9912350"/>
              <a:gd name="connsiteY5" fmla="*/ 2159000 h 2159000"/>
              <a:gd name="connsiteX6" fmla="*/ 6350 w 9912350"/>
              <a:gd name="connsiteY6" fmla="*/ 558800 h 2159000"/>
              <a:gd name="connsiteX0" fmla="*/ 6350 w 9912350"/>
              <a:gd name="connsiteY0" fmla="*/ 558800 h 2159000"/>
              <a:gd name="connsiteX1" fmla="*/ 6630988 w 9912350"/>
              <a:gd name="connsiteY1" fmla="*/ 553244 h 2159000"/>
              <a:gd name="connsiteX2" fmla="*/ 7162800 w 9912350"/>
              <a:gd name="connsiteY2" fmla="*/ 0 h 2159000"/>
              <a:gd name="connsiteX3" fmla="*/ 9912350 w 9912350"/>
              <a:gd name="connsiteY3" fmla="*/ 0 h 2159000"/>
              <a:gd name="connsiteX4" fmla="*/ 9912350 w 9912350"/>
              <a:gd name="connsiteY4" fmla="*/ 2159000 h 2159000"/>
              <a:gd name="connsiteX5" fmla="*/ 0 w 9912350"/>
              <a:gd name="connsiteY5" fmla="*/ 2159000 h 2159000"/>
              <a:gd name="connsiteX6" fmla="*/ 6350 w 9912350"/>
              <a:gd name="connsiteY6" fmla="*/ 558800 h 2159000"/>
              <a:gd name="connsiteX0" fmla="*/ 6350 w 9912350"/>
              <a:gd name="connsiteY0" fmla="*/ 558800 h 2159000"/>
              <a:gd name="connsiteX1" fmla="*/ 6630988 w 9912350"/>
              <a:gd name="connsiteY1" fmla="*/ 553244 h 2159000"/>
              <a:gd name="connsiteX2" fmla="*/ 7167562 w 9912350"/>
              <a:gd name="connsiteY2" fmla="*/ 26193 h 2159000"/>
              <a:gd name="connsiteX3" fmla="*/ 9912350 w 9912350"/>
              <a:gd name="connsiteY3" fmla="*/ 0 h 2159000"/>
              <a:gd name="connsiteX4" fmla="*/ 9912350 w 9912350"/>
              <a:gd name="connsiteY4" fmla="*/ 2159000 h 2159000"/>
              <a:gd name="connsiteX5" fmla="*/ 0 w 9912350"/>
              <a:gd name="connsiteY5" fmla="*/ 2159000 h 2159000"/>
              <a:gd name="connsiteX6" fmla="*/ 6350 w 9912350"/>
              <a:gd name="connsiteY6" fmla="*/ 558800 h 215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12350" h="2159000">
                <a:moveTo>
                  <a:pt x="6350" y="558800"/>
                </a:moveTo>
                <a:lnTo>
                  <a:pt x="6630988" y="553244"/>
                </a:lnTo>
                <a:lnTo>
                  <a:pt x="7167562" y="26193"/>
                </a:lnTo>
                <a:lnTo>
                  <a:pt x="9912350" y="0"/>
                </a:lnTo>
                <a:lnTo>
                  <a:pt x="9912350" y="2159000"/>
                </a:lnTo>
                <a:lnTo>
                  <a:pt x="0" y="2159000"/>
                </a:lnTo>
                <a:cubicBezTo>
                  <a:pt x="2117" y="1625600"/>
                  <a:pt x="4233" y="1092200"/>
                  <a:pt x="6350" y="558800"/>
                </a:cubicBezTo>
                <a:close/>
              </a:path>
            </a:pathLst>
          </a:custGeom>
          <a:solidFill>
            <a:srgbClr val="E0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925" tIns="38963" rIns="77925" bIns="389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  <p:pic>
        <p:nvPicPr>
          <p:cNvPr id="9" name="Picture 4" descr="\\psf\Home\Desktop\ppt자료\아래 굵은 라인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66" y="4809654"/>
            <a:ext cx="9142534" cy="757353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37632" y="1851761"/>
            <a:ext cx="7772400" cy="524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algn="l">
              <a:lnSpc>
                <a:spcPct val="110000"/>
              </a:lnSpc>
              <a:spcBef>
                <a:spcPts val="0"/>
              </a:spcBef>
              <a:defRPr kumimoji="1" lang="ko-KR" altLang="en-US" sz="3100" b="0" spc="-85">
                <a:ln w="12700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Arial" pitchFamily="34" charset="0"/>
              </a:defRPr>
            </a:lvl1pPr>
          </a:lstStyle>
          <a:p>
            <a:pPr lvl="0" algn="l" fontAlgn="base">
              <a:spcBef>
                <a:spcPct val="50000"/>
              </a:spcBef>
              <a:spcAft>
                <a:spcPct val="0"/>
              </a:spcAft>
            </a:pPr>
            <a:r>
              <a:rPr lang="ko-KR" altLang="en-US" dirty="0" smtClean="0"/>
              <a:t>나의 </a:t>
            </a:r>
            <a:r>
              <a:rPr lang="en-US" altLang="ko-KR" dirty="0" smtClean="0"/>
              <a:t>Career</a:t>
            </a:r>
            <a:endParaRPr lang="ko-KR" altLang="en-US" dirty="0"/>
          </a:p>
        </p:txBody>
      </p:sp>
      <p:sp>
        <p:nvSpPr>
          <p:cNvPr id="23" name="직사각형 2"/>
          <p:cNvSpPr>
            <a:spLocks noChangeArrowheads="1"/>
          </p:cNvSpPr>
          <p:nvPr/>
        </p:nvSpPr>
        <p:spPr bwMode="auto">
          <a:xfrm>
            <a:off x="590307" y="2420888"/>
            <a:ext cx="2856279" cy="2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ctr" fontAlgn="base">
              <a:lnSpc>
                <a:spcPct val="130000"/>
              </a:lnSpc>
              <a:spcAft>
                <a:spcPts val="511"/>
              </a:spcAft>
            </a:pPr>
            <a:r>
              <a:rPr kumimoji="1" lang="en-US" altLang="ko-KR" sz="1200" dirty="0" smtClean="0">
                <a:ln w="12700">
                  <a:noFill/>
                  <a:prstDash val="solid"/>
                </a:ln>
                <a:solidFill>
                  <a:srgbClr val="CD0F46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Arial" pitchFamily="34" charset="0"/>
              </a:rPr>
              <a:t>Deep Learning</a:t>
            </a:r>
            <a:r>
              <a:rPr kumimoji="1" lang="en-US" altLang="ko-KR" sz="1200" baseline="0" dirty="0" smtClean="0">
                <a:ln w="12700">
                  <a:noFill/>
                  <a:prstDash val="solid"/>
                </a:ln>
                <a:solidFill>
                  <a:srgbClr val="CD0F46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Arial" pitchFamily="34" charset="0"/>
              </a:rPr>
              <a:t> – </a:t>
            </a:r>
            <a:r>
              <a:rPr kumimoji="1" lang="en-US" altLang="ko-KR" sz="1200" baseline="0" smtClean="0">
                <a:ln w="12700">
                  <a:noFill/>
                  <a:prstDash val="solid"/>
                </a:ln>
                <a:solidFill>
                  <a:srgbClr val="CD0F46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Arial" pitchFamily="34" charset="0"/>
              </a:rPr>
              <a:t>CNN </a:t>
            </a:r>
            <a:r>
              <a:rPr kumimoji="1" lang="ko-KR" altLang="en-US" sz="1200" baseline="0" dirty="0" smtClean="0">
                <a:ln w="12700">
                  <a:noFill/>
                  <a:prstDash val="solid"/>
                </a:ln>
                <a:solidFill>
                  <a:srgbClr val="CD0F46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Arial" pitchFamily="34" charset="0"/>
              </a:rPr>
              <a:t>기본</a:t>
            </a:r>
            <a:endParaRPr kumimoji="1" lang="en-US" altLang="ko-KR" sz="1200" dirty="0">
              <a:ln w="12700">
                <a:noFill/>
                <a:prstDash val="solid"/>
              </a:ln>
              <a:solidFill>
                <a:srgbClr val="CD0F46"/>
              </a:solidFill>
              <a:latin typeface="LG스마트체 Bold" panose="020B0600000101010101" pitchFamily="50" charset="-127"/>
              <a:ea typeface="LG스마트체 Bold" panose="020B0600000101010101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516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-1" y="1794154"/>
            <a:ext cx="9144000" cy="2791135"/>
          </a:xfrm>
          <a:prstGeom prst="rect">
            <a:avLst/>
          </a:prstGeom>
          <a:solidFill>
            <a:srgbClr val="F2F2F2">
              <a:alpha val="5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235981" y="6428809"/>
            <a:ext cx="675585" cy="220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algn="ctr">
              <a:defRPr lang="en-US" altLang="ko-KR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sz="1000" b="1" dirty="0">
                <a:solidFill>
                  <a:prstClr val="white"/>
                </a:solidFill>
              </a:rPr>
              <a:t>Page </a:t>
            </a:r>
            <a:fld id="{4BEDD84E-25D4-4983-8AA1-2863C96F08D9}" type="slidenum">
              <a:rPr kumimoji="1" sz="1000" b="1">
                <a:solidFill>
                  <a:prstClr val="whit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 userDrawn="1"/>
        </p:nvSpPr>
        <p:spPr>
          <a:xfrm>
            <a:off x="-1" y="1794153"/>
            <a:ext cx="2910278" cy="2392823"/>
          </a:xfrm>
          <a:custGeom>
            <a:avLst/>
            <a:gdLst>
              <a:gd name="connsiteX0" fmla="*/ 0 w 3152801"/>
              <a:gd name="connsiteY0" fmla="*/ 0 h 2392822"/>
              <a:gd name="connsiteX1" fmla="*/ 3152801 w 3152801"/>
              <a:gd name="connsiteY1" fmla="*/ 0 h 2392822"/>
              <a:gd name="connsiteX2" fmla="*/ 3152801 w 3152801"/>
              <a:gd name="connsiteY2" fmla="*/ 7585 h 2392822"/>
              <a:gd name="connsiteX3" fmla="*/ 2298820 w 3152801"/>
              <a:gd name="connsiteY3" fmla="*/ 8544 h 2392822"/>
              <a:gd name="connsiteX4" fmla="*/ 495656 w 3152801"/>
              <a:gd name="connsiteY4" fmla="*/ 512747 h 2392822"/>
              <a:gd name="connsiteX5" fmla="*/ 384562 w 3152801"/>
              <a:gd name="connsiteY5" fmla="*/ 2025352 h 2392822"/>
              <a:gd name="connsiteX6" fmla="*/ 8547 w 3152801"/>
              <a:gd name="connsiteY6" fmla="*/ 2213359 h 2392822"/>
              <a:gd name="connsiteX7" fmla="*/ 8413 w 3152801"/>
              <a:gd name="connsiteY7" fmla="*/ 2387657 h 2392822"/>
              <a:gd name="connsiteX8" fmla="*/ 8405 w 3152801"/>
              <a:gd name="connsiteY8" fmla="*/ 2392822 h 2392822"/>
              <a:gd name="connsiteX9" fmla="*/ 0 w 3152801"/>
              <a:gd name="connsiteY9" fmla="*/ 2392822 h 239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52801" h="2392822">
                <a:moveTo>
                  <a:pt x="0" y="0"/>
                </a:moveTo>
                <a:lnTo>
                  <a:pt x="3152801" y="0"/>
                </a:lnTo>
                <a:lnTo>
                  <a:pt x="3152801" y="7585"/>
                </a:lnTo>
                <a:lnTo>
                  <a:pt x="2298820" y="8544"/>
                </a:lnTo>
                <a:cubicBezTo>
                  <a:pt x="2298820" y="14241"/>
                  <a:pt x="1333144" y="464321"/>
                  <a:pt x="495656" y="512747"/>
                </a:cubicBezTo>
                <a:lnTo>
                  <a:pt x="384562" y="2025352"/>
                </a:lnTo>
                <a:cubicBezTo>
                  <a:pt x="319044" y="2261786"/>
                  <a:pt x="74065" y="1976925"/>
                  <a:pt x="8547" y="2213359"/>
                </a:cubicBezTo>
                <a:cubicBezTo>
                  <a:pt x="8547" y="2217691"/>
                  <a:pt x="8547" y="2286651"/>
                  <a:pt x="8413" y="2387657"/>
                </a:cubicBezTo>
                <a:lnTo>
                  <a:pt x="8405" y="2392822"/>
                </a:lnTo>
                <a:lnTo>
                  <a:pt x="0" y="2392822"/>
                </a:lnTo>
                <a:close/>
              </a:path>
            </a:pathLst>
          </a:custGeom>
          <a:solidFill>
            <a:srgbClr val="E0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 userDrawn="1"/>
        </p:nvGrpSpPr>
        <p:grpSpPr>
          <a:xfrm>
            <a:off x="7395178" y="3604560"/>
            <a:ext cx="1748823" cy="980729"/>
            <a:chOff x="8011442" y="5877271"/>
            <a:chExt cx="1894558" cy="980729"/>
          </a:xfrm>
        </p:grpSpPr>
        <p:pic>
          <p:nvPicPr>
            <p:cNvPr id="9" name="그림 8" descr="\\psf\Home\Desktop\2016\엣스퍼트 BI 매뉴얼 최종본2\ppt자료\의무실 회색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8011442" y="5877271"/>
              <a:ext cx="1894557" cy="979141"/>
            </a:xfrm>
            <a:custGeom>
              <a:avLst/>
              <a:gdLst>
                <a:gd name="connsiteX0" fmla="*/ 1894557 w 1894557"/>
                <a:gd name="connsiteY0" fmla="*/ 6851651 h 6851651"/>
                <a:gd name="connsiteX1" fmla="*/ 0 w 1894557"/>
                <a:gd name="connsiteY1" fmla="*/ 6851651 h 6851651"/>
                <a:gd name="connsiteX2" fmla="*/ 0 w 1894557"/>
                <a:gd name="connsiteY2" fmla="*/ 0 h 6851651"/>
                <a:gd name="connsiteX3" fmla="*/ 1894557 w 1894557"/>
                <a:gd name="connsiteY3" fmla="*/ 0 h 6851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94557" h="6851651">
                  <a:moveTo>
                    <a:pt x="1894557" y="6851651"/>
                  </a:moveTo>
                  <a:lnTo>
                    <a:pt x="0" y="6851651"/>
                  </a:lnTo>
                  <a:lnTo>
                    <a:pt x="0" y="0"/>
                  </a:lnTo>
                  <a:lnTo>
                    <a:pt x="1894557" y="0"/>
                  </a:lnTo>
                  <a:close/>
                </a:path>
              </a:pathLst>
            </a:custGeom>
            <a:noFill/>
          </p:spPr>
        </p:pic>
        <p:pic>
          <p:nvPicPr>
            <p:cNvPr id="10" name="그림 9" descr="\\psf\Home\Desktop\2016\엣스퍼트 BI 매뉴얼 최종본2\ppt자료\의무실 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8199782" y="5877272"/>
              <a:ext cx="1706218" cy="980728"/>
            </a:xfrm>
            <a:custGeom>
              <a:avLst/>
              <a:gdLst>
                <a:gd name="connsiteX0" fmla="*/ 1706218 w 1706218"/>
                <a:gd name="connsiteY0" fmla="*/ 6870700 h 6870700"/>
                <a:gd name="connsiteX1" fmla="*/ 0 w 1706218"/>
                <a:gd name="connsiteY1" fmla="*/ 6870700 h 6870700"/>
                <a:gd name="connsiteX2" fmla="*/ 0 w 1706218"/>
                <a:gd name="connsiteY2" fmla="*/ 0 h 6870700"/>
                <a:gd name="connsiteX3" fmla="*/ 1706218 w 1706218"/>
                <a:gd name="connsiteY3" fmla="*/ 0 h 687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6218" h="6870700">
                  <a:moveTo>
                    <a:pt x="1706218" y="6870700"/>
                  </a:moveTo>
                  <a:lnTo>
                    <a:pt x="0" y="6870700"/>
                  </a:lnTo>
                  <a:lnTo>
                    <a:pt x="0" y="0"/>
                  </a:lnTo>
                  <a:lnTo>
                    <a:pt x="1706218" y="0"/>
                  </a:lnTo>
                  <a:close/>
                </a:path>
              </a:pathLst>
            </a:custGeom>
            <a:noFill/>
          </p:spPr>
        </p:pic>
      </p:grpSp>
      <p:sp>
        <p:nvSpPr>
          <p:cNvPr id="2" name="직사각형 1"/>
          <p:cNvSpPr/>
          <p:nvPr userDrawn="1"/>
        </p:nvSpPr>
        <p:spPr>
          <a:xfrm>
            <a:off x="0" y="1"/>
            <a:ext cx="1326382" cy="873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1794153"/>
            <a:ext cx="2910278" cy="2314607"/>
          </a:xfrm>
          <a:prstGeom prst="rect">
            <a:avLst/>
          </a:prstGeom>
        </p:spPr>
      </p:pic>
      <p:sp>
        <p:nvSpPr>
          <p:cNvPr id="3" name="직사각형 2"/>
          <p:cNvSpPr/>
          <p:nvPr userDrawn="1"/>
        </p:nvSpPr>
        <p:spPr>
          <a:xfrm>
            <a:off x="-1" y="1765300"/>
            <a:ext cx="9144001" cy="533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-1" y="4569460"/>
            <a:ext cx="9144001" cy="533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125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1DAB8D1-8526-4FA9-B74D-84CB4478A7EB}" type="datetimeFigureOut">
              <a:rPr kumimoji="1" lang="ko-KR" altLang="en-US" sz="1000" b="1">
                <a:solidFill>
                  <a:prstClr val="white"/>
                </a:solidFill>
                <a:latin typeface="Trebuchet MS" pitchFamily="34" charset="0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2019-04-08</a:t>
            </a:fld>
            <a:endParaRPr kumimoji="1" lang="ko-KR" altLang="en-US" sz="1000" b="1">
              <a:solidFill>
                <a:prstClr val="white"/>
              </a:solidFill>
              <a:latin typeface="Trebuchet MS" pitchFamily="34" charset="0"/>
              <a:ea typeface="굴림" charset="-127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  <a:latin typeface="Trebuchet MS" pitchFamily="34" charset="0"/>
              <a:ea typeface="굴림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7298573-A3BB-48B2-B6BC-0803BC22DD9F}" type="slidenum">
              <a:rPr kumimoji="1" lang="ko-KR" altLang="en-US" sz="1000" b="1">
                <a:solidFill>
                  <a:prstClr val="white"/>
                </a:solidFill>
                <a:latin typeface="Trebuchet MS" pitchFamily="34" charset="0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1000" b="1">
              <a:solidFill>
                <a:prstClr val="white"/>
              </a:solidFill>
              <a:latin typeface="Trebuchet MS" pitchFamily="34" charset="0"/>
              <a:ea typeface="굴림" charset="-127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16778" y="1035959"/>
            <a:ext cx="9144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703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 userDrawn="1"/>
        </p:nvSpPr>
        <p:spPr>
          <a:xfrm>
            <a:off x="-5862" y="4835611"/>
            <a:ext cx="9149862" cy="2022389"/>
          </a:xfrm>
          <a:custGeom>
            <a:avLst/>
            <a:gdLst>
              <a:gd name="connsiteX0" fmla="*/ 6350 w 9912350"/>
              <a:gd name="connsiteY0" fmla="*/ 558800 h 2159000"/>
              <a:gd name="connsiteX1" fmla="*/ 6350 w 9912350"/>
              <a:gd name="connsiteY1" fmla="*/ 508000 h 2159000"/>
              <a:gd name="connsiteX2" fmla="*/ 6654800 w 9912350"/>
              <a:gd name="connsiteY2" fmla="*/ 508000 h 2159000"/>
              <a:gd name="connsiteX3" fmla="*/ 7162800 w 9912350"/>
              <a:gd name="connsiteY3" fmla="*/ 0 h 2159000"/>
              <a:gd name="connsiteX4" fmla="*/ 9912350 w 9912350"/>
              <a:gd name="connsiteY4" fmla="*/ 0 h 2159000"/>
              <a:gd name="connsiteX5" fmla="*/ 9912350 w 9912350"/>
              <a:gd name="connsiteY5" fmla="*/ 2159000 h 2159000"/>
              <a:gd name="connsiteX6" fmla="*/ 0 w 9912350"/>
              <a:gd name="connsiteY6" fmla="*/ 2159000 h 2159000"/>
              <a:gd name="connsiteX7" fmla="*/ 0 w 9912350"/>
              <a:gd name="connsiteY7" fmla="*/ 501650 h 2159000"/>
              <a:gd name="connsiteX8" fmla="*/ 6350 w 9912350"/>
              <a:gd name="connsiteY8" fmla="*/ 558800 h 2159000"/>
              <a:gd name="connsiteX0" fmla="*/ 6350 w 9912350"/>
              <a:gd name="connsiteY0" fmla="*/ 558800 h 2159000"/>
              <a:gd name="connsiteX1" fmla="*/ 6350 w 9912350"/>
              <a:gd name="connsiteY1" fmla="*/ 508000 h 2159000"/>
              <a:gd name="connsiteX2" fmla="*/ 6654800 w 9912350"/>
              <a:gd name="connsiteY2" fmla="*/ 508000 h 2159000"/>
              <a:gd name="connsiteX3" fmla="*/ 7162800 w 9912350"/>
              <a:gd name="connsiteY3" fmla="*/ 0 h 2159000"/>
              <a:gd name="connsiteX4" fmla="*/ 9912350 w 9912350"/>
              <a:gd name="connsiteY4" fmla="*/ 0 h 2159000"/>
              <a:gd name="connsiteX5" fmla="*/ 9912350 w 9912350"/>
              <a:gd name="connsiteY5" fmla="*/ 2159000 h 2159000"/>
              <a:gd name="connsiteX6" fmla="*/ 0 w 9912350"/>
              <a:gd name="connsiteY6" fmla="*/ 2159000 h 2159000"/>
              <a:gd name="connsiteX7" fmla="*/ 6350 w 9912350"/>
              <a:gd name="connsiteY7" fmla="*/ 558800 h 2159000"/>
              <a:gd name="connsiteX0" fmla="*/ 6350 w 9912350"/>
              <a:gd name="connsiteY0" fmla="*/ 558800 h 2159000"/>
              <a:gd name="connsiteX1" fmla="*/ 218281 w 9912350"/>
              <a:gd name="connsiteY1" fmla="*/ 596107 h 2159000"/>
              <a:gd name="connsiteX2" fmla="*/ 6654800 w 9912350"/>
              <a:gd name="connsiteY2" fmla="*/ 508000 h 2159000"/>
              <a:gd name="connsiteX3" fmla="*/ 7162800 w 9912350"/>
              <a:gd name="connsiteY3" fmla="*/ 0 h 2159000"/>
              <a:gd name="connsiteX4" fmla="*/ 9912350 w 9912350"/>
              <a:gd name="connsiteY4" fmla="*/ 0 h 2159000"/>
              <a:gd name="connsiteX5" fmla="*/ 9912350 w 9912350"/>
              <a:gd name="connsiteY5" fmla="*/ 2159000 h 2159000"/>
              <a:gd name="connsiteX6" fmla="*/ 0 w 9912350"/>
              <a:gd name="connsiteY6" fmla="*/ 2159000 h 2159000"/>
              <a:gd name="connsiteX7" fmla="*/ 6350 w 9912350"/>
              <a:gd name="connsiteY7" fmla="*/ 558800 h 2159000"/>
              <a:gd name="connsiteX0" fmla="*/ 6350 w 9912350"/>
              <a:gd name="connsiteY0" fmla="*/ 558800 h 2159000"/>
              <a:gd name="connsiteX1" fmla="*/ 6654800 w 9912350"/>
              <a:gd name="connsiteY1" fmla="*/ 508000 h 2159000"/>
              <a:gd name="connsiteX2" fmla="*/ 7162800 w 9912350"/>
              <a:gd name="connsiteY2" fmla="*/ 0 h 2159000"/>
              <a:gd name="connsiteX3" fmla="*/ 9912350 w 9912350"/>
              <a:gd name="connsiteY3" fmla="*/ 0 h 2159000"/>
              <a:gd name="connsiteX4" fmla="*/ 9912350 w 9912350"/>
              <a:gd name="connsiteY4" fmla="*/ 2159000 h 2159000"/>
              <a:gd name="connsiteX5" fmla="*/ 0 w 9912350"/>
              <a:gd name="connsiteY5" fmla="*/ 2159000 h 2159000"/>
              <a:gd name="connsiteX6" fmla="*/ 6350 w 9912350"/>
              <a:gd name="connsiteY6" fmla="*/ 558800 h 2159000"/>
              <a:gd name="connsiteX0" fmla="*/ 6350 w 9912350"/>
              <a:gd name="connsiteY0" fmla="*/ 558800 h 2159000"/>
              <a:gd name="connsiteX1" fmla="*/ 6630988 w 9912350"/>
              <a:gd name="connsiteY1" fmla="*/ 553244 h 2159000"/>
              <a:gd name="connsiteX2" fmla="*/ 7162800 w 9912350"/>
              <a:gd name="connsiteY2" fmla="*/ 0 h 2159000"/>
              <a:gd name="connsiteX3" fmla="*/ 9912350 w 9912350"/>
              <a:gd name="connsiteY3" fmla="*/ 0 h 2159000"/>
              <a:gd name="connsiteX4" fmla="*/ 9912350 w 9912350"/>
              <a:gd name="connsiteY4" fmla="*/ 2159000 h 2159000"/>
              <a:gd name="connsiteX5" fmla="*/ 0 w 9912350"/>
              <a:gd name="connsiteY5" fmla="*/ 2159000 h 2159000"/>
              <a:gd name="connsiteX6" fmla="*/ 6350 w 9912350"/>
              <a:gd name="connsiteY6" fmla="*/ 558800 h 2159000"/>
              <a:gd name="connsiteX0" fmla="*/ 6350 w 9912350"/>
              <a:gd name="connsiteY0" fmla="*/ 558800 h 2159000"/>
              <a:gd name="connsiteX1" fmla="*/ 6630988 w 9912350"/>
              <a:gd name="connsiteY1" fmla="*/ 553244 h 2159000"/>
              <a:gd name="connsiteX2" fmla="*/ 7167562 w 9912350"/>
              <a:gd name="connsiteY2" fmla="*/ 26193 h 2159000"/>
              <a:gd name="connsiteX3" fmla="*/ 9912350 w 9912350"/>
              <a:gd name="connsiteY3" fmla="*/ 0 h 2159000"/>
              <a:gd name="connsiteX4" fmla="*/ 9912350 w 9912350"/>
              <a:gd name="connsiteY4" fmla="*/ 2159000 h 2159000"/>
              <a:gd name="connsiteX5" fmla="*/ 0 w 9912350"/>
              <a:gd name="connsiteY5" fmla="*/ 2159000 h 2159000"/>
              <a:gd name="connsiteX6" fmla="*/ 6350 w 9912350"/>
              <a:gd name="connsiteY6" fmla="*/ 558800 h 215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12350" h="2159000">
                <a:moveTo>
                  <a:pt x="6350" y="558800"/>
                </a:moveTo>
                <a:lnTo>
                  <a:pt x="6630988" y="553244"/>
                </a:lnTo>
                <a:lnTo>
                  <a:pt x="7167562" y="26193"/>
                </a:lnTo>
                <a:lnTo>
                  <a:pt x="9912350" y="0"/>
                </a:lnTo>
                <a:lnTo>
                  <a:pt x="9912350" y="2159000"/>
                </a:lnTo>
                <a:lnTo>
                  <a:pt x="0" y="2159000"/>
                </a:lnTo>
                <a:cubicBezTo>
                  <a:pt x="2117" y="1625600"/>
                  <a:pt x="4233" y="1092200"/>
                  <a:pt x="6350" y="558800"/>
                </a:cubicBezTo>
                <a:close/>
              </a:path>
            </a:pathLst>
          </a:custGeom>
          <a:solidFill>
            <a:srgbClr val="E0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925" tIns="38963" rIns="77925" bIns="389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  <p:pic>
        <p:nvPicPr>
          <p:cNvPr id="9" name="Picture 4" descr="\\psf\Home\Desktop\ppt자료\아래 굵은 라인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66" y="4809654"/>
            <a:ext cx="9142534" cy="757353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37632" y="1851761"/>
            <a:ext cx="7772400" cy="524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algn="l">
              <a:lnSpc>
                <a:spcPct val="110000"/>
              </a:lnSpc>
              <a:spcBef>
                <a:spcPts val="0"/>
              </a:spcBef>
              <a:defRPr kumimoji="1" lang="ko-KR" altLang="en-US" sz="3100" b="0" spc="-85">
                <a:ln w="12700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Arial" pitchFamily="34" charset="0"/>
              </a:defRPr>
            </a:lvl1pPr>
          </a:lstStyle>
          <a:p>
            <a:pPr lvl="0" algn="l" fontAlgn="base">
              <a:spcBef>
                <a:spcPct val="50000"/>
              </a:spcBef>
              <a:spcAft>
                <a:spcPct val="0"/>
              </a:spcAft>
            </a:pPr>
            <a:r>
              <a:rPr lang="ko-KR" altLang="en-US" dirty="0" smtClean="0"/>
              <a:t>나의 </a:t>
            </a:r>
            <a:r>
              <a:rPr lang="en-US" altLang="ko-KR" dirty="0" smtClean="0"/>
              <a:t>Career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431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0241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-1" y="1794154"/>
            <a:ext cx="9144000" cy="2791135"/>
          </a:xfrm>
          <a:prstGeom prst="rect">
            <a:avLst/>
          </a:prstGeom>
          <a:solidFill>
            <a:srgbClr val="F2F2F2">
              <a:alpha val="5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235981" y="6428809"/>
            <a:ext cx="675585" cy="220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algn="ctr">
              <a:defRPr lang="en-US" altLang="ko-KR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sz="1000" b="1" dirty="0">
                <a:solidFill>
                  <a:prstClr val="white"/>
                </a:solidFill>
              </a:rPr>
              <a:t>Page </a:t>
            </a:r>
            <a:fld id="{4BEDD84E-25D4-4983-8AA1-2863C96F08D9}" type="slidenum">
              <a:rPr kumimoji="1" sz="1000" b="1">
                <a:solidFill>
                  <a:prstClr val="whit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 userDrawn="1"/>
        </p:nvSpPr>
        <p:spPr>
          <a:xfrm>
            <a:off x="-1" y="1794153"/>
            <a:ext cx="2910278" cy="2392823"/>
          </a:xfrm>
          <a:custGeom>
            <a:avLst/>
            <a:gdLst>
              <a:gd name="connsiteX0" fmla="*/ 0 w 3152801"/>
              <a:gd name="connsiteY0" fmla="*/ 0 h 2392822"/>
              <a:gd name="connsiteX1" fmla="*/ 3152801 w 3152801"/>
              <a:gd name="connsiteY1" fmla="*/ 0 h 2392822"/>
              <a:gd name="connsiteX2" fmla="*/ 3152801 w 3152801"/>
              <a:gd name="connsiteY2" fmla="*/ 7585 h 2392822"/>
              <a:gd name="connsiteX3" fmla="*/ 2298820 w 3152801"/>
              <a:gd name="connsiteY3" fmla="*/ 8544 h 2392822"/>
              <a:gd name="connsiteX4" fmla="*/ 495656 w 3152801"/>
              <a:gd name="connsiteY4" fmla="*/ 512747 h 2392822"/>
              <a:gd name="connsiteX5" fmla="*/ 384562 w 3152801"/>
              <a:gd name="connsiteY5" fmla="*/ 2025352 h 2392822"/>
              <a:gd name="connsiteX6" fmla="*/ 8547 w 3152801"/>
              <a:gd name="connsiteY6" fmla="*/ 2213359 h 2392822"/>
              <a:gd name="connsiteX7" fmla="*/ 8413 w 3152801"/>
              <a:gd name="connsiteY7" fmla="*/ 2387657 h 2392822"/>
              <a:gd name="connsiteX8" fmla="*/ 8405 w 3152801"/>
              <a:gd name="connsiteY8" fmla="*/ 2392822 h 2392822"/>
              <a:gd name="connsiteX9" fmla="*/ 0 w 3152801"/>
              <a:gd name="connsiteY9" fmla="*/ 2392822 h 239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52801" h="2392822">
                <a:moveTo>
                  <a:pt x="0" y="0"/>
                </a:moveTo>
                <a:lnTo>
                  <a:pt x="3152801" y="0"/>
                </a:lnTo>
                <a:lnTo>
                  <a:pt x="3152801" y="7585"/>
                </a:lnTo>
                <a:lnTo>
                  <a:pt x="2298820" y="8544"/>
                </a:lnTo>
                <a:cubicBezTo>
                  <a:pt x="2298820" y="14241"/>
                  <a:pt x="1333144" y="464321"/>
                  <a:pt x="495656" y="512747"/>
                </a:cubicBezTo>
                <a:lnTo>
                  <a:pt x="384562" y="2025352"/>
                </a:lnTo>
                <a:cubicBezTo>
                  <a:pt x="319044" y="2261786"/>
                  <a:pt x="74065" y="1976925"/>
                  <a:pt x="8547" y="2213359"/>
                </a:cubicBezTo>
                <a:cubicBezTo>
                  <a:pt x="8547" y="2217691"/>
                  <a:pt x="8547" y="2286651"/>
                  <a:pt x="8413" y="2387657"/>
                </a:cubicBezTo>
                <a:lnTo>
                  <a:pt x="8405" y="2392822"/>
                </a:lnTo>
                <a:lnTo>
                  <a:pt x="0" y="2392822"/>
                </a:lnTo>
                <a:close/>
              </a:path>
            </a:pathLst>
          </a:custGeom>
          <a:solidFill>
            <a:srgbClr val="E0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 userDrawn="1"/>
        </p:nvGrpSpPr>
        <p:grpSpPr>
          <a:xfrm>
            <a:off x="7395178" y="3604560"/>
            <a:ext cx="1748823" cy="980729"/>
            <a:chOff x="8011442" y="5877271"/>
            <a:chExt cx="1894558" cy="980729"/>
          </a:xfrm>
        </p:grpSpPr>
        <p:pic>
          <p:nvPicPr>
            <p:cNvPr id="9" name="그림 8" descr="\\psf\Home\Desktop\2016\엣스퍼트 BI 매뉴얼 최종본2\ppt자료\의무실 회색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8011442" y="5877271"/>
              <a:ext cx="1894557" cy="979141"/>
            </a:xfrm>
            <a:custGeom>
              <a:avLst/>
              <a:gdLst>
                <a:gd name="connsiteX0" fmla="*/ 1894557 w 1894557"/>
                <a:gd name="connsiteY0" fmla="*/ 6851651 h 6851651"/>
                <a:gd name="connsiteX1" fmla="*/ 0 w 1894557"/>
                <a:gd name="connsiteY1" fmla="*/ 6851651 h 6851651"/>
                <a:gd name="connsiteX2" fmla="*/ 0 w 1894557"/>
                <a:gd name="connsiteY2" fmla="*/ 0 h 6851651"/>
                <a:gd name="connsiteX3" fmla="*/ 1894557 w 1894557"/>
                <a:gd name="connsiteY3" fmla="*/ 0 h 6851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94557" h="6851651">
                  <a:moveTo>
                    <a:pt x="1894557" y="6851651"/>
                  </a:moveTo>
                  <a:lnTo>
                    <a:pt x="0" y="6851651"/>
                  </a:lnTo>
                  <a:lnTo>
                    <a:pt x="0" y="0"/>
                  </a:lnTo>
                  <a:lnTo>
                    <a:pt x="1894557" y="0"/>
                  </a:lnTo>
                  <a:close/>
                </a:path>
              </a:pathLst>
            </a:custGeom>
            <a:noFill/>
          </p:spPr>
        </p:pic>
        <p:pic>
          <p:nvPicPr>
            <p:cNvPr id="10" name="그림 9" descr="\\psf\Home\Desktop\2016\엣스퍼트 BI 매뉴얼 최종본2\ppt자료\의무실 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8199782" y="5877272"/>
              <a:ext cx="1706218" cy="980728"/>
            </a:xfrm>
            <a:custGeom>
              <a:avLst/>
              <a:gdLst>
                <a:gd name="connsiteX0" fmla="*/ 1706218 w 1706218"/>
                <a:gd name="connsiteY0" fmla="*/ 6870700 h 6870700"/>
                <a:gd name="connsiteX1" fmla="*/ 0 w 1706218"/>
                <a:gd name="connsiteY1" fmla="*/ 6870700 h 6870700"/>
                <a:gd name="connsiteX2" fmla="*/ 0 w 1706218"/>
                <a:gd name="connsiteY2" fmla="*/ 0 h 6870700"/>
                <a:gd name="connsiteX3" fmla="*/ 1706218 w 1706218"/>
                <a:gd name="connsiteY3" fmla="*/ 0 h 687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6218" h="6870700">
                  <a:moveTo>
                    <a:pt x="1706218" y="6870700"/>
                  </a:moveTo>
                  <a:lnTo>
                    <a:pt x="0" y="6870700"/>
                  </a:lnTo>
                  <a:lnTo>
                    <a:pt x="0" y="0"/>
                  </a:lnTo>
                  <a:lnTo>
                    <a:pt x="1706218" y="0"/>
                  </a:lnTo>
                  <a:close/>
                </a:path>
              </a:pathLst>
            </a:custGeom>
            <a:noFill/>
          </p:spPr>
        </p:pic>
      </p:grpSp>
      <p:sp>
        <p:nvSpPr>
          <p:cNvPr id="2" name="직사각형 1"/>
          <p:cNvSpPr/>
          <p:nvPr userDrawn="1"/>
        </p:nvSpPr>
        <p:spPr>
          <a:xfrm>
            <a:off x="0" y="1"/>
            <a:ext cx="1326382" cy="873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1794153"/>
            <a:ext cx="2910278" cy="2314607"/>
          </a:xfrm>
          <a:prstGeom prst="rect">
            <a:avLst/>
          </a:prstGeom>
        </p:spPr>
      </p:pic>
      <p:sp>
        <p:nvSpPr>
          <p:cNvPr id="3" name="직사각형 2"/>
          <p:cNvSpPr/>
          <p:nvPr userDrawn="1"/>
        </p:nvSpPr>
        <p:spPr>
          <a:xfrm>
            <a:off x="-1" y="1765300"/>
            <a:ext cx="9144001" cy="533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-1" y="4569460"/>
            <a:ext cx="9144001" cy="533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880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4801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1DAB8D1-8526-4FA9-B74D-84CB4478A7EB}" type="datetimeFigureOut">
              <a:rPr kumimoji="1" lang="ko-KR" altLang="en-US" sz="1000" b="1">
                <a:solidFill>
                  <a:prstClr val="white"/>
                </a:solidFill>
                <a:latin typeface="Trebuchet MS" pitchFamily="34" charset="0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2019-04-08</a:t>
            </a:fld>
            <a:endParaRPr kumimoji="1" lang="ko-KR" altLang="en-US" sz="1000" b="1">
              <a:solidFill>
                <a:prstClr val="white"/>
              </a:solidFill>
              <a:latin typeface="Trebuchet MS" pitchFamily="34" charset="0"/>
              <a:ea typeface="굴림" charset="-127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  <a:latin typeface="Trebuchet MS" pitchFamily="34" charset="0"/>
              <a:ea typeface="굴림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7298573-A3BB-48B2-B6BC-0803BC22DD9F}" type="slidenum">
              <a:rPr kumimoji="1" lang="ko-KR" altLang="en-US" sz="1000" b="1">
                <a:solidFill>
                  <a:prstClr val="white"/>
                </a:solidFill>
                <a:latin typeface="Trebuchet MS" pitchFamily="34" charset="0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1000" b="1">
              <a:solidFill>
                <a:prstClr val="white"/>
              </a:solidFill>
              <a:latin typeface="Trebuchet MS" pitchFamily="34" charset="0"/>
              <a:ea typeface="굴림" charset="-127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16778" y="1035959"/>
            <a:ext cx="9144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404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F24E-4D84-4547-A274-CB34751800B6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C3EB-DD46-434F-889E-B32A9412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37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F24E-4D84-4547-A274-CB34751800B6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C3EB-DD46-434F-889E-B32A9412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9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F24E-4D84-4547-A274-CB34751800B6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C3EB-DD46-434F-889E-B32A9412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086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F24E-4D84-4547-A274-CB34751800B6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C3EB-DD46-434F-889E-B32A9412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16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F24E-4D84-4547-A274-CB34751800B6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C3EB-DD46-434F-889E-B32A9412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635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F24E-4D84-4547-A274-CB34751800B6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C3EB-DD46-434F-889E-B32A9412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742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F24E-4D84-4547-A274-CB34751800B6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C3EB-DD46-434F-889E-B32A9412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042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F24E-4D84-4547-A274-CB34751800B6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C3EB-DD46-434F-889E-B32A9412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72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3F24E-4D84-4547-A274-CB34751800B6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6C3EB-DD46-434F-889E-B32A9412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99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5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 flipH="1" flipV="1">
            <a:off x="0" y="-1"/>
            <a:ext cx="1514080" cy="849087"/>
            <a:chOff x="8011442" y="5877271"/>
            <a:chExt cx="1894558" cy="980729"/>
          </a:xfrm>
        </p:grpSpPr>
        <p:pic>
          <p:nvPicPr>
            <p:cNvPr id="13" name="그림 12" descr="\\psf\Home\Desktop\2016\엣스퍼트 BI 매뉴얼 최종본2\ppt자료\의무실 회색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8011442" y="5877271"/>
              <a:ext cx="1894557" cy="979141"/>
            </a:xfrm>
            <a:custGeom>
              <a:avLst/>
              <a:gdLst>
                <a:gd name="connsiteX0" fmla="*/ 1894557 w 1894557"/>
                <a:gd name="connsiteY0" fmla="*/ 6851651 h 6851651"/>
                <a:gd name="connsiteX1" fmla="*/ 0 w 1894557"/>
                <a:gd name="connsiteY1" fmla="*/ 6851651 h 6851651"/>
                <a:gd name="connsiteX2" fmla="*/ 0 w 1894557"/>
                <a:gd name="connsiteY2" fmla="*/ 0 h 6851651"/>
                <a:gd name="connsiteX3" fmla="*/ 1894557 w 1894557"/>
                <a:gd name="connsiteY3" fmla="*/ 0 h 6851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94557" h="6851651">
                  <a:moveTo>
                    <a:pt x="1894557" y="6851651"/>
                  </a:moveTo>
                  <a:lnTo>
                    <a:pt x="0" y="6851651"/>
                  </a:lnTo>
                  <a:lnTo>
                    <a:pt x="0" y="0"/>
                  </a:lnTo>
                  <a:lnTo>
                    <a:pt x="1894557" y="0"/>
                  </a:lnTo>
                  <a:close/>
                </a:path>
              </a:pathLst>
            </a:custGeom>
            <a:noFill/>
          </p:spPr>
        </p:pic>
        <p:pic>
          <p:nvPicPr>
            <p:cNvPr id="14" name="그림 13" descr="\\psf\Home\Desktop\2016\엣스퍼트 BI 매뉴얼 최종본2\ppt자료\의무실 .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8199782" y="5877272"/>
              <a:ext cx="1706218" cy="980728"/>
            </a:xfrm>
            <a:custGeom>
              <a:avLst/>
              <a:gdLst>
                <a:gd name="connsiteX0" fmla="*/ 1706218 w 1706218"/>
                <a:gd name="connsiteY0" fmla="*/ 6870700 h 6870700"/>
                <a:gd name="connsiteX1" fmla="*/ 0 w 1706218"/>
                <a:gd name="connsiteY1" fmla="*/ 6870700 h 6870700"/>
                <a:gd name="connsiteX2" fmla="*/ 0 w 1706218"/>
                <a:gd name="connsiteY2" fmla="*/ 0 h 6870700"/>
                <a:gd name="connsiteX3" fmla="*/ 1706218 w 1706218"/>
                <a:gd name="connsiteY3" fmla="*/ 0 h 687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6218" h="6870700">
                  <a:moveTo>
                    <a:pt x="1706218" y="6870700"/>
                  </a:moveTo>
                  <a:lnTo>
                    <a:pt x="0" y="6870700"/>
                  </a:lnTo>
                  <a:lnTo>
                    <a:pt x="0" y="0"/>
                  </a:lnTo>
                  <a:lnTo>
                    <a:pt x="1706218" y="0"/>
                  </a:lnTo>
                  <a:close/>
                </a:path>
              </a:pathLst>
            </a:custGeom>
            <a:noFill/>
          </p:spPr>
        </p:pic>
      </p:grpSp>
      <p:sp>
        <p:nvSpPr>
          <p:cNvPr id="10" name="제목 개체 틀 9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lvl="0" algn="l" fontAlgn="base">
              <a:spcBef>
                <a:spcPct val="50000"/>
              </a:spcBef>
              <a:spcAft>
                <a:spcPct val="0"/>
              </a:spcAft>
            </a:pPr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73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71" r:id="rId3"/>
    <p:sldLayoutId id="2147483672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715145" rtl="0" eaLnBrk="1" latinLnBrk="1" hangingPunct="1">
        <a:spcBef>
          <a:spcPct val="0"/>
        </a:spcBef>
        <a:buNone/>
        <a:defRPr kumimoji="1" lang="ko-KR" altLang="en-US" sz="1700" b="0" kern="1200" spc="-43" smtClean="0">
          <a:ln w="12700">
            <a:noFill/>
            <a:prstDash val="solid"/>
          </a:ln>
          <a:solidFill>
            <a:srgbClr val="404041"/>
          </a:solidFill>
          <a:latin typeface="LG스마트체 Bold" panose="020B0600000101010101" pitchFamily="50" charset="-127"/>
          <a:ea typeface="LG스마트체 Bold" panose="020B0600000101010101" pitchFamily="50" charset="-127"/>
          <a:cs typeface="Arial" pitchFamily="34" charset="0"/>
        </a:defRPr>
      </a:lvl1pPr>
    </p:titleStyle>
    <p:bodyStyle>
      <a:lvl1pPr marL="268179" indent="-268179" algn="l" defTabSz="715145" rtl="0" eaLnBrk="1" latinLnBrk="1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81056" indent="-223483" algn="l" defTabSz="715145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93931" indent="-178787" algn="l" defTabSz="71514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51503" indent="-178787" algn="l" defTabSz="715145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9075" indent="-178787" algn="l" defTabSz="715145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66645" indent="-178787" algn="l" defTabSz="715145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24220" indent="-178787" algn="l" defTabSz="715145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81793" indent="-178787" algn="l" defTabSz="715145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39365" indent="-178787" algn="l" defTabSz="715145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7573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5145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2716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30288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7860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45433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03006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60577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 flipH="1" flipV="1">
            <a:off x="0" y="-1"/>
            <a:ext cx="1514080" cy="849087"/>
            <a:chOff x="8011442" y="5877271"/>
            <a:chExt cx="1894558" cy="980729"/>
          </a:xfrm>
        </p:grpSpPr>
        <p:pic>
          <p:nvPicPr>
            <p:cNvPr id="13" name="그림 12" descr="\\psf\Home\Desktop\2016\엣스퍼트 BI 매뉴얼 최종본2\ppt자료\의무실 회색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8011442" y="5877271"/>
              <a:ext cx="1894557" cy="979141"/>
            </a:xfrm>
            <a:custGeom>
              <a:avLst/>
              <a:gdLst>
                <a:gd name="connsiteX0" fmla="*/ 1894557 w 1894557"/>
                <a:gd name="connsiteY0" fmla="*/ 6851651 h 6851651"/>
                <a:gd name="connsiteX1" fmla="*/ 0 w 1894557"/>
                <a:gd name="connsiteY1" fmla="*/ 6851651 h 6851651"/>
                <a:gd name="connsiteX2" fmla="*/ 0 w 1894557"/>
                <a:gd name="connsiteY2" fmla="*/ 0 h 6851651"/>
                <a:gd name="connsiteX3" fmla="*/ 1894557 w 1894557"/>
                <a:gd name="connsiteY3" fmla="*/ 0 h 6851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94557" h="6851651">
                  <a:moveTo>
                    <a:pt x="1894557" y="6851651"/>
                  </a:moveTo>
                  <a:lnTo>
                    <a:pt x="0" y="6851651"/>
                  </a:lnTo>
                  <a:lnTo>
                    <a:pt x="0" y="0"/>
                  </a:lnTo>
                  <a:lnTo>
                    <a:pt x="1894557" y="0"/>
                  </a:lnTo>
                  <a:close/>
                </a:path>
              </a:pathLst>
            </a:custGeom>
            <a:noFill/>
          </p:spPr>
        </p:pic>
        <p:pic>
          <p:nvPicPr>
            <p:cNvPr id="14" name="그림 13" descr="\\psf\Home\Desktop\2016\엣스퍼트 BI 매뉴얼 최종본2\ppt자료\의무실 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8199782" y="5877272"/>
              <a:ext cx="1706218" cy="980728"/>
            </a:xfrm>
            <a:custGeom>
              <a:avLst/>
              <a:gdLst>
                <a:gd name="connsiteX0" fmla="*/ 1706218 w 1706218"/>
                <a:gd name="connsiteY0" fmla="*/ 6870700 h 6870700"/>
                <a:gd name="connsiteX1" fmla="*/ 0 w 1706218"/>
                <a:gd name="connsiteY1" fmla="*/ 6870700 h 6870700"/>
                <a:gd name="connsiteX2" fmla="*/ 0 w 1706218"/>
                <a:gd name="connsiteY2" fmla="*/ 0 h 6870700"/>
                <a:gd name="connsiteX3" fmla="*/ 1706218 w 1706218"/>
                <a:gd name="connsiteY3" fmla="*/ 0 h 687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6218" h="6870700">
                  <a:moveTo>
                    <a:pt x="1706218" y="6870700"/>
                  </a:moveTo>
                  <a:lnTo>
                    <a:pt x="0" y="6870700"/>
                  </a:lnTo>
                  <a:lnTo>
                    <a:pt x="0" y="0"/>
                  </a:lnTo>
                  <a:lnTo>
                    <a:pt x="1706218" y="0"/>
                  </a:lnTo>
                  <a:close/>
                </a:path>
              </a:pathLst>
            </a:custGeom>
            <a:noFill/>
          </p:spPr>
        </p:pic>
      </p:grpSp>
      <p:sp>
        <p:nvSpPr>
          <p:cNvPr id="10" name="제목 개체 틀 9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lvl="0" algn="l" fontAlgn="base">
              <a:spcBef>
                <a:spcPct val="50000"/>
              </a:spcBef>
              <a:spcAft>
                <a:spcPct val="0"/>
              </a:spcAft>
            </a:pPr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27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715145" rtl="0" eaLnBrk="1" latinLnBrk="1" hangingPunct="1">
        <a:spcBef>
          <a:spcPct val="0"/>
        </a:spcBef>
        <a:buNone/>
        <a:defRPr kumimoji="1" lang="ko-KR" altLang="en-US" sz="1700" b="0" kern="1200" spc="-43" smtClean="0">
          <a:ln w="12700">
            <a:noFill/>
            <a:prstDash val="solid"/>
          </a:ln>
          <a:solidFill>
            <a:srgbClr val="404041"/>
          </a:solidFill>
          <a:latin typeface="LG스마트체 Bold" panose="020B0600000101010101" pitchFamily="50" charset="-127"/>
          <a:ea typeface="LG스마트체 Bold" panose="020B0600000101010101" pitchFamily="50" charset="-127"/>
          <a:cs typeface="Arial" pitchFamily="34" charset="0"/>
        </a:defRPr>
      </a:lvl1pPr>
    </p:titleStyle>
    <p:bodyStyle>
      <a:lvl1pPr marL="268179" indent="-268179" algn="l" defTabSz="715145" rtl="0" eaLnBrk="1" latinLnBrk="1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81056" indent="-223483" algn="l" defTabSz="715145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93931" indent="-178787" algn="l" defTabSz="71514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51503" indent="-178787" algn="l" defTabSz="715145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9075" indent="-178787" algn="l" defTabSz="715145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66645" indent="-178787" algn="l" defTabSz="715145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24220" indent="-178787" algn="l" defTabSz="715145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81793" indent="-178787" algn="l" defTabSz="715145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39365" indent="-178787" algn="l" defTabSz="715145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7573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5145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2716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30288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7860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45433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03006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60577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74316" y="3068960"/>
            <a:ext cx="2583769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b="0" spc="-50">
                <a:ln w="12700">
                  <a:noFill/>
                  <a:prstDash val="solid"/>
                </a:ln>
                <a:solidFill>
                  <a:srgbClr val="C30452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Arial" pitchFamily="34" charset="0"/>
              </a:defRPr>
            </a:lvl1pPr>
          </a:lstStyle>
          <a:p>
            <a:pPr fontAlgn="base"/>
            <a:r>
              <a:rPr kumimoji="1" lang="en-US" altLang="ko-KR" sz="1000" spc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2019. 04. 01</a:t>
            </a:r>
            <a:endParaRPr kumimoji="1" lang="en-US" altLang="ko-KR" sz="1000" spc="0" dirty="0">
              <a:solidFill>
                <a:prstClr val="black">
                  <a:lumMod val="85000"/>
                  <a:lumOff val="15000"/>
                </a:prstClr>
              </a:solidFill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  <a:p>
            <a:pPr fontAlgn="base"/>
            <a:r>
              <a:rPr kumimoji="1" lang="ko-KR" altLang="en-US" sz="1000" spc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이규민</a:t>
            </a:r>
            <a:endParaRPr kumimoji="1" lang="en-US" altLang="ko-KR" sz="1000" spc="0" dirty="0">
              <a:solidFill>
                <a:prstClr val="black">
                  <a:lumMod val="85000"/>
                  <a:lumOff val="15000"/>
                </a:prstClr>
              </a:solidFill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  <p:sp>
        <p:nvSpPr>
          <p:cNvPr id="16" name="직사각형 2"/>
          <p:cNvSpPr>
            <a:spLocks noGrp="1" noChangeArrowheads="1"/>
          </p:cNvSpPr>
          <p:nvPr>
            <p:ph type="ctrTitle"/>
          </p:nvPr>
        </p:nvSpPr>
        <p:spPr>
          <a:xfrm>
            <a:off x="637632" y="1965830"/>
            <a:ext cx="7772400" cy="380873"/>
          </a:xfrm>
        </p:spPr>
        <p:txBody>
          <a:bodyPr/>
          <a:lstStyle/>
          <a:p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AlexNet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– CNN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기본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07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287258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부 </a:t>
            </a:r>
            <a:r>
              <a:rPr lang="ko-KR" altLang="en-US" sz="1800" spc="-26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록</a:t>
            </a: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endParaRPr lang="ko-KR" altLang="en-US" sz="1800" spc="-26" dirty="0">
              <a:solidFill>
                <a:prstClr val="black">
                  <a:lumMod val="85000"/>
                  <a:lumOff val="15000"/>
                </a:prst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76442" y="1268760"/>
            <a:ext cx="7544338" cy="4330948"/>
            <a:chOff x="755576" y="1124744"/>
            <a:chExt cx="6768752" cy="4464496"/>
          </a:xfrm>
        </p:grpSpPr>
        <p:sp>
          <p:nvSpPr>
            <p:cNvPr id="7" name="자유형 6"/>
            <p:cNvSpPr/>
            <p:nvPr/>
          </p:nvSpPr>
          <p:spPr>
            <a:xfrm>
              <a:off x="1016461" y="1273201"/>
              <a:ext cx="6264696" cy="3934106"/>
            </a:xfrm>
            <a:custGeom>
              <a:avLst/>
              <a:gdLst>
                <a:gd name="connsiteX0" fmla="*/ 118890 w 713327"/>
                <a:gd name="connsiteY0" fmla="*/ 0 h 5327801"/>
                <a:gd name="connsiteX1" fmla="*/ 594437 w 713327"/>
                <a:gd name="connsiteY1" fmla="*/ 0 h 5327801"/>
                <a:gd name="connsiteX2" fmla="*/ 713327 w 713327"/>
                <a:gd name="connsiteY2" fmla="*/ 118890 h 5327801"/>
                <a:gd name="connsiteX3" fmla="*/ 713327 w 713327"/>
                <a:gd name="connsiteY3" fmla="*/ 5327801 h 5327801"/>
                <a:gd name="connsiteX4" fmla="*/ 713327 w 713327"/>
                <a:gd name="connsiteY4" fmla="*/ 5327801 h 5327801"/>
                <a:gd name="connsiteX5" fmla="*/ 0 w 713327"/>
                <a:gd name="connsiteY5" fmla="*/ 5327801 h 5327801"/>
                <a:gd name="connsiteX6" fmla="*/ 0 w 713327"/>
                <a:gd name="connsiteY6" fmla="*/ 5327801 h 5327801"/>
                <a:gd name="connsiteX7" fmla="*/ 0 w 713327"/>
                <a:gd name="connsiteY7" fmla="*/ 118890 h 5327801"/>
                <a:gd name="connsiteX8" fmla="*/ 118890 w 713327"/>
                <a:gd name="connsiteY8" fmla="*/ 0 h 532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3327" h="5327801">
                  <a:moveTo>
                    <a:pt x="713327" y="887986"/>
                  </a:moveTo>
                  <a:lnTo>
                    <a:pt x="713327" y="4439815"/>
                  </a:lnTo>
                  <a:cubicBezTo>
                    <a:pt x="713327" y="4930233"/>
                    <a:pt x="706200" y="5327797"/>
                    <a:pt x="697409" y="5327797"/>
                  </a:cubicBezTo>
                  <a:lnTo>
                    <a:pt x="0" y="5327797"/>
                  </a:lnTo>
                  <a:lnTo>
                    <a:pt x="0" y="5327797"/>
                  </a:lnTo>
                  <a:lnTo>
                    <a:pt x="0" y="4"/>
                  </a:lnTo>
                  <a:lnTo>
                    <a:pt x="0" y="4"/>
                  </a:lnTo>
                  <a:lnTo>
                    <a:pt x="697409" y="4"/>
                  </a:lnTo>
                  <a:cubicBezTo>
                    <a:pt x="706200" y="4"/>
                    <a:pt x="713327" y="397568"/>
                    <a:pt x="713327" y="887986"/>
                  </a:cubicBezTo>
                  <a:close/>
                </a:path>
              </a:pathLst>
            </a:custGeom>
            <a:noFill/>
            <a:ln>
              <a:noFill/>
              <a:prstDash val="sysDash"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0" rIns="44982" bIns="0" numCol="1" spcCol="1270" anchor="ctr" anchorCtr="0">
              <a:noAutofit/>
            </a:bodyPr>
            <a:lstStyle/>
            <a:p>
              <a:pPr marL="342900" lvl="1" indent="-342900" algn="l" defTabSz="711200" latinLnBrk="1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1000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개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범주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– 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범주당  약 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1000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개 이미지</a:t>
              </a: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r>
                <a:rPr lang="en-US" altLang="ko-KR" sz="2000" b="0" kern="12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120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만 개의 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Training set</a:t>
              </a: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r>
                <a:rPr lang="en-US" altLang="ko-KR" sz="2000" b="0" kern="12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5</a:t>
              </a:r>
              <a:r>
                <a:rPr lang="ko-KR" altLang="en-US" sz="2000" b="0" kern="12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만 개의 </a:t>
              </a:r>
              <a:r>
                <a:rPr lang="en-US" altLang="ko-KR" sz="2000" b="0" kern="12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Validation set</a:t>
              </a: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15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만 개의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Test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set </a:t>
              </a: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Top-5 error rate :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최상위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5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개 예측 범주 중 정답이 없는 확률</a:t>
              </a:r>
              <a:endParaRPr lang="en-US" altLang="ko-KR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가변 이미지</a:t>
              </a:r>
              <a:endParaRPr lang="en-US" altLang="ko-KR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457200" lvl="2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endParaRPr lang="ko-KR" altLang="en-US" sz="2000" b="0" kern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55576" y="1124744"/>
              <a:ext cx="6768752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자유형 9"/>
          <p:cNvSpPr/>
          <p:nvPr/>
        </p:nvSpPr>
        <p:spPr>
          <a:xfrm>
            <a:off x="755576" y="578768"/>
            <a:ext cx="6984776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b="0" kern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ImageNet Large-Scale Visual Recognition(ILSVR)</a:t>
            </a:r>
            <a:endParaRPr lang="ko-KR" altLang="en-US" sz="2000" b="0" kern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67804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287258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부 </a:t>
            </a:r>
            <a:r>
              <a:rPr lang="ko-KR" altLang="en-US" sz="1800" spc="-26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록</a:t>
            </a: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endParaRPr lang="ko-KR" altLang="en-US" sz="1800" spc="-26" dirty="0">
              <a:solidFill>
                <a:prstClr val="black">
                  <a:lumMod val="85000"/>
                  <a:lumOff val="15000"/>
                </a:prst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76442" y="1268760"/>
            <a:ext cx="7544338" cy="4330948"/>
            <a:chOff x="755576" y="1124744"/>
            <a:chExt cx="6768752" cy="4464496"/>
          </a:xfrm>
        </p:grpSpPr>
        <p:sp>
          <p:nvSpPr>
            <p:cNvPr id="7" name="자유형 6"/>
            <p:cNvSpPr/>
            <p:nvPr/>
          </p:nvSpPr>
          <p:spPr>
            <a:xfrm>
              <a:off x="1016461" y="1273201"/>
              <a:ext cx="6264696" cy="3934106"/>
            </a:xfrm>
            <a:custGeom>
              <a:avLst/>
              <a:gdLst>
                <a:gd name="connsiteX0" fmla="*/ 118890 w 713327"/>
                <a:gd name="connsiteY0" fmla="*/ 0 h 5327801"/>
                <a:gd name="connsiteX1" fmla="*/ 594437 w 713327"/>
                <a:gd name="connsiteY1" fmla="*/ 0 h 5327801"/>
                <a:gd name="connsiteX2" fmla="*/ 713327 w 713327"/>
                <a:gd name="connsiteY2" fmla="*/ 118890 h 5327801"/>
                <a:gd name="connsiteX3" fmla="*/ 713327 w 713327"/>
                <a:gd name="connsiteY3" fmla="*/ 5327801 h 5327801"/>
                <a:gd name="connsiteX4" fmla="*/ 713327 w 713327"/>
                <a:gd name="connsiteY4" fmla="*/ 5327801 h 5327801"/>
                <a:gd name="connsiteX5" fmla="*/ 0 w 713327"/>
                <a:gd name="connsiteY5" fmla="*/ 5327801 h 5327801"/>
                <a:gd name="connsiteX6" fmla="*/ 0 w 713327"/>
                <a:gd name="connsiteY6" fmla="*/ 5327801 h 5327801"/>
                <a:gd name="connsiteX7" fmla="*/ 0 w 713327"/>
                <a:gd name="connsiteY7" fmla="*/ 118890 h 5327801"/>
                <a:gd name="connsiteX8" fmla="*/ 118890 w 713327"/>
                <a:gd name="connsiteY8" fmla="*/ 0 h 532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3327" h="5327801">
                  <a:moveTo>
                    <a:pt x="713327" y="887986"/>
                  </a:moveTo>
                  <a:lnTo>
                    <a:pt x="713327" y="4439815"/>
                  </a:lnTo>
                  <a:cubicBezTo>
                    <a:pt x="713327" y="4930233"/>
                    <a:pt x="706200" y="5327797"/>
                    <a:pt x="697409" y="5327797"/>
                  </a:cubicBezTo>
                  <a:lnTo>
                    <a:pt x="0" y="5327797"/>
                  </a:lnTo>
                  <a:lnTo>
                    <a:pt x="0" y="5327797"/>
                  </a:lnTo>
                  <a:lnTo>
                    <a:pt x="0" y="4"/>
                  </a:lnTo>
                  <a:lnTo>
                    <a:pt x="0" y="4"/>
                  </a:lnTo>
                  <a:lnTo>
                    <a:pt x="697409" y="4"/>
                  </a:lnTo>
                  <a:cubicBezTo>
                    <a:pt x="706200" y="4"/>
                    <a:pt x="713327" y="397568"/>
                    <a:pt x="713327" y="887986"/>
                  </a:cubicBezTo>
                  <a:close/>
                </a:path>
              </a:pathLst>
            </a:custGeom>
            <a:noFill/>
            <a:ln>
              <a:noFill/>
              <a:prstDash val="sysDash"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0" rIns="44982" bIns="0" numCol="1" spcCol="1270" anchor="ctr" anchorCtr="0">
              <a:noAutofit/>
            </a:bodyPr>
            <a:lstStyle/>
            <a:p>
              <a:pPr marL="342900" lvl="1" indent="-342900" algn="l" defTabSz="711200" latinLnBrk="1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Paper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에는 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224, 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but 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실제로는 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227… 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였다</a:t>
              </a:r>
              <a:endParaRPr lang="en-US" altLang="ko-KR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457200" lvl="2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endParaRPr lang="ko-KR" altLang="en-US" sz="2000" b="0" kern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55576" y="1124744"/>
              <a:ext cx="6768752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자유형 9"/>
          <p:cNvSpPr/>
          <p:nvPr/>
        </p:nvSpPr>
        <p:spPr>
          <a:xfrm>
            <a:off x="755576" y="578768"/>
            <a:ext cx="6984776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AlexNet</a:t>
            </a:r>
            <a:r>
              <a:rPr lang="ko-KR" altLang="en-US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인풋 사이즈</a:t>
            </a:r>
            <a:r>
              <a: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.. </a:t>
            </a:r>
            <a:r>
              <a:rPr lang="ko-KR" altLang="en-US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혼란</a:t>
            </a:r>
            <a:endParaRPr lang="ko-KR" altLang="en-US" sz="2000" b="0" kern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87442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 flipV="1">
            <a:off x="-8022" y="0"/>
            <a:ext cx="9152022" cy="1960264"/>
          </a:xfrm>
          <a:custGeom>
            <a:avLst/>
            <a:gdLst>
              <a:gd name="connsiteX0" fmla="*/ 6350 w 9912350"/>
              <a:gd name="connsiteY0" fmla="*/ 558800 h 2159000"/>
              <a:gd name="connsiteX1" fmla="*/ 6350 w 9912350"/>
              <a:gd name="connsiteY1" fmla="*/ 508000 h 2159000"/>
              <a:gd name="connsiteX2" fmla="*/ 6654800 w 9912350"/>
              <a:gd name="connsiteY2" fmla="*/ 508000 h 2159000"/>
              <a:gd name="connsiteX3" fmla="*/ 7162800 w 9912350"/>
              <a:gd name="connsiteY3" fmla="*/ 0 h 2159000"/>
              <a:gd name="connsiteX4" fmla="*/ 9912350 w 9912350"/>
              <a:gd name="connsiteY4" fmla="*/ 0 h 2159000"/>
              <a:gd name="connsiteX5" fmla="*/ 9912350 w 9912350"/>
              <a:gd name="connsiteY5" fmla="*/ 2159000 h 2159000"/>
              <a:gd name="connsiteX6" fmla="*/ 0 w 9912350"/>
              <a:gd name="connsiteY6" fmla="*/ 2159000 h 2159000"/>
              <a:gd name="connsiteX7" fmla="*/ 0 w 9912350"/>
              <a:gd name="connsiteY7" fmla="*/ 501650 h 2159000"/>
              <a:gd name="connsiteX8" fmla="*/ 6350 w 9912350"/>
              <a:gd name="connsiteY8" fmla="*/ 558800 h 2159000"/>
              <a:gd name="connsiteX0" fmla="*/ 6350 w 9912350"/>
              <a:gd name="connsiteY0" fmla="*/ 558800 h 2159000"/>
              <a:gd name="connsiteX1" fmla="*/ 6350 w 9912350"/>
              <a:gd name="connsiteY1" fmla="*/ 508000 h 2159000"/>
              <a:gd name="connsiteX2" fmla="*/ 6654800 w 9912350"/>
              <a:gd name="connsiteY2" fmla="*/ 508000 h 2159000"/>
              <a:gd name="connsiteX3" fmla="*/ 7162800 w 9912350"/>
              <a:gd name="connsiteY3" fmla="*/ 0 h 2159000"/>
              <a:gd name="connsiteX4" fmla="*/ 9912350 w 9912350"/>
              <a:gd name="connsiteY4" fmla="*/ 0 h 2159000"/>
              <a:gd name="connsiteX5" fmla="*/ 9912350 w 9912350"/>
              <a:gd name="connsiteY5" fmla="*/ 2159000 h 2159000"/>
              <a:gd name="connsiteX6" fmla="*/ 0 w 9912350"/>
              <a:gd name="connsiteY6" fmla="*/ 2159000 h 2159000"/>
              <a:gd name="connsiteX7" fmla="*/ 6350 w 9912350"/>
              <a:gd name="connsiteY7" fmla="*/ 558800 h 2159000"/>
              <a:gd name="connsiteX0" fmla="*/ 6350 w 9912350"/>
              <a:gd name="connsiteY0" fmla="*/ 558800 h 2159000"/>
              <a:gd name="connsiteX1" fmla="*/ 218281 w 9912350"/>
              <a:gd name="connsiteY1" fmla="*/ 596107 h 2159000"/>
              <a:gd name="connsiteX2" fmla="*/ 6654800 w 9912350"/>
              <a:gd name="connsiteY2" fmla="*/ 508000 h 2159000"/>
              <a:gd name="connsiteX3" fmla="*/ 7162800 w 9912350"/>
              <a:gd name="connsiteY3" fmla="*/ 0 h 2159000"/>
              <a:gd name="connsiteX4" fmla="*/ 9912350 w 9912350"/>
              <a:gd name="connsiteY4" fmla="*/ 0 h 2159000"/>
              <a:gd name="connsiteX5" fmla="*/ 9912350 w 9912350"/>
              <a:gd name="connsiteY5" fmla="*/ 2159000 h 2159000"/>
              <a:gd name="connsiteX6" fmla="*/ 0 w 9912350"/>
              <a:gd name="connsiteY6" fmla="*/ 2159000 h 2159000"/>
              <a:gd name="connsiteX7" fmla="*/ 6350 w 9912350"/>
              <a:gd name="connsiteY7" fmla="*/ 558800 h 2159000"/>
              <a:gd name="connsiteX0" fmla="*/ 6350 w 9912350"/>
              <a:gd name="connsiteY0" fmla="*/ 558800 h 2159000"/>
              <a:gd name="connsiteX1" fmla="*/ 6654800 w 9912350"/>
              <a:gd name="connsiteY1" fmla="*/ 508000 h 2159000"/>
              <a:gd name="connsiteX2" fmla="*/ 7162800 w 9912350"/>
              <a:gd name="connsiteY2" fmla="*/ 0 h 2159000"/>
              <a:gd name="connsiteX3" fmla="*/ 9912350 w 9912350"/>
              <a:gd name="connsiteY3" fmla="*/ 0 h 2159000"/>
              <a:gd name="connsiteX4" fmla="*/ 9912350 w 9912350"/>
              <a:gd name="connsiteY4" fmla="*/ 2159000 h 2159000"/>
              <a:gd name="connsiteX5" fmla="*/ 0 w 9912350"/>
              <a:gd name="connsiteY5" fmla="*/ 2159000 h 2159000"/>
              <a:gd name="connsiteX6" fmla="*/ 6350 w 9912350"/>
              <a:gd name="connsiteY6" fmla="*/ 558800 h 2159000"/>
              <a:gd name="connsiteX0" fmla="*/ 6350 w 9912350"/>
              <a:gd name="connsiteY0" fmla="*/ 558800 h 2159000"/>
              <a:gd name="connsiteX1" fmla="*/ 6630988 w 9912350"/>
              <a:gd name="connsiteY1" fmla="*/ 553244 h 2159000"/>
              <a:gd name="connsiteX2" fmla="*/ 7162800 w 9912350"/>
              <a:gd name="connsiteY2" fmla="*/ 0 h 2159000"/>
              <a:gd name="connsiteX3" fmla="*/ 9912350 w 9912350"/>
              <a:gd name="connsiteY3" fmla="*/ 0 h 2159000"/>
              <a:gd name="connsiteX4" fmla="*/ 9912350 w 9912350"/>
              <a:gd name="connsiteY4" fmla="*/ 2159000 h 2159000"/>
              <a:gd name="connsiteX5" fmla="*/ 0 w 9912350"/>
              <a:gd name="connsiteY5" fmla="*/ 2159000 h 2159000"/>
              <a:gd name="connsiteX6" fmla="*/ 6350 w 9912350"/>
              <a:gd name="connsiteY6" fmla="*/ 558800 h 2159000"/>
              <a:gd name="connsiteX0" fmla="*/ 6350 w 9912350"/>
              <a:gd name="connsiteY0" fmla="*/ 558800 h 2159000"/>
              <a:gd name="connsiteX1" fmla="*/ 6630988 w 9912350"/>
              <a:gd name="connsiteY1" fmla="*/ 553244 h 2159000"/>
              <a:gd name="connsiteX2" fmla="*/ 7167562 w 9912350"/>
              <a:gd name="connsiteY2" fmla="*/ 26193 h 2159000"/>
              <a:gd name="connsiteX3" fmla="*/ 9912350 w 9912350"/>
              <a:gd name="connsiteY3" fmla="*/ 0 h 2159000"/>
              <a:gd name="connsiteX4" fmla="*/ 9912350 w 9912350"/>
              <a:gd name="connsiteY4" fmla="*/ 2159000 h 2159000"/>
              <a:gd name="connsiteX5" fmla="*/ 0 w 9912350"/>
              <a:gd name="connsiteY5" fmla="*/ 2159000 h 2159000"/>
              <a:gd name="connsiteX6" fmla="*/ 6350 w 9912350"/>
              <a:gd name="connsiteY6" fmla="*/ 558800 h 2159000"/>
              <a:gd name="connsiteX0" fmla="*/ 6350 w 9912350"/>
              <a:gd name="connsiteY0" fmla="*/ 849810 h 2450010"/>
              <a:gd name="connsiteX1" fmla="*/ 7314729 w 9912350"/>
              <a:gd name="connsiteY1" fmla="*/ 0 h 2450010"/>
              <a:gd name="connsiteX2" fmla="*/ 7167562 w 9912350"/>
              <a:gd name="connsiteY2" fmla="*/ 317203 h 2450010"/>
              <a:gd name="connsiteX3" fmla="*/ 9912350 w 9912350"/>
              <a:gd name="connsiteY3" fmla="*/ 291010 h 2450010"/>
              <a:gd name="connsiteX4" fmla="*/ 9912350 w 9912350"/>
              <a:gd name="connsiteY4" fmla="*/ 2450010 h 2450010"/>
              <a:gd name="connsiteX5" fmla="*/ 0 w 9912350"/>
              <a:gd name="connsiteY5" fmla="*/ 2450010 h 2450010"/>
              <a:gd name="connsiteX6" fmla="*/ 6350 w 9912350"/>
              <a:gd name="connsiteY6" fmla="*/ 849810 h 2450010"/>
              <a:gd name="connsiteX0" fmla="*/ 452 w 9914690"/>
              <a:gd name="connsiteY0" fmla="*/ 0 h 2470836"/>
              <a:gd name="connsiteX1" fmla="*/ 7317069 w 9914690"/>
              <a:gd name="connsiteY1" fmla="*/ 20826 h 2470836"/>
              <a:gd name="connsiteX2" fmla="*/ 7169902 w 9914690"/>
              <a:gd name="connsiteY2" fmla="*/ 338029 h 2470836"/>
              <a:gd name="connsiteX3" fmla="*/ 9914690 w 9914690"/>
              <a:gd name="connsiteY3" fmla="*/ 311836 h 2470836"/>
              <a:gd name="connsiteX4" fmla="*/ 9914690 w 9914690"/>
              <a:gd name="connsiteY4" fmla="*/ 2470836 h 2470836"/>
              <a:gd name="connsiteX5" fmla="*/ 2340 w 9914690"/>
              <a:gd name="connsiteY5" fmla="*/ 2470836 h 2470836"/>
              <a:gd name="connsiteX6" fmla="*/ 452 w 9914690"/>
              <a:gd name="connsiteY6" fmla="*/ 0 h 2470836"/>
              <a:gd name="connsiteX0" fmla="*/ 452 w 9914690"/>
              <a:gd name="connsiteY0" fmla="*/ 0 h 2470836"/>
              <a:gd name="connsiteX1" fmla="*/ 7317069 w 9914690"/>
              <a:gd name="connsiteY1" fmla="*/ 20826 h 2470836"/>
              <a:gd name="connsiteX2" fmla="*/ 7614745 w 9914690"/>
              <a:gd name="connsiteY2" fmla="*/ 364412 h 2470836"/>
              <a:gd name="connsiteX3" fmla="*/ 9914690 w 9914690"/>
              <a:gd name="connsiteY3" fmla="*/ 311836 h 2470836"/>
              <a:gd name="connsiteX4" fmla="*/ 9914690 w 9914690"/>
              <a:gd name="connsiteY4" fmla="*/ 2470836 h 2470836"/>
              <a:gd name="connsiteX5" fmla="*/ 2340 w 9914690"/>
              <a:gd name="connsiteY5" fmla="*/ 2470836 h 2470836"/>
              <a:gd name="connsiteX6" fmla="*/ 452 w 9914690"/>
              <a:gd name="connsiteY6" fmla="*/ 0 h 247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14690" h="2470836">
                <a:moveTo>
                  <a:pt x="452" y="0"/>
                </a:moveTo>
                <a:lnTo>
                  <a:pt x="7317069" y="20826"/>
                </a:lnTo>
                <a:lnTo>
                  <a:pt x="7614745" y="364412"/>
                </a:lnTo>
                <a:lnTo>
                  <a:pt x="9914690" y="311836"/>
                </a:lnTo>
                <a:lnTo>
                  <a:pt x="9914690" y="2470836"/>
                </a:lnTo>
                <a:lnTo>
                  <a:pt x="2340" y="2470836"/>
                </a:lnTo>
                <a:cubicBezTo>
                  <a:pt x="4457" y="1937436"/>
                  <a:pt x="-1665" y="533400"/>
                  <a:pt x="452" y="0"/>
                </a:cubicBezTo>
                <a:close/>
              </a:path>
            </a:pathLst>
          </a:custGeom>
          <a:solidFill>
            <a:srgbClr val="E0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925" tIns="38963" rIns="77925" bIns="389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  <p:pic>
        <p:nvPicPr>
          <p:cNvPr id="7" name="Picture 6" descr="\\psf\Home\Desktop\ppt자료\얇은 라인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569338"/>
            <a:ext cx="9144000" cy="389711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7635" y="964042"/>
            <a:ext cx="2012025" cy="41549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ko-KR" sz="2700" spc="-8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INDEX</a:t>
            </a:r>
            <a:endParaRPr lang="ko-KR" altLang="en-US" sz="2700" spc="-85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4211960" y="2641199"/>
            <a:ext cx="4680519" cy="1252780"/>
            <a:chOff x="5486401" y="2440657"/>
            <a:chExt cx="3876047" cy="1252779"/>
          </a:xfrm>
        </p:grpSpPr>
        <p:sp>
          <p:nvSpPr>
            <p:cNvPr id="35" name="TextBox 34"/>
            <p:cNvSpPr txBox="1"/>
            <p:nvPr/>
          </p:nvSpPr>
          <p:spPr>
            <a:xfrm>
              <a:off x="6284468" y="2440657"/>
              <a:ext cx="3077980" cy="319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>
              <a:defPPr>
                <a:defRPr lang="ko-KR"/>
              </a:defPPr>
              <a:lvl1pPr>
                <a:spcBef>
                  <a:spcPct val="50000"/>
                </a:spcBef>
                <a:defRPr sz="3200" b="0" spc="-100">
                  <a:ln w="12700">
                    <a:noFill/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  <a:cs typeface="Arial" pitchFamily="34" charset="0"/>
                </a:defRPr>
              </a:lvl1pPr>
            </a:lstStyle>
            <a:p>
              <a:pPr fontAlgn="base">
                <a:lnSpc>
                  <a:spcPct val="110000"/>
                </a:lnSpc>
                <a:spcBef>
                  <a:spcPts val="0"/>
                </a:spcBef>
                <a:spcAft>
                  <a:spcPts val="1023"/>
                </a:spcAft>
              </a:pPr>
              <a:r>
                <a:rPr kumimoji="1" lang="en-US" altLang="ko-KR" sz="2000" spc="-26" dirty="0" err="1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AlexNet</a:t>
              </a:r>
              <a:r>
                <a:rPr kumimoji="1" lang="ko-KR" altLang="en-US" sz="2000" spc="-26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의 의의</a:t>
              </a:r>
              <a:endParaRPr kumimoji="1" lang="ko-KR" altLang="en-US" sz="20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486401" y="2440657"/>
              <a:ext cx="628650" cy="12527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>
              <a:defPPr>
                <a:defRPr lang="ko-KR"/>
              </a:defPPr>
              <a:lvl1pPr>
                <a:spcBef>
                  <a:spcPct val="50000"/>
                </a:spcBef>
                <a:defRPr sz="3200" b="0" spc="-100">
                  <a:ln w="12700">
                    <a:noFill/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  <a:cs typeface="Arial" pitchFamily="34" charset="0"/>
                </a:defRPr>
              </a:lvl1pPr>
            </a:lstStyle>
            <a:p>
              <a:pPr algn="r" fontAlgn="base">
                <a:lnSpc>
                  <a:spcPct val="110000"/>
                </a:lnSpc>
                <a:spcBef>
                  <a:spcPts val="0"/>
                </a:spcBef>
                <a:spcAft>
                  <a:spcPts val="1023"/>
                </a:spcAft>
              </a:pPr>
              <a:r>
                <a:rPr kumimoji="1" lang="en-US" altLang="ko-KR" sz="2000" spc="-43" dirty="0">
                  <a:solidFill>
                    <a:srgbClr val="CD0F46">
                      <a:alpha val="90000"/>
                    </a:srgbClr>
                  </a:solidFill>
                </a:rPr>
                <a:t>01</a:t>
              </a:r>
            </a:p>
            <a:p>
              <a:pPr algn="r" fontAlgn="base">
                <a:lnSpc>
                  <a:spcPct val="110000"/>
                </a:lnSpc>
                <a:spcBef>
                  <a:spcPts val="0"/>
                </a:spcBef>
                <a:spcAft>
                  <a:spcPts val="1023"/>
                </a:spcAft>
              </a:pPr>
              <a:r>
                <a:rPr kumimoji="1" lang="en-US" altLang="ko-KR" sz="2000" spc="-43" dirty="0">
                  <a:solidFill>
                    <a:srgbClr val="CD0F46">
                      <a:alpha val="90000"/>
                    </a:srgbClr>
                  </a:solidFill>
                </a:rPr>
                <a:t>02</a:t>
              </a:r>
            </a:p>
            <a:p>
              <a:pPr algn="r" fontAlgn="base">
                <a:lnSpc>
                  <a:spcPct val="110000"/>
                </a:lnSpc>
                <a:spcBef>
                  <a:spcPts val="0"/>
                </a:spcBef>
                <a:spcAft>
                  <a:spcPts val="1023"/>
                </a:spcAft>
              </a:pPr>
              <a:r>
                <a:rPr kumimoji="1" lang="en-US" altLang="ko-KR" sz="2000" spc="-43" dirty="0" smtClean="0">
                  <a:solidFill>
                    <a:srgbClr val="CD0F46">
                      <a:alpha val="90000"/>
                    </a:srgbClr>
                  </a:solidFill>
                </a:rPr>
                <a:t>03</a:t>
              </a:r>
              <a:endParaRPr kumimoji="1" lang="en-US" altLang="ko-KR" sz="2000" spc="-43" dirty="0">
                <a:solidFill>
                  <a:srgbClr val="CD0F46">
                    <a:alpha val="90000"/>
                  </a:srgbClr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175665" y="3107994"/>
            <a:ext cx="37168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>
              <a:spcBef>
                <a:spcPct val="50000"/>
              </a:spcBef>
              <a:defRPr sz="3200" b="0" spc="-100">
                <a:ln w="12700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Arial" pitchFamily="34" charset="0"/>
              </a:defRPr>
            </a:lvl1pPr>
          </a:lstStyle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kumimoji="1" lang="en-US" altLang="ko-KR" sz="2000" spc="-26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AlexNet</a:t>
            </a:r>
            <a:r>
              <a:rPr kumimoji="1" lang="ko-KR" altLang="en-US" sz="20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요약</a:t>
            </a:r>
            <a:endParaRPr kumimoji="1" lang="ko-KR" altLang="en-US" sz="2000" spc="-26" dirty="0">
              <a:solidFill>
                <a:prstClr val="black">
                  <a:lumMod val="85000"/>
                  <a:lumOff val="15000"/>
                </a:prst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75665" y="3550504"/>
            <a:ext cx="37168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>
              <a:spcBef>
                <a:spcPct val="50000"/>
              </a:spcBef>
              <a:defRPr sz="3200" b="0" spc="-100">
                <a:ln w="12700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Arial" pitchFamily="34" charset="0"/>
              </a:defRPr>
            </a:lvl1pPr>
          </a:lstStyle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kumimoji="1" lang="en-US" altLang="ko-KR" sz="2000" spc="-26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AlexNet</a:t>
            </a:r>
            <a:r>
              <a:rPr kumimoji="1" lang="ko-KR" altLang="en-US" sz="20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특징</a:t>
            </a:r>
            <a:endParaRPr kumimoji="1" lang="ko-KR" altLang="en-US" sz="2000" spc="-26" dirty="0">
              <a:solidFill>
                <a:prstClr val="black">
                  <a:lumMod val="85000"/>
                  <a:lumOff val="15000"/>
                </a:prst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58450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287258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en-US" altLang="ko-KR" dirty="0" smtClean="0">
                <a:solidFill>
                  <a:srgbClr val="CD0F46"/>
                </a:solidFill>
              </a:rPr>
              <a:t>01</a:t>
            </a:r>
            <a:r>
              <a:rPr lang="en-US" altLang="ko-KR" dirty="0" smtClean="0"/>
              <a:t>  </a:t>
            </a:r>
            <a:r>
              <a:rPr lang="en-US" altLang="ko-KR" sz="1800" spc="-26" dirty="0" err="1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AlexNet</a:t>
            </a:r>
            <a:r>
              <a:rPr lang="ko-KR" altLang="en-US" sz="18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의의</a:t>
            </a:r>
          </a:p>
        </p:txBody>
      </p:sp>
      <p:sp>
        <p:nvSpPr>
          <p:cNvPr id="10" name="자유형 9"/>
          <p:cNvSpPr/>
          <p:nvPr/>
        </p:nvSpPr>
        <p:spPr>
          <a:xfrm>
            <a:off x="539552" y="2955032"/>
            <a:ext cx="8604448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3600" b="0" kern="12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‘</a:t>
            </a:r>
            <a:r>
              <a:rPr lang="en-US" altLang="ko-KR" sz="36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CNN(Convolutional </a:t>
            </a:r>
            <a:r>
              <a:rPr lang="en-US" altLang="ko-KR" sz="3600" dirty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Neural </a:t>
            </a:r>
            <a:r>
              <a:rPr lang="en-US" altLang="ko-KR" sz="36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Network)</a:t>
            </a:r>
            <a:r>
              <a:rPr lang="en-US" altLang="ko-KR" sz="3600" b="0" kern="12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’</a:t>
            </a:r>
          </a:p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ko-KR" altLang="en-US" sz="3600" b="0" kern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3600" b="0" kern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CNN</a:t>
            </a:r>
            <a:r>
              <a:rPr lang="ko-KR" altLang="en-US" sz="3600" b="0" kern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</a:t>
            </a:r>
            <a:r>
              <a:rPr lang="en-US" altLang="ko-KR" sz="3600" b="0" kern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3600" b="0" kern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시작</a:t>
            </a:r>
            <a:endParaRPr lang="en-US" altLang="ko-KR" sz="3600" b="0" kern="12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ko-KR" altLang="en-US" sz="36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기틀을 </a:t>
            </a:r>
            <a:r>
              <a:rPr lang="ko-KR" altLang="en-US" sz="36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잡음</a:t>
            </a:r>
            <a:endParaRPr lang="ko-KR" altLang="en-US" sz="36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endParaRPr lang="ko-KR" altLang="en-US" sz="3600" b="0" kern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5536" y="1268760"/>
            <a:ext cx="8424936" cy="3384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0394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304699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en-US" altLang="ko-KR" dirty="0" smtClean="0">
                <a:solidFill>
                  <a:srgbClr val="CD0F46"/>
                </a:solidFill>
              </a:rPr>
              <a:t>02</a:t>
            </a:r>
            <a:r>
              <a:rPr lang="en-US" altLang="ko-KR" dirty="0" smtClean="0"/>
              <a:t>  </a:t>
            </a:r>
            <a:r>
              <a:rPr lang="en-US" altLang="ko-KR" sz="1800" spc="-26" dirty="0" err="1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AlexNet</a:t>
            </a:r>
            <a:r>
              <a:rPr lang="ko-KR" altLang="en-US" sz="18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</a:t>
            </a: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요약</a:t>
            </a:r>
            <a:endParaRPr lang="ko-KR" altLang="en-US" sz="1800" spc="-26" dirty="0">
              <a:solidFill>
                <a:prstClr val="black">
                  <a:lumMod val="85000"/>
                  <a:lumOff val="15000"/>
                </a:prst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76442" y="1268760"/>
            <a:ext cx="7544338" cy="4330948"/>
            <a:chOff x="755576" y="1124744"/>
            <a:chExt cx="6768752" cy="4464496"/>
          </a:xfrm>
        </p:grpSpPr>
        <p:sp>
          <p:nvSpPr>
            <p:cNvPr id="7" name="자유형 6"/>
            <p:cNvSpPr/>
            <p:nvPr/>
          </p:nvSpPr>
          <p:spPr>
            <a:xfrm>
              <a:off x="1016461" y="1273201"/>
              <a:ext cx="6264696" cy="3934106"/>
            </a:xfrm>
            <a:custGeom>
              <a:avLst/>
              <a:gdLst>
                <a:gd name="connsiteX0" fmla="*/ 118890 w 713327"/>
                <a:gd name="connsiteY0" fmla="*/ 0 h 5327801"/>
                <a:gd name="connsiteX1" fmla="*/ 594437 w 713327"/>
                <a:gd name="connsiteY1" fmla="*/ 0 h 5327801"/>
                <a:gd name="connsiteX2" fmla="*/ 713327 w 713327"/>
                <a:gd name="connsiteY2" fmla="*/ 118890 h 5327801"/>
                <a:gd name="connsiteX3" fmla="*/ 713327 w 713327"/>
                <a:gd name="connsiteY3" fmla="*/ 5327801 h 5327801"/>
                <a:gd name="connsiteX4" fmla="*/ 713327 w 713327"/>
                <a:gd name="connsiteY4" fmla="*/ 5327801 h 5327801"/>
                <a:gd name="connsiteX5" fmla="*/ 0 w 713327"/>
                <a:gd name="connsiteY5" fmla="*/ 5327801 h 5327801"/>
                <a:gd name="connsiteX6" fmla="*/ 0 w 713327"/>
                <a:gd name="connsiteY6" fmla="*/ 5327801 h 5327801"/>
                <a:gd name="connsiteX7" fmla="*/ 0 w 713327"/>
                <a:gd name="connsiteY7" fmla="*/ 118890 h 5327801"/>
                <a:gd name="connsiteX8" fmla="*/ 118890 w 713327"/>
                <a:gd name="connsiteY8" fmla="*/ 0 h 532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3327" h="5327801">
                  <a:moveTo>
                    <a:pt x="713327" y="887986"/>
                  </a:moveTo>
                  <a:lnTo>
                    <a:pt x="713327" y="4439815"/>
                  </a:lnTo>
                  <a:cubicBezTo>
                    <a:pt x="713327" y="4930233"/>
                    <a:pt x="706200" y="5327797"/>
                    <a:pt x="697409" y="5327797"/>
                  </a:cubicBezTo>
                  <a:lnTo>
                    <a:pt x="0" y="5327797"/>
                  </a:lnTo>
                  <a:lnTo>
                    <a:pt x="0" y="5327797"/>
                  </a:lnTo>
                  <a:lnTo>
                    <a:pt x="0" y="4"/>
                  </a:lnTo>
                  <a:lnTo>
                    <a:pt x="0" y="4"/>
                  </a:lnTo>
                  <a:lnTo>
                    <a:pt x="697409" y="4"/>
                  </a:lnTo>
                  <a:cubicBezTo>
                    <a:pt x="706200" y="4"/>
                    <a:pt x="713327" y="397568"/>
                    <a:pt x="713327" y="887986"/>
                  </a:cubicBezTo>
                  <a:close/>
                </a:path>
              </a:pathLst>
            </a:custGeom>
            <a:noFill/>
            <a:ln>
              <a:noFill/>
              <a:prstDash val="sysDash"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0" rIns="44982" bIns="0" numCol="1" spcCol="1270" anchor="ctr" anchorCtr="0">
              <a:noAutofit/>
            </a:bodyPr>
            <a:lstStyle/>
            <a:p>
              <a:pPr marL="342900" lvl="1" indent="-342900" algn="l" defTabSz="711200" latinLnBrk="1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초기 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CNN LeNet-5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보다 더 깊고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, 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커짐</a:t>
              </a: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algn="l" defTabSz="711200" latinLnBrk="1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b="0" kern="12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Conv Layer 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끼리 처음 쌓게 됨</a:t>
              </a: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algn="l" defTabSz="711200" latinLnBrk="1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Local Response Normalization 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사용</a:t>
              </a: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algn="l" defTabSz="711200" latinLnBrk="1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algn="l" defTabSz="711200" latinLnBrk="1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algn="l" defTabSz="711200" latinLnBrk="1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2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개 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GTX </a:t>
              </a:r>
              <a:r>
                <a:rPr lang="en-US" altLang="ko-KR" sz="20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580 3GB 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GPU</a:t>
              </a:r>
            </a:p>
            <a:p>
              <a:pPr marL="342900" lvl="1" indent="-342900" algn="l" defTabSz="711200" latinLnBrk="1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ko-KR" altLang="en-US" sz="2000" b="0" kern="12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기본적인 </a:t>
              </a:r>
              <a:r>
                <a:rPr lang="en-US" altLang="ko-KR" sz="2000" b="0" kern="12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CNN </a:t>
              </a:r>
              <a:r>
                <a:rPr lang="ko-KR" altLang="en-US" sz="2000" b="0" kern="12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방법론의 기틀을 잡음</a:t>
              </a:r>
              <a:endParaRPr lang="ko-KR" altLang="en-US" sz="2000" b="0" kern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55576" y="1124744"/>
              <a:ext cx="6768752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자유형 9"/>
          <p:cNvSpPr/>
          <p:nvPr/>
        </p:nvSpPr>
        <p:spPr>
          <a:xfrm>
            <a:off x="755576" y="578768"/>
            <a:ext cx="6984776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b="0" kern="12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‘</a:t>
            </a:r>
            <a:r>
              <a:rPr lang="en-US" altLang="ko-KR" sz="20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CNN(Convolutional </a:t>
            </a:r>
            <a:r>
              <a:rPr lang="en-US" altLang="ko-KR" sz="2000" dirty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Neural </a:t>
            </a:r>
            <a:r>
              <a:rPr lang="en-US" altLang="ko-KR" sz="20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Network)</a:t>
            </a:r>
            <a:r>
              <a:rPr lang="en-US" altLang="ko-KR" sz="2000" b="0" kern="12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’</a:t>
            </a:r>
            <a:r>
              <a:rPr lang="ko-KR" altLang="en-US" sz="2000" b="0" kern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실질적인 활용의</a:t>
            </a:r>
            <a:r>
              <a:rPr lang="en-US" altLang="ko-KR" sz="2000" b="0" kern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2000" b="0" kern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시작</a:t>
            </a:r>
            <a:endParaRPr lang="ko-KR" altLang="en-US" sz="2000" b="0" kern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411" y="2809900"/>
            <a:ext cx="47244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43330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304699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en-US" altLang="ko-KR" dirty="0" smtClean="0">
                <a:solidFill>
                  <a:srgbClr val="CD0F46"/>
                </a:solidFill>
              </a:rPr>
              <a:t>03</a:t>
            </a:r>
            <a:r>
              <a:rPr lang="en-US" altLang="ko-KR" dirty="0" smtClean="0"/>
              <a:t>  </a:t>
            </a:r>
            <a:r>
              <a:rPr lang="en-US" altLang="ko-KR" sz="1800" spc="-26" dirty="0" err="1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AlexNet</a:t>
            </a:r>
            <a:r>
              <a:rPr lang="ko-KR" altLang="en-US" sz="18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</a:t>
            </a: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특</a:t>
            </a:r>
            <a:r>
              <a:rPr lang="ko-KR" altLang="en-US" sz="18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징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676442" y="1268760"/>
            <a:ext cx="7544338" cy="4536504"/>
            <a:chOff x="755576" y="1124744"/>
            <a:chExt cx="6768752" cy="4676390"/>
          </a:xfrm>
        </p:grpSpPr>
        <p:sp>
          <p:nvSpPr>
            <p:cNvPr id="7" name="자유형 6"/>
            <p:cNvSpPr/>
            <p:nvPr/>
          </p:nvSpPr>
          <p:spPr>
            <a:xfrm>
              <a:off x="1016461" y="1867028"/>
              <a:ext cx="6264696" cy="3934106"/>
            </a:xfrm>
            <a:custGeom>
              <a:avLst/>
              <a:gdLst>
                <a:gd name="connsiteX0" fmla="*/ 118890 w 713327"/>
                <a:gd name="connsiteY0" fmla="*/ 0 h 5327801"/>
                <a:gd name="connsiteX1" fmla="*/ 594437 w 713327"/>
                <a:gd name="connsiteY1" fmla="*/ 0 h 5327801"/>
                <a:gd name="connsiteX2" fmla="*/ 713327 w 713327"/>
                <a:gd name="connsiteY2" fmla="*/ 118890 h 5327801"/>
                <a:gd name="connsiteX3" fmla="*/ 713327 w 713327"/>
                <a:gd name="connsiteY3" fmla="*/ 5327801 h 5327801"/>
                <a:gd name="connsiteX4" fmla="*/ 713327 w 713327"/>
                <a:gd name="connsiteY4" fmla="*/ 5327801 h 5327801"/>
                <a:gd name="connsiteX5" fmla="*/ 0 w 713327"/>
                <a:gd name="connsiteY5" fmla="*/ 5327801 h 5327801"/>
                <a:gd name="connsiteX6" fmla="*/ 0 w 713327"/>
                <a:gd name="connsiteY6" fmla="*/ 5327801 h 5327801"/>
                <a:gd name="connsiteX7" fmla="*/ 0 w 713327"/>
                <a:gd name="connsiteY7" fmla="*/ 118890 h 5327801"/>
                <a:gd name="connsiteX8" fmla="*/ 118890 w 713327"/>
                <a:gd name="connsiteY8" fmla="*/ 0 h 532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3327" h="5327801">
                  <a:moveTo>
                    <a:pt x="713327" y="887986"/>
                  </a:moveTo>
                  <a:lnTo>
                    <a:pt x="713327" y="4439815"/>
                  </a:lnTo>
                  <a:cubicBezTo>
                    <a:pt x="713327" y="4930233"/>
                    <a:pt x="706200" y="5327797"/>
                    <a:pt x="697409" y="5327797"/>
                  </a:cubicBezTo>
                  <a:lnTo>
                    <a:pt x="0" y="5327797"/>
                  </a:lnTo>
                  <a:lnTo>
                    <a:pt x="0" y="5327797"/>
                  </a:lnTo>
                  <a:lnTo>
                    <a:pt x="0" y="4"/>
                  </a:lnTo>
                  <a:lnTo>
                    <a:pt x="0" y="4"/>
                  </a:lnTo>
                  <a:lnTo>
                    <a:pt x="697409" y="4"/>
                  </a:lnTo>
                  <a:cubicBezTo>
                    <a:pt x="706200" y="4"/>
                    <a:pt x="713327" y="397568"/>
                    <a:pt x="713327" y="887986"/>
                  </a:cubicBezTo>
                  <a:close/>
                </a:path>
              </a:pathLst>
            </a:custGeom>
            <a:noFill/>
            <a:ln>
              <a:noFill/>
              <a:prstDash val="sysDash"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0" rIns="44982" bIns="0" numCol="1" spcCol="1270" anchor="ctr" anchorCtr="0">
              <a:noAutofit/>
            </a:bodyPr>
            <a:lstStyle/>
            <a:p>
              <a:pPr marL="342900" lvl="1" indent="-342900" algn="l" defTabSz="711200" latinLnBrk="1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ko-KR" altLang="en-US" sz="2000" b="0" kern="12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이미지 처리</a:t>
              </a:r>
              <a:endParaRPr lang="en-US" altLang="ko-KR" sz="2000" b="0" kern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짧은 쪽을 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256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으로 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Rescaling </a:t>
              </a: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256x256 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으로 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Cropping</a:t>
              </a: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CPU </a:t>
              </a:r>
              <a:r>
                <a:rPr lang="en-US" altLang="ko-KR" sz="20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=&gt; data</a:t>
              </a:r>
              <a:r>
                <a:rPr lang="ko-KR" altLang="en-US" sz="20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</a:t>
              </a:r>
              <a:r>
                <a:rPr lang="en-US" altLang="ko-KR" sz="20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augmentation GPU 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이전에</a:t>
              </a: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전처리</a:t>
              </a: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각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pixel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별 평균값 빼기</a:t>
              </a: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err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ReLU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사용</a:t>
              </a: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r>
                <a:rPr lang="en-US" altLang="ko-KR" sz="2000" u="sng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Several times faster than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</a:t>
              </a:r>
              <a:r>
                <a:rPr lang="en-US" altLang="ko-KR" sz="2000" dirty="0" err="1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tanh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units</a:t>
              </a: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457200" lvl="2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ko-KR" altLang="en-US" sz="2000" b="0" kern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55576" y="1124744"/>
              <a:ext cx="6768752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자유형 9"/>
          <p:cNvSpPr/>
          <p:nvPr/>
        </p:nvSpPr>
        <p:spPr>
          <a:xfrm>
            <a:off x="755576" y="578768"/>
            <a:ext cx="6984776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b="0" kern="12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‘</a:t>
            </a:r>
            <a:r>
              <a:rPr lang="en-US" altLang="ko-KR" sz="20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CNN(Convolutional </a:t>
            </a:r>
            <a:r>
              <a:rPr lang="en-US" altLang="ko-KR" sz="2000" dirty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Neural </a:t>
            </a:r>
            <a:r>
              <a:rPr lang="en-US" altLang="ko-KR" sz="20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Network)</a:t>
            </a:r>
            <a:r>
              <a:rPr lang="en-US" altLang="ko-KR" sz="2000" b="0" kern="12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’</a:t>
            </a:r>
            <a:r>
              <a:rPr lang="ko-KR" altLang="en-US" sz="2000" b="0" kern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실질적인 활용의</a:t>
            </a:r>
            <a:r>
              <a:rPr lang="en-US" altLang="ko-KR" sz="2000" b="0" kern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2000" b="0" kern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시작</a:t>
            </a:r>
            <a:endParaRPr lang="ko-KR" altLang="en-US" sz="2000" b="0" kern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17150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304699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en-US" altLang="ko-KR" dirty="0" smtClean="0">
                <a:solidFill>
                  <a:srgbClr val="CD0F46"/>
                </a:solidFill>
              </a:rPr>
              <a:t>03</a:t>
            </a:r>
            <a:r>
              <a:rPr lang="en-US" altLang="ko-KR" dirty="0" smtClean="0"/>
              <a:t>  </a:t>
            </a:r>
            <a:r>
              <a:rPr lang="en-US" altLang="ko-KR" sz="1800" spc="-26" dirty="0" err="1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AlexNet</a:t>
            </a:r>
            <a:r>
              <a:rPr lang="ko-KR" altLang="en-US" sz="18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</a:t>
            </a: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특</a:t>
            </a:r>
            <a:r>
              <a:rPr lang="ko-KR" altLang="en-US" sz="18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징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611560" y="1474316"/>
            <a:ext cx="8360054" cy="4330948"/>
            <a:chOff x="755576" y="1124744"/>
            <a:chExt cx="6768752" cy="4464496"/>
          </a:xfrm>
        </p:grpSpPr>
        <p:sp>
          <p:nvSpPr>
            <p:cNvPr id="7" name="자유형 6"/>
            <p:cNvSpPr/>
            <p:nvPr/>
          </p:nvSpPr>
          <p:spPr>
            <a:xfrm>
              <a:off x="1016461" y="1644343"/>
              <a:ext cx="6264696" cy="3934106"/>
            </a:xfrm>
            <a:custGeom>
              <a:avLst/>
              <a:gdLst>
                <a:gd name="connsiteX0" fmla="*/ 118890 w 713327"/>
                <a:gd name="connsiteY0" fmla="*/ 0 h 5327801"/>
                <a:gd name="connsiteX1" fmla="*/ 594437 w 713327"/>
                <a:gd name="connsiteY1" fmla="*/ 0 h 5327801"/>
                <a:gd name="connsiteX2" fmla="*/ 713327 w 713327"/>
                <a:gd name="connsiteY2" fmla="*/ 118890 h 5327801"/>
                <a:gd name="connsiteX3" fmla="*/ 713327 w 713327"/>
                <a:gd name="connsiteY3" fmla="*/ 5327801 h 5327801"/>
                <a:gd name="connsiteX4" fmla="*/ 713327 w 713327"/>
                <a:gd name="connsiteY4" fmla="*/ 5327801 h 5327801"/>
                <a:gd name="connsiteX5" fmla="*/ 0 w 713327"/>
                <a:gd name="connsiteY5" fmla="*/ 5327801 h 5327801"/>
                <a:gd name="connsiteX6" fmla="*/ 0 w 713327"/>
                <a:gd name="connsiteY6" fmla="*/ 5327801 h 5327801"/>
                <a:gd name="connsiteX7" fmla="*/ 0 w 713327"/>
                <a:gd name="connsiteY7" fmla="*/ 118890 h 5327801"/>
                <a:gd name="connsiteX8" fmla="*/ 118890 w 713327"/>
                <a:gd name="connsiteY8" fmla="*/ 0 h 532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3327" h="5327801">
                  <a:moveTo>
                    <a:pt x="713327" y="887986"/>
                  </a:moveTo>
                  <a:lnTo>
                    <a:pt x="713327" y="4439815"/>
                  </a:lnTo>
                  <a:cubicBezTo>
                    <a:pt x="713327" y="4930233"/>
                    <a:pt x="706200" y="5327797"/>
                    <a:pt x="697409" y="5327797"/>
                  </a:cubicBezTo>
                  <a:lnTo>
                    <a:pt x="0" y="5327797"/>
                  </a:lnTo>
                  <a:lnTo>
                    <a:pt x="0" y="5327797"/>
                  </a:lnTo>
                  <a:lnTo>
                    <a:pt x="0" y="4"/>
                  </a:lnTo>
                  <a:lnTo>
                    <a:pt x="0" y="4"/>
                  </a:lnTo>
                  <a:lnTo>
                    <a:pt x="697409" y="4"/>
                  </a:lnTo>
                  <a:cubicBezTo>
                    <a:pt x="706200" y="4"/>
                    <a:pt x="713327" y="397568"/>
                    <a:pt x="713327" y="887986"/>
                  </a:cubicBezTo>
                  <a:close/>
                </a:path>
              </a:pathLst>
            </a:custGeom>
            <a:noFill/>
            <a:ln>
              <a:noFill/>
              <a:prstDash val="sysDash"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0" rIns="44982" bIns="0" numCol="1" spcCol="1270" anchor="ctr" anchorCtr="0">
              <a:noAutofit/>
            </a:bodyPr>
            <a:lstStyle/>
            <a:p>
              <a:pPr marL="342900" lvl="1" indent="-342900" algn="l" defTabSz="711200" latinLnBrk="1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b="0" kern="12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Reducing Overfitting : 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Data Augmentation</a:t>
              </a:r>
              <a:endParaRPr lang="en-US" altLang="ko-KR" sz="2000" b="0" kern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Cropping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된 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256x256 =&gt; 224x224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로 </a:t>
              </a:r>
              <a:r>
                <a:rPr lang="ko-KR" altLang="en-US" sz="2000" dirty="0" err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재추출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32x32</a:t>
              </a: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Horizontal reflection :  2</a:t>
              </a: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총 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: 2048 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증폭 </a:t>
              </a: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914400" lvl="3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=&gt; 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다른 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Google 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논문에서는 과도할 </a:t>
              </a:r>
              <a:r>
                <a:rPr lang="ko-KR" altLang="en-US" sz="2000" dirty="0" err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필요없다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.</a:t>
              </a: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err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Testset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적용</a:t>
              </a: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다섯 개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224x224 Patch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에서 추정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(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코너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4,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가운데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1) x HR</a:t>
              </a: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총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10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개에서 평균을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Prediction</a:t>
              </a:r>
              <a:endPara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457200" lvl="2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ko-KR" altLang="en-US" sz="2000" b="0" kern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55576" y="1124744"/>
              <a:ext cx="6768752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자유형 9"/>
          <p:cNvSpPr/>
          <p:nvPr/>
        </p:nvSpPr>
        <p:spPr>
          <a:xfrm>
            <a:off x="755576" y="578768"/>
            <a:ext cx="6984776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b="0" kern="12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‘</a:t>
            </a:r>
            <a:r>
              <a:rPr lang="en-US" altLang="ko-KR" sz="20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CNN(Convolutional </a:t>
            </a:r>
            <a:r>
              <a:rPr lang="en-US" altLang="ko-KR" sz="2000" dirty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Neural </a:t>
            </a:r>
            <a:r>
              <a:rPr lang="en-US" altLang="ko-KR" sz="20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Network)</a:t>
            </a:r>
            <a:r>
              <a:rPr lang="en-US" altLang="ko-KR" sz="2000" b="0" kern="12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’</a:t>
            </a:r>
            <a:r>
              <a:rPr lang="ko-KR" altLang="en-US" sz="2000" b="0" kern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실질적인 활용의</a:t>
            </a:r>
            <a:r>
              <a:rPr lang="en-US" altLang="ko-KR" sz="2000" b="0" kern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2000" b="0" kern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시작</a:t>
            </a:r>
            <a:endParaRPr lang="ko-KR" altLang="en-US" sz="2000" b="0" kern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24779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304699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en-US" altLang="ko-KR" dirty="0" smtClean="0">
                <a:solidFill>
                  <a:srgbClr val="CD0F46"/>
                </a:solidFill>
              </a:rPr>
              <a:t>03</a:t>
            </a:r>
            <a:r>
              <a:rPr lang="en-US" altLang="ko-KR" dirty="0" smtClean="0"/>
              <a:t>  </a:t>
            </a:r>
            <a:r>
              <a:rPr lang="en-US" altLang="ko-KR" sz="1800" spc="-26" dirty="0" err="1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AlexNet</a:t>
            </a:r>
            <a:r>
              <a:rPr lang="ko-KR" altLang="en-US" sz="18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</a:t>
            </a: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특</a:t>
            </a:r>
            <a:r>
              <a:rPr lang="ko-KR" altLang="en-US" sz="18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징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611560" y="1474316"/>
            <a:ext cx="8360054" cy="5195045"/>
            <a:chOff x="755576" y="1124744"/>
            <a:chExt cx="6768752" cy="53552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자유형 6"/>
                <p:cNvSpPr/>
                <p:nvPr/>
              </p:nvSpPr>
              <p:spPr>
                <a:xfrm>
                  <a:off x="1016461" y="2545875"/>
                  <a:ext cx="6264696" cy="3934106"/>
                </a:xfrm>
                <a:custGeom>
                  <a:avLst/>
                  <a:gdLst>
                    <a:gd name="connsiteX0" fmla="*/ 118890 w 713327"/>
                    <a:gd name="connsiteY0" fmla="*/ 0 h 5327801"/>
                    <a:gd name="connsiteX1" fmla="*/ 594437 w 713327"/>
                    <a:gd name="connsiteY1" fmla="*/ 0 h 5327801"/>
                    <a:gd name="connsiteX2" fmla="*/ 713327 w 713327"/>
                    <a:gd name="connsiteY2" fmla="*/ 118890 h 5327801"/>
                    <a:gd name="connsiteX3" fmla="*/ 713327 w 713327"/>
                    <a:gd name="connsiteY3" fmla="*/ 5327801 h 5327801"/>
                    <a:gd name="connsiteX4" fmla="*/ 713327 w 713327"/>
                    <a:gd name="connsiteY4" fmla="*/ 5327801 h 5327801"/>
                    <a:gd name="connsiteX5" fmla="*/ 0 w 713327"/>
                    <a:gd name="connsiteY5" fmla="*/ 5327801 h 5327801"/>
                    <a:gd name="connsiteX6" fmla="*/ 0 w 713327"/>
                    <a:gd name="connsiteY6" fmla="*/ 5327801 h 5327801"/>
                    <a:gd name="connsiteX7" fmla="*/ 0 w 713327"/>
                    <a:gd name="connsiteY7" fmla="*/ 118890 h 5327801"/>
                    <a:gd name="connsiteX8" fmla="*/ 118890 w 713327"/>
                    <a:gd name="connsiteY8" fmla="*/ 0 h 5327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13327" h="5327801">
                      <a:moveTo>
                        <a:pt x="713327" y="887986"/>
                      </a:moveTo>
                      <a:lnTo>
                        <a:pt x="713327" y="4439815"/>
                      </a:lnTo>
                      <a:cubicBezTo>
                        <a:pt x="713327" y="4930233"/>
                        <a:pt x="706200" y="5327797"/>
                        <a:pt x="697409" y="5327797"/>
                      </a:cubicBezTo>
                      <a:lnTo>
                        <a:pt x="0" y="5327797"/>
                      </a:lnTo>
                      <a:lnTo>
                        <a:pt x="0" y="5327797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697409" y="4"/>
                      </a:lnTo>
                      <a:cubicBezTo>
                        <a:pt x="706200" y="4"/>
                        <a:pt x="713327" y="397568"/>
                        <a:pt x="713327" y="887986"/>
                      </a:cubicBezTo>
                      <a:close/>
                    </a:path>
                  </a:pathLst>
                </a:custGeom>
                <a:noFill/>
                <a:ln>
                  <a:noFill/>
                  <a:prstDash val="sysDash"/>
                </a:ln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113792" tIns="0" rIns="44982" bIns="0" numCol="1" spcCol="1270" anchor="ctr" anchorCtr="0">
                  <a:noAutofit/>
                </a:bodyPr>
                <a:lstStyle/>
                <a:p>
                  <a:pPr marL="342900" lvl="1" indent="-342900" algn="l" defTabSz="711200" latinLnBrk="1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 typeface="Arial" panose="020B0604020202020204" pitchFamily="34" charset="0"/>
                    <a:buChar char="•"/>
                  </a:pPr>
                  <a:r>
                    <a:rPr lang="en-US" altLang="ko-KR" sz="2000" b="0" kern="12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Reducing Overfitting : </a:t>
                  </a:r>
                  <a:r>
                    <a:rPr lang="en-US" altLang="ko-KR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Data Augmentation</a:t>
                  </a:r>
                  <a:endParaRPr lang="en-US" altLang="ko-KR" sz="2000" b="0" kern="12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  <a:p>
                  <a:pPr marL="800100" lvl="2" indent="-3429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Tx/>
                    <a:buChar char="-"/>
                  </a:pPr>
                  <a:r>
                    <a:rPr lang="en-US" altLang="ko-KR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PCA </a:t>
                  </a:r>
                  <a:r>
                    <a:rPr lang="ko-KR" altLang="en-US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사용 </a:t>
                  </a:r>
                  <a:r>
                    <a:rPr lang="en-US" altLang="ko-KR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-&gt;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/>
                              <a:ea typeface="LG스마트체 Regular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/>
                              <a:ea typeface="LG스마트체 Regular" panose="020B0600000101010101" pitchFamily="50" charset="-127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/>
                              <a:ea typeface="LG스마트체 Regular" panose="020B0600000101010101" pitchFamily="50" charset="-127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ko-KR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 : Eigenvector /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>
                              <a:latin typeface="Cambria Math"/>
                              <a:ea typeface="LG스마트체 Regular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ko-KR" altLang="en-US" sz="2000" i="1" smtClean="0">
                              <a:latin typeface="Cambria Math"/>
                              <a:ea typeface="LG스마트체 Regular" panose="020B0600000101010101" pitchFamily="50" charset="-127"/>
                            </a:rPr>
                            <m:t>𝜆</m:t>
                          </m:r>
                        </m:e>
                        <m:sub>
                          <m:r>
                            <a:rPr lang="en-US" altLang="ko-KR" sz="2000" i="1">
                              <a:latin typeface="Cambria Math"/>
                              <a:ea typeface="LG스마트체 Regular" panose="020B0600000101010101" pitchFamily="50" charset="-127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ko-KR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 : Eigenvalue,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>
                              <a:latin typeface="Cambria Math"/>
                              <a:ea typeface="LG스마트체 Regular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ko-KR" altLang="en-US" sz="2000" i="1" smtClean="0">
                              <a:latin typeface="Cambria Math"/>
                              <a:ea typeface="LG스마트체 Regular" panose="020B0600000101010101" pitchFamily="50" charset="-127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2000" i="1">
                              <a:latin typeface="Cambria Math"/>
                              <a:ea typeface="LG스마트체 Regular" panose="020B0600000101010101" pitchFamily="50" charset="-127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ko-KR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 : </a:t>
                  </a:r>
                  <a:r>
                    <a:rPr lang="ko-KR" altLang="en-US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확률 변수</a:t>
                  </a:r>
                  <a:endParaRPr lang="en-US" altLang="ko-KR" sz="20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  <a:p>
                  <a:pPr marL="800100" lvl="2" indent="-3429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Tx/>
                    <a:buChar char="-"/>
                  </a:pPr>
                  <a:r>
                    <a:rPr lang="ko-KR" altLang="en-US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추가 이미지 생성 </a:t>
                  </a:r>
                  <a:r>
                    <a:rPr lang="en-US" altLang="ko-KR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: </a:t>
                  </a:r>
                  <a:r>
                    <a:rPr lang="ko-KR" altLang="en-US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학습 시 마다 변경</a:t>
                  </a:r>
                  <a:endParaRPr lang="en-US" altLang="ko-KR" sz="20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  <a:p>
                  <a:pPr marL="800100" lvl="2" indent="-3429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Tx/>
                    <a:buChar char="-"/>
                  </a:pPr>
                  <a:endParaRPr lang="en-US" altLang="ko-KR" sz="20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  <a:p>
                  <a:pPr marL="342900" lvl="1" indent="-3429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 typeface="Arial" panose="020B0604020202020204" pitchFamily="34" charset="0"/>
                    <a:buChar char="•"/>
                  </a:pPr>
                  <a:r>
                    <a:rPr lang="en-US" altLang="ko-KR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Dropout (2012)</a:t>
                  </a:r>
                  <a:endParaRPr lang="en-US" altLang="ko-KR" sz="20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  <a:p>
                  <a:pPr marL="800100" lvl="2" indent="-3429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Tx/>
                    <a:buChar char="-"/>
                  </a:pPr>
                  <a:r>
                    <a:rPr lang="ko-KR" altLang="en-US" sz="20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매 학습마다 다른 </a:t>
                  </a:r>
                  <a:r>
                    <a:rPr lang="en-US" altLang="ko-KR" sz="20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Architecture</a:t>
                  </a:r>
                  <a:r>
                    <a:rPr lang="ko-KR" altLang="en-US" sz="20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를 학습하는 효과</a:t>
                  </a:r>
                  <a:r>
                    <a:rPr lang="en-US" altLang="ko-KR" sz="20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, </a:t>
                  </a:r>
                </a:p>
                <a:p>
                  <a:pPr marL="457200" lvl="2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</a:pPr>
                  <a:r>
                    <a:rPr lang="en-US" altLang="ko-KR" sz="2000" dirty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	</a:t>
                  </a:r>
                  <a:r>
                    <a:rPr lang="en-US" altLang="ko-KR" sz="20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	But, </a:t>
                  </a:r>
                  <a:r>
                    <a:rPr lang="ko-KR" altLang="en-US" sz="20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모든 가중치를 공유</a:t>
                  </a:r>
                  <a:endParaRPr lang="en-US" altLang="ko-KR" sz="2000" dirty="0" smtClean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  <a:p>
                  <a:pPr marL="800100" lvl="2" indent="-3429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Tx/>
                    <a:buChar char="-"/>
                  </a:pPr>
                  <a:r>
                    <a:rPr lang="en-US" altLang="ko-KR" sz="2000" u="sng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Co-adaptations of neuron</a:t>
                  </a:r>
                  <a:r>
                    <a:rPr lang="ko-KR" altLang="en-US" sz="2000" u="sng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을 줄임</a:t>
                  </a:r>
                  <a:r>
                    <a:rPr lang="ko-KR" altLang="en-US" sz="20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 </a:t>
                  </a:r>
                  <a:endParaRPr lang="en-US" altLang="ko-KR" sz="2000" dirty="0" smtClean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  <a:p>
                  <a:pPr marL="800100" lvl="2" indent="-3429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Tx/>
                    <a:buChar char="-"/>
                  </a:pPr>
                  <a:r>
                    <a:rPr lang="en-US" altLang="ko-KR" sz="20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Dropout(0.5)</a:t>
                  </a:r>
                  <a:r>
                    <a:rPr lang="ko-KR" altLang="en-US" sz="20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은 학습시간을 두 배로 늘림</a:t>
                  </a:r>
                  <a:endParaRPr lang="en-US" altLang="ko-KR" sz="2000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  <a:p>
                  <a:pPr marL="457200" lvl="2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</a:pPr>
                  <a:r>
                    <a:rPr lang="en-US" altLang="ko-KR" sz="20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 </a:t>
                  </a:r>
                </a:p>
                <a:p>
                  <a:pPr marL="800100" lvl="2" indent="-3429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Tx/>
                    <a:buChar char="-"/>
                  </a:pPr>
                  <a:endParaRPr lang="en-US" altLang="ko-KR" sz="20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  <a:p>
                  <a:pPr marL="457200" lvl="2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</a:pPr>
                  <a:endParaRPr lang="ko-KR" altLang="en-US" sz="2000" b="0" kern="12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7" name="자유형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461" y="2545875"/>
                  <a:ext cx="6264696" cy="3934106"/>
                </a:xfrm>
                <a:custGeom>
                  <a:avLst/>
                  <a:gdLst>
                    <a:gd name="connsiteX0" fmla="*/ 118890 w 713327"/>
                    <a:gd name="connsiteY0" fmla="*/ 0 h 5327801"/>
                    <a:gd name="connsiteX1" fmla="*/ 594437 w 713327"/>
                    <a:gd name="connsiteY1" fmla="*/ 0 h 5327801"/>
                    <a:gd name="connsiteX2" fmla="*/ 713327 w 713327"/>
                    <a:gd name="connsiteY2" fmla="*/ 118890 h 5327801"/>
                    <a:gd name="connsiteX3" fmla="*/ 713327 w 713327"/>
                    <a:gd name="connsiteY3" fmla="*/ 5327801 h 5327801"/>
                    <a:gd name="connsiteX4" fmla="*/ 713327 w 713327"/>
                    <a:gd name="connsiteY4" fmla="*/ 5327801 h 5327801"/>
                    <a:gd name="connsiteX5" fmla="*/ 0 w 713327"/>
                    <a:gd name="connsiteY5" fmla="*/ 5327801 h 5327801"/>
                    <a:gd name="connsiteX6" fmla="*/ 0 w 713327"/>
                    <a:gd name="connsiteY6" fmla="*/ 5327801 h 5327801"/>
                    <a:gd name="connsiteX7" fmla="*/ 0 w 713327"/>
                    <a:gd name="connsiteY7" fmla="*/ 118890 h 5327801"/>
                    <a:gd name="connsiteX8" fmla="*/ 118890 w 713327"/>
                    <a:gd name="connsiteY8" fmla="*/ 0 h 5327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13327" h="5327801">
                      <a:moveTo>
                        <a:pt x="713327" y="887986"/>
                      </a:moveTo>
                      <a:lnTo>
                        <a:pt x="713327" y="4439815"/>
                      </a:lnTo>
                      <a:cubicBezTo>
                        <a:pt x="713327" y="4930233"/>
                        <a:pt x="706200" y="5327797"/>
                        <a:pt x="697409" y="5327797"/>
                      </a:cubicBezTo>
                      <a:lnTo>
                        <a:pt x="0" y="5327797"/>
                      </a:lnTo>
                      <a:lnTo>
                        <a:pt x="0" y="5327797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697409" y="4"/>
                      </a:lnTo>
                      <a:cubicBezTo>
                        <a:pt x="706200" y="4"/>
                        <a:pt x="713327" y="397568"/>
                        <a:pt x="713327" y="887986"/>
                      </a:cubicBezTo>
                      <a:close/>
                    </a:path>
                  </a:pathLst>
                </a:custGeom>
                <a:blipFill rotWithShape="1">
                  <a:blip r:embed="rId2"/>
                  <a:stretch>
                    <a:fillRect l="-394" t="-27796"/>
                  </a:stretch>
                </a:blipFill>
                <a:ln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직사각형 7"/>
            <p:cNvSpPr/>
            <p:nvPr/>
          </p:nvSpPr>
          <p:spPr>
            <a:xfrm>
              <a:off x="755576" y="1124744"/>
              <a:ext cx="6768752" cy="52067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자유형 9"/>
          <p:cNvSpPr/>
          <p:nvPr/>
        </p:nvSpPr>
        <p:spPr>
          <a:xfrm>
            <a:off x="755576" y="578768"/>
            <a:ext cx="6984776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b="0" kern="12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‘</a:t>
            </a:r>
            <a:r>
              <a:rPr lang="en-US" altLang="ko-KR" sz="20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CNN(Convolutional </a:t>
            </a:r>
            <a:r>
              <a:rPr lang="en-US" altLang="ko-KR" sz="2000" dirty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Neural </a:t>
            </a:r>
            <a:r>
              <a:rPr lang="en-US" altLang="ko-KR" sz="20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Network)</a:t>
            </a:r>
            <a:r>
              <a:rPr lang="en-US" altLang="ko-KR" sz="2000" b="0" kern="12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’</a:t>
            </a:r>
            <a:r>
              <a:rPr lang="ko-KR" altLang="en-US" sz="2000" b="0" kern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실질적인 활용의</a:t>
            </a:r>
            <a:r>
              <a:rPr lang="en-US" altLang="ko-KR" sz="2000" b="0" kern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2000" b="0" kern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시작</a:t>
            </a:r>
            <a:endParaRPr lang="ko-KR" altLang="en-US" sz="2000" b="0" kern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903" y="3284984"/>
            <a:ext cx="34099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01321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304699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en-US" altLang="ko-KR" dirty="0" smtClean="0">
                <a:solidFill>
                  <a:srgbClr val="CD0F46"/>
                </a:solidFill>
              </a:rPr>
              <a:t>03</a:t>
            </a:r>
            <a:r>
              <a:rPr lang="en-US" altLang="ko-KR" dirty="0" smtClean="0"/>
              <a:t>  </a:t>
            </a:r>
            <a:r>
              <a:rPr lang="en-US" altLang="ko-KR" sz="1800" spc="-26" dirty="0" err="1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AlexNet</a:t>
            </a:r>
            <a:r>
              <a:rPr lang="ko-KR" altLang="en-US" sz="18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</a:t>
            </a: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특</a:t>
            </a:r>
            <a:r>
              <a:rPr lang="ko-KR" altLang="en-US" sz="18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징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676442" y="1268760"/>
            <a:ext cx="7544338" cy="5184576"/>
            <a:chOff x="755576" y="1124744"/>
            <a:chExt cx="6768752" cy="4464496"/>
          </a:xfrm>
        </p:grpSpPr>
        <p:sp>
          <p:nvSpPr>
            <p:cNvPr id="7" name="자유형 6"/>
            <p:cNvSpPr/>
            <p:nvPr/>
          </p:nvSpPr>
          <p:spPr>
            <a:xfrm>
              <a:off x="1016461" y="1644343"/>
              <a:ext cx="6264696" cy="3934106"/>
            </a:xfrm>
            <a:custGeom>
              <a:avLst/>
              <a:gdLst>
                <a:gd name="connsiteX0" fmla="*/ 118890 w 713327"/>
                <a:gd name="connsiteY0" fmla="*/ 0 h 5327801"/>
                <a:gd name="connsiteX1" fmla="*/ 594437 w 713327"/>
                <a:gd name="connsiteY1" fmla="*/ 0 h 5327801"/>
                <a:gd name="connsiteX2" fmla="*/ 713327 w 713327"/>
                <a:gd name="connsiteY2" fmla="*/ 118890 h 5327801"/>
                <a:gd name="connsiteX3" fmla="*/ 713327 w 713327"/>
                <a:gd name="connsiteY3" fmla="*/ 5327801 h 5327801"/>
                <a:gd name="connsiteX4" fmla="*/ 713327 w 713327"/>
                <a:gd name="connsiteY4" fmla="*/ 5327801 h 5327801"/>
                <a:gd name="connsiteX5" fmla="*/ 0 w 713327"/>
                <a:gd name="connsiteY5" fmla="*/ 5327801 h 5327801"/>
                <a:gd name="connsiteX6" fmla="*/ 0 w 713327"/>
                <a:gd name="connsiteY6" fmla="*/ 5327801 h 5327801"/>
                <a:gd name="connsiteX7" fmla="*/ 0 w 713327"/>
                <a:gd name="connsiteY7" fmla="*/ 118890 h 5327801"/>
                <a:gd name="connsiteX8" fmla="*/ 118890 w 713327"/>
                <a:gd name="connsiteY8" fmla="*/ 0 h 532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3327" h="5327801">
                  <a:moveTo>
                    <a:pt x="713327" y="887986"/>
                  </a:moveTo>
                  <a:lnTo>
                    <a:pt x="713327" y="4439815"/>
                  </a:lnTo>
                  <a:cubicBezTo>
                    <a:pt x="713327" y="4930233"/>
                    <a:pt x="706200" y="5327797"/>
                    <a:pt x="697409" y="5327797"/>
                  </a:cubicBezTo>
                  <a:lnTo>
                    <a:pt x="0" y="5327797"/>
                  </a:lnTo>
                  <a:lnTo>
                    <a:pt x="0" y="5327797"/>
                  </a:lnTo>
                  <a:lnTo>
                    <a:pt x="0" y="4"/>
                  </a:lnTo>
                  <a:lnTo>
                    <a:pt x="0" y="4"/>
                  </a:lnTo>
                  <a:lnTo>
                    <a:pt x="697409" y="4"/>
                  </a:lnTo>
                  <a:cubicBezTo>
                    <a:pt x="706200" y="4"/>
                    <a:pt x="713327" y="397568"/>
                    <a:pt x="713327" y="887986"/>
                  </a:cubicBezTo>
                  <a:close/>
                </a:path>
              </a:pathLst>
            </a:custGeom>
            <a:noFill/>
            <a:ln>
              <a:noFill/>
              <a:prstDash val="sysDash"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0" rIns="44982" bIns="0" numCol="1" spcCol="1270" anchor="ctr" anchorCtr="0">
              <a:noAutofit/>
            </a:bodyPr>
            <a:lstStyle/>
            <a:p>
              <a:pPr marL="342900" lvl="1" indent="-342900" algn="l" defTabSz="711200" latinLnBrk="1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b="0" kern="12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Overlapping Pooling</a:t>
              </a: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0.3% ~ 0.4% </a:t>
              </a:r>
              <a:r>
                <a:rPr lang="ko-KR" altLang="en-US" sz="2000" dirty="0" err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오류율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감소</a:t>
              </a: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구조</a:t>
              </a: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0" lvl="1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457200" lvl="2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ko-KR" altLang="en-US" sz="2000" b="0" kern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55576" y="1124744"/>
              <a:ext cx="6768752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자유형 9"/>
          <p:cNvSpPr/>
          <p:nvPr/>
        </p:nvSpPr>
        <p:spPr>
          <a:xfrm>
            <a:off x="755576" y="578768"/>
            <a:ext cx="6984776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b="0" kern="12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‘</a:t>
            </a:r>
            <a:r>
              <a:rPr lang="en-US" altLang="ko-KR" sz="20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CNN(Convolutional </a:t>
            </a:r>
            <a:r>
              <a:rPr lang="en-US" altLang="ko-KR" sz="2000" dirty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Neural </a:t>
            </a:r>
            <a:r>
              <a:rPr lang="en-US" altLang="ko-KR" sz="20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Network)</a:t>
            </a:r>
            <a:r>
              <a:rPr lang="en-US" altLang="ko-KR" sz="2000" b="0" kern="12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’</a:t>
            </a:r>
            <a:r>
              <a:rPr lang="ko-KR" altLang="en-US" sz="2000" b="0" kern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실질적인 활용의</a:t>
            </a:r>
            <a:r>
              <a:rPr lang="en-US" altLang="ko-KR" sz="2000" b="0" kern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2000" b="0" kern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시작</a:t>
            </a:r>
            <a:endParaRPr lang="ko-KR" altLang="en-US" sz="2000" b="0" kern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989757"/>
            <a:ext cx="5544615" cy="3425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34210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2"/>
          <p:cNvSpPr>
            <a:spLocks noGrp="1" noChangeArrowheads="1"/>
          </p:cNvSpPr>
          <p:nvPr>
            <p:ph type="ctrTitle"/>
          </p:nvPr>
        </p:nvSpPr>
        <p:spPr>
          <a:xfrm>
            <a:off x="904056" y="1838872"/>
            <a:ext cx="7772400" cy="507831"/>
          </a:xfrm>
        </p:spPr>
        <p:txBody>
          <a:bodyPr/>
          <a:lstStyle/>
          <a:p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감사합니다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239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별첨">
  <a:themeElements>
    <a:clrScheme name="서브원_테마">
      <a:dk1>
        <a:sysClr val="windowText" lastClr="000000"/>
      </a:dk1>
      <a:lt1>
        <a:sysClr val="window" lastClr="FFFFFF"/>
      </a:lt1>
      <a:dk2>
        <a:srgbClr val="CD0F46"/>
      </a:dk2>
      <a:lt2>
        <a:srgbClr val="EAEBEC"/>
      </a:lt2>
      <a:accent1>
        <a:srgbClr val="CD0F46"/>
      </a:accent1>
      <a:accent2>
        <a:srgbClr val="EE4472"/>
      </a:accent2>
      <a:accent3>
        <a:srgbClr val="928785"/>
      </a:accent3>
      <a:accent4>
        <a:srgbClr val="B1A8A6"/>
      </a:accent4>
      <a:accent5>
        <a:srgbClr val="C6C2C2"/>
      </a:accent5>
      <a:accent6>
        <a:srgbClr val="DBD7D5"/>
      </a:accent6>
      <a:hlink>
        <a:srgbClr val="0563C1"/>
      </a:hlink>
      <a:folHlink>
        <a:srgbClr val="954F72"/>
      </a:folHlink>
    </a:clrScheme>
    <a:fontScheme name="서브원_테마">
      <a:majorFont>
        <a:latin typeface="LG스마트체 Bold"/>
        <a:ea typeface="LG스마트체 Bold"/>
        <a:cs typeface=""/>
      </a:majorFont>
      <a:minorFont>
        <a:latin typeface="LG스마트체 Regular"/>
        <a:ea typeface="LG스마트체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별첨">
  <a:themeElements>
    <a:clrScheme name="서브원_테마">
      <a:dk1>
        <a:sysClr val="windowText" lastClr="000000"/>
      </a:dk1>
      <a:lt1>
        <a:sysClr val="window" lastClr="FFFFFF"/>
      </a:lt1>
      <a:dk2>
        <a:srgbClr val="CD0F46"/>
      </a:dk2>
      <a:lt2>
        <a:srgbClr val="EAEBEC"/>
      </a:lt2>
      <a:accent1>
        <a:srgbClr val="CD0F46"/>
      </a:accent1>
      <a:accent2>
        <a:srgbClr val="EE4472"/>
      </a:accent2>
      <a:accent3>
        <a:srgbClr val="928785"/>
      </a:accent3>
      <a:accent4>
        <a:srgbClr val="B1A8A6"/>
      </a:accent4>
      <a:accent5>
        <a:srgbClr val="C6C2C2"/>
      </a:accent5>
      <a:accent6>
        <a:srgbClr val="DBD7D5"/>
      </a:accent6>
      <a:hlink>
        <a:srgbClr val="0563C1"/>
      </a:hlink>
      <a:folHlink>
        <a:srgbClr val="954F72"/>
      </a:folHlink>
    </a:clrScheme>
    <a:fontScheme name="서브원_테마">
      <a:majorFont>
        <a:latin typeface="LG스마트체 Bold"/>
        <a:ea typeface="LG스마트체 Bold"/>
        <a:cs typeface=""/>
      </a:majorFont>
      <a:minorFont>
        <a:latin typeface="LG스마트체 Regular"/>
        <a:ea typeface="LG스마트체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3051</TotalTime>
  <Words>342</Words>
  <Application>Microsoft Office PowerPoint</Application>
  <PresentationFormat>화면 슬라이드 쇼(4:3)</PresentationFormat>
  <Paragraphs>80</Paragraphs>
  <Slides>11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Office 테마</vt:lpstr>
      <vt:lpstr>3_별첨</vt:lpstr>
      <vt:lpstr>4_별첨</vt:lpstr>
      <vt:lpstr>AlexNet – CNN 기본</vt:lpstr>
      <vt:lpstr>INDEX</vt:lpstr>
      <vt:lpstr>01  AlexNet의 의의</vt:lpstr>
      <vt:lpstr>02  AlexNet의 요약</vt:lpstr>
      <vt:lpstr>03  AlexNet의 특징</vt:lpstr>
      <vt:lpstr>03  AlexNet의 특징</vt:lpstr>
      <vt:lpstr>03  AlexNet의 특징</vt:lpstr>
      <vt:lpstr>03  AlexNet의 특징</vt:lpstr>
      <vt:lpstr>감사합니다.</vt:lpstr>
      <vt:lpstr>부 록 </vt:lpstr>
      <vt:lpstr>부 록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이규민</dc:creator>
  <cp:lastModifiedBy>이규민</cp:lastModifiedBy>
  <cp:revision>103</cp:revision>
  <dcterms:created xsi:type="dcterms:W3CDTF">2019-01-31T00:58:57Z</dcterms:created>
  <dcterms:modified xsi:type="dcterms:W3CDTF">2019-04-08T08:02:45Z</dcterms:modified>
</cp:coreProperties>
</file>