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17"/>
  </p:notesMasterIdLst>
  <p:sldIdLst>
    <p:sldId id="258" r:id="rId4"/>
    <p:sldId id="259" r:id="rId5"/>
    <p:sldId id="268" r:id="rId6"/>
    <p:sldId id="269" r:id="rId7"/>
    <p:sldId id="271" r:id="rId8"/>
    <p:sldId id="272" r:id="rId9"/>
    <p:sldId id="276" r:id="rId10"/>
    <p:sldId id="277" r:id="rId11"/>
    <p:sldId id="278" r:id="rId12"/>
    <p:sldId id="267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D0F46"/>
    <a:srgbClr val="F3638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8" autoAdjust="0"/>
    <p:restoredTop sz="94660"/>
  </p:normalViewPr>
  <p:slideViewPr>
    <p:cSldViewPr>
      <p:cViewPr>
        <p:scale>
          <a:sx n="50" d="100"/>
          <a:sy n="50" d="100"/>
        </p:scale>
        <p:origin x="-714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CDC2D-AA1E-4B44-B6A0-8579108D6CC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B091-39AE-47A7-9910-0F3F05438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4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DD39-C8F1-4924-8862-80777577CB38}" type="slidenum">
              <a:rPr lang="ko-KR" altLang="en-US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1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  <p:sp>
        <p:nvSpPr>
          <p:cNvPr id="23" name="직사각형 2"/>
          <p:cNvSpPr>
            <a:spLocks noChangeArrowheads="1"/>
          </p:cNvSpPr>
          <p:nvPr/>
        </p:nvSpPr>
        <p:spPr bwMode="auto">
          <a:xfrm>
            <a:off x="590307" y="2420888"/>
            <a:ext cx="2856279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 fontAlgn="base">
              <a:lnSpc>
                <a:spcPct val="130000"/>
              </a:lnSpc>
              <a:spcAft>
                <a:spcPts val="511"/>
              </a:spcAft>
            </a:pPr>
            <a:r>
              <a:rPr kumimoji="1" lang="en-US" altLang="ko-KR" sz="120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Deep Learning</a:t>
            </a:r>
            <a:r>
              <a:rPr kumimoji="1" lang="en-US" altLang="ko-KR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 – </a:t>
            </a:r>
            <a:r>
              <a:rPr kumimoji="1" lang="en-US" altLang="ko-KR" sz="1200" baseline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CNN </a:t>
            </a:r>
            <a:r>
              <a:rPr kumimoji="1" lang="ko-KR" altLang="en-US" sz="1200" baseline="0" dirty="0" smtClean="0">
                <a:ln w="12700">
                  <a:noFill/>
                  <a:prstDash val="solid"/>
                </a:ln>
                <a:solidFill>
                  <a:srgbClr val="CD0F4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rPr>
              <a:t>기본</a:t>
            </a:r>
            <a:endParaRPr kumimoji="1" lang="en-US" altLang="ko-KR" sz="1200" dirty="0">
              <a:ln w="12700">
                <a:noFill/>
                <a:prstDash val="solid"/>
              </a:ln>
              <a:solidFill>
                <a:srgbClr val="CD0F46"/>
              </a:solidFill>
              <a:latin typeface="LG스마트체 Bold" panose="020B0600000101010101" pitchFamily="50" charset="-127"/>
              <a:ea typeface="LG스마트체 Bold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2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2019-04-03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3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-5862" y="4835611"/>
            <a:ext cx="9149862" cy="2022389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2350" h="2159000">
                <a:moveTo>
                  <a:pt x="6350" y="558800"/>
                </a:moveTo>
                <a:lnTo>
                  <a:pt x="6630988" y="553244"/>
                </a:lnTo>
                <a:lnTo>
                  <a:pt x="7167562" y="26193"/>
                </a:lnTo>
                <a:lnTo>
                  <a:pt x="9912350" y="0"/>
                </a:lnTo>
                <a:lnTo>
                  <a:pt x="9912350" y="2159000"/>
                </a:lnTo>
                <a:lnTo>
                  <a:pt x="0" y="2159000"/>
                </a:lnTo>
                <a:cubicBezTo>
                  <a:pt x="2117" y="1625600"/>
                  <a:pt x="4233" y="1092200"/>
                  <a:pt x="6350" y="55880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9" name="Picture 4" descr="\\psf\Home\Desktop\ppt자료\아래 굵은 라인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" y="4809654"/>
            <a:ext cx="9142534" cy="757353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37632" y="1851761"/>
            <a:ext cx="7772400" cy="5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lnSpc>
                <a:spcPct val="110000"/>
              </a:lnSpc>
              <a:spcBef>
                <a:spcPts val="0"/>
              </a:spcBef>
              <a:defRPr kumimoji="1" lang="ko-KR" altLang="en-US" sz="3100" b="0" spc="-85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dirty="0" smtClean="0"/>
              <a:t>나의 </a:t>
            </a:r>
            <a:r>
              <a:rPr lang="en-US" altLang="ko-KR" dirty="0" smtClean="0"/>
              <a:t>Career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3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64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-1" y="1794154"/>
            <a:ext cx="9144000" cy="2791135"/>
          </a:xfrm>
          <a:prstGeom prst="rect">
            <a:avLst/>
          </a:prstGeom>
          <a:solidFill>
            <a:srgbClr val="F2F2F2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35981" y="6428809"/>
            <a:ext cx="675585" cy="220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ctr">
              <a:defRPr lang="en-US" altLang="ko-KR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sz="1000" b="1" dirty="0">
                <a:solidFill>
                  <a:prstClr val="white"/>
                </a:solidFill>
              </a:rPr>
              <a:t>Page </a:t>
            </a:r>
            <a:fld id="{4BEDD84E-25D4-4983-8AA1-2863C96F08D9}" type="slidenum">
              <a:rPr kumimoji="1" sz="1000" b="1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 userDrawn="1"/>
        </p:nvSpPr>
        <p:spPr>
          <a:xfrm>
            <a:off x="-1" y="1794153"/>
            <a:ext cx="2910278" cy="2392823"/>
          </a:xfrm>
          <a:custGeom>
            <a:avLst/>
            <a:gdLst>
              <a:gd name="connsiteX0" fmla="*/ 0 w 3152801"/>
              <a:gd name="connsiteY0" fmla="*/ 0 h 2392822"/>
              <a:gd name="connsiteX1" fmla="*/ 3152801 w 3152801"/>
              <a:gd name="connsiteY1" fmla="*/ 0 h 2392822"/>
              <a:gd name="connsiteX2" fmla="*/ 3152801 w 3152801"/>
              <a:gd name="connsiteY2" fmla="*/ 7585 h 2392822"/>
              <a:gd name="connsiteX3" fmla="*/ 2298820 w 3152801"/>
              <a:gd name="connsiteY3" fmla="*/ 8544 h 2392822"/>
              <a:gd name="connsiteX4" fmla="*/ 495656 w 3152801"/>
              <a:gd name="connsiteY4" fmla="*/ 512747 h 2392822"/>
              <a:gd name="connsiteX5" fmla="*/ 384562 w 3152801"/>
              <a:gd name="connsiteY5" fmla="*/ 2025352 h 2392822"/>
              <a:gd name="connsiteX6" fmla="*/ 8547 w 3152801"/>
              <a:gd name="connsiteY6" fmla="*/ 2213359 h 2392822"/>
              <a:gd name="connsiteX7" fmla="*/ 8413 w 3152801"/>
              <a:gd name="connsiteY7" fmla="*/ 2387657 h 2392822"/>
              <a:gd name="connsiteX8" fmla="*/ 8405 w 3152801"/>
              <a:gd name="connsiteY8" fmla="*/ 2392822 h 2392822"/>
              <a:gd name="connsiteX9" fmla="*/ 0 w 3152801"/>
              <a:gd name="connsiteY9" fmla="*/ 2392822 h 239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52801" h="2392822">
                <a:moveTo>
                  <a:pt x="0" y="0"/>
                </a:moveTo>
                <a:lnTo>
                  <a:pt x="3152801" y="0"/>
                </a:lnTo>
                <a:lnTo>
                  <a:pt x="3152801" y="7585"/>
                </a:lnTo>
                <a:lnTo>
                  <a:pt x="2298820" y="8544"/>
                </a:lnTo>
                <a:cubicBezTo>
                  <a:pt x="2298820" y="14241"/>
                  <a:pt x="1333144" y="464321"/>
                  <a:pt x="495656" y="512747"/>
                </a:cubicBezTo>
                <a:lnTo>
                  <a:pt x="384562" y="2025352"/>
                </a:lnTo>
                <a:cubicBezTo>
                  <a:pt x="319044" y="2261786"/>
                  <a:pt x="74065" y="1976925"/>
                  <a:pt x="8547" y="2213359"/>
                </a:cubicBezTo>
                <a:cubicBezTo>
                  <a:pt x="8547" y="2217691"/>
                  <a:pt x="8547" y="2286651"/>
                  <a:pt x="8413" y="2387657"/>
                </a:cubicBezTo>
                <a:lnTo>
                  <a:pt x="8405" y="2392822"/>
                </a:lnTo>
                <a:lnTo>
                  <a:pt x="0" y="2392822"/>
                </a:ln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7395178" y="3604560"/>
            <a:ext cx="1748823" cy="980729"/>
            <a:chOff x="8011442" y="5877271"/>
            <a:chExt cx="1894558" cy="980729"/>
          </a:xfrm>
        </p:grpSpPr>
        <p:pic>
          <p:nvPicPr>
            <p:cNvPr id="9" name="그림 8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0" name="그림 9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2" name="직사각형 1"/>
          <p:cNvSpPr/>
          <p:nvPr userDrawn="1"/>
        </p:nvSpPr>
        <p:spPr>
          <a:xfrm>
            <a:off x="0" y="1"/>
            <a:ext cx="1326382" cy="8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94153"/>
            <a:ext cx="2910278" cy="2314607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-1" y="176530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" y="4569460"/>
            <a:ext cx="9144001" cy="5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0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AB8D1-8526-4FA9-B74D-84CB4478A7EB}" type="datetimeFigureOut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2019-04-03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298573-A3BB-48B2-B6BC-0803BC22DD9F}" type="slidenum">
              <a:rPr kumimoji="1" lang="ko-KR" altLang="en-US" sz="1000" b="1">
                <a:solidFill>
                  <a:prstClr val="white"/>
                </a:solidFill>
                <a:latin typeface="Trebuchet MS" pitchFamily="34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000" b="1">
              <a:solidFill>
                <a:prstClr val="white"/>
              </a:solidFill>
              <a:latin typeface="Trebuchet MS" pitchFamily="34" charset="0"/>
              <a:ea typeface="굴림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778" y="1035959"/>
            <a:ext cx="914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0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8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3F24E-4D84-4547-A274-CB34751800B6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C3EB-DD46-434F-889E-B32A94121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3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 flipV="1">
            <a:off x="0" y="-1"/>
            <a:ext cx="1514080" cy="849087"/>
            <a:chOff x="8011442" y="5877271"/>
            <a:chExt cx="1894558" cy="980729"/>
          </a:xfrm>
        </p:grpSpPr>
        <p:pic>
          <p:nvPicPr>
            <p:cNvPr id="13" name="그림 12" descr="\\psf\Home\Desktop\2016\엣스퍼트 BI 매뉴얼 최종본2\ppt자료\의무실 회색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011442" y="5877271"/>
              <a:ext cx="1894557" cy="979141"/>
            </a:xfrm>
            <a:custGeom>
              <a:avLst/>
              <a:gdLst>
                <a:gd name="connsiteX0" fmla="*/ 1894557 w 1894557"/>
                <a:gd name="connsiteY0" fmla="*/ 6851651 h 6851651"/>
                <a:gd name="connsiteX1" fmla="*/ 0 w 1894557"/>
                <a:gd name="connsiteY1" fmla="*/ 6851651 h 6851651"/>
                <a:gd name="connsiteX2" fmla="*/ 0 w 1894557"/>
                <a:gd name="connsiteY2" fmla="*/ 0 h 6851651"/>
                <a:gd name="connsiteX3" fmla="*/ 1894557 w 1894557"/>
                <a:gd name="connsiteY3" fmla="*/ 0 h 685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4557" h="6851651">
                  <a:moveTo>
                    <a:pt x="1894557" y="6851651"/>
                  </a:moveTo>
                  <a:lnTo>
                    <a:pt x="0" y="6851651"/>
                  </a:lnTo>
                  <a:lnTo>
                    <a:pt x="0" y="0"/>
                  </a:lnTo>
                  <a:lnTo>
                    <a:pt x="1894557" y="0"/>
                  </a:lnTo>
                  <a:close/>
                </a:path>
              </a:pathLst>
            </a:custGeom>
            <a:noFill/>
          </p:spPr>
        </p:pic>
        <p:pic>
          <p:nvPicPr>
            <p:cNvPr id="14" name="그림 13" descr="\\psf\Home\Desktop\2016\엣스퍼트 BI 매뉴얼 최종본2\ppt자료\의무실 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8199782" y="5877272"/>
              <a:ext cx="1706218" cy="980728"/>
            </a:xfrm>
            <a:custGeom>
              <a:avLst/>
              <a:gdLst>
                <a:gd name="connsiteX0" fmla="*/ 1706218 w 1706218"/>
                <a:gd name="connsiteY0" fmla="*/ 6870700 h 6870700"/>
                <a:gd name="connsiteX1" fmla="*/ 0 w 1706218"/>
                <a:gd name="connsiteY1" fmla="*/ 6870700 h 6870700"/>
                <a:gd name="connsiteX2" fmla="*/ 0 w 1706218"/>
                <a:gd name="connsiteY2" fmla="*/ 0 h 6870700"/>
                <a:gd name="connsiteX3" fmla="*/ 1706218 w 1706218"/>
                <a:gd name="connsiteY3" fmla="*/ 0 h 687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218" h="6870700">
                  <a:moveTo>
                    <a:pt x="1706218" y="6870700"/>
                  </a:moveTo>
                  <a:lnTo>
                    <a:pt x="0" y="6870700"/>
                  </a:lnTo>
                  <a:lnTo>
                    <a:pt x="0" y="0"/>
                  </a:lnTo>
                  <a:lnTo>
                    <a:pt x="1706218" y="0"/>
                  </a:lnTo>
                  <a:close/>
                </a:path>
              </a:pathLst>
            </a:custGeom>
            <a:noFill/>
          </p:spPr>
        </p:pic>
      </p:grp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l" fontAlgn="base">
              <a:spcBef>
                <a:spcPct val="50000"/>
              </a:spcBef>
              <a:spcAft>
                <a:spcPct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15145" rtl="0" eaLnBrk="1" latinLnBrk="1" hangingPunct="1">
        <a:spcBef>
          <a:spcPct val="0"/>
        </a:spcBef>
        <a:buNone/>
        <a:defRPr kumimoji="1" lang="ko-KR" altLang="en-US" sz="1700" b="0" kern="1200" spc="-43" smtClean="0">
          <a:ln w="12700">
            <a:noFill/>
            <a:prstDash val="solid"/>
          </a:ln>
          <a:solidFill>
            <a:srgbClr val="404041"/>
          </a:solidFill>
          <a:latin typeface="LG스마트체 Bold" panose="020B0600000101010101" pitchFamily="50" charset="-127"/>
          <a:ea typeface="LG스마트체 Bold" panose="020B0600000101010101" pitchFamily="50" charset="-127"/>
          <a:cs typeface="Arial" pitchFamily="34" charset="0"/>
        </a:defRPr>
      </a:lvl1pPr>
    </p:titleStyle>
    <p:bodyStyle>
      <a:lvl1pPr marL="268179" indent="-268179" algn="l" defTabSz="715145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1056" indent="-223483" algn="l" defTabSz="715145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93931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503" indent="-178787" algn="l" defTabSz="715145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075" indent="-178787" algn="l" defTabSz="715145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664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24220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81793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39365" indent="-178787" algn="l" defTabSz="715145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7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145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271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0288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860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5433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3006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0577" algn="l" defTabSz="715145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4316" y="3068960"/>
            <a:ext cx="258376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b="0" spc="-50">
                <a:ln w="12700">
                  <a:noFill/>
                  <a:prstDash val="solid"/>
                </a:ln>
                <a:solidFill>
                  <a:srgbClr val="C30452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  <a:cs typeface="Arial" pitchFamily="34" charset="0"/>
              </a:defRPr>
            </a:lvl1pPr>
          </a:lstStyle>
          <a:p>
            <a:pPr fontAlgn="base"/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2019. 04. </a:t>
            </a:r>
            <a:r>
              <a:rPr kumimoji="1" lang="en-US" altLang="ko-KR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03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  <a:p>
            <a:pPr fontAlgn="base"/>
            <a:r>
              <a:rPr kumimoji="1" lang="ko-KR" altLang="en-US" sz="1000" spc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이규민</a:t>
            </a:r>
            <a:endParaRPr kumimoji="1" lang="en-US" altLang="ko-KR" sz="1000" spc="0" dirty="0">
              <a:solidFill>
                <a:prstClr val="black">
                  <a:lumMod val="85000"/>
                  <a:lumOff val="15000"/>
                </a:prstClr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637632" y="1940438"/>
            <a:ext cx="7772400" cy="406265"/>
          </a:xfrm>
        </p:spPr>
        <p:txBody>
          <a:bodyPr/>
          <a:lstStyle/>
          <a:p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Res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Net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2015)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– CNN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기본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2"/>
          <p:cNvSpPr>
            <a:spLocks noGrp="1" noChangeArrowheads="1"/>
          </p:cNvSpPr>
          <p:nvPr>
            <p:ph type="ctrTitle"/>
          </p:nvPr>
        </p:nvSpPr>
        <p:spPr>
          <a:xfrm>
            <a:off x="904056" y="1838872"/>
            <a:ext cx="7772400" cy="507831"/>
          </a:xfrm>
        </p:spPr>
        <p:txBody>
          <a:bodyPr/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감사합니다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3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824536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324647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Vanishing/exploding Gradient + Covariate Shift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Normalized initialization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Test :  Train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미니배치 평균의 평균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m/(m-1)*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평균분산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   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평균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Gamma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와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Beta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Batch Normalization </a:t>
            </a:r>
            <a:endParaRPr lang="ko-KR" altLang="en-US" sz="2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10470"/>
            <a:ext cx="511256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자유형 9"/>
          <p:cNvSpPr/>
          <p:nvPr/>
        </p:nvSpPr>
        <p:spPr>
          <a:xfrm>
            <a:off x="5582362" y="3068960"/>
            <a:ext cx="2367384" cy="317125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342900" lvl="1" indent="-342900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미니배치 평균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미니배치 분산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정규화</a:t>
            </a:r>
            <a:endParaRPr lang="en-US" altLang="ko-KR" sz="20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342900" lvl="1" indent="-342900" defTabSz="711200">
              <a:lnSpc>
                <a:spcPct val="20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Shift &amp; Scaling</a:t>
            </a:r>
          </a:p>
        </p:txBody>
      </p:sp>
    </p:spTree>
    <p:extLst>
      <p:ext uri="{BB962C8B-B14F-4D97-AF65-F5344CB8AC3E}">
        <p14:creationId xmlns:p14="http://schemas.microsoft.com/office/powerpoint/2010/main" val="2449565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824536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324647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Vanishing/exploding Gradient</a:t>
              </a: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Zero-variances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발생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..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즉 학습이 되지 않는다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Batch Normalization </a:t>
            </a:r>
            <a:endParaRPr lang="ko-KR" altLang="en-US" sz="2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384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287258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 </a:t>
            </a:r>
            <a:r>
              <a:rPr lang="ko-KR" altLang="en-US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록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824536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324647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Perform Linear projection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IF Not</a:t>
            </a:r>
            <a:r>
              <a:rPr lang="ko-KR" altLang="en-US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Equal the dimension</a:t>
            </a:r>
            <a:endParaRPr lang="ko-KR" altLang="en-US" sz="20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33" y="2135048"/>
            <a:ext cx="5309556" cy="75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0763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V="1">
            <a:off x="-8022" y="0"/>
            <a:ext cx="9152022" cy="1960264"/>
          </a:xfrm>
          <a:custGeom>
            <a:avLst/>
            <a:gdLst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0 w 9912350"/>
              <a:gd name="connsiteY7" fmla="*/ 501650 h 2159000"/>
              <a:gd name="connsiteX8" fmla="*/ 6350 w 9912350"/>
              <a:gd name="connsiteY8" fmla="*/ 558800 h 2159000"/>
              <a:gd name="connsiteX0" fmla="*/ 6350 w 9912350"/>
              <a:gd name="connsiteY0" fmla="*/ 558800 h 2159000"/>
              <a:gd name="connsiteX1" fmla="*/ 6350 w 9912350"/>
              <a:gd name="connsiteY1" fmla="*/ 508000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218281 w 9912350"/>
              <a:gd name="connsiteY1" fmla="*/ 596107 h 2159000"/>
              <a:gd name="connsiteX2" fmla="*/ 6654800 w 9912350"/>
              <a:gd name="connsiteY2" fmla="*/ 508000 h 2159000"/>
              <a:gd name="connsiteX3" fmla="*/ 7162800 w 9912350"/>
              <a:gd name="connsiteY3" fmla="*/ 0 h 2159000"/>
              <a:gd name="connsiteX4" fmla="*/ 9912350 w 9912350"/>
              <a:gd name="connsiteY4" fmla="*/ 0 h 2159000"/>
              <a:gd name="connsiteX5" fmla="*/ 9912350 w 9912350"/>
              <a:gd name="connsiteY5" fmla="*/ 2159000 h 2159000"/>
              <a:gd name="connsiteX6" fmla="*/ 0 w 9912350"/>
              <a:gd name="connsiteY6" fmla="*/ 2159000 h 2159000"/>
              <a:gd name="connsiteX7" fmla="*/ 6350 w 9912350"/>
              <a:gd name="connsiteY7" fmla="*/ 558800 h 2159000"/>
              <a:gd name="connsiteX0" fmla="*/ 6350 w 9912350"/>
              <a:gd name="connsiteY0" fmla="*/ 558800 h 2159000"/>
              <a:gd name="connsiteX1" fmla="*/ 6654800 w 9912350"/>
              <a:gd name="connsiteY1" fmla="*/ 508000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2800 w 9912350"/>
              <a:gd name="connsiteY2" fmla="*/ 0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558800 h 2159000"/>
              <a:gd name="connsiteX1" fmla="*/ 6630988 w 9912350"/>
              <a:gd name="connsiteY1" fmla="*/ 553244 h 2159000"/>
              <a:gd name="connsiteX2" fmla="*/ 7167562 w 9912350"/>
              <a:gd name="connsiteY2" fmla="*/ 26193 h 2159000"/>
              <a:gd name="connsiteX3" fmla="*/ 9912350 w 9912350"/>
              <a:gd name="connsiteY3" fmla="*/ 0 h 2159000"/>
              <a:gd name="connsiteX4" fmla="*/ 9912350 w 9912350"/>
              <a:gd name="connsiteY4" fmla="*/ 2159000 h 2159000"/>
              <a:gd name="connsiteX5" fmla="*/ 0 w 9912350"/>
              <a:gd name="connsiteY5" fmla="*/ 2159000 h 2159000"/>
              <a:gd name="connsiteX6" fmla="*/ 6350 w 9912350"/>
              <a:gd name="connsiteY6" fmla="*/ 558800 h 2159000"/>
              <a:gd name="connsiteX0" fmla="*/ 6350 w 9912350"/>
              <a:gd name="connsiteY0" fmla="*/ 849810 h 2450010"/>
              <a:gd name="connsiteX1" fmla="*/ 7314729 w 9912350"/>
              <a:gd name="connsiteY1" fmla="*/ 0 h 2450010"/>
              <a:gd name="connsiteX2" fmla="*/ 7167562 w 9912350"/>
              <a:gd name="connsiteY2" fmla="*/ 317203 h 2450010"/>
              <a:gd name="connsiteX3" fmla="*/ 9912350 w 9912350"/>
              <a:gd name="connsiteY3" fmla="*/ 291010 h 2450010"/>
              <a:gd name="connsiteX4" fmla="*/ 9912350 w 9912350"/>
              <a:gd name="connsiteY4" fmla="*/ 2450010 h 2450010"/>
              <a:gd name="connsiteX5" fmla="*/ 0 w 9912350"/>
              <a:gd name="connsiteY5" fmla="*/ 2450010 h 2450010"/>
              <a:gd name="connsiteX6" fmla="*/ 6350 w 9912350"/>
              <a:gd name="connsiteY6" fmla="*/ 849810 h 2450010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169902 w 9914690"/>
              <a:gd name="connsiteY2" fmla="*/ 338029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  <a:gd name="connsiteX0" fmla="*/ 452 w 9914690"/>
              <a:gd name="connsiteY0" fmla="*/ 0 h 2470836"/>
              <a:gd name="connsiteX1" fmla="*/ 7317069 w 9914690"/>
              <a:gd name="connsiteY1" fmla="*/ 20826 h 2470836"/>
              <a:gd name="connsiteX2" fmla="*/ 7614745 w 9914690"/>
              <a:gd name="connsiteY2" fmla="*/ 364412 h 2470836"/>
              <a:gd name="connsiteX3" fmla="*/ 9914690 w 9914690"/>
              <a:gd name="connsiteY3" fmla="*/ 311836 h 2470836"/>
              <a:gd name="connsiteX4" fmla="*/ 9914690 w 9914690"/>
              <a:gd name="connsiteY4" fmla="*/ 2470836 h 2470836"/>
              <a:gd name="connsiteX5" fmla="*/ 2340 w 9914690"/>
              <a:gd name="connsiteY5" fmla="*/ 2470836 h 2470836"/>
              <a:gd name="connsiteX6" fmla="*/ 452 w 9914690"/>
              <a:gd name="connsiteY6" fmla="*/ 0 h 247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4690" h="2470836">
                <a:moveTo>
                  <a:pt x="452" y="0"/>
                </a:moveTo>
                <a:lnTo>
                  <a:pt x="7317069" y="20826"/>
                </a:lnTo>
                <a:lnTo>
                  <a:pt x="7614745" y="364412"/>
                </a:lnTo>
                <a:lnTo>
                  <a:pt x="9914690" y="311836"/>
                </a:lnTo>
                <a:lnTo>
                  <a:pt x="9914690" y="2470836"/>
                </a:lnTo>
                <a:lnTo>
                  <a:pt x="2340" y="2470836"/>
                </a:lnTo>
                <a:cubicBezTo>
                  <a:pt x="4457" y="1937436"/>
                  <a:pt x="-1665" y="533400"/>
                  <a:pt x="452" y="0"/>
                </a:cubicBezTo>
                <a:close/>
              </a:path>
            </a:pathLst>
          </a:custGeom>
          <a:solidFill>
            <a:srgbClr val="E0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38963" rIns="77925" bIns="389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00" b="1">
              <a:solidFill>
                <a:prstClr val="white"/>
              </a:solidFill>
            </a:endParaRPr>
          </a:p>
        </p:txBody>
      </p:sp>
      <p:pic>
        <p:nvPicPr>
          <p:cNvPr id="7" name="Picture 6" descr="\\psf\Home\Desktop\ppt자료\얇은 라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69338"/>
            <a:ext cx="9144000" cy="38971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7635" y="964042"/>
            <a:ext cx="2012025" cy="4154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sz="2700" spc="-85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endParaRPr lang="ko-KR" altLang="en-US" sz="2700" spc="-85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211960" y="2641199"/>
            <a:ext cx="4680519" cy="1252780"/>
            <a:chOff x="5486401" y="2440657"/>
            <a:chExt cx="3876047" cy="1252779"/>
          </a:xfrm>
        </p:grpSpPr>
        <p:sp>
          <p:nvSpPr>
            <p:cNvPr id="35" name="TextBox 34"/>
            <p:cNvSpPr txBox="1"/>
            <p:nvPr/>
          </p:nvSpPr>
          <p:spPr>
            <a:xfrm>
              <a:off x="6284468" y="2440657"/>
              <a:ext cx="30779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26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Res</a:t>
              </a:r>
              <a:r>
                <a:rPr kumimoji="1" lang="en-US" altLang="ko-KR" sz="2000" spc="-26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Net</a:t>
              </a:r>
              <a:r>
                <a:rPr kumimoji="1" lang="ko-KR" altLang="en-US" sz="2000" spc="-26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의 의의</a:t>
              </a:r>
              <a:endParaRPr kumimoji="1" lang="ko-KR" altLang="en-US" sz="20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86401" y="2440657"/>
              <a:ext cx="628650" cy="125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 sz="3200" b="0" spc="-10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  <a:cs typeface="Arial" pitchFamily="34" charset="0"/>
                </a:defRPr>
              </a:lvl1pPr>
            </a:lstStyle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01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>
                  <a:solidFill>
                    <a:srgbClr val="CD0F46">
                      <a:alpha val="90000"/>
                    </a:srgbClr>
                  </a:solidFill>
                </a:rPr>
                <a:t>02</a:t>
              </a:r>
            </a:p>
            <a:p>
              <a:pPr algn="r" fontAlgn="base">
                <a:lnSpc>
                  <a:spcPct val="110000"/>
                </a:lnSpc>
                <a:spcBef>
                  <a:spcPts val="0"/>
                </a:spcBef>
                <a:spcAft>
                  <a:spcPts val="1023"/>
                </a:spcAft>
              </a:pPr>
              <a:r>
                <a:rPr kumimoji="1" lang="en-US" altLang="ko-KR" sz="2000" spc="-43" dirty="0" smtClean="0">
                  <a:solidFill>
                    <a:srgbClr val="CD0F46">
                      <a:alpha val="90000"/>
                    </a:srgbClr>
                  </a:solidFill>
                </a:rPr>
                <a:t>03</a:t>
              </a:r>
              <a:endParaRPr kumimoji="1" lang="en-US" altLang="ko-KR" sz="2000" spc="-43" dirty="0">
                <a:solidFill>
                  <a:srgbClr val="CD0F46">
                    <a:alpha val="90000"/>
                  </a:srgb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75665" y="310799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요약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75665" y="3550504"/>
            <a:ext cx="3716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spcBef>
                <a:spcPct val="50000"/>
              </a:spcBef>
              <a:defRPr sz="3200" b="0" spc="-10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  <a:cs typeface="Arial" pitchFamily="34" charset="0"/>
              </a:defRPr>
            </a:lvl1pPr>
          </a:lstStyle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kumimoji="1" lang="en-US" altLang="ko-KR" sz="20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ResNet</a:t>
            </a:r>
            <a:r>
              <a:rPr kumimoji="1" lang="ko-KR" altLang="en-US" sz="20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특징</a:t>
            </a:r>
            <a:endParaRPr kumimoji="1" lang="ko-KR" altLang="en-US" sz="20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45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01</a:t>
            </a:r>
            <a:r>
              <a:rPr lang="en-US" altLang="ko-KR" dirty="0" smtClean="0"/>
              <a:t>  </a:t>
            </a:r>
            <a:r>
              <a:rPr lang="en-US" altLang="ko-KR" sz="1800" spc="-26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의의</a:t>
            </a:r>
          </a:p>
        </p:txBody>
      </p:sp>
      <p:sp>
        <p:nvSpPr>
          <p:cNvPr id="10" name="자유형 9"/>
          <p:cNvSpPr/>
          <p:nvPr/>
        </p:nvSpPr>
        <p:spPr>
          <a:xfrm>
            <a:off x="539552" y="2955032"/>
            <a:ext cx="8604448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36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36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36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36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</a:t>
            </a:r>
            <a:r>
              <a:rPr lang="ko-KR" altLang="en-US" sz="36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정석</a:t>
            </a: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36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268760"/>
            <a:ext cx="8424936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9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02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ResNet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요약</a:t>
            </a:r>
            <a:endParaRPr lang="ko-KR" altLang="en-US" sz="1800" spc="-26" dirty="0">
              <a:solidFill>
                <a:prstClr val="black">
                  <a:lumMod val="85000"/>
                  <a:lumOff val="15000"/>
                </a:prst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433094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273201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Residual Connection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더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빠르게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더 깊게 학습시킨다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CNN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모델의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Baseline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간단한 코딩</a:t>
              </a:r>
              <a:r>
                <a:rPr lang="en-US" altLang="ko-KR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But</a:t>
              </a:r>
              <a:r>
                <a:rPr lang="ko-KR" altLang="en-US" sz="2000" b="0" kern="12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엄청난 성능</a:t>
              </a:r>
              <a:endParaRPr lang="en-US" altLang="ko-KR" sz="2000" b="0" kern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Degradation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에 대한 새로운 제안 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 Not Overfitting)</a:t>
              </a:r>
            </a:p>
            <a:p>
              <a:pPr marL="342900" lvl="1" indent="-342900" algn="l" defTabSz="711200" latinLnBrk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ko-KR" altLang="en-US" sz="2000" b="0" kern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자유형 9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CNN(Convolutional </a:t>
            </a: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Neural </a:t>
            </a:r>
            <a:r>
              <a:rPr lang="en-US" altLang="ko-KR" sz="20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Network)</a:t>
            </a:r>
            <a:r>
              <a:rPr lang="en-US" altLang="ko-KR" sz="2000" b="0" kern="1200" dirty="0" smtClean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ko-KR" altLang="en-US" sz="2000" b="0" kern="1200" dirty="0" smtClean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정석</a:t>
            </a:r>
            <a:endParaRPr lang="ko-KR" altLang="en-US" sz="2000" b="0" kern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333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84576"/>
            <a:chOff x="755576" y="1124744"/>
            <a:chExt cx="6768752" cy="4797667"/>
          </a:xfrm>
        </p:grpSpPr>
        <p:sp>
          <p:nvSpPr>
            <p:cNvPr id="7" name="자유형 6"/>
            <p:cNvSpPr/>
            <p:nvPr/>
          </p:nvSpPr>
          <p:spPr>
            <a:xfrm>
              <a:off x="1016461" y="1521865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Vanishing/exploding Gradient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문제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Normalized initialization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Batch Normalization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Fit Residual Mapping</a:t>
              </a: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u="sng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Easier optimize the residual mapping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예시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만약 이전 </a:t>
              </a:r>
              <a:r>
                <a:rPr lang="ko-KR" altLang="en-US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레이어가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최선이라면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이전 </a:t>
              </a:r>
              <a:r>
                <a:rPr lang="ko-KR" altLang="en-US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레이어로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그대로 학습하는 것 보다 </a:t>
              </a:r>
              <a:r>
                <a:rPr lang="ko-KR" altLang="en-US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잔차를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제로로 학습하는 것이 더 쉽다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Global Average Pooling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7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‘CNN(Convolutional Neural Network)’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정석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08920"/>
            <a:ext cx="3248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715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1256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340733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이미지 처리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[256, 480] resized -&gt; Crop 224x224 randomly </a:t>
              </a:r>
            </a:p>
            <a:p>
              <a:pPr marL="457200" lvl="2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		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or horizontal flip (</a:t>
              </a:r>
              <a:r>
                <a:rPr lang="en-US" altLang="ko-KR" sz="2000" dirty="0" err="1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VGGNet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Per-pixel Mean subtracted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Standard color augmentation (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AlexNet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/FC -&gt; BN -&gt; ACT 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기존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914400" lvl="3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en-US" altLang="ko-KR" sz="2000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ConV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/FC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-&gt; ACT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-&gt; </a:t>
              </a:r>
              <a:r>
                <a:rPr lang="en-US" altLang="ko-KR" sz="20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BN 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최근에는 많이 사용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He Weight initialization(Xavier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다음 버전</a:t>
              </a: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)</a:t>
              </a:r>
            </a:p>
            <a:p>
              <a:pPr marL="914400" lvl="3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: </a:t>
              </a:r>
              <a:r>
                <a:rPr lang="ko-KR" alt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활성화 함수 별로 다른 분산 설정</a:t>
              </a:r>
              <a:endPara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256 mini-batch</a:t>
              </a:r>
              <a:endPara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‘CNN(Convolutional Neural Network)’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정석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43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1256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340733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Bottleneck : For Not increasing the complexity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더 높은 복잡도와 크기를 가진다</a:t>
              </a: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</a:t>
              </a: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Identity shortcut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 이 때 발생할 수 있는 문제를 효과적으로 만들어 줌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endParaRPr lang="en-US" altLang="ko-KR" sz="2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  <a:p>
              <a:pPr marL="800100" lvl="2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-"/>
              </a:pPr>
              <a:r>
                <a:rPr lang="en-US" altLang="ko-KR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50-Layer Architecture </a:t>
              </a:r>
              <a:r>
                <a:rPr lang="ko-KR" altLang="en-US" sz="2000" dirty="0" smtClean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부터 사용</a:t>
              </a: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‘CNN(Convolutional Neural Network)’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정석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05" y="3573016"/>
            <a:ext cx="3576356" cy="180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906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124744"/>
            <a:ext cx="7544338" cy="5495294"/>
            <a:chOff x="755576" y="1124744"/>
            <a:chExt cx="6768752" cy="4798707"/>
          </a:xfrm>
        </p:grpSpPr>
        <p:sp>
          <p:nvSpPr>
            <p:cNvPr id="7" name="자유형 6"/>
            <p:cNvSpPr/>
            <p:nvPr/>
          </p:nvSpPr>
          <p:spPr>
            <a:xfrm>
              <a:off x="1016461" y="1340733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7987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‘CNN(Convolutional Neural Network)’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정석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769" y="3624679"/>
            <a:ext cx="4350228" cy="299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자유형 13"/>
          <p:cNvSpPr/>
          <p:nvPr/>
        </p:nvSpPr>
        <p:spPr>
          <a:xfrm>
            <a:off x="1119620" y="908720"/>
            <a:ext cx="6982526" cy="450518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342900" lvl="1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Analysis of Layer Responses</a:t>
            </a: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가정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만약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identity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학습해야 된다면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Residual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학습하는 것이 더 좋을 것이다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Layer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출력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(Response)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분포를 보면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STD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작다</a:t>
            </a:r>
            <a:endParaRPr lang="en-US" altLang="ko-KR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즉</a:t>
            </a:r>
            <a:r>
              <a:rPr lang="en-US" altLang="ko-KR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적합을 위해 학습 할 양도 적다</a:t>
            </a:r>
            <a:endParaRPr lang="en-US" altLang="ko-KR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800100" lvl="2" indent="-342900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588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1692" y="382940"/>
            <a:ext cx="8444160" cy="304699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023"/>
              </a:spcAft>
            </a:pPr>
            <a:r>
              <a:rPr lang="en-US" altLang="ko-KR" dirty="0" smtClean="0">
                <a:solidFill>
                  <a:srgbClr val="CD0F46"/>
                </a:solidFill>
              </a:rPr>
              <a:t>03</a:t>
            </a:r>
            <a:r>
              <a:rPr lang="en-US" altLang="ko-KR" dirty="0" smtClean="0"/>
              <a:t>  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</a:t>
            </a:r>
            <a:r>
              <a:rPr lang="en-US" altLang="ko-KR" sz="1800" spc="-26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</a:t>
            </a:r>
            <a:r>
              <a:rPr lang="ko-KR" altLang="en-US" sz="1800" spc="-26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특</a:t>
            </a:r>
            <a:r>
              <a:rPr lang="ko-KR" altLang="en-US" sz="1800" spc="-26" dirty="0">
                <a:solidFill>
                  <a:prstClr val="black">
                    <a:lumMod val="85000"/>
                    <a:lumOff val="15000"/>
                  </a:prst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징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6442" y="1268760"/>
            <a:ext cx="7544338" cy="5112568"/>
            <a:chOff x="755576" y="1124744"/>
            <a:chExt cx="6768752" cy="4464496"/>
          </a:xfrm>
        </p:grpSpPr>
        <p:sp>
          <p:nvSpPr>
            <p:cNvPr id="7" name="자유형 6"/>
            <p:cNvSpPr/>
            <p:nvPr/>
          </p:nvSpPr>
          <p:spPr>
            <a:xfrm>
              <a:off x="1016461" y="1340733"/>
              <a:ext cx="6264696" cy="3934106"/>
            </a:xfrm>
            <a:custGeom>
              <a:avLst/>
              <a:gdLst>
                <a:gd name="connsiteX0" fmla="*/ 118890 w 713327"/>
                <a:gd name="connsiteY0" fmla="*/ 0 h 5327801"/>
                <a:gd name="connsiteX1" fmla="*/ 594437 w 713327"/>
                <a:gd name="connsiteY1" fmla="*/ 0 h 5327801"/>
                <a:gd name="connsiteX2" fmla="*/ 713327 w 713327"/>
                <a:gd name="connsiteY2" fmla="*/ 118890 h 5327801"/>
                <a:gd name="connsiteX3" fmla="*/ 713327 w 713327"/>
                <a:gd name="connsiteY3" fmla="*/ 5327801 h 5327801"/>
                <a:gd name="connsiteX4" fmla="*/ 713327 w 713327"/>
                <a:gd name="connsiteY4" fmla="*/ 5327801 h 5327801"/>
                <a:gd name="connsiteX5" fmla="*/ 0 w 713327"/>
                <a:gd name="connsiteY5" fmla="*/ 5327801 h 5327801"/>
                <a:gd name="connsiteX6" fmla="*/ 0 w 713327"/>
                <a:gd name="connsiteY6" fmla="*/ 5327801 h 5327801"/>
                <a:gd name="connsiteX7" fmla="*/ 0 w 713327"/>
                <a:gd name="connsiteY7" fmla="*/ 118890 h 5327801"/>
                <a:gd name="connsiteX8" fmla="*/ 118890 w 713327"/>
                <a:gd name="connsiteY8" fmla="*/ 0 h 532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327" h="5327801">
                  <a:moveTo>
                    <a:pt x="713327" y="887986"/>
                  </a:moveTo>
                  <a:lnTo>
                    <a:pt x="713327" y="4439815"/>
                  </a:lnTo>
                  <a:cubicBezTo>
                    <a:pt x="713327" y="4930233"/>
                    <a:pt x="706200" y="5327797"/>
                    <a:pt x="697409" y="5327797"/>
                  </a:cubicBezTo>
                  <a:lnTo>
                    <a:pt x="0" y="5327797"/>
                  </a:lnTo>
                  <a:lnTo>
                    <a:pt x="0" y="5327797"/>
                  </a:lnTo>
                  <a:lnTo>
                    <a:pt x="0" y="4"/>
                  </a:lnTo>
                  <a:lnTo>
                    <a:pt x="0" y="4"/>
                  </a:lnTo>
                  <a:lnTo>
                    <a:pt x="697409" y="4"/>
                  </a:lnTo>
                  <a:cubicBezTo>
                    <a:pt x="706200" y="4"/>
                    <a:pt x="713327" y="397568"/>
                    <a:pt x="713327" y="887986"/>
                  </a:cubicBezTo>
                  <a:close/>
                </a:path>
              </a:pathLst>
            </a:custGeom>
            <a:noFill/>
            <a:ln>
              <a:noFill/>
              <a:prstDash val="sysDash"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0" rIns="44982" bIns="0" numCol="1" spcCol="1270" anchor="ctr" anchorCtr="0">
              <a:noAutofit/>
            </a:bodyPr>
            <a:lstStyle/>
            <a:p>
              <a:pPr marL="342900" lvl="1" indent="-342900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US" altLang="ko-KR" sz="20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55576" y="1124744"/>
              <a:ext cx="6768752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자유형 8"/>
          <p:cNvSpPr/>
          <p:nvPr/>
        </p:nvSpPr>
        <p:spPr>
          <a:xfrm>
            <a:off x="755576" y="650776"/>
            <a:ext cx="6984776" cy="545976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dirty="0">
                <a:solidFill>
                  <a:srgbClr val="CD0F4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‘CNN(Convolutional Neural Network)’</a:t>
            </a:r>
            <a:r>
              <a:rPr lang="ko-KR" altLang="en-US" sz="2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정석</a:t>
            </a:r>
            <a:endParaRPr lang="ko-KR" altLang="en-US" sz="2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421546" cy="27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89" y="4799806"/>
            <a:ext cx="4857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자유형 9"/>
          <p:cNvSpPr/>
          <p:nvPr/>
        </p:nvSpPr>
        <p:spPr>
          <a:xfrm>
            <a:off x="761256" y="3982265"/>
            <a:ext cx="2730624" cy="59886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 </a:t>
            </a:r>
            <a:r>
              <a:rPr lang="en-US" altLang="ko-KR" sz="2000" b="1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Imagenet</a:t>
            </a: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Dataset]</a:t>
            </a:r>
          </a:p>
        </p:txBody>
      </p:sp>
      <p:sp>
        <p:nvSpPr>
          <p:cNvPr id="11" name="자유형 10"/>
          <p:cNvSpPr/>
          <p:nvPr/>
        </p:nvSpPr>
        <p:spPr>
          <a:xfrm>
            <a:off x="755576" y="5710457"/>
            <a:ext cx="2730624" cy="598863"/>
          </a:xfrm>
          <a:custGeom>
            <a:avLst/>
            <a:gdLst>
              <a:gd name="connsiteX0" fmla="*/ 118890 w 713327"/>
              <a:gd name="connsiteY0" fmla="*/ 0 h 5327801"/>
              <a:gd name="connsiteX1" fmla="*/ 594437 w 713327"/>
              <a:gd name="connsiteY1" fmla="*/ 0 h 5327801"/>
              <a:gd name="connsiteX2" fmla="*/ 713327 w 713327"/>
              <a:gd name="connsiteY2" fmla="*/ 118890 h 5327801"/>
              <a:gd name="connsiteX3" fmla="*/ 713327 w 713327"/>
              <a:gd name="connsiteY3" fmla="*/ 5327801 h 5327801"/>
              <a:gd name="connsiteX4" fmla="*/ 713327 w 713327"/>
              <a:gd name="connsiteY4" fmla="*/ 5327801 h 5327801"/>
              <a:gd name="connsiteX5" fmla="*/ 0 w 713327"/>
              <a:gd name="connsiteY5" fmla="*/ 5327801 h 5327801"/>
              <a:gd name="connsiteX6" fmla="*/ 0 w 713327"/>
              <a:gd name="connsiteY6" fmla="*/ 5327801 h 5327801"/>
              <a:gd name="connsiteX7" fmla="*/ 0 w 713327"/>
              <a:gd name="connsiteY7" fmla="*/ 118890 h 5327801"/>
              <a:gd name="connsiteX8" fmla="*/ 118890 w 713327"/>
              <a:gd name="connsiteY8" fmla="*/ 0 h 532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327" h="5327801">
                <a:moveTo>
                  <a:pt x="713327" y="887986"/>
                </a:moveTo>
                <a:lnTo>
                  <a:pt x="713327" y="4439815"/>
                </a:lnTo>
                <a:cubicBezTo>
                  <a:pt x="713327" y="4930233"/>
                  <a:pt x="706200" y="5327797"/>
                  <a:pt x="697409" y="5327797"/>
                </a:cubicBezTo>
                <a:lnTo>
                  <a:pt x="0" y="5327797"/>
                </a:lnTo>
                <a:lnTo>
                  <a:pt x="0" y="5327797"/>
                </a:lnTo>
                <a:lnTo>
                  <a:pt x="0" y="4"/>
                </a:lnTo>
                <a:lnTo>
                  <a:pt x="0" y="4"/>
                </a:lnTo>
                <a:lnTo>
                  <a:pt x="697409" y="4"/>
                </a:lnTo>
                <a:cubicBezTo>
                  <a:pt x="706200" y="4"/>
                  <a:pt x="713327" y="397568"/>
                  <a:pt x="713327" y="887986"/>
                </a:cubicBezTo>
                <a:close/>
              </a:path>
            </a:pathLst>
          </a:custGeom>
          <a:noFill/>
          <a:ln>
            <a:noFill/>
            <a:prstDash val="sysDash"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0" rIns="44982" bIns="0" numCol="1" spcCol="1270" anchor="ctr" anchorCtr="0">
            <a:noAutofit/>
          </a:bodyPr>
          <a:lstStyle/>
          <a:p>
            <a:pPr marL="0" lvl="1" defTabSz="7112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ko-KR" sz="2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 CIFAR-10 Dataset]</a:t>
            </a:r>
          </a:p>
        </p:txBody>
      </p:sp>
    </p:spTree>
    <p:extLst>
      <p:ext uri="{BB962C8B-B14F-4D97-AF65-F5344CB8AC3E}">
        <p14:creationId xmlns:p14="http://schemas.microsoft.com/office/powerpoint/2010/main" val="2774797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별첨">
  <a:themeElements>
    <a:clrScheme name="서브원_테마">
      <a:dk1>
        <a:sysClr val="windowText" lastClr="000000"/>
      </a:dk1>
      <a:lt1>
        <a:sysClr val="window" lastClr="FFFFFF"/>
      </a:lt1>
      <a:dk2>
        <a:srgbClr val="CD0F46"/>
      </a:dk2>
      <a:lt2>
        <a:srgbClr val="EAEBEC"/>
      </a:lt2>
      <a:accent1>
        <a:srgbClr val="CD0F46"/>
      </a:accent1>
      <a:accent2>
        <a:srgbClr val="EE4472"/>
      </a:accent2>
      <a:accent3>
        <a:srgbClr val="928785"/>
      </a:accent3>
      <a:accent4>
        <a:srgbClr val="B1A8A6"/>
      </a:accent4>
      <a:accent5>
        <a:srgbClr val="C6C2C2"/>
      </a:accent5>
      <a:accent6>
        <a:srgbClr val="DBD7D5"/>
      </a:accent6>
      <a:hlink>
        <a:srgbClr val="0563C1"/>
      </a:hlink>
      <a:folHlink>
        <a:srgbClr val="954F72"/>
      </a:folHlink>
    </a:clrScheme>
    <a:fontScheme name="서브원_테마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319</Words>
  <Application>Microsoft Office PowerPoint</Application>
  <PresentationFormat>화면 슬라이드 쇼(4:3)</PresentationFormat>
  <Paragraphs>92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Office 테마</vt:lpstr>
      <vt:lpstr>3_별첨</vt:lpstr>
      <vt:lpstr>4_별첨</vt:lpstr>
      <vt:lpstr>ResNet (2015) – CNN 기본</vt:lpstr>
      <vt:lpstr>INDEX</vt:lpstr>
      <vt:lpstr>01  ResNet의 의의</vt:lpstr>
      <vt:lpstr>02  ResNet의 요약</vt:lpstr>
      <vt:lpstr>03  ResNet의 특징</vt:lpstr>
      <vt:lpstr>03  ResNet의 특징</vt:lpstr>
      <vt:lpstr>03  ResNet의 특징</vt:lpstr>
      <vt:lpstr>03  ResNet의 특징</vt:lpstr>
      <vt:lpstr>03  ResNet의 특징</vt:lpstr>
      <vt:lpstr>감사합니다.</vt:lpstr>
      <vt:lpstr>부 록</vt:lpstr>
      <vt:lpstr>부 록</vt:lpstr>
      <vt:lpstr>부 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이규민</dc:creator>
  <cp:lastModifiedBy>이규민</cp:lastModifiedBy>
  <cp:revision>160</cp:revision>
  <dcterms:created xsi:type="dcterms:W3CDTF">2019-01-31T00:58:57Z</dcterms:created>
  <dcterms:modified xsi:type="dcterms:W3CDTF">2019-04-04T04:27:10Z</dcterms:modified>
</cp:coreProperties>
</file>