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8"/>
  </p:notesMasterIdLst>
  <p:sldIdLst>
    <p:sldId id="258" r:id="rId4"/>
    <p:sldId id="259" r:id="rId5"/>
    <p:sldId id="268" r:id="rId6"/>
    <p:sldId id="269" r:id="rId7"/>
    <p:sldId id="271" r:id="rId8"/>
    <p:sldId id="275" r:id="rId9"/>
    <p:sldId id="276" r:id="rId10"/>
    <p:sldId id="278" r:id="rId11"/>
    <p:sldId id="280" r:id="rId12"/>
    <p:sldId id="281" r:id="rId13"/>
    <p:sldId id="283" r:id="rId14"/>
    <p:sldId id="284" r:id="rId15"/>
    <p:sldId id="285" r:id="rId16"/>
    <p:sldId id="286" r:id="rId17"/>
    <p:sldId id="267" r:id="rId18"/>
    <p:sldId id="272" r:id="rId19"/>
    <p:sldId id="273" r:id="rId20"/>
    <p:sldId id="277" r:id="rId21"/>
    <p:sldId id="279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F46"/>
    <a:srgbClr val="00B0F0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2051" autoAdjust="0"/>
  </p:normalViewPr>
  <p:slideViewPr>
    <p:cSldViewPr>
      <p:cViewPr varScale="1">
        <p:scale>
          <a:sx n="78" d="100"/>
          <a:sy n="78" d="100"/>
        </p:scale>
        <p:origin x="-8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2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2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2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2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2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37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2019. 04. 15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40438"/>
            <a:ext cx="7772400" cy="406265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Fast-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CNN (2015) – Detection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Multi-task LOSS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Discrete Prob. (per 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 :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𝑝</m:t>
                      </m:r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b="0" dirty="0" smtClean="0">
                      <a:ea typeface="LG스마트체 Regular" panose="020B0600000101010101" pitchFamily="50" charset="-127"/>
                    </a:rPr>
                    <a:t>Bounding-box regression offset 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𝐾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= 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𝑤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 smtClean="0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h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Ground-truth class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𝑢</m:t>
                      </m:r>
                    </m:oMath>
                  </a14:m>
                  <a:r>
                    <a:rPr lang="en-US" altLang="ko-KR" sz="2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,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Bounding-box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𝑣</m:t>
                      </m:r>
                    </m:oMath>
                  </a14:m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b="0" dirty="0" smtClean="0">
                      <a:ea typeface="LG스마트체 Regular" panose="020B0600000101010101" pitchFamily="50" charset="-127"/>
                    </a:rPr>
                    <a:t>Loss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𝐿</m:t>
                      </m:r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on each labeled 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𝑐𝑙𝑠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𝑢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= 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𝑢</m:t>
                              </m:r>
                            </m:sub>
                          </m:sSub>
                        </m:e>
                      </m:func>
                    </m:oMath>
                  </a14:m>
                  <a:endParaRPr lang="en-US" altLang="ko-KR" sz="2000" b="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404" t="-8895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39" y="3858856"/>
            <a:ext cx="5090144" cy="48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6" y="4896521"/>
            <a:ext cx="1242640" cy="140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08" y="4827143"/>
            <a:ext cx="2159348" cy="154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59" b="98883" l="17102" r="96200">
                        <a14:foregroundMark x1="14964" y1="3352" x2="23040" y2="51397"/>
                        <a14:foregroundMark x1="22803" y1="51955" x2="15677" y2="97765"/>
                        <a14:foregroundMark x1="15914" y1="98883" x2="95962" y2="97765"/>
                        <a14:foregroundMark x1="95487" y1="96648" x2="95724" y2="1117"/>
                        <a14:foregroundMark x1="95012" y1="2793" x2="13777" y2="2793"/>
                        <a14:backgroundMark x1="13302" y1="3911" x2="21378" y2="49162"/>
                        <a14:backgroundMark x1="21615" y1="50279" x2="14252" y2="94972"/>
                        <a14:backgroundMark x1="14964" y1="93855" x2="475" y2="93296"/>
                        <a14:backgroundMark x1="950" y1="92737" x2="950" y2="6704"/>
                        <a14:backgroundMark x1="713" y1="8380" x2="12589" y2="3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389527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96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Multi-task LOSS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b="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000" b="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Loss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보다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Outlier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의 덜 영향을 받음</a:t>
                  </a:r>
                  <a:endParaRPr lang="en-US" altLang="ko-KR" sz="2000" b="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b="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/>
                          <a:ea typeface="LG스마트체 Regular" panose="020B0600000101010101" pitchFamily="50" charset="-127"/>
                        </a:rPr>
                        <m:t>𝜆</m:t>
                      </m:r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balance of two loss 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/>
                          <a:ea typeface="LG스마트체 Regular" panose="020B0600000101010101" pitchFamily="50" charset="-127"/>
                        </a:rPr>
                        <m:t>𝑣</m:t>
                      </m:r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zero mean and unit variance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/>
                          <a:ea typeface="LG스마트체 Regular" panose="020B0600000101010101" pitchFamily="50" charset="-127"/>
                        </a:rPr>
                        <m:t>𝜆</m:t>
                      </m:r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=1</m:t>
                      </m:r>
                    </m:oMath>
                  </a14:m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404" t="-8034" b="-10760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21531"/>
            <a:ext cx="2667348" cy="190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9" b="98883" l="17102" r="96200">
                        <a14:foregroundMark x1="14964" y1="3352" x2="23040" y2="51397"/>
                        <a14:foregroundMark x1="22803" y1="51955" x2="15677" y2="97765"/>
                        <a14:foregroundMark x1="15914" y1="98883" x2="95962" y2="97765"/>
                        <a14:foregroundMark x1="95487" y1="96648" x2="95724" y2="1117"/>
                        <a14:foregroundMark x1="95012" y1="2793" x2="13777" y2="2793"/>
                        <a14:backgroundMark x1="13302" y1="3911" x2="21378" y2="49162"/>
                        <a14:backgroundMark x1="21615" y1="50279" x2="14252" y2="94972"/>
                        <a14:backgroundMark x1="14964" y1="93855" x2="475" y2="93296"/>
                        <a14:backgroundMark x1="950" y1="92737" x2="950" y2="6704"/>
                        <a14:backgroundMark x1="713" y1="8380" x2="12589" y2="3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40" y="1811364"/>
            <a:ext cx="4820763" cy="204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5" y="4446456"/>
            <a:ext cx="5090144" cy="48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218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Mini-batch for Training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Object proposal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중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25% 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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Intersection over Union(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IoU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) ≧ 0.5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[0.1, 0.5) 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IoU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는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Background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예제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/>
                          <a:ea typeface="LG스마트체 Regular" panose="020B0600000101010101" pitchFamily="50" charset="-127"/>
                        </a:rPr>
                        <m:t>𝑢</m:t>
                      </m:r>
                      <m:r>
                        <a:rPr lang="en-US" altLang="ko-KR" sz="2000" b="0" i="1" smtClean="0">
                          <a:latin typeface="Cambria Math"/>
                          <a:ea typeface="LG스마트체 Regular" panose="020B0600000101010101" pitchFamily="50" charset="-127"/>
                        </a:rPr>
                        <m:t>=0</m:t>
                      </m:r>
                    </m:oMath>
                  </a14:m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Data Augmentation : horizontally flipped (</a:t>
                  </a:r>
                  <a:r>
                    <a:rPr lang="en-US" altLang="ko-KR" sz="2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0.5 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prob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Back-propagation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 through </a:t>
                  </a: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pooling layer.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Input xi feature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의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Gradient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는 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err="1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의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Gradient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합과 같다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 regions &amp; location)</a:t>
                  </a: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565" t="-8034" r="-1131" b="-11191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09" y="3861048"/>
            <a:ext cx="231863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556101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717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Training – Hyper parameter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Global learning rate : 0.001 (SGD hyper-para. </a:t>
                  </a:r>
                  <a:r>
                    <a:rPr lang="ko-KR" altLang="en-US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부분</a:t>
                  </a: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Weight rate 2  / Bias rate 1</a:t>
                  </a:r>
                </a:p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Detection </a:t>
                  </a:r>
                  <a:r>
                    <a:rPr lang="ko-KR" altLang="en-US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과정</a:t>
                  </a: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(Testing)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When using image pyramid, </a:t>
                  </a:r>
                  <a:r>
                    <a:rPr lang="ko-KR" altLang="en-US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각 </a:t>
                  </a:r>
                  <a:r>
                    <a:rPr lang="en-US" altLang="ko-KR" sz="2000" dirty="0" err="1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</a:t>
                  </a: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 </a:t>
                  </a:r>
                  <a:r>
                    <a:rPr lang="ko-KR" altLang="en-US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는 </a:t>
                  </a: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224^2 </a:t>
                  </a:r>
                  <a:r>
                    <a:rPr lang="ko-KR" altLang="en-US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픽셀에 가깝게 </a:t>
                  </a: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Scaled (Section 3 - </a:t>
                  </a:r>
                  <a:r>
                    <a:rPr lang="ko-KR" altLang="en-US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처음</a:t>
                  </a:r>
                  <a:r>
                    <a:rPr lang="en-US" altLang="ko-KR" sz="2000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AutoNum type="arabicPeriod"/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𝑃𝑟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𝑐𝑙𝑎𝑠𝑠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 |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𝑟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 ≜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를 통해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, </a:t>
                  </a:r>
                  <a:r>
                    <a:rPr lang="en-US" altLang="ko-KR" sz="2000" dirty="0" err="1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마다의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class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를 추정</a:t>
                  </a:r>
                  <a:endParaRPr lang="en-US" altLang="ko-KR" sz="20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AutoNum type="arabicPeriod"/>
                  </a:pP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각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Class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마다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, Non-maximum suppression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수행</a:t>
                  </a:r>
                  <a:endParaRPr lang="en-US" altLang="ko-KR" sz="20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AutoNum type="arabicPeriod"/>
                  </a:pPr>
                  <a:endParaRPr lang="en-US" altLang="ko-KR" sz="20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AutoNum type="arabicPeriod"/>
                  </a:pPr>
                  <a:endParaRPr lang="en-US" altLang="ko-KR" sz="20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565" t="-7461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560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Detection </a:t>
                  </a:r>
                  <a:r>
                    <a:rPr lang="ko-KR" altLang="en-US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과정</a:t>
                  </a:r>
                  <a:r>
                    <a:rPr lang="en-US" altLang="ko-KR" sz="2000" b="1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(Testing)  For FC – time spending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FC layer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의 계산 시간은 </a:t>
                  </a:r>
                  <a:r>
                    <a:rPr lang="en-US" altLang="ko-KR" sz="2000" dirty="0" err="1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ConV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보다 적다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– Classification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문제</a:t>
                  </a:r>
                  <a:endParaRPr lang="en-US" altLang="ko-KR" sz="20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FC layer</a:t>
                  </a:r>
                  <a:r>
                    <a:rPr lang="ko-KR" altLang="en-US" sz="2000" dirty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의 계산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시간은 매우 증가한다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. – Detection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문제</a:t>
                  </a:r>
                  <a:endParaRPr lang="en-US" altLang="ko-KR" sz="20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altLang="ko-KR" sz="2000" b="1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FC</a:t>
                  </a:r>
                  <a:r>
                    <a:rPr lang="ko-KR" altLang="en-US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에 </a:t>
                  </a:r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SVD</a:t>
                  </a:r>
                  <a:r>
                    <a:rPr lang="ko-KR" altLang="en-US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의 활용 제안</a:t>
                  </a:r>
                  <a:endParaRPr lang="en-US" altLang="ko-KR" sz="2000" b="1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2000" dirty="0" err="1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파라미터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수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UV 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 t(U +V)</a:t>
                  </a:r>
                  <a:endParaRPr lang="en-US" altLang="ko-KR" sz="20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FC layer -&gt; 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두 개의 선형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Transformation </a:t>
                  </a:r>
                  <a:r>
                    <a:rPr lang="ko-KR" altLang="en-US" sz="2000" dirty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함</a:t>
                  </a:r>
                  <a:endParaRPr lang="en-US" altLang="ko-KR" sz="20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1_layer</a:t>
                  </a: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  (t x V) 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  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2_layer 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𝑈</m:t>
                      </m:r>
                    </m:oMath>
                  </a14:m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(U x t)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목적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SPEED UP, </a:t>
                  </a:r>
                  <a:r>
                    <a:rPr lang="ko-KR" altLang="en-US" sz="2000" dirty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when the number of </a:t>
                  </a:r>
                  <a:r>
                    <a:rPr lang="en-US" altLang="ko-KR" sz="2000" dirty="0" err="1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RoIs</a:t>
                  </a:r>
                  <a:r>
                    <a:rPr lang="en-US" altLang="ko-KR" sz="2000" dirty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is large</a:t>
                  </a: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386017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565" t="-8034" b="-14060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61" y="2852935"/>
            <a:ext cx="2991434" cy="1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4318958"/>
            <a:ext cx="1779984" cy="44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020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 net :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Sharing computation (Feature Map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공유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 layer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SPPnet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(Spatial Pyramid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ooling)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31" y="2348880"/>
            <a:ext cx="6625363" cy="417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3823592"/>
            <a:ext cx="5328592" cy="39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 Layer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- input : Conv Layer -&gt; Max Pooling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 Sliding Window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 Size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Depend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- SPP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not depend 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SPPnet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(Spatial Pyramid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ooling)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53" y="2924944"/>
            <a:ext cx="3885280" cy="340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284984"/>
            <a:ext cx="3499587" cy="23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864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 Layer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- input : Conv Layer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 SPP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not depend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논문에서 사용한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 Layer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bin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크게 영향을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X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	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Fast RCNN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영향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SPPnet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(Spatial Pyramid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ooling)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6" y="3806825"/>
            <a:ext cx="4917006" cy="264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124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908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Brute Force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미리 정한 사이즈로 이미지를 사전 처리 후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Train &amp; Test 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Multi-scale approach by using image pyramid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Pyramid scale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Random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하게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Sample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augmentation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유사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결론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중요하지 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않다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(</a:t>
              </a:r>
              <a:r>
                <a:rPr lang="en-US" altLang="ko-KR" sz="2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Sec 5.2.) 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1. Multi-scale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인한 성능의 향상이 크지 않다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2. Multi-scale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인한 속도의 저하가 매우 크다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5" y="650776"/>
            <a:ext cx="7920881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Scale invariance : Object detection</a:t>
            </a: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중요한가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 (Sec 2.4 &amp; Sec 5.2)</a:t>
            </a:r>
            <a:endParaRPr lang="ko-KR" altLang="en-US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30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Fast R-CNN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Fast R-CNN 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Fast R-CNN 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Freeze </a:t>
              </a:r>
              <a:r>
                <a:rPr lang="ko-KR" altLang="en-US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실험</a:t>
              </a: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최하위 단위는 학습을 안 하는 것이 좋다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ConV3_1  or ConV2_1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까지 학습 했을 때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결과가 좋다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Pooling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활용한 학습은 중요하다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( Fast R-CNN 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ConV2_1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부터의 학습은 학습시간을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1.3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배  늦춘다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5" y="650776"/>
            <a:ext cx="7920881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Which layers to fine-tune? (Sec 4.5)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59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4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Cls</a:t>
              </a: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&amp; BB </a:t>
              </a:r>
              <a:r>
                <a:rPr lang="en-US" altLang="ko-KR" sz="20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</a:t>
              </a: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Loss </a:t>
              </a:r>
              <a:r>
                <a:rPr lang="ko-KR" altLang="en-US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</a:t>
              </a: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최하위 단위는 학습을 안 하는 것이 좋다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ConV3_1  or ConV2_1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까지 학습 했을 때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결과가 좋다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Pooling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활용한 학습은 중요하다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( Fast R-CNN 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ConV2_1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부터의 학습은 학습시간을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1.3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배  늦춘다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5" y="650776"/>
            <a:ext cx="7920881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Multi-task help? (Sec 5.1)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4" y="4187155"/>
            <a:ext cx="7633476" cy="150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329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과거의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Proposal </a:t>
              </a:r>
              <a:r>
                <a:rPr lang="ko-KR" altLang="en-US" sz="200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매커니즘</a:t>
              </a:r>
              <a:endPara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i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Sparse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selective search 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여러 개 중 평가할 몇 가지만 남기고 제거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DPM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방식을 향상</a:t>
              </a: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RCNN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향상</a:t>
              </a: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 startAt="2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i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Dense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DPM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en-US" altLang="ko-KR" sz="1400" dirty="0">
                  <a:solidFill>
                    <a:schemeClr val="tx1"/>
                  </a:solidFill>
                </a:rPr>
                <a:t>Object detection with discriminatively trained part based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models)</a:t>
              </a:r>
              <a:endPara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5" y="650776"/>
            <a:ext cx="7920881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More proposals better? (Sec 5.4)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23592"/>
            <a:ext cx="4471267" cy="270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688632" y="5559472"/>
            <a:ext cx="2843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새로운 척도 </a:t>
            </a:r>
            <a:r>
              <a:rPr lang="en-US" altLang="ko-KR" sz="1400" dirty="0" smtClean="0"/>
              <a:t>AR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Proposal</a:t>
            </a:r>
            <a:r>
              <a:rPr lang="ko-KR" altLang="en-US" sz="1400" dirty="0" smtClean="0"/>
              <a:t>이 늘어 날 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증가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mAP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와 관련성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떨어짐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평가 척도로 적절성 의문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238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6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328593"/>
            <a:chOff x="755576" y="1124744"/>
            <a:chExt cx="6768752" cy="493093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Mixture Graphical Model ( Markov Random Fields)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구성 요소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1. Root Filter : define a Detection window, weights for a 			region feature vector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2. Part Filter (Multiple) : small part of object. (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두 배 해상도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3. Spatial Model : Scoring the locations of part filter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relative to the root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93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5" y="650776"/>
            <a:ext cx="7920881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DPM (Deformable Parts Model)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25144"/>
            <a:ext cx="4849355" cy="180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632802"/>
            <a:ext cx="6606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https://lilianweng.github.io/lil-log/2017/12/15/object-recognition-for-dummies-part-2.html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4697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6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196752"/>
            <a:ext cx="8000014" cy="5544616"/>
            <a:chOff x="755576" y="1058110"/>
            <a:chExt cx="6768752" cy="5130838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Mixture Graphical Model ( Markov Random Fields)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058110"/>
              <a:ext cx="6768752" cy="5130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5" y="650776"/>
            <a:ext cx="7920881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DPM (Deformable Parts Model)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21" y="1533872"/>
            <a:ext cx="5113987" cy="506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0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‘Fast R-CNN’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R-CNN 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중반</a:t>
            </a:r>
            <a:endParaRPr lang="en-US" altLang="ko-KR" sz="36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단계를 축소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: Training single-stage, using a multi-task loss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Can update all network Layers (End-to-End)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 disk storage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Only One pyramid level ( ≃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SPPnet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Multi-task LOSS</a:t>
              </a:r>
              <a:b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R-CNN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628" y="6182383"/>
            <a:ext cx="7555607" cy="503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/>
              <a:t>Code </a:t>
            </a:r>
            <a:r>
              <a:rPr lang="ko-KR" altLang="en-US" sz="2000" dirty="0"/>
              <a:t>주소</a:t>
            </a:r>
            <a:r>
              <a:rPr lang="en-US" altLang="ko-KR" sz="2000" dirty="0"/>
              <a:t> : https://github.com/rbgirshick/ fast-</a:t>
            </a:r>
            <a:r>
              <a:rPr lang="en-US" altLang="ko-KR" sz="2000" dirty="0" err="1"/>
              <a:t>rcnn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기존의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여러 단계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(Proposal &amp; Refine Localization)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한 단계로 통합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: 9x faster R-CNN / 3x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SPPnet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RCNN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단점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1. multi-stage (Conv, SVM, BB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1371600" lvl="4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2.  Expensive Resource (Train)</a:t>
              </a:r>
            </a:p>
            <a:p>
              <a:pPr marL="1371600" lvl="4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3.  Slow (Test – 47s / image on GPU)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SPPnet</a:t>
              </a:r>
              <a:r>
                <a:rPr lang="ko-KR" altLang="en-US" sz="1600" baseline="50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부록</a:t>
              </a:r>
              <a:r>
                <a:rPr lang="en-US" altLang="ko-KR" sz="1600" baseline="50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단점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1. multi-stage 2. Can’t update CNN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1371600" lvl="4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45" y="6542277"/>
            <a:ext cx="3352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https://man-about-town.tistory.com/52</a:t>
            </a:r>
            <a:endParaRPr lang="ko-KR" altLang="en-US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18" y="4797152"/>
            <a:ext cx="39560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구조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(regions of interest) projection  : image + proposal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pooling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feature vector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Softmax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&amp; per-class bounding-box regression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45" y="6542277"/>
            <a:ext cx="3352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https://man-about-town.tistory.com/52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55"/>
          <a:stretch/>
        </p:blipFill>
        <p:spPr bwMode="auto">
          <a:xfrm>
            <a:off x="1659755" y="3938325"/>
            <a:ext cx="6198670" cy="242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665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구조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Softmax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K object classes + background : K+1</a:t>
              </a:r>
            </a:p>
            <a:p>
              <a:pPr lvl="2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per-class bounding-box regression </a:t>
              </a: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Four numbers each of the K object classes : 4 x K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45" y="6542277"/>
            <a:ext cx="3352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https://man-about-town.tistory.com/52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55"/>
          <a:stretch/>
        </p:blipFill>
        <p:spPr bwMode="auto">
          <a:xfrm>
            <a:off x="1009254" y="3284984"/>
            <a:ext cx="7498713" cy="29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59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Pooling Layer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Fixed H x W (e.g., 7x7) : H, W -  hyper-para.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좌표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(r, c, h, w) : Top-left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좌표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&amp;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크기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45" y="6542277"/>
            <a:ext cx="6856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https://medium.com/coinmonks/review-fast-r-cnn-object-detection-a82e172e87ba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57" y="2778871"/>
            <a:ext cx="5256584" cy="357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3140968"/>
            <a:ext cx="147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Top-left : (0, 3)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94816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Sampling ( </a:t>
              </a:r>
              <a:r>
                <a:rPr lang="ko-KR" altLang="en-US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포괄적인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mini-batch </a:t>
              </a:r>
              <a:r>
                <a:rPr lang="ko-KR" altLang="en-US" sz="2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구성 전략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SPPnet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| R-CNN : 1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이미지당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개의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= 1 mini-batch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 Fast RCNN : 2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이미지 당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64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= 128 mini-batch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즉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128 mini-batch / 2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이미지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대략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64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배 빠를 것 이다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..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저자의 걱정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 Sharing the computation == same image correlated == slow convergence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BUT,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그런 문제는 일어나지 않았다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‘R-CNN’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815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17965</TotalTime>
  <Words>892</Words>
  <Application>Microsoft Office PowerPoint</Application>
  <PresentationFormat>화면 슬라이드 쇼(4:3)</PresentationFormat>
  <Paragraphs>240</Paragraphs>
  <Slides>24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Office 테마</vt:lpstr>
      <vt:lpstr>3_별첨</vt:lpstr>
      <vt:lpstr>4_별첨</vt:lpstr>
      <vt:lpstr>Fast-RCNN (2015) – Detection</vt:lpstr>
      <vt:lpstr>INDEX</vt:lpstr>
      <vt:lpstr>01  Fast R-CNN의 의의</vt:lpstr>
      <vt:lpstr>02  Fast R-CNN의 요약</vt:lpstr>
      <vt:lpstr>03  Fast R-CNN의 특징</vt:lpstr>
      <vt:lpstr>03  Fast R-CNN의 특징</vt:lpstr>
      <vt:lpstr>03  Fast R-CNN의 특징</vt:lpstr>
      <vt:lpstr>03  Fast R-CNN의 특징</vt:lpstr>
      <vt:lpstr>03  Fast R-CNN의 특징</vt:lpstr>
      <vt:lpstr>03  Fast R-CNN의 특징</vt:lpstr>
      <vt:lpstr>03  Fast R-CNN의 특징</vt:lpstr>
      <vt:lpstr>03  Fast R-CNN의 특징</vt:lpstr>
      <vt:lpstr>03  Fast R-CNN의 특징</vt:lpstr>
      <vt:lpstr>03  Fast R-CNN의 특징</vt:lpstr>
      <vt:lpstr>감사합니다.</vt:lpstr>
      <vt:lpstr>부 록 1</vt:lpstr>
      <vt:lpstr>부 록 1</vt:lpstr>
      <vt:lpstr>부 록 1</vt:lpstr>
      <vt:lpstr>부 록 2</vt:lpstr>
      <vt:lpstr>부 록 3</vt:lpstr>
      <vt:lpstr>부 록 4</vt:lpstr>
      <vt:lpstr>부 록 5</vt:lpstr>
      <vt:lpstr>부 록 6</vt:lpstr>
      <vt:lpstr>부 록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358</cp:revision>
  <dcterms:created xsi:type="dcterms:W3CDTF">2019-01-31T00:58:57Z</dcterms:created>
  <dcterms:modified xsi:type="dcterms:W3CDTF">2019-04-22T06:26:04Z</dcterms:modified>
</cp:coreProperties>
</file>