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6" r:id="rId3"/>
  </p:sldMasterIdLst>
  <p:notesMasterIdLst>
    <p:notesMasterId r:id="rId39"/>
  </p:notesMasterIdLst>
  <p:sldIdLst>
    <p:sldId id="258" r:id="rId4"/>
    <p:sldId id="259" r:id="rId5"/>
    <p:sldId id="268" r:id="rId6"/>
    <p:sldId id="269" r:id="rId7"/>
    <p:sldId id="271" r:id="rId8"/>
    <p:sldId id="274" r:id="rId9"/>
    <p:sldId id="275" r:id="rId10"/>
    <p:sldId id="277" r:id="rId11"/>
    <p:sldId id="297" r:id="rId12"/>
    <p:sldId id="279" r:id="rId13"/>
    <p:sldId id="280" r:id="rId14"/>
    <p:sldId id="283" r:id="rId15"/>
    <p:sldId id="281" r:id="rId16"/>
    <p:sldId id="282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8" r:id="rId26"/>
    <p:sldId id="299" r:id="rId27"/>
    <p:sldId id="267" r:id="rId28"/>
    <p:sldId id="272" r:id="rId29"/>
    <p:sldId id="273" r:id="rId30"/>
    <p:sldId id="276" r:id="rId31"/>
    <p:sldId id="292" r:id="rId32"/>
    <p:sldId id="293" r:id="rId33"/>
    <p:sldId id="294" r:id="rId34"/>
    <p:sldId id="296" r:id="rId35"/>
    <p:sldId id="295" r:id="rId36"/>
    <p:sldId id="300" r:id="rId37"/>
    <p:sldId id="301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F46"/>
    <a:srgbClr val="00B0F0"/>
    <a:srgbClr val="F3638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8" autoAdjust="0"/>
    <p:restoredTop sz="92051" autoAdjust="0"/>
  </p:normalViewPr>
  <p:slideViewPr>
    <p:cSldViewPr>
      <p:cViewPr>
        <p:scale>
          <a:sx n="75" d="100"/>
          <a:sy n="75" d="100"/>
        </p:scale>
        <p:origin x="-174" y="-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81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CDC2D-AA1E-4B44-B6A0-8579108D6CC4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9B091-39AE-47A7-9910-0F3F05438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84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9DD39-C8F1-4924-8862-80777577CB38}" type="slidenum">
              <a:rPr lang="ko-KR" altLang="en-US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276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9B091-39AE-47A7-9910-0F3F054387D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33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9B091-39AE-47A7-9910-0F3F054387D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33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9B091-39AE-47A7-9910-0F3F054387D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33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9B091-39AE-47A7-9910-0F3F054387D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33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9B091-39AE-47A7-9910-0F3F054387D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33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9B091-39AE-47A7-9910-0F3F054387D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33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9B091-39AE-47A7-9910-0F3F054387D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330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9B091-39AE-47A7-9910-0F3F054387D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330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9B091-39AE-47A7-9910-0F3F054387D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33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9B091-39AE-47A7-9910-0F3F054387D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33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9B091-39AE-47A7-9910-0F3F054387D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935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9B091-39AE-47A7-9910-0F3F054387D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33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9B091-39AE-47A7-9910-0F3F054387D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330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9B091-39AE-47A7-9910-0F3F054387D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330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9B091-39AE-47A7-9910-0F3F054387D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330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9B091-39AE-47A7-9910-0F3F054387D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330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9B091-39AE-47A7-9910-0F3F054387D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330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9B091-39AE-47A7-9910-0F3F054387D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330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9B091-39AE-47A7-9910-0F3F054387D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330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9B091-39AE-47A7-9910-0F3F054387D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330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9B091-39AE-47A7-9910-0F3F054387D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33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9B091-39AE-47A7-9910-0F3F054387D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330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9B091-39AE-47A7-9910-0F3F054387D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330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9B091-39AE-47A7-9910-0F3F054387D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330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9B091-39AE-47A7-9910-0F3F054387D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33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9B091-39AE-47A7-9910-0F3F054387D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33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9B091-39AE-47A7-9910-0F3F054387D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33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9B091-39AE-47A7-9910-0F3F054387D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33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9B091-39AE-47A7-9910-0F3F054387D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33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9B091-39AE-47A7-9910-0F3F054387D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33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9B091-39AE-47A7-9910-0F3F054387D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3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4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31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 userDrawn="1"/>
        </p:nvSpPr>
        <p:spPr>
          <a:xfrm>
            <a:off x="-5862" y="4835611"/>
            <a:ext cx="9149862" cy="2022389"/>
          </a:xfrm>
          <a:custGeom>
            <a:avLst/>
            <a:gdLst>
              <a:gd name="connsiteX0" fmla="*/ 6350 w 9912350"/>
              <a:gd name="connsiteY0" fmla="*/ 558800 h 2159000"/>
              <a:gd name="connsiteX1" fmla="*/ 6350 w 9912350"/>
              <a:gd name="connsiteY1" fmla="*/ 508000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0 w 9912350"/>
              <a:gd name="connsiteY7" fmla="*/ 501650 h 2159000"/>
              <a:gd name="connsiteX8" fmla="*/ 6350 w 9912350"/>
              <a:gd name="connsiteY8" fmla="*/ 558800 h 2159000"/>
              <a:gd name="connsiteX0" fmla="*/ 6350 w 9912350"/>
              <a:gd name="connsiteY0" fmla="*/ 558800 h 2159000"/>
              <a:gd name="connsiteX1" fmla="*/ 6350 w 9912350"/>
              <a:gd name="connsiteY1" fmla="*/ 508000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6350 w 9912350"/>
              <a:gd name="connsiteY7" fmla="*/ 558800 h 2159000"/>
              <a:gd name="connsiteX0" fmla="*/ 6350 w 9912350"/>
              <a:gd name="connsiteY0" fmla="*/ 558800 h 2159000"/>
              <a:gd name="connsiteX1" fmla="*/ 218281 w 9912350"/>
              <a:gd name="connsiteY1" fmla="*/ 596107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6350 w 9912350"/>
              <a:gd name="connsiteY7" fmla="*/ 558800 h 2159000"/>
              <a:gd name="connsiteX0" fmla="*/ 6350 w 9912350"/>
              <a:gd name="connsiteY0" fmla="*/ 558800 h 2159000"/>
              <a:gd name="connsiteX1" fmla="*/ 6654800 w 9912350"/>
              <a:gd name="connsiteY1" fmla="*/ 508000 h 2159000"/>
              <a:gd name="connsiteX2" fmla="*/ 7162800 w 9912350"/>
              <a:gd name="connsiteY2" fmla="*/ 0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558800 h 2159000"/>
              <a:gd name="connsiteX1" fmla="*/ 6630988 w 9912350"/>
              <a:gd name="connsiteY1" fmla="*/ 553244 h 2159000"/>
              <a:gd name="connsiteX2" fmla="*/ 7162800 w 9912350"/>
              <a:gd name="connsiteY2" fmla="*/ 0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558800 h 2159000"/>
              <a:gd name="connsiteX1" fmla="*/ 6630988 w 9912350"/>
              <a:gd name="connsiteY1" fmla="*/ 553244 h 2159000"/>
              <a:gd name="connsiteX2" fmla="*/ 7167562 w 9912350"/>
              <a:gd name="connsiteY2" fmla="*/ 26193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12350" h="2159000">
                <a:moveTo>
                  <a:pt x="6350" y="558800"/>
                </a:moveTo>
                <a:lnTo>
                  <a:pt x="6630988" y="553244"/>
                </a:lnTo>
                <a:lnTo>
                  <a:pt x="7167562" y="26193"/>
                </a:lnTo>
                <a:lnTo>
                  <a:pt x="9912350" y="0"/>
                </a:lnTo>
                <a:lnTo>
                  <a:pt x="9912350" y="2159000"/>
                </a:lnTo>
                <a:lnTo>
                  <a:pt x="0" y="2159000"/>
                </a:lnTo>
                <a:cubicBezTo>
                  <a:pt x="2117" y="1625600"/>
                  <a:pt x="4233" y="1092200"/>
                  <a:pt x="6350" y="558800"/>
                </a:cubicBezTo>
                <a:close/>
              </a:path>
            </a:pathLst>
          </a:custGeom>
          <a:solidFill>
            <a:srgbClr val="E0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925" tIns="38963" rIns="77925" bIns="38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pic>
        <p:nvPicPr>
          <p:cNvPr id="9" name="Picture 4" descr="\\psf\Home\Desktop\ppt자료\아래 굵은 라인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6" y="4809654"/>
            <a:ext cx="9142534" cy="757353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37632" y="1851761"/>
            <a:ext cx="7772400" cy="52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algn="l">
              <a:lnSpc>
                <a:spcPct val="110000"/>
              </a:lnSpc>
              <a:spcBef>
                <a:spcPts val="0"/>
              </a:spcBef>
              <a:defRPr kumimoji="1" lang="ko-KR" altLang="en-US" sz="3100" b="0" spc="-85">
                <a:ln w="12700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defRPr>
            </a:lvl1pPr>
          </a:lstStyle>
          <a:p>
            <a:pPr lvl="0" algn="l" fontAlgn="base">
              <a:spcBef>
                <a:spcPct val="50000"/>
              </a:spcBef>
              <a:spcAft>
                <a:spcPct val="0"/>
              </a:spcAft>
            </a:pPr>
            <a:r>
              <a:rPr lang="ko-KR" altLang="en-US" dirty="0" smtClean="0"/>
              <a:t>나의 </a:t>
            </a:r>
            <a:r>
              <a:rPr lang="en-US" altLang="ko-KR" dirty="0" smtClean="0"/>
              <a:t>Career</a:t>
            </a:r>
            <a:endParaRPr lang="ko-KR" altLang="en-US" dirty="0"/>
          </a:p>
        </p:txBody>
      </p:sp>
      <p:sp>
        <p:nvSpPr>
          <p:cNvPr id="23" name="직사각형 2"/>
          <p:cNvSpPr>
            <a:spLocks noChangeArrowheads="1"/>
          </p:cNvSpPr>
          <p:nvPr/>
        </p:nvSpPr>
        <p:spPr bwMode="auto">
          <a:xfrm>
            <a:off x="590307" y="2420888"/>
            <a:ext cx="2856279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 fontAlgn="base">
              <a:lnSpc>
                <a:spcPct val="130000"/>
              </a:lnSpc>
              <a:spcAft>
                <a:spcPts val="511"/>
              </a:spcAft>
            </a:pPr>
            <a:r>
              <a:rPr kumimoji="1" lang="en-US" altLang="ko-KR" sz="1200" dirty="0" smtClean="0">
                <a:ln w="12700">
                  <a:noFill/>
                  <a:prstDash val="solid"/>
                </a:ln>
                <a:solidFill>
                  <a:srgbClr val="CD0F46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rPr>
              <a:t>Deep Learning</a:t>
            </a:r>
            <a:r>
              <a:rPr kumimoji="1" lang="en-US" altLang="ko-KR" sz="1200" baseline="0" dirty="0" smtClean="0">
                <a:ln w="12700">
                  <a:noFill/>
                  <a:prstDash val="solid"/>
                </a:ln>
                <a:solidFill>
                  <a:srgbClr val="CD0F46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rPr>
              <a:t> – </a:t>
            </a:r>
            <a:r>
              <a:rPr kumimoji="1" lang="en-US" altLang="ko-KR" sz="1200" baseline="0" smtClean="0">
                <a:ln w="12700">
                  <a:noFill/>
                  <a:prstDash val="solid"/>
                </a:ln>
                <a:solidFill>
                  <a:srgbClr val="CD0F46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rPr>
              <a:t>CNN </a:t>
            </a:r>
            <a:r>
              <a:rPr kumimoji="1" lang="ko-KR" altLang="en-US" sz="1200" baseline="0" dirty="0" smtClean="0">
                <a:ln w="12700">
                  <a:noFill/>
                  <a:prstDash val="solid"/>
                </a:ln>
                <a:solidFill>
                  <a:srgbClr val="CD0F46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rPr>
              <a:t>기본</a:t>
            </a:r>
            <a:endParaRPr kumimoji="1" lang="en-US" altLang="ko-KR" sz="1200" dirty="0">
              <a:ln w="12700">
                <a:noFill/>
                <a:prstDash val="solid"/>
              </a:ln>
              <a:solidFill>
                <a:srgbClr val="CD0F46"/>
              </a:solidFill>
              <a:latin typeface="LG스마트체 Bold" panose="020B0600000101010101" pitchFamily="50" charset="-127"/>
              <a:ea typeface="LG스마트체 Bold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516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-1" y="1794154"/>
            <a:ext cx="9144000" cy="2791135"/>
          </a:xfrm>
          <a:prstGeom prst="rect">
            <a:avLst/>
          </a:prstGeom>
          <a:solidFill>
            <a:srgbClr val="F2F2F2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35981" y="6428809"/>
            <a:ext cx="675585" cy="22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algn="ctr">
              <a:defRPr lang="en-US" altLang="ko-KR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sz="1000" b="1" dirty="0">
                <a:solidFill>
                  <a:prstClr val="white"/>
                </a:solidFill>
              </a:rPr>
              <a:t>Page </a:t>
            </a:r>
            <a:fld id="{4BEDD84E-25D4-4983-8AA1-2863C96F08D9}" type="slidenum">
              <a:rPr kumimoji="1" sz="1000" b="1">
                <a:solidFill>
                  <a:prstClr val="whit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 userDrawn="1"/>
        </p:nvSpPr>
        <p:spPr>
          <a:xfrm>
            <a:off x="-1" y="1794153"/>
            <a:ext cx="2910278" cy="2392823"/>
          </a:xfrm>
          <a:custGeom>
            <a:avLst/>
            <a:gdLst>
              <a:gd name="connsiteX0" fmla="*/ 0 w 3152801"/>
              <a:gd name="connsiteY0" fmla="*/ 0 h 2392822"/>
              <a:gd name="connsiteX1" fmla="*/ 3152801 w 3152801"/>
              <a:gd name="connsiteY1" fmla="*/ 0 h 2392822"/>
              <a:gd name="connsiteX2" fmla="*/ 3152801 w 3152801"/>
              <a:gd name="connsiteY2" fmla="*/ 7585 h 2392822"/>
              <a:gd name="connsiteX3" fmla="*/ 2298820 w 3152801"/>
              <a:gd name="connsiteY3" fmla="*/ 8544 h 2392822"/>
              <a:gd name="connsiteX4" fmla="*/ 495656 w 3152801"/>
              <a:gd name="connsiteY4" fmla="*/ 512747 h 2392822"/>
              <a:gd name="connsiteX5" fmla="*/ 384562 w 3152801"/>
              <a:gd name="connsiteY5" fmla="*/ 2025352 h 2392822"/>
              <a:gd name="connsiteX6" fmla="*/ 8547 w 3152801"/>
              <a:gd name="connsiteY6" fmla="*/ 2213359 h 2392822"/>
              <a:gd name="connsiteX7" fmla="*/ 8413 w 3152801"/>
              <a:gd name="connsiteY7" fmla="*/ 2387657 h 2392822"/>
              <a:gd name="connsiteX8" fmla="*/ 8405 w 3152801"/>
              <a:gd name="connsiteY8" fmla="*/ 2392822 h 2392822"/>
              <a:gd name="connsiteX9" fmla="*/ 0 w 3152801"/>
              <a:gd name="connsiteY9" fmla="*/ 2392822 h 239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52801" h="2392822">
                <a:moveTo>
                  <a:pt x="0" y="0"/>
                </a:moveTo>
                <a:lnTo>
                  <a:pt x="3152801" y="0"/>
                </a:lnTo>
                <a:lnTo>
                  <a:pt x="3152801" y="7585"/>
                </a:lnTo>
                <a:lnTo>
                  <a:pt x="2298820" y="8544"/>
                </a:lnTo>
                <a:cubicBezTo>
                  <a:pt x="2298820" y="14241"/>
                  <a:pt x="1333144" y="464321"/>
                  <a:pt x="495656" y="512747"/>
                </a:cubicBezTo>
                <a:lnTo>
                  <a:pt x="384562" y="2025352"/>
                </a:lnTo>
                <a:cubicBezTo>
                  <a:pt x="319044" y="2261786"/>
                  <a:pt x="74065" y="1976925"/>
                  <a:pt x="8547" y="2213359"/>
                </a:cubicBezTo>
                <a:cubicBezTo>
                  <a:pt x="8547" y="2217691"/>
                  <a:pt x="8547" y="2286651"/>
                  <a:pt x="8413" y="2387657"/>
                </a:cubicBezTo>
                <a:lnTo>
                  <a:pt x="8405" y="2392822"/>
                </a:lnTo>
                <a:lnTo>
                  <a:pt x="0" y="2392822"/>
                </a:lnTo>
                <a:close/>
              </a:path>
            </a:pathLst>
          </a:custGeom>
          <a:solidFill>
            <a:srgbClr val="E0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7395178" y="3604560"/>
            <a:ext cx="1748823" cy="980729"/>
            <a:chOff x="8011442" y="5877271"/>
            <a:chExt cx="1894558" cy="980729"/>
          </a:xfrm>
        </p:grpSpPr>
        <p:pic>
          <p:nvPicPr>
            <p:cNvPr id="9" name="그림 8" descr="\\psf\Home\Desktop\2016\엣스퍼트 BI 매뉴얼 최종본2\ppt자료\의무실 회색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011442" y="5877271"/>
              <a:ext cx="1894557" cy="979141"/>
            </a:xfrm>
            <a:custGeom>
              <a:avLst/>
              <a:gdLst>
                <a:gd name="connsiteX0" fmla="*/ 1894557 w 1894557"/>
                <a:gd name="connsiteY0" fmla="*/ 6851651 h 6851651"/>
                <a:gd name="connsiteX1" fmla="*/ 0 w 1894557"/>
                <a:gd name="connsiteY1" fmla="*/ 6851651 h 6851651"/>
                <a:gd name="connsiteX2" fmla="*/ 0 w 1894557"/>
                <a:gd name="connsiteY2" fmla="*/ 0 h 6851651"/>
                <a:gd name="connsiteX3" fmla="*/ 1894557 w 1894557"/>
                <a:gd name="connsiteY3" fmla="*/ 0 h 685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4557" h="6851651">
                  <a:moveTo>
                    <a:pt x="1894557" y="6851651"/>
                  </a:moveTo>
                  <a:lnTo>
                    <a:pt x="0" y="6851651"/>
                  </a:lnTo>
                  <a:lnTo>
                    <a:pt x="0" y="0"/>
                  </a:lnTo>
                  <a:lnTo>
                    <a:pt x="1894557" y="0"/>
                  </a:lnTo>
                  <a:close/>
                </a:path>
              </a:pathLst>
            </a:custGeom>
            <a:noFill/>
          </p:spPr>
        </p:pic>
        <p:pic>
          <p:nvPicPr>
            <p:cNvPr id="10" name="그림 9" descr="\\psf\Home\Desktop\2016\엣스퍼트 BI 매뉴얼 최종본2\ppt자료\의무실 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199782" y="5877272"/>
              <a:ext cx="1706218" cy="980728"/>
            </a:xfrm>
            <a:custGeom>
              <a:avLst/>
              <a:gdLst>
                <a:gd name="connsiteX0" fmla="*/ 1706218 w 1706218"/>
                <a:gd name="connsiteY0" fmla="*/ 6870700 h 6870700"/>
                <a:gd name="connsiteX1" fmla="*/ 0 w 1706218"/>
                <a:gd name="connsiteY1" fmla="*/ 6870700 h 6870700"/>
                <a:gd name="connsiteX2" fmla="*/ 0 w 1706218"/>
                <a:gd name="connsiteY2" fmla="*/ 0 h 6870700"/>
                <a:gd name="connsiteX3" fmla="*/ 1706218 w 1706218"/>
                <a:gd name="connsiteY3" fmla="*/ 0 h 687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6218" h="6870700">
                  <a:moveTo>
                    <a:pt x="1706218" y="6870700"/>
                  </a:moveTo>
                  <a:lnTo>
                    <a:pt x="0" y="6870700"/>
                  </a:lnTo>
                  <a:lnTo>
                    <a:pt x="0" y="0"/>
                  </a:lnTo>
                  <a:lnTo>
                    <a:pt x="1706218" y="0"/>
                  </a:lnTo>
                  <a:close/>
                </a:path>
              </a:pathLst>
            </a:custGeom>
            <a:noFill/>
          </p:spPr>
        </p:pic>
      </p:grpSp>
      <p:sp>
        <p:nvSpPr>
          <p:cNvPr id="2" name="직사각형 1"/>
          <p:cNvSpPr/>
          <p:nvPr userDrawn="1"/>
        </p:nvSpPr>
        <p:spPr>
          <a:xfrm>
            <a:off x="0" y="1"/>
            <a:ext cx="1326382" cy="87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794153"/>
            <a:ext cx="2910278" cy="2314607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-1" y="1765300"/>
            <a:ext cx="9144001" cy="53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-1" y="4569460"/>
            <a:ext cx="9144001" cy="53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125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1DAB8D1-8526-4FA9-B74D-84CB4478A7EB}" type="datetimeFigureOut">
              <a:rPr kumimoji="1" lang="ko-KR" altLang="en-US" sz="1000" b="1">
                <a:solidFill>
                  <a:prstClr val="white"/>
                </a:solidFill>
                <a:latin typeface="Trebuchet MS" pitchFamily="34" charset="0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2019-04-22</a:t>
            </a:fld>
            <a:endParaRPr kumimoji="1" lang="ko-KR" altLang="en-US" sz="1000" b="1">
              <a:solidFill>
                <a:prstClr val="white"/>
              </a:solidFill>
              <a:latin typeface="Trebuchet MS" pitchFamily="34" charset="0"/>
              <a:ea typeface="굴림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  <a:latin typeface="Trebuchet MS" pitchFamily="34" charset="0"/>
              <a:ea typeface="굴림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7298573-A3BB-48B2-B6BC-0803BC22DD9F}" type="slidenum">
              <a:rPr kumimoji="1" lang="ko-KR" altLang="en-US" sz="1000" b="1">
                <a:solidFill>
                  <a:prstClr val="white"/>
                </a:solidFill>
                <a:latin typeface="Trebuchet MS" pitchFamily="34" charset="0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000" b="1">
              <a:solidFill>
                <a:prstClr val="white"/>
              </a:solidFill>
              <a:latin typeface="Trebuchet MS" pitchFamily="34" charset="0"/>
              <a:ea typeface="굴림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6778" y="1035959"/>
            <a:ext cx="9144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703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 userDrawn="1"/>
        </p:nvSpPr>
        <p:spPr>
          <a:xfrm>
            <a:off x="-5862" y="4835611"/>
            <a:ext cx="9149862" cy="2022389"/>
          </a:xfrm>
          <a:custGeom>
            <a:avLst/>
            <a:gdLst>
              <a:gd name="connsiteX0" fmla="*/ 6350 w 9912350"/>
              <a:gd name="connsiteY0" fmla="*/ 558800 h 2159000"/>
              <a:gd name="connsiteX1" fmla="*/ 6350 w 9912350"/>
              <a:gd name="connsiteY1" fmla="*/ 508000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0 w 9912350"/>
              <a:gd name="connsiteY7" fmla="*/ 501650 h 2159000"/>
              <a:gd name="connsiteX8" fmla="*/ 6350 w 9912350"/>
              <a:gd name="connsiteY8" fmla="*/ 558800 h 2159000"/>
              <a:gd name="connsiteX0" fmla="*/ 6350 w 9912350"/>
              <a:gd name="connsiteY0" fmla="*/ 558800 h 2159000"/>
              <a:gd name="connsiteX1" fmla="*/ 6350 w 9912350"/>
              <a:gd name="connsiteY1" fmla="*/ 508000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6350 w 9912350"/>
              <a:gd name="connsiteY7" fmla="*/ 558800 h 2159000"/>
              <a:gd name="connsiteX0" fmla="*/ 6350 w 9912350"/>
              <a:gd name="connsiteY0" fmla="*/ 558800 h 2159000"/>
              <a:gd name="connsiteX1" fmla="*/ 218281 w 9912350"/>
              <a:gd name="connsiteY1" fmla="*/ 596107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6350 w 9912350"/>
              <a:gd name="connsiteY7" fmla="*/ 558800 h 2159000"/>
              <a:gd name="connsiteX0" fmla="*/ 6350 w 9912350"/>
              <a:gd name="connsiteY0" fmla="*/ 558800 h 2159000"/>
              <a:gd name="connsiteX1" fmla="*/ 6654800 w 9912350"/>
              <a:gd name="connsiteY1" fmla="*/ 508000 h 2159000"/>
              <a:gd name="connsiteX2" fmla="*/ 7162800 w 9912350"/>
              <a:gd name="connsiteY2" fmla="*/ 0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558800 h 2159000"/>
              <a:gd name="connsiteX1" fmla="*/ 6630988 w 9912350"/>
              <a:gd name="connsiteY1" fmla="*/ 553244 h 2159000"/>
              <a:gd name="connsiteX2" fmla="*/ 7162800 w 9912350"/>
              <a:gd name="connsiteY2" fmla="*/ 0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558800 h 2159000"/>
              <a:gd name="connsiteX1" fmla="*/ 6630988 w 9912350"/>
              <a:gd name="connsiteY1" fmla="*/ 553244 h 2159000"/>
              <a:gd name="connsiteX2" fmla="*/ 7167562 w 9912350"/>
              <a:gd name="connsiteY2" fmla="*/ 26193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12350" h="2159000">
                <a:moveTo>
                  <a:pt x="6350" y="558800"/>
                </a:moveTo>
                <a:lnTo>
                  <a:pt x="6630988" y="553244"/>
                </a:lnTo>
                <a:lnTo>
                  <a:pt x="7167562" y="26193"/>
                </a:lnTo>
                <a:lnTo>
                  <a:pt x="9912350" y="0"/>
                </a:lnTo>
                <a:lnTo>
                  <a:pt x="9912350" y="2159000"/>
                </a:lnTo>
                <a:lnTo>
                  <a:pt x="0" y="2159000"/>
                </a:lnTo>
                <a:cubicBezTo>
                  <a:pt x="2117" y="1625600"/>
                  <a:pt x="4233" y="1092200"/>
                  <a:pt x="6350" y="558800"/>
                </a:cubicBezTo>
                <a:close/>
              </a:path>
            </a:pathLst>
          </a:custGeom>
          <a:solidFill>
            <a:srgbClr val="E0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925" tIns="38963" rIns="77925" bIns="38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pic>
        <p:nvPicPr>
          <p:cNvPr id="9" name="Picture 4" descr="\\psf\Home\Desktop\ppt자료\아래 굵은 라인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6" y="4809654"/>
            <a:ext cx="9142534" cy="757353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37632" y="1851761"/>
            <a:ext cx="7772400" cy="52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algn="l">
              <a:lnSpc>
                <a:spcPct val="110000"/>
              </a:lnSpc>
              <a:spcBef>
                <a:spcPts val="0"/>
              </a:spcBef>
              <a:defRPr kumimoji="1" lang="ko-KR" altLang="en-US" sz="3100" b="0" spc="-85">
                <a:ln w="12700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defRPr>
            </a:lvl1pPr>
          </a:lstStyle>
          <a:p>
            <a:pPr lvl="0" algn="l" fontAlgn="base">
              <a:spcBef>
                <a:spcPct val="50000"/>
              </a:spcBef>
              <a:spcAft>
                <a:spcPct val="0"/>
              </a:spcAft>
            </a:pPr>
            <a:r>
              <a:rPr lang="ko-KR" altLang="en-US" dirty="0" smtClean="0"/>
              <a:t>나의 </a:t>
            </a:r>
            <a:r>
              <a:rPr lang="en-US" altLang="ko-KR" dirty="0" smtClean="0"/>
              <a:t>Career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431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775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-1" y="1794154"/>
            <a:ext cx="9144000" cy="2791135"/>
          </a:xfrm>
          <a:prstGeom prst="rect">
            <a:avLst/>
          </a:prstGeom>
          <a:solidFill>
            <a:srgbClr val="F2F2F2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35981" y="6428809"/>
            <a:ext cx="675585" cy="22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algn="ctr">
              <a:defRPr lang="en-US" altLang="ko-KR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sz="1000" b="1" dirty="0">
                <a:solidFill>
                  <a:prstClr val="white"/>
                </a:solidFill>
              </a:rPr>
              <a:t>Page </a:t>
            </a:r>
            <a:fld id="{4BEDD84E-25D4-4983-8AA1-2863C96F08D9}" type="slidenum">
              <a:rPr kumimoji="1" sz="1000" b="1">
                <a:solidFill>
                  <a:prstClr val="whit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 userDrawn="1"/>
        </p:nvSpPr>
        <p:spPr>
          <a:xfrm>
            <a:off x="-1" y="1794153"/>
            <a:ext cx="2910278" cy="2392823"/>
          </a:xfrm>
          <a:custGeom>
            <a:avLst/>
            <a:gdLst>
              <a:gd name="connsiteX0" fmla="*/ 0 w 3152801"/>
              <a:gd name="connsiteY0" fmla="*/ 0 h 2392822"/>
              <a:gd name="connsiteX1" fmla="*/ 3152801 w 3152801"/>
              <a:gd name="connsiteY1" fmla="*/ 0 h 2392822"/>
              <a:gd name="connsiteX2" fmla="*/ 3152801 w 3152801"/>
              <a:gd name="connsiteY2" fmla="*/ 7585 h 2392822"/>
              <a:gd name="connsiteX3" fmla="*/ 2298820 w 3152801"/>
              <a:gd name="connsiteY3" fmla="*/ 8544 h 2392822"/>
              <a:gd name="connsiteX4" fmla="*/ 495656 w 3152801"/>
              <a:gd name="connsiteY4" fmla="*/ 512747 h 2392822"/>
              <a:gd name="connsiteX5" fmla="*/ 384562 w 3152801"/>
              <a:gd name="connsiteY5" fmla="*/ 2025352 h 2392822"/>
              <a:gd name="connsiteX6" fmla="*/ 8547 w 3152801"/>
              <a:gd name="connsiteY6" fmla="*/ 2213359 h 2392822"/>
              <a:gd name="connsiteX7" fmla="*/ 8413 w 3152801"/>
              <a:gd name="connsiteY7" fmla="*/ 2387657 h 2392822"/>
              <a:gd name="connsiteX8" fmla="*/ 8405 w 3152801"/>
              <a:gd name="connsiteY8" fmla="*/ 2392822 h 2392822"/>
              <a:gd name="connsiteX9" fmla="*/ 0 w 3152801"/>
              <a:gd name="connsiteY9" fmla="*/ 2392822 h 239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52801" h="2392822">
                <a:moveTo>
                  <a:pt x="0" y="0"/>
                </a:moveTo>
                <a:lnTo>
                  <a:pt x="3152801" y="0"/>
                </a:lnTo>
                <a:lnTo>
                  <a:pt x="3152801" y="7585"/>
                </a:lnTo>
                <a:lnTo>
                  <a:pt x="2298820" y="8544"/>
                </a:lnTo>
                <a:cubicBezTo>
                  <a:pt x="2298820" y="14241"/>
                  <a:pt x="1333144" y="464321"/>
                  <a:pt x="495656" y="512747"/>
                </a:cubicBezTo>
                <a:lnTo>
                  <a:pt x="384562" y="2025352"/>
                </a:lnTo>
                <a:cubicBezTo>
                  <a:pt x="319044" y="2261786"/>
                  <a:pt x="74065" y="1976925"/>
                  <a:pt x="8547" y="2213359"/>
                </a:cubicBezTo>
                <a:cubicBezTo>
                  <a:pt x="8547" y="2217691"/>
                  <a:pt x="8547" y="2286651"/>
                  <a:pt x="8413" y="2387657"/>
                </a:cubicBezTo>
                <a:lnTo>
                  <a:pt x="8405" y="2392822"/>
                </a:lnTo>
                <a:lnTo>
                  <a:pt x="0" y="2392822"/>
                </a:lnTo>
                <a:close/>
              </a:path>
            </a:pathLst>
          </a:custGeom>
          <a:solidFill>
            <a:srgbClr val="E0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7395178" y="3604560"/>
            <a:ext cx="1748823" cy="980729"/>
            <a:chOff x="8011442" y="5877271"/>
            <a:chExt cx="1894558" cy="980729"/>
          </a:xfrm>
        </p:grpSpPr>
        <p:pic>
          <p:nvPicPr>
            <p:cNvPr id="9" name="그림 8" descr="\\psf\Home\Desktop\2016\엣스퍼트 BI 매뉴얼 최종본2\ppt자료\의무실 회색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011442" y="5877271"/>
              <a:ext cx="1894557" cy="979141"/>
            </a:xfrm>
            <a:custGeom>
              <a:avLst/>
              <a:gdLst>
                <a:gd name="connsiteX0" fmla="*/ 1894557 w 1894557"/>
                <a:gd name="connsiteY0" fmla="*/ 6851651 h 6851651"/>
                <a:gd name="connsiteX1" fmla="*/ 0 w 1894557"/>
                <a:gd name="connsiteY1" fmla="*/ 6851651 h 6851651"/>
                <a:gd name="connsiteX2" fmla="*/ 0 w 1894557"/>
                <a:gd name="connsiteY2" fmla="*/ 0 h 6851651"/>
                <a:gd name="connsiteX3" fmla="*/ 1894557 w 1894557"/>
                <a:gd name="connsiteY3" fmla="*/ 0 h 685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4557" h="6851651">
                  <a:moveTo>
                    <a:pt x="1894557" y="6851651"/>
                  </a:moveTo>
                  <a:lnTo>
                    <a:pt x="0" y="6851651"/>
                  </a:lnTo>
                  <a:lnTo>
                    <a:pt x="0" y="0"/>
                  </a:lnTo>
                  <a:lnTo>
                    <a:pt x="1894557" y="0"/>
                  </a:lnTo>
                  <a:close/>
                </a:path>
              </a:pathLst>
            </a:custGeom>
            <a:noFill/>
          </p:spPr>
        </p:pic>
        <p:pic>
          <p:nvPicPr>
            <p:cNvPr id="10" name="그림 9" descr="\\psf\Home\Desktop\2016\엣스퍼트 BI 매뉴얼 최종본2\ppt자료\의무실 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199782" y="5877272"/>
              <a:ext cx="1706218" cy="980728"/>
            </a:xfrm>
            <a:custGeom>
              <a:avLst/>
              <a:gdLst>
                <a:gd name="connsiteX0" fmla="*/ 1706218 w 1706218"/>
                <a:gd name="connsiteY0" fmla="*/ 6870700 h 6870700"/>
                <a:gd name="connsiteX1" fmla="*/ 0 w 1706218"/>
                <a:gd name="connsiteY1" fmla="*/ 6870700 h 6870700"/>
                <a:gd name="connsiteX2" fmla="*/ 0 w 1706218"/>
                <a:gd name="connsiteY2" fmla="*/ 0 h 6870700"/>
                <a:gd name="connsiteX3" fmla="*/ 1706218 w 1706218"/>
                <a:gd name="connsiteY3" fmla="*/ 0 h 687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6218" h="6870700">
                  <a:moveTo>
                    <a:pt x="1706218" y="6870700"/>
                  </a:moveTo>
                  <a:lnTo>
                    <a:pt x="0" y="6870700"/>
                  </a:lnTo>
                  <a:lnTo>
                    <a:pt x="0" y="0"/>
                  </a:lnTo>
                  <a:lnTo>
                    <a:pt x="1706218" y="0"/>
                  </a:lnTo>
                  <a:close/>
                </a:path>
              </a:pathLst>
            </a:custGeom>
            <a:noFill/>
          </p:spPr>
        </p:pic>
      </p:grpSp>
      <p:sp>
        <p:nvSpPr>
          <p:cNvPr id="2" name="직사각형 1"/>
          <p:cNvSpPr/>
          <p:nvPr userDrawn="1"/>
        </p:nvSpPr>
        <p:spPr>
          <a:xfrm>
            <a:off x="0" y="1"/>
            <a:ext cx="1326382" cy="87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794153"/>
            <a:ext cx="2910278" cy="2314607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-1" y="1765300"/>
            <a:ext cx="9144001" cy="53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-1" y="4569460"/>
            <a:ext cx="9144001" cy="53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880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480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1DAB8D1-8526-4FA9-B74D-84CB4478A7EB}" type="datetimeFigureOut">
              <a:rPr kumimoji="1" lang="ko-KR" altLang="en-US" sz="1000" b="1">
                <a:solidFill>
                  <a:prstClr val="white"/>
                </a:solidFill>
                <a:latin typeface="Trebuchet MS" pitchFamily="34" charset="0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2019-04-22</a:t>
            </a:fld>
            <a:endParaRPr kumimoji="1" lang="ko-KR" altLang="en-US" sz="1000" b="1">
              <a:solidFill>
                <a:prstClr val="white"/>
              </a:solidFill>
              <a:latin typeface="Trebuchet MS" pitchFamily="34" charset="0"/>
              <a:ea typeface="굴림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  <a:latin typeface="Trebuchet MS" pitchFamily="34" charset="0"/>
              <a:ea typeface="굴림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7298573-A3BB-48B2-B6BC-0803BC22DD9F}" type="slidenum">
              <a:rPr kumimoji="1" lang="ko-KR" altLang="en-US" sz="1000" b="1">
                <a:solidFill>
                  <a:prstClr val="white"/>
                </a:solidFill>
                <a:latin typeface="Trebuchet MS" pitchFamily="34" charset="0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000" b="1">
              <a:solidFill>
                <a:prstClr val="white"/>
              </a:solidFill>
              <a:latin typeface="Trebuchet MS" pitchFamily="34" charset="0"/>
              <a:ea typeface="굴림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6778" y="1035959"/>
            <a:ext cx="9144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404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3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08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16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63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4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04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7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3F24E-4D84-4547-A274-CB3475180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9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flipH="1" flipV="1">
            <a:off x="0" y="-1"/>
            <a:ext cx="1514080" cy="849087"/>
            <a:chOff x="8011442" y="5877271"/>
            <a:chExt cx="1894558" cy="980729"/>
          </a:xfrm>
        </p:grpSpPr>
        <p:pic>
          <p:nvPicPr>
            <p:cNvPr id="13" name="그림 12" descr="\\psf\Home\Desktop\2016\엣스퍼트 BI 매뉴얼 최종본2\ppt자료\의무실 회색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011442" y="5877271"/>
              <a:ext cx="1894557" cy="979141"/>
            </a:xfrm>
            <a:custGeom>
              <a:avLst/>
              <a:gdLst>
                <a:gd name="connsiteX0" fmla="*/ 1894557 w 1894557"/>
                <a:gd name="connsiteY0" fmla="*/ 6851651 h 6851651"/>
                <a:gd name="connsiteX1" fmla="*/ 0 w 1894557"/>
                <a:gd name="connsiteY1" fmla="*/ 6851651 h 6851651"/>
                <a:gd name="connsiteX2" fmla="*/ 0 w 1894557"/>
                <a:gd name="connsiteY2" fmla="*/ 0 h 6851651"/>
                <a:gd name="connsiteX3" fmla="*/ 1894557 w 1894557"/>
                <a:gd name="connsiteY3" fmla="*/ 0 h 685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4557" h="6851651">
                  <a:moveTo>
                    <a:pt x="1894557" y="6851651"/>
                  </a:moveTo>
                  <a:lnTo>
                    <a:pt x="0" y="6851651"/>
                  </a:lnTo>
                  <a:lnTo>
                    <a:pt x="0" y="0"/>
                  </a:lnTo>
                  <a:lnTo>
                    <a:pt x="1894557" y="0"/>
                  </a:lnTo>
                  <a:close/>
                </a:path>
              </a:pathLst>
            </a:custGeom>
            <a:noFill/>
          </p:spPr>
        </p:pic>
        <p:pic>
          <p:nvPicPr>
            <p:cNvPr id="14" name="그림 13" descr="\\psf\Home\Desktop\2016\엣스퍼트 BI 매뉴얼 최종본2\ppt자료\의무실 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199782" y="5877272"/>
              <a:ext cx="1706218" cy="980728"/>
            </a:xfrm>
            <a:custGeom>
              <a:avLst/>
              <a:gdLst>
                <a:gd name="connsiteX0" fmla="*/ 1706218 w 1706218"/>
                <a:gd name="connsiteY0" fmla="*/ 6870700 h 6870700"/>
                <a:gd name="connsiteX1" fmla="*/ 0 w 1706218"/>
                <a:gd name="connsiteY1" fmla="*/ 6870700 h 6870700"/>
                <a:gd name="connsiteX2" fmla="*/ 0 w 1706218"/>
                <a:gd name="connsiteY2" fmla="*/ 0 h 6870700"/>
                <a:gd name="connsiteX3" fmla="*/ 1706218 w 1706218"/>
                <a:gd name="connsiteY3" fmla="*/ 0 h 687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6218" h="6870700">
                  <a:moveTo>
                    <a:pt x="1706218" y="6870700"/>
                  </a:moveTo>
                  <a:lnTo>
                    <a:pt x="0" y="6870700"/>
                  </a:lnTo>
                  <a:lnTo>
                    <a:pt x="0" y="0"/>
                  </a:lnTo>
                  <a:lnTo>
                    <a:pt x="1706218" y="0"/>
                  </a:lnTo>
                  <a:close/>
                </a:path>
              </a:pathLst>
            </a:custGeom>
            <a:noFill/>
          </p:spPr>
        </p:pic>
      </p:grp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 algn="l" fontAlgn="base">
              <a:spcBef>
                <a:spcPct val="50000"/>
              </a:spcBef>
              <a:spcAft>
                <a:spcPct val="0"/>
              </a:spcAft>
            </a:pPr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73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71" r:id="rId3"/>
    <p:sldLayoutId id="214748367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715145" rtl="0" eaLnBrk="1" latinLnBrk="1" hangingPunct="1">
        <a:spcBef>
          <a:spcPct val="0"/>
        </a:spcBef>
        <a:buNone/>
        <a:defRPr kumimoji="1" lang="ko-KR" altLang="en-US" sz="1700" b="0" kern="1200" spc="-43" smtClean="0">
          <a:ln w="12700">
            <a:noFill/>
            <a:prstDash val="solid"/>
          </a:ln>
          <a:solidFill>
            <a:srgbClr val="404041"/>
          </a:solidFill>
          <a:latin typeface="LG스마트체 Bold" panose="020B0600000101010101" pitchFamily="50" charset="-127"/>
          <a:ea typeface="LG스마트체 Bold" panose="020B0600000101010101" pitchFamily="50" charset="-127"/>
          <a:cs typeface="Arial" pitchFamily="34" charset="0"/>
        </a:defRPr>
      </a:lvl1pPr>
    </p:titleStyle>
    <p:bodyStyle>
      <a:lvl1pPr marL="268179" indent="-268179" algn="l" defTabSz="715145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1056" indent="-223483" algn="l" defTabSz="715145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93931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51503" indent="-178787" algn="l" defTabSz="715145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075" indent="-178787" algn="l" defTabSz="715145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66645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24220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81793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9365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573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5145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2716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0288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7860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45433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03006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60577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flipH="1" flipV="1">
            <a:off x="0" y="-1"/>
            <a:ext cx="1514080" cy="849087"/>
            <a:chOff x="8011442" y="5877271"/>
            <a:chExt cx="1894558" cy="980729"/>
          </a:xfrm>
        </p:grpSpPr>
        <p:pic>
          <p:nvPicPr>
            <p:cNvPr id="13" name="그림 12" descr="\\psf\Home\Desktop\2016\엣스퍼트 BI 매뉴얼 최종본2\ppt자료\의무실 회색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011442" y="5877271"/>
              <a:ext cx="1894557" cy="979141"/>
            </a:xfrm>
            <a:custGeom>
              <a:avLst/>
              <a:gdLst>
                <a:gd name="connsiteX0" fmla="*/ 1894557 w 1894557"/>
                <a:gd name="connsiteY0" fmla="*/ 6851651 h 6851651"/>
                <a:gd name="connsiteX1" fmla="*/ 0 w 1894557"/>
                <a:gd name="connsiteY1" fmla="*/ 6851651 h 6851651"/>
                <a:gd name="connsiteX2" fmla="*/ 0 w 1894557"/>
                <a:gd name="connsiteY2" fmla="*/ 0 h 6851651"/>
                <a:gd name="connsiteX3" fmla="*/ 1894557 w 1894557"/>
                <a:gd name="connsiteY3" fmla="*/ 0 h 685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4557" h="6851651">
                  <a:moveTo>
                    <a:pt x="1894557" y="6851651"/>
                  </a:moveTo>
                  <a:lnTo>
                    <a:pt x="0" y="6851651"/>
                  </a:lnTo>
                  <a:lnTo>
                    <a:pt x="0" y="0"/>
                  </a:lnTo>
                  <a:lnTo>
                    <a:pt x="1894557" y="0"/>
                  </a:lnTo>
                  <a:close/>
                </a:path>
              </a:pathLst>
            </a:custGeom>
            <a:noFill/>
          </p:spPr>
        </p:pic>
        <p:pic>
          <p:nvPicPr>
            <p:cNvPr id="14" name="그림 13" descr="\\psf\Home\Desktop\2016\엣스퍼트 BI 매뉴얼 최종본2\ppt자료\의무실 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199782" y="5877272"/>
              <a:ext cx="1706218" cy="980728"/>
            </a:xfrm>
            <a:custGeom>
              <a:avLst/>
              <a:gdLst>
                <a:gd name="connsiteX0" fmla="*/ 1706218 w 1706218"/>
                <a:gd name="connsiteY0" fmla="*/ 6870700 h 6870700"/>
                <a:gd name="connsiteX1" fmla="*/ 0 w 1706218"/>
                <a:gd name="connsiteY1" fmla="*/ 6870700 h 6870700"/>
                <a:gd name="connsiteX2" fmla="*/ 0 w 1706218"/>
                <a:gd name="connsiteY2" fmla="*/ 0 h 6870700"/>
                <a:gd name="connsiteX3" fmla="*/ 1706218 w 1706218"/>
                <a:gd name="connsiteY3" fmla="*/ 0 h 687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6218" h="6870700">
                  <a:moveTo>
                    <a:pt x="1706218" y="6870700"/>
                  </a:moveTo>
                  <a:lnTo>
                    <a:pt x="0" y="6870700"/>
                  </a:lnTo>
                  <a:lnTo>
                    <a:pt x="0" y="0"/>
                  </a:lnTo>
                  <a:lnTo>
                    <a:pt x="1706218" y="0"/>
                  </a:lnTo>
                  <a:close/>
                </a:path>
              </a:pathLst>
            </a:custGeom>
            <a:noFill/>
          </p:spPr>
        </p:pic>
      </p:grp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 algn="l" fontAlgn="base">
              <a:spcBef>
                <a:spcPct val="50000"/>
              </a:spcBef>
              <a:spcAft>
                <a:spcPct val="0"/>
              </a:spcAft>
            </a:pPr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27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715145" rtl="0" eaLnBrk="1" latinLnBrk="1" hangingPunct="1">
        <a:spcBef>
          <a:spcPct val="0"/>
        </a:spcBef>
        <a:buNone/>
        <a:defRPr kumimoji="1" lang="ko-KR" altLang="en-US" sz="1700" b="0" kern="1200" spc="-43" smtClean="0">
          <a:ln w="12700">
            <a:noFill/>
            <a:prstDash val="solid"/>
          </a:ln>
          <a:solidFill>
            <a:srgbClr val="404041"/>
          </a:solidFill>
          <a:latin typeface="LG스마트체 Bold" panose="020B0600000101010101" pitchFamily="50" charset="-127"/>
          <a:ea typeface="LG스마트체 Bold" panose="020B0600000101010101" pitchFamily="50" charset="-127"/>
          <a:cs typeface="Arial" pitchFamily="34" charset="0"/>
        </a:defRPr>
      </a:lvl1pPr>
    </p:titleStyle>
    <p:bodyStyle>
      <a:lvl1pPr marL="268179" indent="-268179" algn="l" defTabSz="715145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1056" indent="-223483" algn="l" defTabSz="715145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93931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51503" indent="-178787" algn="l" defTabSz="715145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075" indent="-178787" algn="l" defTabSz="715145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66645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24220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81793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9365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573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5145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2716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0288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7860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45433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03006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60577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74316" y="3068960"/>
            <a:ext cx="2583769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b="0" spc="-50">
                <a:ln w="12700">
                  <a:noFill/>
                  <a:prstDash val="solid"/>
                </a:ln>
                <a:solidFill>
                  <a:srgbClr val="C30452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defRPr>
            </a:lvl1pPr>
          </a:lstStyle>
          <a:p>
            <a:pPr fontAlgn="base"/>
            <a:r>
              <a:rPr kumimoji="1" lang="en-US" altLang="ko-KR" sz="1000" spc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2019. 04. 18</a:t>
            </a:r>
            <a:endParaRPr kumimoji="1" lang="en-US" altLang="ko-KR" sz="1000" spc="0" dirty="0">
              <a:solidFill>
                <a:prstClr val="black">
                  <a:lumMod val="85000"/>
                  <a:lumOff val="15000"/>
                </a:prstClr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  <a:p>
            <a:pPr fontAlgn="base"/>
            <a:r>
              <a:rPr kumimoji="1" lang="ko-KR" altLang="en-US" sz="1000" spc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이규민</a:t>
            </a:r>
            <a:endParaRPr kumimoji="1" lang="en-US" altLang="ko-KR" sz="1000" spc="0" dirty="0">
              <a:solidFill>
                <a:prstClr val="black">
                  <a:lumMod val="85000"/>
                  <a:lumOff val="15000"/>
                </a:prstClr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16" name="직사각형 2"/>
          <p:cNvSpPr>
            <a:spLocks noGrp="1" noChangeArrowheads="1"/>
          </p:cNvSpPr>
          <p:nvPr>
            <p:ph type="ctrTitle"/>
          </p:nvPr>
        </p:nvSpPr>
        <p:spPr>
          <a:xfrm>
            <a:off x="637632" y="1940438"/>
            <a:ext cx="7772400" cy="406265"/>
          </a:xfrm>
        </p:spPr>
        <p:txBody>
          <a:bodyPr/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Faster-RCNN (2015) – Detection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07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Faster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R-CNN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Detection</a:t>
            </a:r>
            <a:r>
              <a:rPr lang="ko-KR" altLang="en-US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Baseline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611560" y="1268760"/>
            <a:ext cx="8144030" cy="5184576"/>
            <a:chOff x="755576" y="1124744"/>
            <a:chExt cx="6890603" cy="4797667"/>
          </a:xfrm>
        </p:grpSpPr>
        <p:sp>
          <p:nvSpPr>
            <p:cNvPr id="14" name="자유형 13"/>
            <p:cNvSpPr/>
            <p:nvPr/>
          </p:nvSpPr>
          <p:spPr>
            <a:xfrm>
              <a:off x="1016460" y="1521865"/>
              <a:ext cx="6507868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b="1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Region Proposal Networks</a:t>
              </a: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가정 </a:t>
              </a:r>
              <a:r>
                <a:rPr lang="en-US" altLang="ko-KR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: </a:t>
              </a:r>
              <a:r>
                <a:rPr lang="ko-KR" altLang="en-US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두 다른 모듈은 </a:t>
              </a:r>
              <a:r>
                <a:rPr lang="en-US" altLang="ko-KR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a common Conv layer</a:t>
              </a:r>
              <a:r>
                <a:rPr lang="ko-KR" altLang="en-US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을</a:t>
              </a:r>
              <a:r>
                <a:rPr lang="en-US" altLang="ko-KR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ko-KR" altLang="en-US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공유 할 것이다</a:t>
              </a: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Input image(any size)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 a set of rect. – with </a:t>
              </a:r>
              <a:r>
                <a:rPr lang="en-US" altLang="ko-KR" sz="2000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objectness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 score</a:t>
              </a: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: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저자는 이것을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Fully Convolutional Network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라고 함</a:t>
              </a: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- </a:t>
              </a:r>
              <a:r>
                <a:rPr lang="en-US" altLang="ko-KR" sz="2000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ZFnet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과 </a:t>
              </a:r>
              <a:r>
                <a:rPr lang="en-US" altLang="ko-KR" sz="2000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VGGNet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을 실험</a:t>
              </a: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55576" y="1124744"/>
              <a:ext cx="6890603" cy="4797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309" y="3823592"/>
            <a:ext cx="3374529" cy="2525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4991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Faster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R-CNN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Detection</a:t>
            </a:r>
            <a:r>
              <a:rPr lang="ko-KR" altLang="en-US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Baseline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611560" y="1268760"/>
            <a:ext cx="8144030" cy="5184576"/>
            <a:chOff x="755576" y="1124744"/>
            <a:chExt cx="6890603" cy="4797667"/>
          </a:xfrm>
        </p:grpSpPr>
        <p:sp>
          <p:nvSpPr>
            <p:cNvPr id="14" name="자유형 13"/>
            <p:cNvSpPr/>
            <p:nvPr/>
          </p:nvSpPr>
          <p:spPr>
            <a:xfrm>
              <a:off x="1016460" y="1521865"/>
              <a:ext cx="6507868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b="1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Anchors - </a:t>
              </a:r>
              <a:r>
                <a:rPr lang="en-US" altLang="ko-KR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Region Proposal Networks </a:t>
              </a: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마지막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feature map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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Small network : </a:t>
              </a: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Input : </a:t>
              </a:r>
              <a:r>
                <a:rPr lang="ko-KR" altLang="en-US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n x n spatial window 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 1. box-</a:t>
              </a:r>
              <a:r>
                <a:rPr lang="en-US" altLang="ko-KR" sz="2000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reg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  2. box-class </a:t>
              </a:r>
              <a:r>
                <a:rPr lang="en-US" altLang="ko-KR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layer </a:t>
              </a: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endParaRP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	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: 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논문 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n = 3</a:t>
              </a: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Mini-network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은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 sliding-window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방식 이므로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, FC Layer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는 모든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spatial Location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과 공유된다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. </a:t>
              </a: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n x n </a:t>
              </a:r>
              <a:r>
                <a:rPr lang="en-US" altLang="ko-KR" sz="2000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ConV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 layer  1 x 1 </a:t>
              </a:r>
              <a:r>
                <a:rPr lang="en-US" altLang="ko-KR" sz="2000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conV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 ( for </a:t>
              </a:r>
              <a:r>
                <a:rPr lang="en-US" altLang="ko-KR" sz="2000" i="1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reg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 &amp; </a:t>
              </a:r>
              <a:r>
                <a:rPr lang="en-US" altLang="ko-KR" sz="2000" i="1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cls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 )</a:t>
              </a: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n x n </a:t>
              </a:r>
              <a:r>
                <a:rPr lang="en-US" altLang="ko-KR" sz="2000" dirty="0" err="1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ConV</a:t>
              </a:r>
              <a:r>
                <a:rPr lang="en-US" altLang="ko-KR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layer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의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 proposal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수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:  </a:t>
              </a:r>
              <a:r>
                <a:rPr lang="en-US" altLang="ko-KR" sz="2000" i="1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k = </a:t>
              </a:r>
              <a:r>
                <a:rPr lang="en-US" altLang="ko-KR" sz="2000" b="1" i="1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reference boxes = anchor</a:t>
              </a:r>
              <a:endParaRPr lang="en-US" altLang="ko-KR" sz="2000" b="1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endParaRP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: </a:t>
              </a:r>
              <a:r>
                <a:rPr lang="en-US" altLang="ko-KR" sz="2000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reg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 – 4</a:t>
              </a:r>
              <a:r>
                <a:rPr lang="en-US" altLang="ko-KR" sz="2000" i="1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k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 output     /   </a:t>
              </a:r>
              <a:r>
                <a:rPr lang="en-US" altLang="ko-KR" sz="2000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cls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 – 2</a:t>
              </a:r>
              <a:r>
                <a:rPr lang="en-US" altLang="ko-KR" sz="2000" i="1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k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 output – </a:t>
              </a:r>
              <a:r>
                <a:rPr lang="en-US" altLang="ko-KR" sz="2000" b="1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object or not obj.</a:t>
              </a: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Anchor : scale &amp;  aspect ratios – 3 scale &amp; 3 ratios  k = 9</a:t>
              </a: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55576" y="1124744"/>
              <a:ext cx="6890603" cy="4797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6587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Faster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R-CNN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Detection</a:t>
            </a:r>
            <a:r>
              <a:rPr lang="ko-KR" altLang="en-US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Baseline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611560" y="1268760"/>
            <a:ext cx="8144030" cy="5184576"/>
            <a:chOff x="755576" y="1124744"/>
            <a:chExt cx="6890603" cy="4797667"/>
          </a:xfrm>
        </p:grpSpPr>
        <p:sp>
          <p:nvSpPr>
            <p:cNvPr id="14" name="자유형 13"/>
            <p:cNvSpPr/>
            <p:nvPr/>
          </p:nvSpPr>
          <p:spPr>
            <a:xfrm>
              <a:off x="1016460" y="1521865"/>
              <a:ext cx="6507868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b="1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Anchors - </a:t>
              </a:r>
              <a:r>
                <a:rPr lang="en-US" altLang="ko-KR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Region Proposal Networks </a:t>
              </a: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n </a:t>
              </a:r>
              <a:r>
                <a:rPr lang="en-US" altLang="ko-KR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x n </a:t>
              </a:r>
              <a:r>
                <a:rPr lang="en-US" altLang="ko-KR" sz="2000" dirty="0" err="1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ConV</a:t>
              </a:r>
              <a:r>
                <a:rPr lang="en-US" altLang="ko-KR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layer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의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 proposal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수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:  </a:t>
              </a:r>
              <a:r>
                <a:rPr lang="en-US" altLang="ko-KR" sz="2000" i="1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k = </a:t>
              </a:r>
              <a:r>
                <a:rPr lang="en-US" altLang="ko-KR" sz="2000" b="1" i="1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reference boxes = anchor</a:t>
              </a:r>
              <a:endParaRPr lang="en-US" altLang="ko-KR" sz="2000" b="1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endParaRP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: </a:t>
              </a:r>
              <a:r>
                <a:rPr lang="en-US" altLang="ko-KR" sz="2000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reg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 – 4</a:t>
              </a:r>
              <a:r>
                <a:rPr lang="en-US" altLang="ko-KR" sz="2000" i="1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k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 output     /   </a:t>
              </a:r>
              <a:r>
                <a:rPr lang="en-US" altLang="ko-KR" sz="2000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cls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 – 2</a:t>
              </a:r>
              <a:r>
                <a:rPr lang="en-US" altLang="ko-KR" sz="2000" i="1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k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 output – </a:t>
              </a:r>
              <a:r>
                <a:rPr lang="en-US" altLang="ko-KR" sz="2000" b="1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object or not obj.</a:t>
              </a: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Anchor : scale &amp;  aspect ratios – 3 scale &amp; 3 ratios  k =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9</a:t>
              </a: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endParaRP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b="1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Anchor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의 특징</a:t>
              </a: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Using sliding window on </a:t>
              </a:r>
              <a:r>
                <a:rPr lang="en-US" altLang="ko-KR" sz="2000" b="1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Feature Map  </a:t>
              </a:r>
              <a:r>
                <a:rPr lang="en-US" altLang="ko-KR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Single scale</a:t>
              </a:r>
              <a:r>
                <a:rPr lang="ko-KR" altLang="en-US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을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다</a:t>
              </a:r>
              <a:r>
                <a:rPr lang="ko-KR" altLang="en-US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룸</a:t>
              </a:r>
              <a:endParaRPr lang="en-US" altLang="ko-KR" sz="2000" b="1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endParaRP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b="1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: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anchor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를 활용한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Multi-scale &amp; ratio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처리</a:t>
              </a: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Sharing features without extra cost for addressing scales</a:t>
              </a: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55576" y="1124744"/>
              <a:ext cx="6890603" cy="4797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44015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Faster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R-CNN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Detection</a:t>
            </a:r>
            <a:r>
              <a:rPr lang="ko-KR" altLang="en-US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Baseline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611560" y="1268760"/>
            <a:ext cx="8144030" cy="5184576"/>
            <a:chOff x="755576" y="1124744"/>
            <a:chExt cx="6890603" cy="4797667"/>
          </a:xfrm>
        </p:grpSpPr>
        <p:sp>
          <p:nvSpPr>
            <p:cNvPr id="14" name="자유형 13"/>
            <p:cNvSpPr/>
            <p:nvPr/>
          </p:nvSpPr>
          <p:spPr>
            <a:xfrm>
              <a:off x="1016460" y="1521865"/>
              <a:ext cx="6507868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Translation-Invariant Anchors</a:t>
              </a:r>
              <a:endParaRPr lang="en-US" altLang="ko-KR" sz="2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뜻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: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이미지에서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Object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로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translate(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이동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)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된 것은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</a:t>
              </a: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proposal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도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translate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되어야 하며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,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동일한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function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이 어느 위치에서나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proposal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을 예측 해야 한다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.</a:t>
              </a: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Translation-Invariant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의 효과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: parameter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수가 급격히 줄어든다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.</a:t>
              </a: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Para. 9-anchor : (4 + 2) x 9 –dim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 512 x (4 + 2 ) x 9</a:t>
              </a: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단일 이미지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, Feature map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에 대해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,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multiple scales and ratios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사용</a:t>
              </a: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:  Fast R-CNN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의 </a:t>
              </a:r>
              <a:r>
                <a:rPr lang="en-US" altLang="ko-KR" sz="2000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PoI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처럼</a:t>
              </a: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55576" y="1124744"/>
              <a:ext cx="6890603" cy="4797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110" y="4276741"/>
            <a:ext cx="4390930" cy="114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86936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Faster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R-CNN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Detection</a:t>
            </a:r>
            <a:r>
              <a:rPr lang="ko-KR" altLang="en-US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Baseline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611560" y="1268760"/>
            <a:ext cx="8144030" cy="5184576"/>
            <a:chOff x="755576" y="1124744"/>
            <a:chExt cx="6890603" cy="4797667"/>
          </a:xfrm>
        </p:grpSpPr>
        <p:sp>
          <p:nvSpPr>
            <p:cNvPr id="14" name="자유형 13"/>
            <p:cNvSpPr/>
            <p:nvPr/>
          </p:nvSpPr>
          <p:spPr>
            <a:xfrm>
              <a:off x="1016460" y="1521865"/>
              <a:ext cx="6507868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Loss Function</a:t>
              </a: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Binary class label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을 사용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있다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or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없다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)</a:t>
              </a: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Positive Label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이란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: </a:t>
              </a: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	1)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가장 높은 </a:t>
              </a:r>
              <a:r>
                <a:rPr lang="en-US" altLang="ko-KR" sz="2000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IoU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(intersection-over-Union) overlap with 			Ground-Truth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인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Anchor</a:t>
              </a: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	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2) 0.7 </a:t>
              </a:r>
              <a:r>
                <a:rPr lang="en-US" altLang="ko-KR" sz="2000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IoU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이상인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Anchor</a:t>
              </a: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		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대부분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2)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조건으로 충분하나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..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간혹 조건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1)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이 필요</a:t>
              </a: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Negative Label </a:t>
              </a:r>
              <a:r>
                <a:rPr lang="ko-KR" altLang="en-US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이란</a:t>
              </a:r>
              <a:r>
                <a:rPr lang="en-US" altLang="ko-KR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: </a:t>
              </a: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	1)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모든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Ground-truth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에서 </a:t>
              </a:r>
              <a:r>
                <a:rPr lang="en-US" altLang="ko-KR" sz="2000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IoU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&lt; 0.3</a:t>
              </a: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나머지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: Anchor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는 학습에 도움이 되지 않음</a:t>
              </a: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55576" y="1124744"/>
              <a:ext cx="6890603" cy="4797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31668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412776"/>
            <a:ext cx="4040492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Faster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R-CNN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Detection</a:t>
            </a:r>
            <a:r>
              <a:rPr lang="ko-KR" altLang="en-US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Baseline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611560" y="1268760"/>
            <a:ext cx="8352928" cy="5184576"/>
            <a:chOff x="755576" y="1124744"/>
            <a:chExt cx="7067350" cy="47976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자유형 13"/>
                <p:cNvSpPr/>
                <p:nvPr/>
              </p:nvSpPr>
              <p:spPr>
                <a:xfrm>
                  <a:off x="1016460" y="1521865"/>
                  <a:ext cx="6507868" cy="3934106"/>
                </a:xfrm>
                <a:custGeom>
                  <a:avLst/>
                  <a:gdLst>
                    <a:gd name="connsiteX0" fmla="*/ 118890 w 713327"/>
                    <a:gd name="connsiteY0" fmla="*/ 0 h 5327801"/>
                    <a:gd name="connsiteX1" fmla="*/ 594437 w 713327"/>
                    <a:gd name="connsiteY1" fmla="*/ 0 h 5327801"/>
                    <a:gd name="connsiteX2" fmla="*/ 713327 w 713327"/>
                    <a:gd name="connsiteY2" fmla="*/ 118890 h 5327801"/>
                    <a:gd name="connsiteX3" fmla="*/ 713327 w 713327"/>
                    <a:gd name="connsiteY3" fmla="*/ 5327801 h 5327801"/>
                    <a:gd name="connsiteX4" fmla="*/ 713327 w 713327"/>
                    <a:gd name="connsiteY4" fmla="*/ 5327801 h 5327801"/>
                    <a:gd name="connsiteX5" fmla="*/ 0 w 713327"/>
                    <a:gd name="connsiteY5" fmla="*/ 5327801 h 5327801"/>
                    <a:gd name="connsiteX6" fmla="*/ 0 w 713327"/>
                    <a:gd name="connsiteY6" fmla="*/ 5327801 h 5327801"/>
                    <a:gd name="connsiteX7" fmla="*/ 0 w 713327"/>
                    <a:gd name="connsiteY7" fmla="*/ 118890 h 5327801"/>
                    <a:gd name="connsiteX8" fmla="*/ 118890 w 713327"/>
                    <a:gd name="connsiteY8" fmla="*/ 0 h 5327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3327" h="5327801">
                      <a:moveTo>
                        <a:pt x="713327" y="887986"/>
                      </a:moveTo>
                      <a:lnTo>
                        <a:pt x="713327" y="4439815"/>
                      </a:lnTo>
                      <a:cubicBezTo>
                        <a:pt x="713327" y="4930233"/>
                        <a:pt x="706200" y="5327797"/>
                        <a:pt x="697409" y="5327797"/>
                      </a:cubicBezTo>
                      <a:lnTo>
                        <a:pt x="0" y="5327797"/>
                      </a:lnTo>
                      <a:lnTo>
                        <a:pt x="0" y="5327797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697409" y="4"/>
                      </a:lnTo>
                      <a:cubicBezTo>
                        <a:pt x="706200" y="4"/>
                        <a:pt x="713327" y="397568"/>
                        <a:pt x="713327" y="887986"/>
                      </a:cubicBezTo>
                      <a:close/>
                    </a:path>
                  </a:pathLst>
                </a:custGeom>
                <a:noFill/>
                <a:ln>
                  <a:noFill/>
                  <a:prstDash val="sysDash"/>
                </a:ln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13792" tIns="0" rIns="44982" bIns="0" numCol="1" spcCol="1270" anchor="ctr" anchorCtr="0">
                  <a:noAutofit/>
                </a:bodyPr>
                <a:lstStyle/>
                <a:p>
                  <a:pPr marL="0" lvl="1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r>
                    <a:rPr lang="en-US" altLang="ko-KR" sz="2000" b="1" dirty="0" smtClean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Loss Function</a:t>
                  </a:r>
                </a:p>
                <a:p>
                  <a:pPr lvl="1" indent="-4572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latin typeface="Cambria Math"/>
                          <a:ea typeface="LG스마트체 Regular" panose="020B0600000101010101" pitchFamily="50" charset="-127"/>
                        </a:rPr>
                        <m:t>𝑖</m:t>
                      </m:r>
                    </m:oMath>
                  </a14:m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: index of an anchor in a mini-batch</a:t>
                  </a:r>
                </a:p>
                <a:p>
                  <a:pPr lvl="1" indent="-4572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: anchor </a:t>
                  </a:r>
                  <a14:m>
                    <m:oMath xmlns:m="http://schemas.openxmlformats.org/officeDocument/2006/math">
                      <m:r>
                        <a:rPr lang="en-US" altLang="ko-KR" sz="2000" i="1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latin typeface="Cambria Math"/>
                          <a:ea typeface="LG스마트체 Regular" panose="020B0600000101010101" pitchFamily="50" charset="-127"/>
                        </a:rPr>
                        <m:t>𝑖</m:t>
                      </m:r>
                    </m:oMath>
                  </a14:m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</a:t>
                  </a:r>
                  <a:r>
                    <a:rPr lang="ko-KR" altLang="en-US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가 </a:t>
                  </a:r>
                  <a:r>
                    <a:rPr lang="en-US" altLang="ko-KR" sz="2000" dirty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object </a:t>
                  </a:r>
                  <a:r>
                    <a:rPr lang="ko-KR" altLang="en-US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가 될 확률</a:t>
                  </a:r>
                  <a:endParaRPr lang="en-US" altLang="ko-KR" sz="2000" dirty="0" smtClean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lvl="1" indent="-4572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2000" i="1" smtClean="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altLang="ko-KR" sz="2000" i="1">
                                  <a:solidFill>
                                    <a:prstClr val="black">
                                      <a:hueOff val="0"/>
                                      <a:satOff val="0"/>
                                      <a:lumOff val="0"/>
                                      <a:alphaOff val="0"/>
                                    </a:prstClr>
                                  </a:solidFill>
                                  <a:latin typeface="Cambria Math"/>
                                  <a:ea typeface="LG스마트체 Regular" panose="020B0600000101010101" pitchFamily="50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sz="2000" i="1">
                                  <a:solidFill>
                                    <a:prstClr val="black">
                                      <a:hueOff val="0"/>
                                      <a:satOff val="0"/>
                                      <a:lumOff val="0"/>
                                      <a:alphaOff val="0"/>
                                    </a:prstClr>
                                  </a:solidFill>
                                  <a:latin typeface="Cambria Math"/>
                                  <a:ea typeface="LG스마트체 Regular" panose="020B0600000101010101" pitchFamily="50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000" i="1">
                                  <a:solidFill>
                                    <a:prstClr val="black">
                                      <a:hueOff val="0"/>
                                      <a:satOff val="0"/>
                                      <a:lumOff val="0"/>
                                      <a:alphaOff val="0"/>
                                    </a:prstClr>
                                  </a:solidFill>
                                  <a:latin typeface="Cambria Math"/>
                                  <a:ea typeface="LG스마트체 Regular" panose="020B0600000101010101" pitchFamily="50" charset="-127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  <m:sup>
                          <m:r>
                            <a:rPr lang="en-US" altLang="ko-KR" sz="2000" b="0" i="1" smtClean="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: Ground-truth label </a:t>
                  </a:r>
                  <a:r>
                    <a:rPr lang="en-US" altLang="ko-KR" sz="2000" dirty="0" err="1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pos</a:t>
                  </a:r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: 1 / </a:t>
                  </a:r>
                  <a:r>
                    <a:rPr lang="en-US" altLang="ko-KR" sz="2000" dirty="0" err="1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neg</a:t>
                  </a:r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: 0</a:t>
                  </a:r>
                </a:p>
                <a:p>
                  <a:pPr lvl="1" indent="-4572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2000" i="1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altLang="ko-KR" sz="2000" i="1">
                                  <a:solidFill>
                                    <a:prstClr val="black">
                                      <a:hueOff val="0"/>
                                      <a:satOff val="0"/>
                                      <a:lumOff val="0"/>
                                      <a:alphaOff val="0"/>
                                    </a:prstClr>
                                  </a:solidFill>
                                  <a:latin typeface="Cambria Math"/>
                                  <a:ea typeface="LG스마트체 Regular" panose="020B0600000101010101" pitchFamily="50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solidFill>
                                    <a:prstClr val="black">
                                      <a:hueOff val="0"/>
                                      <a:satOff val="0"/>
                                      <a:lumOff val="0"/>
                                      <a:alphaOff val="0"/>
                                    </a:prstClr>
                                  </a:solidFill>
                                  <a:latin typeface="Cambria Math"/>
                                  <a:ea typeface="LG스마트체 Regular" panose="020B0600000101010101" pitchFamily="50" charset="-127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2000" i="1">
                                  <a:solidFill>
                                    <a:prstClr val="black">
                                      <a:hueOff val="0"/>
                                      <a:satOff val="0"/>
                                      <a:lumOff val="0"/>
                                      <a:alphaOff val="0"/>
                                    </a:prstClr>
                                  </a:solidFill>
                                  <a:latin typeface="Cambria Math"/>
                                  <a:ea typeface="LG스마트체 Regular" panose="020B0600000101010101" pitchFamily="50" charset="-127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  <m:sup>
                          <m:r>
                            <a:rPr lang="en-US" altLang="ko-KR" sz="2000" i="1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</a:t>
                  </a:r>
                  <a:r>
                    <a:rPr lang="en-US" altLang="ko-KR" sz="2000" dirty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: Ground-truth </a:t>
                  </a:r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box associated with a </a:t>
                  </a:r>
                  <a:r>
                    <a:rPr lang="en-US" altLang="ko-KR" sz="2000" b="1" dirty="0" err="1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pos</a:t>
                  </a:r>
                  <a:r>
                    <a:rPr lang="en-US" altLang="ko-KR" sz="2000" b="1" dirty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</a:t>
                  </a:r>
                  <a:r>
                    <a:rPr lang="en-US" altLang="ko-KR" sz="2000" b="1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anchor</a:t>
                  </a:r>
                  <a:endParaRPr lang="en-US" altLang="ko-KR" sz="2000" b="1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lvl="1" indent="-4572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  <m:t>𝑐𝑙𝑠</m:t>
                          </m:r>
                        </m:sub>
                      </m:sSub>
                    </m:oMath>
                  </a14:m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: Log Loss  (obj. vs Not obj.)</a:t>
                  </a:r>
                </a:p>
                <a:p>
                  <a:pPr lvl="1" indent="-4572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  <m:t>𝑟𝑒𝑔</m:t>
                          </m:r>
                        </m:sub>
                      </m:sSub>
                    </m:oMath>
                  </a14:m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: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latin typeface="Cambria Math"/>
                          <a:ea typeface="LG스마트체 Regular" panose="020B0600000101010101" pitchFamily="50" charset="-127"/>
                        </a:rPr>
                        <m:t>R</m:t>
                      </m:r>
                      <m:d>
                        <m:dPr>
                          <m:ctrlPr>
                            <a:rPr lang="en-US" altLang="ko-KR" sz="2000" b="0" i="1" smtClean="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solidFill>
                                    <a:prstClr val="black">
                                      <a:hueOff val="0"/>
                                      <a:satOff val="0"/>
                                      <a:lumOff val="0"/>
                                      <a:alphaOff val="0"/>
                                    </a:prstClr>
                                  </a:solidFill>
                                  <a:latin typeface="Cambria Math"/>
                                  <a:ea typeface="LG스마트체 Regular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solidFill>
                                    <a:prstClr val="black">
                                      <a:hueOff val="0"/>
                                      <a:satOff val="0"/>
                                      <a:lumOff val="0"/>
                                      <a:alphaOff val="0"/>
                                    </a:prstClr>
                                  </a:solidFill>
                                  <a:latin typeface="Cambria Math"/>
                                  <a:ea typeface="LG스마트체 Regular" panose="020B0600000101010101" pitchFamily="50" charset="-127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2000" i="1">
                                  <a:solidFill>
                                    <a:prstClr val="black">
                                      <a:hueOff val="0"/>
                                      <a:satOff val="0"/>
                                      <a:lumOff val="0"/>
                                      <a:alphaOff val="0"/>
                                    </a:prstClr>
                                  </a:solidFill>
                                  <a:latin typeface="Cambria Math"/>
                                  <a:ea typeface="LG스마트체 Regular" panose="020B0600000101010101" pitchFamily="50" charset="-127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000" i="1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2000" i="1">
                                  <a:solidFill>
                                    <a:prstClr val="black">
                                      <a:hueOff val="0"/>
                                      <a:satOff val="0"/>
                                      <a:lumOff val="0"/>
                                      <a:alphaOff val="0"/>
                                    </a:prstClr>
                                  </a:solidFill>
                                  <a:latin typeface="Cambria Math"/>
                                  <a:ea typeface="LG스마트체 Regular" panose="020B0600000101010101" pitchFamily="50" charset="-127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solidFill>
                                        <a:prstClr val="black">
                                          <a:hueOff val="0"/>
                                          <a:satOff val="0"/>
                                          <a:lumOff val="0"/>
                                          <a:alphaOff val="0"/>
                                        </a:prstClr>
                                      </a:solidFill>
                                      <a:latin typeface="Cambria Math"/>
                                      <a:ea typeface="LG스마트체 Regular" panose="020B0600000101010101" pitchFamily="50" charset="-127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solidFill>
                                        <a:prstClr val="black">
                                          <a:hueOff val="0"/>
                                          <a:satOff val="0"/>
                                          <a:lumOff val="0"/>
                                          <a:alphaOff val="0"/>
                                        </a:prstClr>
                                      </a:solidFill>
                                      <a:latin typeface="Cambria Math"/>
                                      <a:ea typeface="LG스마트체 Regular" panose="020B0600000101010101" pitchFamily="50" charset="-127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solidFill>
                                        <a:prstClr val="black">
                                          <a:hueOff val="0"/>
                                          <a:satOff val="0"/>
                                          <a:lumOff val="0"/>
                                          <a:alphaOff val="0"/>
                                        </a:prstClr>
                                      </a:solidFill>
                                      <a:latin typeface="Cambria Math"/>
                                      <a:ea typeface="LG스마트체 Regular" panose="020B0600000101010101" pitchFamily="50" charset="-127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</m:e>
                            <m:sup>
                              <m:r>
                                <a:rPr lang="en-US" altLang="ko-KR" sz="2000" i="1">
                                  <a:solidFill>
                                    <a:prstClr val="black">
                                      <a:hueOff val="0"/>
                                      <a:satOff val="0"/>
                                      <a:lumOff val="0"/>
                                      <a:alphaOff val="0"/>
                                    </a:prstClr>
                                  </a:solidFill>
                                  <a:latin typeface="Cambria Math"/>
                                  <a:ea typeface="LG스마트체 Regular" panose="020B0600000101010101" pitchFamily="50" charset="-127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 - smooth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altLang="ko-KR" sz="2000" dirty="0" smtClean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lvl="1" indent="-4572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2000" i="1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altLang="ko-KR" sz="2000" i="1">
                                  <a:solidFill>
                                    <a:prstClr val="black">
                                      <a:hueOff val="0"/>
                                      <a:satOff val="0"/>
                                      <a:lumOff val="0"/>
                                      <a:alphaOff val="0"/>
                                    </a:prstClr>
                                  </a:solidFill>
                                  <a:latin typeface="Cambria Math"/>
                                  <a:ea typeface="LG스마트체 Regular" panose="020B0600000101010101" pitchFamily="50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sz="2000" i="1">
                                  <a:solidFill>
                                    <a:prstClr val="black">
                                      <a:hueOff val="0"/>
                                      <a:satOff val="0"/>
                                      <a:lumOff val="0"/>
                                      <a:alphaOff val="0"/>
                                    </a:prstClr>
                                  </a:solidFill>
                                  <a:latin typeface="Cambria Math"/>
                                  <a:ea typeface="LG스마트체 Regular" panose="020B0600000101010101" pitchFamily="50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000" i="1">
                                  <a:solidFill>
                                    <a:prstClr val="black">
                                      <a:hueOff val="0"/>
                                      <a:satOff val="0"/>
                                      <a:lumOff val="0"/>
                                      <a:alphaOff val="0"/>
                                    </a:prstClr>
                                  </a:solidFill>
                                  <a:latin typeface="Cambria Math"/>
                                  <a:ea typeface="LG스마트체 Regular" panose="020B0600000101010101" pitchFamily="50" charset="-127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  <m:sup>
                          <m:r>
                            <a:rPr lang="en-US" altLang="ko-KR" sz="2000" i="1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  <m:t>∗</m:t>
                          </m:r>
                        </m:sup>
                      </m:sSup>
                      <m:sSub>
                        <m:sSubPr>
                          <m:ctrlPr>
                            <a:rPr lang="en-US" altLang="ko-KR" sz="2000" i="1" smtClean="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  <m:t>𝑟𝑒𝑔</m:t>
                          </m:r>
                        </m:sub>
                      </m:sSub>
                    </m:oMath>
                  </a14:m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: activated only for </a:t>
                  </a:r>
                  <a:r>
                    <a:rPr lang="en-US" altLang="ko-KR" sz="2000" b="1" dirty="0" err="1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pos</a:t>
                  </a:r>
                  <a:r>
                    <a:rPr lang="en-US" altLang="ko-KR" sz="2000" b="1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anchors</a:t>
                  </a:r>
                </a:p>
                <a:p>
                  <a:pPr lvl="1" indent="-4572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  <m:t>𝑐𝑙𝑠</m:t>
                          </m:r>
                        </m:sub>
                      </m:sSub>
                    </m:oMath>
                  </a14:m>
                  <a:r>
                    <a:rPr lang="en-US" altLang="ko-KR" sz="2000" dirty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=256  /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  <m:t>𝑟𝑒𝑔</m:t>
                          </m:r>
                        </m:sub>
                      </m:sSub>
                      <m:r>
                        <a:rPr lang="en-US" altLang="ko-KR" sz="2000" i="1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latin typeface="Cambria Math"/>
                          <a:ea typeface="Cambria Math"/>
                        </a:rPr>
                        <m:t>≈2400</m:t>
                      </m:r>
                      <m:r>
                        <a:rPr lang="en-US" altLang="ko-KR" sz="2000" i="1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altLang="ko-KR" sz="2000" i="1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latin typeface="Cambria Math"/>
                          <a:ea typeface="Cambria Math"/>
                        </a:rPr>
                        <m:t>256∗9</m:t>
                      </m:r>
                    </m:oMath>
                  </a14:m>
                  <a:r>
                    <a:rPr lang="en-US" altLang="ko-KR" sz="2000" b="1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: </a:t>
                  </a:r>
                  <a:r>
                    <a:rPr lang="ko-KR" altLang="en-US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표준화  </a:t>
                  </a:r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- </a:t>
                  </a:r>
                  <a:r>
                    <a:rPr lang="ko-KR" altLang="en-US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필수 </a:t>
                  </a:r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X</a:t>
                  </a:r>
                </a:p>
                <a:p>
                  <a:pPr lvl="1" indent="-4572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ko-KR" altLang="en-US" sz="2000" i="1" smtClean="0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latin typeface="Cambria Math"/>
                          <a:ea typeface="LG스마트체 Regular" panose="020B0600000101010101" pitchFamily="50" charset="-127"/>
                        </a:rPr>
                        <m:t>𝜆</m:t>
                      </m:r>
                    </m:oMath>
                  </a14:m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(10 default) :  Balancing </a:t>
                  </a:r>
                  <a:r>
                    <a:rPr lang="en-US" altLang="ko-KR" sz="2000" dirty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para. - </a:t>
                  </a:r>
                  <a:r>
                    <a:rPr lang="ko-KR" altLang="en-US" sz="2000" dirty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필수 </a:t>
                  </a:r>
                  <a:r>
                    <a:rPr lang="en-US" altLang="ko-KR" sz="2000" dirty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X</a:t>
                  </a:r>
                  <a:endParaRPr lang="en-US" altLang="ko-KR" sz="200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>
            <p:sp>
              <p:nvSpPr>
                <p:cNvPr id="14" name="자유형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460" y="1521865"/>
                  <a:ext cx="6507868" cy="3934106"/>
                </a:xfrm>
                <a:custGeom>
                  <a:avLst/>
                  <a:gdLst>
                    <a:gd name="connsiteX0" fmla="*/ 118890 w 713327"/>
                    <a:gd name="connsiteY0" fmla="*/ 0 h 5327801"/>
                    <a:gd name="connsiteX1" fmla="*/ 594437 w 713327"/>
                    <a:gd name="connsiteY1" fmla="*/ 0 h 5327801"/>
                    <a:gd name="connsiteX2" fmla="*/ 713327 w 713327"/>
                    <a:gd name="connsiteY2" fmla="*/ 118890 h 5327801"/>
                    <a:gd name="connsiteX3" fmla="*/ 713327 w 713327"/>
                    <a:gd name="connsiteY3" fmla="*/ 5327801 h 5327801"/>
                    <a:gd name="connsiteX4" fmla="*/ 713327 w 713327"/>
                    <a:gd name="connsiteY4" fmla="*/ 5327801 h 5327801"/>
                    <a:gd name="connsiteX5" fmla="*/ 0 w 713327"/>
                    <a:gd name="connsiteY5" fmla="*/ 5327801 h 5327801"/>
                    <a:gd name="connsiteX6" fmla="*/ 0 w 713327"/>
                    <a:gd name="connsiteY6" fmla="*/ 5327801 h 5327801"/>
                    <a:gd name="connsiteX7" fmla="*/ 0 w 713327"/>
                    <a:gd name="connsiteY7" fmla="*/ 118890 h 5327801"/>
                    <a:gd name="connsiteX8" fmla="*/ 118890 w 713327"/>
                    <a:gd name="connsiteY8" fmla="*/ 0 h 5327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3327" h="5327801">
                      <a:moveTo>
                        <a:pt x="713327" y="887986"/>
                      </a:moveTo>
                      <a:lnTo>
                        <a:pt x="713327" y="4439815"/>
                      </a:lnTo>
                      <a:cubicBezTo>
                        <a:pt x="713327" y="4930233"/>
                        <a:pt x="706200" y="5327797"/>
                        <a:pt x="697409" y="5327797"/>
                      </a:cubicBezTo>
                      <a:lnTo>
                        <a:pt x="0" y="5327797"/>
                      </a:lnTo>
                      <a:lnTo>
                        <a:pt x="0" y="5327797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697409" y="4"/>
                      </a:lnTo>
                      <a:cubicBezTo>
                        <a:pt x="706200" y="4"/>
                        <a:pt x="713327" y="397568"/>
                        <a:pt x="713327" y="887986"/>
                      </a:cubicBezTo>
                      <a:close/>
                    </a:path>
                  </a:pathLst>
                </a:custGeom>
                <a:blipFill rotWithShape="1">
                  <a:blip r:embed="rId4"/>
                  <a:stretch>
                    <a:fillRect l="-555" t="-9469" b="-12626"/>
                  </a:stretch>
                </a:blipFill>
                <a:ln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직사각형 14"/>
            <p:cNvSpPr/>
            <p:nvPr/>
          </p:nvSpPr>
          <p:spPr>
            <a:xfrm>
              <a:off x="755576" y="1124744"/>
              <a:ext cx="7067350" cy="4797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5670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Faster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R-CNN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Detection</a:t>
            </a:r>
            <a:r>
              <a:rPr lang="ko-KR" altLang="en-US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Baseline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611560" y="1268760"/>
            <a:ext cx="8144030" cy="5184576"/>
            <a:chOff x="755576" y="1124744"/>
            <a:chExt cx="6890603" cy="47976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자유형 13"/>
                <p:cNvSpPr/>
                <p:nvPr/>
              </p:nvSpPr>
              <p:spPr>
                <a:xfrm>
                  <a:off x="1016460" y="1521865"/>
                  <a:ext cx="6507868" cy="3934106"/>
                </a:xfrm>
                <a:custGeom>
                  <a:avLst/>
                  <a:gdLst>
                    <a:gd name="connsiteX0" fmla="*/ 118890 w 713327"/>
                    <a:gd name="connsiteY0" fmla="*/ 0 h 5327801"/>
                    <a:gd name="connsiteX1" fmla="*/ 594437 w 713327"/>
                    <a:gd name="connsiteY1" fmla="*/ 0 h 5327801"/>
                    <a:gd name="connsiteX2" fmla="*/ 713327 w 713327"/>
                    <a:gd name="connsiteY2" fmla="*/ 118890 h 5327801"/>
                    <a:gd name="connsiteX3" fmla="*/ 713327 w 713327"/>
                    <a:gd name="connsiteY3" fmla="*/ 5327801 h 5327801"/>
                    <a:gd name="connsiteX4" fmla="*/ 713327 w 713327"/>
                    <a:gd name="connsiteY4" fmla="*/ 5327801 h 5327801"/>
                    <a:gd name="connsiteX5" fmla="*/ 0 w 713327"/>
                    <a:gd name="connsiteY5" fmla="*/ 5327801 h 5327801"/>
                    <a:gd name="connsiteX6" fmla="*/ 0 w 713327"/>
                    <a:gd name="connsiteY6" fmla="*/ 5327801 h 5327801"/>
                    <a:gd name="connsiteX7" fmla="*/ 0 w 713327"/>
                    <a:gd name="connsiteY7" fmla="*/ 118890 h 5327801"/>
                    <a:gd name="connsiteX8" fmla="*/ 118890 w 713327"/>
                    <a:gd name="connsiteY8" fmla="*/ 0 h 5327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3327" h="5327801">
                      <a:moveTo>
                        <a:pt x="713327" y="887986"/>
                      </a:moveTo>
                      <a:lnTo>
                        <a:pt x="713327" y="4439815"/>
                      </a:lnTo>
                      <a:cubicBezTo>
                        <a:pt x="713327" y="4930233"/>
                        <a:pt x="706200" y="5327797"/>
                        <a:pt x="697409" y="5327797"/>
                      </a:cubicBezTo>
                      <a:lnTo>
                        <a:pt x="0" y="5327797"/>
                      </a:lnTo>
                      <a:lnTo>
                        <a:pt x="0" y="5327797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697409" y="4"/>
                      </a:lnTo>
                      <a:cubicBezTo>
                        <a:pt x="706200" y="4"/>
                        <a:pt x="713327" y="397568"/>
                        <a:pt x="713327" y="887986"/>
                      </a:cubicBezTo>
                      <a:close/>
                    </a:path>
                  </a:pathLst>
                </a:custGeom>
                <a:noFill/>
                <a:ln>
                  <a:noFill/>
                  <a:prstDash val="sysDash"/>
                </a:ln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13792" tIns="0" rIns="44982" bIns="0" numCol="1" spcCol="1270" anchor="ctr" anchorCtr="0">
                  <a:noAutofit/>
                </a:bodyPr>
                <a:lstStyle/>
                <a:p>
                  <a:pPr marL="0" lvl="1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r>
                    <a:rPr lang="en-US" altLang="ko-KR" sz="2000" b="1" dirty="0" smtClean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Loss Function</a:t>
                  </a:r>
                </a:p>
                <a:p>
                  <a:pPr lvl="1" indent="-4572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ko-KR" sz="2000" i="1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latin typeface="Cambria Math"/>
                          <a:ea typeface="LG스마트체 Regular" panose="020B0600000101010101" pitchFamily="50" charset="-127"/>
                        </a:rPr>
                        <m:t>𝑥</m:t>
                      </m:r>
                      <m:r>
                        <a:rPr lang="en-US" altLang="ko-KR" sz="2000" i="1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latin typeface="Cambria Math"/>
                          <a:ea typeface="LG스마트체 Regular" panose="020B0600000101010101" pitchFamily="50" charset="-127"/>
                        </a:rPr>
                        <m:t>, </m:t>
                      </m:r>
                      <m:r>
                        <a:rPr lang="en-US" altLang="ko-KR" sz="2000" i="1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latin typeface="Cambria Math"/>
                          <a:ea typeface="LG스마트체 Regular" panose="020B0600000101010101" pitchFamily="50" charset="-127"/>
                        </a:rPr>
                        <m:t>𝑦</m:t>
                      </m:r>
                      <m:r>
                        <a:rPr lang="en-US" altLang="ko-KR" sz="2000" i="1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latin typeface="Cambria Math"/>
                          <a:ea typeface="LG스마트체 Regular" panose="020B0600000101010101" pitchFamily="50" charset="-127"/>
                        </a:rPr>
                        <m:t> </m:t>
                      </m:r>
                      <m:r>
                        <a:rPr lang="en-US" altLang="ko-KR" sz="2000" i="1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latin typeface="Cambria Math"/>
                          <a:ea typeface="LG스마트체 Regular" panose="020B0600000101010101" pitchFamily="50" charset="-127"/>
                        </a:rPr>
                        <m:t>𝑤</m:t>
                      </m:r>
                      <m:r>
                        <a:rPr lang="en-US" altLang="ko-KR" sz="2000" i="1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latin typeface="Cambria Math"/>
                          <a:ea typeface="LG스마트체 Regular" panose="020B0600000101010101" pitchFamily="50" charset="-127"/>
                        </a:rPr>
                        <m:t>, </m:t>
                      </m:r>
                      <m:r>
                        <a:rPr lang="en-US" altLang="ko-KR" sz="2000" i="1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latin typeface="Cambria Math"/>
                          <a:ea typeface="LG스마트체 Regular" panose="020B0600000101010101" pitchFamily="50" charset="-127"/>
                        </a:rPr>
                        <m:t>h</m:t>
                      </m:r>
                    </m:oMath>
                  </a14:m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: box’s center &amp; width, height</a:t>
                  </a:r>
                </a:p>
                <a:p>
                  <a:pPr lvl="1" indent="-4572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ko-KR" sz="2000" i="1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latin typeface="Cambria Math"/>
                          <a:ea typeface="LG스마트체 Regular" panose="020B0600000101010101" pitchFamily="50" charset="-127"/>
                        </a:rPr>
                        <m:t>𝑥</m:t>
                      </m:r>
                      <m:r>
                        <a:rPr lang="en-US" altLang="ko-KR" sz="2000" i="1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latin typeface="Cambria Math"/>
                          <a:ea typeface="LG스마트체 Regular" panose="020B0600000101010101" pitchFamily="50" charset="-127"/>
                        </a:rPr>
                        <m:t>, </m:t>
                      </m:r>
                      <m:sSub>
                        <m:sSubPr>
                          <m:ctrlPr>
                            <a:rPr lang="en-US" altLang="ko-KR" sz="2000" i="1" smtClean="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  <m:t>𝑎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latin typeface="Cambria Math"/>
                          <a:ea typeface="LG스마트체 Regular" panose="020B0600000101010101" pitchFamily="50" charset="-127"/>
                        </a:rPr>
                        <m:t>, </m:t>
                      </m:r>
                      <m:sSup>
                        <m:sSupPr>
                          <m:ctrlPr>
                            <a:rPr lang="en-US" altLang="ko-KR" sz="2000" i="1" smtClean="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000" b="0" i="1" smtClean="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: predicted box, anchor box, ground-truth box</a:t>
                  </a:r>
                </a:p>
                <a:p>
                  <a:pPr lvl="1" indent="-4572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Anchor </a:t>
                  </a:r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  <a:sym typeface="Wingdings" panose="05000000000000000000" pitchFamily="2" charset="2"/>
                    </a:rPr>
                    <a:t> ground truth </a:t>
                  </a:r>
                  <a:r>
                    <a:rPr lang="ko-KR" altLang="en-US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  <a:sym typeface="Wingdings" panose="05000000000000000000" pitchFamily="2" charset="2"/>
                    </a:rPr>
                    <a:t>거리 변환 결과 </a:t>
                  </a:r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  <a:sym typeface="Wingdings" panose="05000000000000000000" pitchFamily="2" charset="2"/>
                    </a:rPr>
                    <a:t>==  </a:t>
                  </a:r>
                </a:p>
                <a:p>
                  <a:pPr marL="457200" lvl="2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  <a:sym typeface="Wingdings" panose="05000000000000000000" pitchFamily="2" charset="2"/>
                    </a:rPr>
                    <a:t>Anchor  predicted box </a:t>
                  </a:r>
                  <a:r>
                    <a:rPr lang="ko-KR" altLang="en-US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  <a:sym typeface="Wingdings" panose="05000000000000000000" pitchFamily="2" charset="2"/>
                    </a:rPr>
                    <a:t>거리 변환 결과 를 </a:t>
                  </a:r>
                  <a:r>
                    <a:rPr lang="ko-KR" altLang="en-US" sz="2000" b="1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  <a:sym typeface="Wingdings" panose="05000000000000000000" pitchFamily="2" charset="2"/>
                    </a:rPr>
                    <a:t>같게 학습</a:t>
                  </a:r>
                  <a:endParaRPr lang="en-US" altLang="ko-KR" sz="2000" b="1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lvl="1" indent="-4572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endParaRPr lang="en-US" altLang="ko-KR" sz="200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lvl="1" indent="-4572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endParaRPr lang="en-US" altLang="ko-KR" sz="2000" dirty="0" smtClean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lvl="1" indent="-4572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endParaRPr lang="en-US" altLang="ko-KR" sz="200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lvl="1" indent="-4572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endParaRPr lang="en-US" altLang="ko-KR" sz="2000" dirty="0" smtClean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lvl="1" indent="-4572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Anchor </a:t>
                  </a:r>
                  <a:r>
                    <a:rPr lang="ko-KR" altLang="en-US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간 가중치 공유 하지 않음</a:t>
                  </a:r>
                  <a:endParaRPr lang="en-US" altLang="ko-KR" sz="200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>
            <p:sp>
              <p:nvSpPr>
                <p:cNvPr id="14" name="자유형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460" y="1521865"/>
                  <a:ext cx="6507868" cy="3934106"/>
                </a:xfrm>
                <a:custGeom>
                  <a:avLst/>
                  <a:gdLst>
                    <a:gd name="connsiteX0" fmla="*/ 118890 w 713327"/>
                    <a:gd name="connsiteY0" fmla="*/ 0 h 5327801"/>
                    <a:gd name="connsiteX1" fmla="*/ 594437 w 713327"/>
                    <a:gd name="connsiteY1" fmla="*/ 0 h 5327801"/>
                    <a:gd name="connsiteX2" fmla="*/ 713327 w 713327"/>
                    <a:gd name="connsiteY2" fmla="*/ 118890 h 5327801"/>
                    <a:gd name="connsiteX3" fmla="*/ 713327 w 713327"/>
                    <a:gd name="connsiteY3" fmla="*/ 5327801 h 5327801"/>
                    <a:gd name="connsiteX4" fmla="*/ 713327 w 713327"/>
                    <a:gd name="connsiteY4" fmla="*/ 5327801 h 5327801"/>
                    <a:gd name="connsiteX5" fmla="*/ 0 w 713327"/>
                    <a:gd name="connsiteY5" fmla="*/ 5327801 h 5327801"/>
                    <a:gd name="connsiteX6" fmla="*/ 0 w 713327"/>
                    <a:gd name="connsiteY6" fmla="*/ 5327801 h 5327801"/>
                    <a:gd name="connsiteX7" fmla="*/ 0 w 713327"/>
                    <a:gd name="connsiteY7" fmla="*/ 118890 h 5327801"/>
                    <a:gd name="connsiteX8" fmla="*/ 118890 w 713327"/>
                    <a:gd name="connsiteY8" fmla="*/ 0 h 5327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3327" h="5327801">
                      <a:moveTo>
                        <a:pt x="713327" y="887986"/>
                      </a:moveTo>
                      <a:lnTo>
                        <a:pt x="713327" y="4439815"/>
                      </a:lnTo>
                      <a:cubicBezTo>
                        <a:pt x="713327" y="4930233"/>
                        <a:pt x="706200" y="5327797"/>
                        <a:pt x="697409" y="5327797"/>
                      </a:cubicBezTo>
                      <a:lnTo>
                        <a:pt x="0" y="5327797"/>
                      </a:lnTo>
                      <a:lnTo>
                        <a:pt x="0" y="5327797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697409" y="4"/>
                      </a:lnTo>
                      <a:cubicBezTo>
                        <a:pt x="706200" y="4"/>
                        <a:pt x="713327" y="397568"/>
                        <a:pt x="713327" y="887986"/>
                      </a:cubicBezTo>
                      <a:close/>
                    </a:path>
                  </a:pathLst>
                </a:custGeom>
                <a:blipFill rotWithShape="1">
                  <a:blip r:embed="rId3"/>
                  <a:stretch>
                    <a:fillRect l="-555" t="-8034" b="-11191"/>
                  </a:stretch>
                </a:blipFill>
                <a:ln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직사각형 14"/>
            <p:cNvSpPr/>
            <p:nvPr/>
          </p:nvSpPr>
          <p:spPr>
            <a:xfrm>
              <a:off x="755576" y="1124744"/>
              <a:ext cx="6890603" cy="4797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903" y="3895966"/>
            <a:ext cx="5733667" cy="206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116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Faster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R-CNN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Detection</a:t>
            </a:r>
            <a:r>
              <a:rPr lang="ko-KR" altLang="en-US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Baseline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611560" y="1268760"/>
            <a:ext cx="8144030" cy="5184576"/>
            <a:chOff x="755576" y="1124744"/>
            <a:chExt cx="6890603" cy="47976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자유형 13"/>
                <p:cNvSpPr/>
                <p:nvPr/>
              </p:nvSpPr>
              <p:spPr>
                <a:xfrm>
                  <a:off x="1016460" y="1521865"/>
                  <a:ext cx="6507868" cy="3934106"/>
                </a:xfrm>
                <a:custGeom>
                  <a:avLst/>
                  <a:gdLst>
                    <a:gd name="connsiteX0" fmla="*/ 118890 w 713327"/>
                    <a:gd name="connsiteY0" fmla="*/ 0 h 5327801"/>
                    <a:gd name="connsiteX1" fmla="*/ 594437 w 713327"/>
                    <a:gd name="connsiteY1" fmla="*/ 0 h 5327801"/>
                    <a:gd name="connsiteX2" fmla="*/ 713327 w 713327"/>
                    <a:gd name="connsiteY2" fmla="*/ 118890 h 5327801"/>
                    <a:gd name="connsiteX3" fmla="*/ 713327 w 713327"/>
                    <a:gd name="connsiteY3" fmla="*/ 5327801 h 5327801"/>
                    <a:gd name="connsiteX4" fmla="*/ 713327 w 713327"/>
                    <a:gd name="connsiteY4" fmla="*/ 5327801 h 5327801"/>
                    <a:gd name="connsiteX5" fmla="*/ 0 w 713327"/>
                    <a:gd name="connsiteY5" fmla="*/ 5327801 h 5327801"/>
                    <a:gd name="connsiteX6" fmla="*/ 0 w 713327"/>
                    <a:gd name="connsiteY6" fmla="*/ 5327801 h 5327801"/>
                    <a:gd name="connsiteX7" fmla="*/ 0 w 713327"/>
                    <a:gd name="connsiteY7" fmla="*/ 118890 h 5327801"/>
                    <a:gd name="connsiteX8" fmla="*/ 118890 w 713327"/>
                    <a:gd name="connsiteY8" fmla="*/ 0 h 5327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3327" h="5327801">
                      <a:moveTo>
                        <a:pt x="713327" y="887986"/>
                      </a:moveTo>
                      <a:lnTo>
                        <a:pt x="713327" y="4439815"/>
                      </a:lnTo>
                      <a:cubicBezTo>
                        <a:pt x="713327" y="4930233"/>
                        <a:pt x="706200" y="5327797"/>
                        <a:pt x="697409" y="5327797"/>
                      </a:cubicBezTo>
                      <a:lnTo>
                        <a:pt x="0" y="5327797"/>
                      </a:lnTo>
                      <a:lnTo>
                        <a:pt x="0" y="5327797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697409" y="4"/>
                      </a:lnTo>
                      <a:cubicBezTo>
                        <a:pt x="706200" y="4"/>
                        <a:pt x="713327" y="397568"/>
                        <a:pt x="713327" y="887986"/>
                      </a:cubicBezTo>
                      <a:close/>
                    </a:path>
                  </a:pathLst>
                </a:custGeom>
                <a:noFill/>
                <a:ln>
                  <a:noFill/>
                  <a:prstDash val="sysDash"/>
                </a:ln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13792" tIns="0" rIns="44982" bIns="0" numCol="1" spcCol="1270" anchor="ctr" anchorCtr="0">
                  <a:noAutofit/>
                </a:bodyPr>
                <a:lstStyle/>
                <a:p>
                  <a:pPr marL="0" lvl="1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r>
                    <a:rPr lang="en-US" altLang="ko-KR" sz="2000" b="1" dirty="0" smtClean="0">
                      <a:solidFill>
                        <a:schemeClr val="tx1"/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Loss Function</a:t>
                  </a:r>
                </a:p>
                <a:p>
                  <a:pPr lvl="1" indent="-4572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ko-KR" sz="2000" i="1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latin typeface="Cambria Math"/>
                          <a:ea typeface="LG스마트체 Regular" panose="020B0600000101010101" pitchFamily="50" charset="-127"/>
                        </a:rPr>
                        <m:t>𝑥</m:t>
                      </m:r>
                      <m:r>
                        <a:rPr lang="en-US" altLang="ko-KR" sz="2000" i="1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latin typeface="Cambria Math"/>
                          <a:ea typeface="LG스마트체 Regular" panose="020B0600000101010101" pitchFamily="50" charset="-127"/>
                        </a:rPr>
                        <m:t>, </m:t>
                      </m:r>
                      <m:r>
                        <a:rPr lang="en-US" altLang="ko-KR" sz="2000" i="1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latin typeface="Cambria Math"/>
                          <a:ea typeface="LG스마트체 Regular" panose="020B0600000101010101" pitchFamily="50" charset="-127"/>
                        </a:rPr>
                        <m:t>𝑦</m:t>
                      </m:r>
                      <m:r>
                        <a:rPr lang="en-US" altLang="ko-KR" sz="2000" i="1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latin typeface="Cambria Math"/>
                          <a:ea typeface="LG스마트체 Regular" panose="020B0600000101010101" pitchFamily="50" charset="-127"/>
                        </a:rPr>
                        <m:t> </m:t>
                      </m:r>
                      <m:r>
                        <a:rPr lang="en-US" altLang="ko-KR" sz="2000" i="1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latin typeface="Cambria Math"/>
                          <a:ea typeface="LG스마트체 Regular" panose="020B0600000101010101" pitchFamily="50" charset="-127"/>
                        </a:rPr>
                        <m:t>𝑤</m:t>
                      </m:r>
                      <m:r>
                        <a:rPr lang="en-US" altLang="ko-KR" sz="2000" i="1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latin typeface="Cambria Math"/>
                          <a:ea typeface="LG스마트체 Regular" panose="020B0600000101010101" pitchFamily="50" charset="-127"/>
                        </a:rPr>
                        <m:t>, </m:t>
                      </m:r>
                      <m:r>
                        <a:rPr lang="en-US" altLang="ko-KR" sz="2000" i="1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latin typeface="Cambria Math"/>
                          <a:ea typeface="LG스마트체 Regular" panose="020B0600000101010101" pitchFamily="50" charset="-127"/>
                        </a:rPr>
                        <m:t>h</m:t>
                      </m:r>
                    </m:oMath>
                  </a14:m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: box’s center &amp; width, height</a:t>
                  </a:r>
                </a:p>
                <a:p>
                  <a:pPr lvl="1" indent="-4572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ko-KR" sz="2000" i="1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latin typeface="Cambria Math"/>
                          <a:ea typeface="LG스마트체 Regular" panose="020B0600000101010101" pitchFamily="50" charset="-127"/>
                        </a:rPr>
                        <m:t>𝑥</m:t>
                      </m:r>
                      <m:r>
                        <a:rPr lang="en-US" altLang="ko-KR" sz="2000" i="1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latin typeface="Cambria Math"/>
                          <a:ea typeface="LG스마트체 Regular" panose="020B0600000101010101" pitchFamily="50" charset="-127"/>
                        </a:rPr>
                        <m:t>, </m:t>
                      </m:r>
                      <m:sSub>
                        <m:sSubPr>
                          <m:ctrlPr>
                            <a:rPr lang="en-US" altLang="ko-KR" sz="2000" i="1" smtClean="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  <m:t>𝑎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latin typeface="Cambria Math"/>
                          <a:ea typeface="LG스마트체 Regular" panose="020B0600000101010101" pitchFamily="50" charset="-127"/>
                        </a:rPr>
                        <m:t>, </m:t>
                      </m:r>
                      <m:sSup>
                        <m:sSupPr>
                          <m:ctrlPr>
                            <a:rPr lang="en-US" altLang="ko-KR" sz="2000" i="1" smtClean="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000" b="0" i="1" smtClean="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/>
                              <a:ea typeface="LG스마트체 Regular" panose="020B0600000101010101" pitchFamily="50" charset="-127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: predicted box, anchor box, ground-truth box</a:t>
                  </a:r>
                </a:p>
                <a:p>
                  <a:pPr lvl="1" indent="-4572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Anchor </a:t>
                  </a:r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  <a:sym typeface="Wingdings" panose="05000000000000000000" pitchFamily="2" charset="2"/>
                    </a:rPr>
                    <a:t> ground truth </a:t>
                  </a:r>
                  <a:r>
                    <a:rPr lang="ko-KR" altLang="en-US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  <a:sym typeface="Wingdings" panose="05000000000000000000" pitchFamily="2" charset="2"/>
                    </a:rPr>
                    <a:t>거리 변환 결과 </a:t>
                  </a:r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  <a:sym typeface="Wingdings" panose="05000000000000000000" pitchFamily="2" charset="2"/>
                    </a:rPr>
                    <a:t>==  </a:t>
                  </a:r>
                </a:p>
                <a:p>
                  <a:pPr marL="457200" lvl="2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  <a:sym typeface="Wingdings" panose="05000000000000000000" pitchFamily="2" charset="2"/>
                    </a:rPr>
                    <a:t>Anchor  predicted box </a:t>
                  </a:r>
                  <a:r>
                    <a:rPr lang="ko-KR" altLang="en-US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  <a:sym typeface="Wingdings" panose="05000000000000000000" pitchFamily="2" charset="2"/>
                    </a:rPr>
                    <a:t>거리 변환 결과 를 </a:t>
                  </a:r>
                  <a:r>
                    <a:rPr lang="ko-KR" altLang="en-US" sz="2000" b="1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  <a:sym typeface="Wingdings" panose="05000000000000000000" pitchFamily="2" charset="2"/>
                    </a:rPr>
                    <a:t>같게 학습</a:t>
                  </a:r>
                  <a:endParaRPr lang="en-US" altLang="ko-KR" sz="2000" b="1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lvl="1" indent="-4572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endParaRPr lang="en-US" altLang="ko-KR" sz="200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lvl="1" indent="-4572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endParaRPr lang="en-US" altLang="ko-KR" sz="2000" dirty="0" smtClean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lvl="1" indent="-4572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endParaRPr lang="en-US" altLang="ko-KR" sz="200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lvl="1" indent="-4572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endParaRPr lang="en-US" altLang="ko-KR" sz="2000" dirty="0" smtClean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lvl="1" indent="-4572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Anchor </a:t>
                  </a:r>
                  <a:r>
                    <a:rPr lang="ko-KR" altLang="en-US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간 가중치 공유 하지 않음</a:t>
                  </a:r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- </a:t>
                  </a:r>
                  <a:r>
                    <a:rPr lang="ko-KR" altLang="en-US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즉</a:t>
                  </a:r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, </a:t>
                  </a:r>
                  <a:r>
                    <a:rPr lang="ko-KR" altLang="en-US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각각은 하나의 학습 가능 대상</a:t>
                  </a:r>
                  <a:endParaRPr lang="en-US" altLang="ko-KR" sz="200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>
            <p:sp>
              <p:nvSpPr>
                <p:cNvPr id="14" name="자유형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460" y="1521865"/>
                  <a:ext cx="6507868" cy="3934106"/>
                </a:xfrm>
                <a:custGeom>
                  <a:avLst/>
                  <a:gdLst>
                    <a:gd name="connsiteX0" fmla="*/ 118890 w 713327"/>
                    <a:gd name="connsiteY0" fmla="*/ 0 h 5327801"/>
                    <a:gd name="connsiteX1" fmla="*/ 594437 w 713327"/>
                    <a:gd name="connsiteY1" fmla="*/ 0 h 5327801"/>
                    <a:gd name="connsiteX2" fmla="*/ 713327 w 713327"/>
                    <a:gd name="connsiteY2" fmla="*/ 118890 h 5327801"/>
                    <a:gd name="connsiteX3" fmla="*/ 713327 w 713327"/>
                    <a:gd name="connsiteY3" fmla="*/ 5327801 h 5327801"/>
                    <a:gd name="connsiteX4" fmla="*/ 713327 w 713327"/>
                    <a:gd name="connsiteY4" fmla="*/ 5327801 h 5327801"/>
                    <a:gd name="connsiteX5" fmla="*/ 0 w 713327"/>
                    <a:gd name="connsiteY5" fmla="*/ 5327801 h 5327801"/>
                    <a:gd name="connsiteX6" fmla="*/ 0 w 713327"/>
                    <a:gd name="connsiteY6" fmla="*/ 5327801 h 5327801"/>
                    <a:gd name="connsiteX7" fmla="*/ 0 w 713327"/>
                    <a:gd name="connsiteY7" fmla="*/ 118890 h 5327801"/>
                    <a:gd name="connsiteX8" fmla="*/ 118890 w 713327"/>
                    <a:gd name="connsiteY8" fmla="*/ 0 h 5327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3327" h="5327801">
                      <a:moveTo>
                        <a:pt x="713327" y="887986"/>
                      </a:moveTo>
                      <a:lnTo>
                        <a:pt x="713327" y="4439815"/>
                      </a:lnTo>
                      <a:cubicBezTo>
                        <a:pt x="713327" y="4930233"/>
                        <a:pt x="706200" y="5327797"/>
                        <a:pt x="697409" y="5327797"/>
                      </a:cubicBezTo>
                      <a:lnTo>
                        <a:pt x="0" y="5327797"/>
                      </a:lnTo>
                      <a:lnTo>
                        <a:pt x="0" y="5327797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697409" y="4"/>
                      </a:lnTo>
                      <a:cubicBezTo>
                        <a:pt x="706200" y="4"/>
                        <a:pt x="713327" y="397568"/>
                        <a:pt x="713327" y="887986"/>
                      </a:cubicBezTo>
                      <a:close/>
                    </a:path>
                  </a:pathLst>
                </a:custGeom>
                <a:blipFill rotWithShape="1">
                  <a:blip r:embed="rId3"/>
                  <a:stretch>
                    <a:fillRect l="-555" t="-8034" b="-11191"/>
                  </a:stretch>
                </a:blipFill>
                <a:ln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직사각형 14"/>
            <p:cNvSpPr/>
            <p:nvPr/>
          </p:nvSpPr>
          <p:spPr>
            <a:xfrm>
              <a:off x="755576" y="1124744"/>
              <a:ext cx="6890603" cy="4797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903" y="3895966"/>
            <a:ext cx="5733667" cy="206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76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Faster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R-CNN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Detection</a:t>
            </a:r>
            <a:r>
              <a:rPr lang="ko-KR" altLang="en-US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Baseline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611560" y="1268760"/>
            <a:ext cx="8144030" cy="5184576"/>
            <a:chOff x="755576" y="1124744"/>
            <a:chExt cx="6890603" cy="4797667"/>
          </a:xfrm>
        </p:grpSpPr>
        <p:sp>
          <p:nvSpPr>
            <p:cNvPr id="14" name="자유형 13"/>
            <p:cNvSpPr/>
            <p:nvPr/>
          </p:nvSpPr>
          <p:spPr>
            <a:xfrm>
              <a:off x="1016460" y="1521865"/>
              <a:ext cx="6507868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Training </a:t>
              </a:r>
              <a:r>
                <a:rPr lang="en-US" altLang="ko-KR" sz="20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RPNs</a:t>
              </a: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Fast R-CNN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학습방법의 골조를 따름</a:t>
              </a: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하나의 이미지당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256 Anchor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를 샘플링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:  </a:t>
              </a:r>
              <a:r>
                <a:rPr lang="en-US" altLang="ko-KR" sz="2000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Pos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1 : = </a:t>
              </a:r>
              <a:r>
                <a:rPr lang="en-US" altLang="ko-KR" sz="2000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Neg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:1</a:t>
              </a: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만약 </a:t>
              </a:r>
              <a:r>
                <a:rPr lang="en-US" altLang="ko-KR" sz="2000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Pos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&lt; 128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개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 </a:t>
              </a:r>
              <a:r>
                <a:rPr lang="en-US" altLang="ko-KR" sz="2000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Neg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 Anchor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로 나머지를 채움</a:t>
              </a: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Weight initializing : Zero-mean Gaussian </a:t>
              </a:r>
              <a:r>
                <a:rPr lang="en-US" altLang="ko-KR" sz="2000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dist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– 0.01 STD</a:t>
              </a: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VGG – ConV3_1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부터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학</a:t>
              </a:r>
              <a:r>
                <a:rPr lang="ko-KR" altLang="en-US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습</a:t>
              </a: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60k 0.001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 20k 0.0001 learning rate</a:t>
              </a: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55576" y="1124744"/>
              <a:ext cx="6890603" cy="4797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62916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Faster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R-CNN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Detection</a:t>
            </a:r>
            <a:r>
              <a:rPr lang="ko-KR" altLang="en-US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Baseline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611560" y="1268760"/>
            <a:ext cx="8144030" cy="5184576"/>
            <a:chOff x="755576" y="1124744"/>
            <a:chExt cx="6890603" cy="4797667"/>
          </a:xfrm>
        </p:grpSpPr>
        <p:sp>
          <p:nvSpPr>
            <p:cNvPr id="14" name="자유형 13"/>
            <p:cNvSpPr/>
            <p:nvPr/>
          </p:nvSpPr>
          <p:spPr>
            <a:xfrm>
              <a:off x="1016460" y="1521865"/>
              <a:ext cx="6507868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Learn a unified </a:t>
              </a:r>
              <a:r>
                <a:rPr lang="en-US" altLang="ko-KR" sz="20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RPN</a:t>
              </a:r>
              <a:r>
                <a:rPr lang="ko-KR" altLang="en-US" sz="2000" b="1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en-US" altLang="ko-KR" sz="20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&amp; </a:t>
              </a:r>
              <a:r>
                <a:rPr lang="en-US" altLang="ko-KR" sz="20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Fast R-CNN 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with shared </a:t>
              </a:r>
              <a:r>
                <a:rPr lang="en-US" altLang="ko-KR" sz="2000" dirty="0" err="1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ConV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Layer</a:t>
              </a: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RPN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과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Fast R-CNN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은 서로 독립적으로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아래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en-US" altLang="ko-KR" sz="2000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ConV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Layer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학습</a:t>
              </a: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통합할 수 있는 세 가지 방식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:</a:t>
              </a: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1) Alternating Training  : </a:t>
              </a: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	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RPN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학습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이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Proposal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을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활용하여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Fast R-CNN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학습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반복</a:t>
              </a: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endParaRP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	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본 논문에서 사용한 방식</a:t>
              </a: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2) Approximate joint Training :</a:t>
              </a: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	Forward : Fast R-CNN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학습 시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, region proposal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고정 </a:t>
              </a: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	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Backward : Combine RPN &amp; Fast R-CNN Loss</a:t>
              </a: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	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상자 좌표의 미분에 대해 무시</a:t>
              </a:r>
              <a:r>
                <a:rPr lang="en-US" altLang="ko-KR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-/ 25-50 %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학습 시간 단축</a:t>
              </a: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55576" y="1124744"/>
              <a:ext cx="6890603" cy="4797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62422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 flipV="1">
            <a:off x="-8022" y="0"/>
            <a:ext cx="9152022" cy="1960264"/>
          </a:xfrm>
          <a:custGeom>
            <a:avLst/>
            <a:gdLst>
              <a:gd name="connsiteX0" fmla="*/ 6350 w 9912350"/>
              <a:gd name="connsiteY0" fmla="*/ 558800 h 2159000"/>
              <a:gd name="connsiteX1" fmla="*/ 6350 w 9912350"/>
              <a:gd name="connsiteY1" fmla="*/ 508000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0 w 9912350"/>
              <a:gd name="connsiteY7" fmla="*/ 501650 h 2159000"/>
              <a:gd name="connsiteX8" fmla="*/ 6350 w 9912350"/>
              <a:gd name="connsiteY8" fmla="*/ 558800 h 2159000"/>
              <a:gd name="connsiteX0" fmla="*/ 6350 w 9912350"/>
              <a:gd name="connsiteY0" fmla="*/ 558800 h 2159000"/>
              <a:gd name="connsiteX1" fmla="*/ 6350 w 9912350"/>
              <a:gd name="connsiteY1" fmla="*/ 508000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6350 w 9912350"/>
              <a:gd name="connsiteY7" fmla="*/ 558800 h 2159000"/>
              <a:gd name="connsiteX0" fmla="*/ 6350 w 9912350"/>
              <a:gd name="connsiteY0" fmla="*/ 558800 h 2159000"/>
              <a:gd name="connsiteX1" fmla="*/ 218281 w 9912350"/>
              <a:gd name="connsiteY1" fmla="*/ 596107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6350 w 9912350"/>
              <a:gd name="connsiteY7" fmla="*/ 558800 h 2159000"/>
              <a:gd name="connsiteX0" fmla="*/ 6350 w 9912350"/>
              <a:gd name="connsiteY0" fmla="*/ 558800 h 2159000"/>
              <a:gd name="connsiteX1" fmla="*/ 6654800 w 9912350"/>
              <a:gd name="connsiteY1" fmla="*/ 508000 h 2159000"/>
              <a:gd name="connsiteX2" fmla="*/ 7162800 w 9912350"/>
              <a:gd name="connsiteY2" fmla="*/ 0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558800 h 2159000"/>
              <a:gd name="connsiteX1" fmla="*/ 6630988 w 9912350"/>
              <a:gd name="connsiteY1" fmla="*/ 553244 h 2159000"/>
              <a:gd name="connsiteX2" fmla="*/ 7162800 w 9912350"/>
              <a:gd name="connsiteY2" fmla="*/ 0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558800 h 2159000"/>
              <a:gd name="connsiteX1" fmla="*/ 6630988 w 9912350"/>
              <a:gd name="connsiteY1" fmla="*/ 553244 h 2159000"/>
              <a:gd name="connsiteX2" fmla="*/ 7167562 w 9912350"/>
              <a:gd name="connsiteY2" fmla="*/ 26193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849810 h 2450010"/>
              <a:gd name="connsiteX1" fmla="*/ 7314729 w 9912350"/>
              <a:gd name="connsiteY1" fmla="*/ 0 h 2450010"/>
              <a:gd name="connsiteX2" fmla="*/ 7167562 w 9912350"/>
              <a:gd name="connsiteY2" fmla="*/ 317203 h 2450010"/>
              <a:gd name="connsiteX3" fmla="*/ 9912350 w 9912350"/>
              <a:gd name="connsiteY3" fmla="*/ 291010 h 2450010"/>
              <a:gd name="connsiteX4" fmla="*/ 9912350 w 9912350"/>
              <a:gd name="connsiteY4" fmla="*/ 2450010 h 2450010"/>
              <a:gd name="connsiteX5" fmla="*/ 0 w 9912350"/>
              <a:gd name="connsiteY5" fmla="*/ 2450010 h 2450010"/>
              <a:gd name="connsiteX6" fmla="*/ 6350 w 9912350"/>
              <a:gd name="connsiteY6" fmla="*/ 849810 h 2450010"/>
              <a:gd name="connsiteX0" fmla="*/ 452 w 9914690"/>
              <a:gd name="connsiteY0" fmla="*/ 0 h 2470836"/>
              <a:gd name="connsiteX1" fmla="*/ 7317069 w 9914690"/>
              <a:gd name="connsiteY1" fmla="*/ 20826 h 2470836"/>
              <a:gd name="connsiteX2" fmla="*/ 7169902 w 9914690"/>
              <a:gd name="connsiteY2" fmla="*/ 338029 h 2470836"/>
              <a:gd name="connsiteX3" fmla="*/ 9914690 w 9914690"/>
              <a:gd name="connsiteY3" fmla="*/ 311836 h 2470836"/>
              <a:gd name="connsiteX4" fmla="*/ 9914690 w 9914690"/>
              <a:gd name="connsiteY4" fmla="*/ 2470836 h 2470836"/>
              <a:gd name="connsiteX5" fmla="*/ 2340 w 9914690"/>
              <a:gd name="connsiteY5" fmla="*/ 2470836 h 2470836"/>
              <a:gd name="connsiteX6" fmla="*/ 452 w 9914690"/>
              <a:gd name="connsiteY6" fmla="*/ 0 h 2470836"/>
              <a:gd name="connsiteX0" fmla="*/ 452 w 9914690"/>
              <a:gd name="connsiteY0" fmla="*/ 0 h 2470836"/>
              <a:gd name="connsiteX1" fmla="*/ 7317069 w 9914690"/>
              <a:gd name="connsiteY1" fmla="*/ 20826 h 2470836"/>
              <a:gd name="connsiteX2" fmla="*/ 7614745 w 9914690"/>
              <a:gd name="connsiteY2" fmla="*/ 364412 h 2470836"/>
              <a:gd name="connsiteX3" fmla="*/ 9914690 w 9914690"/>
              <a:gd name="connsiteY3" fmla="*/ 311836 h 2470836"/>
              <a:gd name="connsiteX4" fmla="*/ 9914690 w 9914690"/>
              <a:gd name="connsiteY4" fmla="*/ 2470836 h 2470836"/>
              <a:gd name="connsiteX5" fmla="*/ 2340 w 9914690"/>
              <a:gd name="connsiteY5" fmla="*/ 2470836 h 2470836"/>
              <a:gd name="connsiteX6" fmla="*/ 452 w 9914690"/>
              <a:gd name="connsiteY6" fmla="*/ 0 h 247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14690" h="2470836">
                <a:moveTo>
                  <a:pt x="452" y="0"/>
                </a:moveTo>
                <a:lnTo>
                  <a:pt x="7317069" y="20826"/>
                </a:lnTo>
                <a:lnTo>
                  <a:pt x="7614745" y="364412"/>
                </a:lnTo>
                <a:lnTo>
                  <a:pt x="9914690" y="311836"/>
                </a:lnTo>
                <a:lnTo>
                  <a:pt x="9914690" y="2470836"/>
                </a:lnTo>
                <a:lnTo>
                  <a:pt x="2340" y="2470836"/>
                </a:lnTo>
                <a:cubicBezTo>
                  <a:pt x="4457" y="1937436"/>
                  <a:pt x="-1665" y="533400"/>
                  <a:pt x="452" y="0"/>
                </a:cubicBezTo>
                <a:close/>
              </a:path>
            </a:pathLst>
          </a:custGeom>
          <a:solidFill>
            <a:srgbClr val="E0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925" tIns="38963" rIns="77925" bIns="38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pic>
        <p:nvPicPr>
          <p:cNvPr id="7" name="Picture 6" descr="\\psf\Home\Desktop\ppt자료\얇은 라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569338"/>
            <a:ext cx="9144000" cy="38971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7635" y="964042"/>
            <a:ext cx="2012025" cy="41549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sz="2700" spc="-8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INDEX</a:t>
            </a:r>
            <a:endParaRPr lang="ko-KR" altLang="en-US" sz="2700" spc="-85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211960" y="2641199"/>
            <a:ext cx="4680519" cy="1252780"/>
            <a:chOff x="5486401" y="2440657"/>
            <a:chExt cx="3876047" cy="1252779"/>
          </a:xfrm>
        </p:grpSpPr>
        <p:sp>
          <p:nvSpPr>
            <p:cNvPr id="35" name="TextBox 34"/>
            <p:cNvSpPr txBox="1"/>
            <p:nvPr/>
          </p:nvSpPr>
          <p:spPr>
            <a:xfrm>
              <a:off x="6284468" y="2440657"/>
              <a:ext cx="30779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>
                <a:spcBef>
                  <a:spcPct val="50000"/>
                </a:spcBef>
                <a:defRPr sz="3200" b="0" spc="-100">
                  <a:ln w="12700">
                    <a:noFill/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  <a:cs typeface="Arial" pitchFamily="34" charset="0"/>
                </a:defRPr>
              </a:lvl1pPr>
            </a:lstStyle>
            <a:p>
              <a:pPr fontAlgn="base">
                <a:lnSpc>
                  <a:spcPct val="110000"/>
                </a:lnSpc>
                <a:spcBef>
                  <a:spcPts val="0"/>
                </a:spcBef>
                <a:spcAft>
                  <a:spcPts val="1023"/>
                </a:spcAft>
              </a:pPr>
              <a:r>
                <a:rPr kumimoji="1" lang="en-US" altLang="ko-KR" sz="2000" spc="-26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Faster R-CNN</a:t>
              </a:r>
              <a:r>
                <a:rPr kumimoji="1" lang="ko-KR" altLang="en-US" sz="2000" spc="-26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의  의의</a:t>
              </a:r>
              <a:endParaRPr kumimoji="1" lang="ko-KR" altLang="en-US" sz="20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486401" y="2440657"/>
              <a:ext cx="628650" cy="1252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>
                <a:spcBef>
                  <a:spcPct val="50000"/>
                </a:spcBef>
                <a:defRPr sz="3200" b="0" spc="-100">
                  <a:ln w="12700">
                    <a:noFill/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  <a:cs typeface="Arial" pitchFamily="34" charset="0"/>
                </a:defRPr>
              </a:lvl1pPr>
            </a:lstStyle>
            <a:p>
              <a:pPr algn="r" fontAlgn="base">
                <a:lnSpc>
                  <a:spcPct val="110000"/>
                </a:lnSpc>
                <a:spcBef>
                  <a:spcPts val="0"/>
                </a:spcBef>
                <a:spcAft>
                  <a:spcPts val="1023"/>
                </a:spcAft>
              </a:pPr>
              <a:r>
                <a:rPr kumimoji="1" lang="en-US" altLang="ko-KR" sz="2000" spc="-43" dirty="0">
                  <a:solidFill>
                    <a:srgbClr val="CD0F46">
                      <a:alpha val="90000"/>
                    </a:srgbClr>
                  </a:solidFill>
                </a:rPr>
                <a:t>01</a:t>
              </a:r>
            </a:p>
            <a:p>
              <a:pPr algn="r" fontAlgn="base">
                <a:lnSpc>
                  <a:spcPct val="110000"/>
                </a:lnSpc>
                <a:spcBef>
                  <a:spcPts val="0"/>
                </a:spcBef>
                <a:spcAft>
                  <a:spcPts val="1023"/>
                </a:spcAft>
              </a:pPr>
              <a:r>
                <a:rPr kumimoji="1" lang="en-US" altLang="ko-KR" sz="2000" spc="-43" dirty="0">
                  <a:solidFill>
                    <a:srgbClr val="CD0F46">
                      <a:alpha val="90000"/>
                    </a:srgbClr>
                  </a:solidFill>
                </a:rPr>
                <a:t>02</a:t>
              </a:r>
            </a:p>
            <a:p>
              <a:pPr algn="r" fontAlgn="base">
                <a:lnSpc>
                  <a:spcPct val="110000"/>
                </a:lnSpc>
                <a:spcBef>
                  <a:spcPts val="0"/>
                </a:spcBef>
                <a:spcAft>
                  <a:spcPts val="1023"/>
                </a:spcAft>
              </a:pPr>
              <a:r>
                <a:rPr kumimoji="1" lang="en-US" altLang="ko-KR" sz="2000" spc="-43" dirty="0" smtClean="0">
                  <a:solidFill>
                    <a:srgbClr val="CD0F46">
                      <a:alpha val="90000"/>
                    </a:srgbClr>
                  </a:solidFill>
                </a:rPr>
                <a:t>03</a:t>
              </a:r>
              <a:endParaRPr kumimoji="1" lang="en-US" altLang="ko-KR" sz="2000" spc="-43" dirty="0">
                <a:solidFill>
                  <a:srgbClr val="CD0F46">
                    <a:alpha val="90000"/>
                  </a:srgb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75665" y="3107994"/>
            <a:ext cx="37168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>
              <a:spcBef>
                <a:spcPct val="50000"/>
              </a:spcBef>
              <a:defRPr sz="3200" b="0" spc="-100">
                <a:ln w="12700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defRPr>
            </a:lvl1pPr>
          </a:lstStyle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kumimoji="1" lang="en-US" altLang="ko-KR" sz="20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Faster </a:t>
            </a:r>
            <a:r>
              <a:rPr kumimoji="1" lang="en-US" altLang="ko-KR" sz="20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R-CNN </a:t>
            </a:r>
            <a:r>
              <a:rPr kumimoji="1" lang="ko-KR" altLang="en-US" sz="20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요약</a:t>
            </a:r>
            <a:endParaRPr kumimoji="1" lang="ko-KR" altLang="en-US" sz="2000" spc="-26" dirty="0">
              <a:solidFill>
                <a:prstClr val="black">
                  <a:lumMod val="85000"/>
                  <a:lumOff val="15000"/>
                </a:prst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5665" y="3550504"/>
            <a:ext cx="37168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>
              <a:spcBef>
                <a:spcPct val="50000"/>
              </a:spcBef>
              <a:defRPr sz="3200" b="0" spc="-100">
                <a:ln w="12700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defRPr>
            </a:lvl1pPr>
          </a:lstStyle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kumimoji="1" lang="en-US" altLang="ko-KR" sz="20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Faster </a:t>
            </a:r>
            <a:r>
              <a:rPr kumimoji="1" lang="en-US" altLang="ko-KR" sz="20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R-CNN </a:t>
            </a:r>
            <a:r>
              <a:rPr kumimoji="1" lang="ko-KR" altLang="en-US" sz="20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특징</a:t>
            </a:r>
            <a:endParaRPr kumimoji="1" lang="ko-KR" altLang="en-US" sz="2000" spc="-26" dirty="0">
              <a:solidFill>
                <a:prstClr val="black">
                  <a:lumMod val="85000"/>
                  <a:lumOff val="15000"/>
                </a:prst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845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Faster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R-CNN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Detection</a:t>
            </a:r>
            <a:r>
              <a:rPr lang="ko-KR" altLang="en-US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Baseline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611560" y="1268760"/>
            <a:ext cx="8144030" cy="5184576"/>
            <a:chOff x="755576" y="1124744"/>
            <a:chExt cx="6890603" cy="4797667"/>
          </a:xfrm>
        </p:grpSpPr>
        <p:sp>
          <p:nvSpPr>
            <p:cNvPr id="14" name="자유형 13"/>
            <p:cNvSpPr/>
            <p:nvPr/>
          </p:nvSpPr>
          <p:spPr>
            <a:xfrm>
              <a:off x="1016460" y="1521865"/>
              <a:ext cx="6507868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Learn a unified </a:t>
              </a:r>
              <a:r>
                <a:rPr lang="en-US" altLang="ko-KR" sz="20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RPN</a:t>
              </a:r>
              <a:r>
                <a:rPr lang="ko-KR" altLang="en-US" sz="2000" b="1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en-US" altLang="ko-KR" sz="20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&amp; </a:t>
              </a:r>
              <a:r>
                <a:rPr lang="en-US" altLang="ko-KR" sz="20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Fast R-CNN 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with shared </a:t>
              </a:r>
              <a:r>
                <a:rPr lang="en-US" altLang="ko-KR" sz="2000" dirty="0" err="1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ConV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Layer</a:t>
              </a: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RPN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과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Fast R-CNN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은 서로 독립적으로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아래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en-US" altLang="ko-KR" sz="2000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ConV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Layer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학습</a:t>
              </a: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통합할 수 있는 세 가지 방식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:</a:t>
              </a: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3) Non-approximate joint Training</a:t>
              </a: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RPN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으로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예측된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Bounding box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값은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input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이기도 함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!!</a:t>
              </a: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Box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좌표 관련 </a:t>
              </a:r>
              <a:r>
                <a:rPr lang="en-US" altLang="ko-KR" sz="2000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RoI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pooling layer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가 필요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 </a:t>
              </a:r>
              <a:r>
                <a:rPr lang="en-US" altLang="ko-KR" sz="2000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RoI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warping )</a:t>
              </a: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본 논문에서 다루지 않음</a:t>
              </a: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55576" y="1124744"/>
              <a:ext cx="6890603" cy="4797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87324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63673"/>
            <a:ext cx="3756640" cy="120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Faster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R-CNN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Detection</a:t>
            </a:r>
            <a:r>
              <a:rPr lang="ko-KR" altLang="en-US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Baseline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611560" y="1268760"/>
            <a:ext cx="8144030" cy="5184576"/>
            <a:chOff x="755576" y="1124744"/>
            <a:chExt cx="6890603" cy="4797667"/>
          </a:xfrm>
        </p:grpSpPr>
        <p:sp>
          <p:nvSpPr>
            <p:cNvPr id="14" name="자유형 13"/>
            <p:cNvSpPr/>
            <p:nvPr/>
          </p:nvSpPr>
          <p:spPr>
            <a:xfrm>
              <a:off x="1016460" y="1521865"/>
              <a:ext cx="6507868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4-Step Alternating Training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–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실제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학습 과정</a:t>
              </a:r>
              <a:endParaRPr lang="en-US" altLang="ko-KR" sz="2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1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단계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: RPN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학습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– Anchor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의 </a:t>
              </a:r>
              <a:r>
                <a:rPr lang="en-US" altLang="ko-KR" sz="2000" i="1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cls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&amp; </a:t>
              </a:r>
              <a:r>
                <a:rPr lang="en-US" altLang="ko-KR" sz="2000" i="1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reg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: pre-trained model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로 초기</a:t>
              </a:r>
              <a:r>
                <a:rPr lang="ko-KR" altLang="en-US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화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2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단계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: Fast R-CNN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학습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– 1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단계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RPN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에 생성한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proposal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을 바탕</a:t>
              </a: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	: pre-trained model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로 초기화 된 것을 사용</a:t>
              </a: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	-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이 단계까지는 </a:t>
              </a:r>
              <a:r>
                <a:rPr lang="en-US" altLang="ko-KR" sz="2000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ConV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layer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를 공유하지 않는다</a:t>
              </a: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3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단계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: detector Network(Fast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R-CNN)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사용</a:t>
              </a: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	: Shared conv Layer –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오직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RPN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만 학습</a:t>
              </a: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		-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저자는 이 때부터 </a:t>
              </a:r>
              <a:r>
                <a:rPr lang="en-US" altLang="ko-KR" sz="2000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ConV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layer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가 공유됐다고 함</a:t>
              </a: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4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단계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: fine-tune the unique layer of Fast R-CNN</a:t>
              </a: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이 이상의 반복은 불필요</a:t>
              </a: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55576" y="1124744"/>
              <a:ext cx="6890603" cy="4797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설명선 2(강조선) 5"/>
          <p:cNvSpPr/>
          <p:nvPr/>
        </p:nvSpPr>
        <p:spPr>
          <a:xfrm rot="16200000">
            <a:off x="7438471" y="-498738"/>
            <a:ext cx="2088232" cy="763210"/>
          </a:xfrm>
          <a:prstGeom prst="accentCallout2">
            <a:avLst>
              <a:gd name="adj1" fmla="val 72099"/>
              <a:gd name="adj2" fmla="val -6753"/>
              <a:gd name="adj3" fmla="val 70692"/>
              <a:gd name="adj4" fmla="val -21990"/>
              <a:gd name="adj5" fmla="val 17684"/>
              <a:gd name="adj6" fmla="val -4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42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75" y="3501008"/>
            <a:ext cx="8090315" cy="736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11560" y="1268760"/>
            <a:ext cx="8144030" cy="5184576"/>
            <a:chOff x="755576" y="1124744"/>
            <a:chExt cx="6890603" cy="4797667"/>
          </a:xfrm>
        </p:grpSpPr>
        <p:sp>
          <p:nvSpPr>
            <p:cNvPr id="17" name="자유형 16"/>
            <p:cNvSpPr/>
            <p:nvPr/>
          </p:nvSpPr>
          <p:spPr>
            <a:xfrm>
              <a:off x="1016460" y="1521865"/>
              <a:ext cx="6507868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Faster R-CNN</a:t>
              </a:r>
              <a:r>
                <a:rPr lang="ko-KR" altLang="en-US" sz="20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의 </a:t>
              </a:r>
              <a:r>
                <a:rPr lang="en-US" altLang="ko-KR" sz="20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Detail</a:t>
              </a:r>
              <a:endParaRPr lang="en-US" altLang="ko-KR" sz="2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Single scale image : S = 600 (Fast R-CNN, </a:t>
              </a:r>
              <a:r>
                <a:rPr lang="en-US" altLang="ko-KR" sz="2000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SPPnet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처럼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)</a:t>
              </a: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Multi-scale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의 효과 좋지 못하다</a:t>
              </a: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Stride : 16 = 2^4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 Stride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가 적을 수록 성능향상</a:t>
              </a: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대략 적으로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Hyper-parameter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로 실험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평균적인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Proposal Size</a:t>
              </a: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Prediction</a:t>
              </a:r>
              <a:r>
                <a:rPr lang="ko-KR" altLang="en-US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은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receptive field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보다 큰 것을 허용함</a:t>
              </a: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※ </a:t>
              </a:r>
              <a:r>
                <a:rPr lang="ko-KR" altLang="en-US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왜 </a:t>
              </a:r>
              <a:r>
                <a:rPr lang="en-US" altLang="ko-KR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PASCAL</a:t>
              </a:r>
              <a:r>
                <a:rPr lang="ko-KR" altLang="en-US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에서는 </a:t>
              </a:r>
              <a:r>
                <a:rPr lang="en-US" altLang="ko-KR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Stride ~10 pixel </a:t>
              </a:r>
              <a:r>
                <a:rPr lang="ko-KR" altLang="en-US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일까</a:t>
              </a:r>
              <a:r>
                <a:rPr lang="en-US" altLang="ko-KR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?</a:t>
              </a: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	- PASCAL </a:t>
              </a:r>
              <a:r>
                <a:rPr lang="ko-KR" altLang="en-US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은 </a:t>
              </a:r>
              <a:r>
                <a:rPr lang="en-US" altLang="ko-KR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(375 size </a:t>
              </a:r>
              <a:r>
                <a:rPr lang="en-US" altLang="ko-KR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 x 1.6 ≃ 600)  16/1.6 = 10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pixel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55576" y="1124744"/>
              <a:ext cx="6890603" cy="4797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Faster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R-CNN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Detection</a:t>
            </a:r>
            <a:r>
              <a:rPr lang="ko-KR" altLang="en-US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Baseline</a:t>
            </a:r>
          </a:p>
        </p:txBody>
      </p:sp>
    </p:spTree>
    <p:extLst>
      <p:ext uri="{BB962C8B-B14F-4D97-AF65-F5344CB8AC3E}">
        <p14:creationId xmlns:p14="http://schemas.microsoft.com/office/powerpoint/2010/main" val="42102397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Faster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R-CNN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Detection</a:t>
            </a:r>
            <a:r>
              <a:rPr lang="ko-KR" altLang="en-US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Baseline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611560" y="1268760"/>
            <a:ext cx="8144030" cy="5184576"/>
            <a:chOff x="755576" y="1124744"/>
            <a:chExt cx="6890603" cy="4797667"/>
          </a:xfrm>
        </p:grpSpPr>
        <p:sp>
          <p:nvSpPr>
            <p:cNvPr id="14" name="자유형 13"/>
            <p:cNvSpPr/>
            <p:nvPr/>
          </p:nvSpPr>
          <p:spPr>
            <a:xfrm>
              <a:off x="1016460" y="1521865"/>
              <a:ext cx="6507868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Faster R-CNN</a:t>
              </a:r>
              <a:r>
                <a:rPr lang="ko-KR" altLang="en-US" sz="20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의 </a:t>
              </a:r>
              <a:r>
                <a:rPr lang="en-US" altLang="ko-KR" sz="20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Detail</a:t>
              </a:r>
              <a:endParaRPr lang="en-US" altLang="ko-KR" sz="2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Cross-boundary anchors :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이미지를 가로지르는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anchor box </a:t>
              </a: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: </a:t>
              </a:r>
              <a:r>
                <a:rPr lang="ko-KR" altLang="en-US" sz="2000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조심히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다루어야 함</a:t>
              </a: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학습 시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: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영향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X</a:t>
              </a: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Testing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시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: Non-maximum suppression(NMS) </a:t>
              </a:r>
            </a:p>
            <a:p>
              <a:pPr marL="914400" lvl="3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based on </a:t>
              </a:r>
              <a:r>
                <a:rPr lang="en-US" altLang="ko-KR" sz="2000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cls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score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–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중복성과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proposal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수를 줄임</a:t>
              </a: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NMS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의 </a:t>
              </a:r>
              <a:r>
                <a:rPr lang="en-US" altLang="ko-KR" sz="2000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IoU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ko-KR" altLang="en-US" sz="2000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임계값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0.7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이미지당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2000 proposal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을 남김</a:t>
              </a: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	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 Top-N proposal regions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을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detection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에 사용</a:t>
              </a: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2000 RPN – training   /  different number of proposals at test</a:t>
              </a: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2743200" lvl="7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		- max 300 prop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이후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,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NMS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수행</a:t>
              </a: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55576" y="1124744"/>
              <a:ext cx="6890603" cy="4797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9640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Faster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R-CNN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Detection</a:t>
            </a:r>
            <a:r>
              <a:rPr lang="ko-KR" altLang="en-US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Baseline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611560" y="1268760"/>
            <a:ext cx="8144030" cy="5184576"/>
            <a:chOff x="755576" y="1124744"/>
            <a:chExt cx="6890603" cy="4797667"/>
          </a:xfrm>
        </p:grpSpPr>
        <p:sp>
          <p:nvSpPr>
            <p:cNvPr id="14" name="자유형 13"/>
            <p:cNvSpPr/>
            <p:nvPr/>
          </p:nvSpPr>
          <p:spPr>
            <a:xfrm>
              <a:off x="1016460" y="1521865"/>
              <a:ext cx="6507868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ko-KR" altLang="en-US" sz="20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실험 결과 요약</a:t>
              </a:r>
              <a:endParaRPr lang="en-US" altLang="ko-KR" sz="2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학습된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RPN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은 재사용하기 좋다</a:t>
              </a: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Sharing the </a:t>
              </a:r>
              <a:r>
                <a:rPr lang="en-US" altLang="ko-KR" sz="2000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ConV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layer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는 중요하다</a:t>
              </a: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NMS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를 활용한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Proposal Region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을  줄이는 것은 </a:t>
              </a:r>
              <a:r>
                <a:rPr lang="ko-KR" altLang="en-US" sz="2000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효과적인다</a:t>
              </a: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속도 ↑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,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성능 저하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X</a:t>
              </a: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Test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에서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RPN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의 </a:t>
              </a:r>
              <a:r>
                <a:rPr lang="en-US" altLang="ko-KR" sz="2000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Cls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score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는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Top ranked proposal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과 연관 있다</a:t>
              </a: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Test</a:t>
              </a:r>
              <a:r>
                <a:rPr lang="ko-KR" altLang="en-US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에서 </a:t>
              </a:r>
              <a:r>
                <a:rPr lang="en-US" altLang="ko-KR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RPN</a:t>
              </a:r>
              <a:r>
                <a:rPr lang="ko-KR" altLang="en-US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의 </a:t>
              </a:r>
              <a:r>
                <a:rPr lang="en-US" altLang="ko-KR" sz="2000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Reg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score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는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region proposal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에서 중요하다</a:t>
              </a: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3scale &amp; 3 ratio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를 사용할 필요 없다</a:t>
              </a: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55576" y="1124744"/>
              <a:ext cx="6890603" cy="4797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3563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2"/>
          <p:cNvSpPr>
            <a:spLocks noGrp="1" noChangeArrowheads="1"/>
          </p:cNvSpPr>
          <p:nvPr>
            <p:ph type="ctrTitle"/>
          </p:nvPr>
        </p:nvSpPr>
        <p:spPr>
          <a:xfrm>
            <a:off x="904056" y="1838872"/>
            <a:ext cx="7772400" cy="507831"/>
          </a:xfrm>
        </p:spPr>
        <p:txBody>
          <a:bodyPr/>
          <a:lstStyle/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감사합니다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239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부 </a:t>
            </a:r>
            <a:r>
              <a:rPr lang="ko-KR" altLang="en-US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록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endParaRPr lang="ko-KR" altLang="en-US" sz="1800" spc="-26" dirty="0">
              <a:solidFill>
                <a:prstClr val="black">
                  <a:lumMod val="85000"/>
                  <a:lumOff val="15000"/>
                </a:prst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6442" y="1268760"/>
            <a:ext cx="800001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FCN (Fully Convolutional Network)</a:t>
            </a:r>
            <a:endParaRPr lang="en-US" altLang="ko-KR" sz="2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0" r="5294" b="11677"/>
          <a:stretch/>
        </p:blipFill>
        <p:spPr bwMode="auto">
          <a:xfrm>
            <a:off x="1063639" y="1340768"/>
            <a:ext cx="7225619" cy="25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495" y="3835871"/>
            <a:ext cx="6047010" cy="2401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4625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부 </a:t>
            </a:r>
            <a:r>
              <a:rPr lang="ko-KR" altLang="en-US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록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endParaRPr lang="ko-KR" altLang="en-US" sz="1800" spc="-26" dirty="0">
              <a:solidFill>
                <a:prstClr val="black">
                  <a:lumMod val="85000"/>
                  <a:lumOff val="15000"/>
                </a:prst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6442" y="1268760"/>
            <a:ext cx="800001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3909020"/>
            <a:ext cx="74485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7502486" cy="258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자유형 9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FCN (Fully Convolutional Network)</a:t>
            </a:r>
            <a:endParaRPr lang="en-US" altLang="ko-KR" sz="2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7799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부 </a:t>
            </a:r>
            <a:r>
              <a:rPr lang="ko-KR" altLang="en-US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록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</a:t>
            </a:r>
            <a:endParaRPr lang="ko-KR" altLang="en-US" sz="1800" spc="-26" dirty="0">
              <a:solidFill>
                <a:prstClr val="black">
                  <a:lumMod val="85000"/>
                  <a:lumOff val="15000"/>
                </a:prst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6442" y="1268760"/>
            <a:ext cx="800001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2. Related Work</a:t>
            </a:r>
            <a:endParaRPr lang="en-US" altLang="ko-KR" sz="2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984782" y="1697907"/>
            <a:ext cx="7547658" cy="4251373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2000" b="1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전반적인  다른 논문들 소개들</a:t>
            </a:r>
            <a:endParaRPr lang="en-US" altLang="ko-KR" sz="2000" b="1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Object Proposals : </a:t>
            </a:r>
            <a:r>
              <a:rPr lang="ko-KR" alt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Selective Search, </a:t>
            </a:r>
            <a:r>
              <a:rPr lang="en-US" altLang="ko-KR" sz="2000" dirty="0" err="1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EdgeBoxes</a:t>
            </a:r>
            <a:r>
              <a: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… </a:t>
            </a:r>
            <a:r>
              <a:rPr lang="ko-KR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등</a:t>
            </a:r>
            <a:endParaRPr lang="en-US" altLang="ko-KR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Object Detection CNNs </a:t>
            </a:r>
          </a:p>
          <a:p>
            <a:pPr marL="457200" lvl="2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2000" dirty="0" err="1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MultiBox</a:t>
            </a:r>
            <a:r>
              <a: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methods – class-agnostic boxes, </a:t>
            </a:r>
            <a:r>
              <a:rPr lang="en-US" altLang="ko-KR" sz="2000" dirty="0" err="1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OverFeat</a:t>
            </a:r>
            <a:r>
              <a: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</a:p>
          <a:p>
            <a:pPr marL="457200" lvl="2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Deep Mask .. </a:t>
            </a:r>
            <a:r>
              <a:rPr lang="ko-KR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등</a:t>
            </a:r>
            <a:endParaRPr lang="en-US" altLang="ko-KR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3806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부 </a:t>
            </a:r>
            <a:r>
              <a:rPr lang="ko-KR" altLang="en-US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록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</a:t>
            </a:r>
            <a:endParaRPr lang="ko-KR" altLang="en-US" sz="1800" spc="-26" dirty="0">
              <a:solidFill>
                <a:prstClr val="black">
                  <a:lumMod val="85000"/>
                  <a:lumOff val="15000"/>
                </a:prst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6442" y="1268760"/>
            <a:ext cx="800001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2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학습 과정 도식화</a:t>
            </a:r>
            <a:endParaRPr lang="en-US" altLang="ko-KR" sz="2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984782" y="1697907"/>
            <a:ext cx="7547658" cy="4251373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2000" b="1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학습 과정 도식화</a:t>
            </a:r>
            <a:endParaRPr lang="en-US" altLang="ko-KR" sz="2000" b="1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45" y="2075665"/>
            <a:ext cx="7463408" cy="3945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0" y="6546830"/>
            <a:ext cx="57423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https://www.youtube.com/watch?v=cSO1nUj495Y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02034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01</a:t>
            </a:r>
            <a:r>
              <a:rPr lang="en-US" altLang="ko-KR" dirty="0" smtClean="0"/>
              <a:t>  Faster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R-CNN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의의</a:t>
            </a:r>
          </a:p>
        </p:txBody>
      </p:sp>
      <p:sp>
        <p:nvSpPr>
          <p:cNvPr id="10" name="자유형 9"/>
          <p:cNvSpPr/>
          <p:nvPr/>
        </p:nvSpPr>
        <p:spPr>
          <a:xfrm>
            <a:off x="539552" y="2955032"/>
            <a:ext cx="8604448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36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‘Faster R-CNN’</a:t>
            </a:r>
          </a:p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36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6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36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Detection</a:t>
            </a:r>
            <a:r>
              <a:rPr lang="ko-KR" altLang="en-US" sz="36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36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Baseline</a:t>
            </a:r>
          </a:p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endParaRPr lang="ko-KR" altLang="en-US" sz="3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268760"/>
            <a:ext cx="8424936" cy="3384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394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부 </a:t>
            </a:r>
            <a:r>
              <a:rPr lang="ko-KR" altLang="en-US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록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</a:t>
            </a:r>
            <a:endParaRPr lang="ko-KR" altLang="en-US" sz="1800" spc="-26" dirty="0">
              <a:solidFill>
                <a:prstClr val="black">
                  <a:lumMod val="85000"/>
                  <a:lumOff val="15000"/>
                </a:prst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6442" y="1268760"/>
            <a:ext cx="800001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984782" y="1697907"/>
            <a:ext cx="7547658" cy="4251373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20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학습 과정 도식화</a:t>
            </a:r>
            <a:endParaRPr lang="en-US" altLang="ko-KR" sz="20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19" y="1844824"/>
            <a:ext cx="7764660" cy="4400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0" y="6546830"/>
            <a:ext cx="57423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https://www.youtube.com/watch?v=cSO1nUj495Y</a:t>
            </a:r>
            <a:endParaRPr lang="ko-KR" altLang="en-US" sz="1600" dirty="0"/>
          </a:p>
        </p:txBody>
      </p:sp>
      <p:sp>
        <p:nvSpPr>
          <p:cNvPr id="11" name="자유형 10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2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학습 과정 도식화</a:t>
            </a:r>
            <a:endParaRPr lang="en-US" altLang="ko-KR" sz="2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0648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부 </a:t>
            </a:r>
            <a:r>
              <a:rPr lang="ko-KR" altLang="en-US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록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</a:t>
            </a:r>
            <a:endParaRPr lang="ko-KR" altLang="en-US" sz="1800" spc="-26" dirty="0">
              <a:solidFill>
                <a:prstClr val="black">
                  <a:lumMod val="85000"/>
                  <a:lumOff val="15000"/>
                </a:prst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6442" y="1268760"/>
            <a:ext cx="800001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984782" y="1697907"/>
            <a:ext cx="7547658" cy="4251373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20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학습 과정 도식화</a:t>
            </a:r>
            <a:endParaRPr lang="en-US" altLang="ko-KR" sz="20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95" y="1998888"/>
            <a:ext cx="7539646" cy="397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0" y="6546830"/>
            <a:ext cx="57423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https://www.youtube.com/watch?v=cSO1nUj495Y</a:t>
            </a:r>
            <a:endParaRPr lang="ko-KR" altLang="en-US" sz="1600" dirty="0"/>
          </a:p>
        </p:txBody>
      </p:sp>
      <p:sp>
        <p:nvSpPr>
          <p:cNvPr id="11" name="자유형 10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2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학습 과정 도식화</a:t>
            </a:r>
            <a:endParaRPr lang="en-US" altLang="ko-KR" sz="2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94642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부 </a:t>
            </a:r>
            <a:r>
              <a:rPr lang="ko-KR" altLang="en-US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록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</a:t>
            </a:r>
            <a:endParaRPr lang="ko-KR" altLang="en-US" sz="1800" spc="-26" dirty="0">
              <a:solidFill>
                <a:prstClr val="black">
                  <a:lumMod val="85000"/>
                  <a:lumOff val="15000"/>
                </a:prst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6442" y="1268760"/>
            <a:ext cx="800001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984782" y="1697907"/>
            <a:ext cx="7547658" cy="4251373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20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학습 과정 도식화</a:t>
            </a:r>
            <a:endParaRPr lang="en-US" altLang="ko-KR" sz="20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34" y="1845518"/>
            <a:ext cx="7633030" cy="4327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0" y="6546830"/>
            <a:ext cx="57423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https://www.youtube.com/watch?v=cSO1nUj495Y</a:t>
            </a:r>
            <a:endParaRPr lang="ko-KR" altLang="en-US" sz="1600" dirty="0"/>
          </a:p>
        </p:txBody>
      </p:sp>
      <p:sp>
        <p:nvSpPr>
          <p:cNvPr id="11" name="자유형 10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2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학습 과정 도식화</a:t>
            </a:r>
            <a:endParaRPr lang="en-US" altLang="ko-KR" sz="2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65219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부 </a:t>
            </a:r>
            <a:r>
              <a:rPr lang="ko-KR" altLang="en-US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록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</a:t>
            </a:r>
            <a:endParaRPr lang="ko-KR" altLang="en-US" sz="1800" spc="-26" dirty="0">
              <a:solidFill>
                <a:prstClr val="black">
                  <a:lumMod val="85000"/>
                  <a:lumOff val="15000"/>
                </a:prst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6442" y="1268760"/>
            <a:ext cx="800001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984782" y="1697907"/>
            <a:ext cx="7547658" cy="4251373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20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학습 과정 도식화</a:t>
            </a:r>
            <a:endParaRPr lang="en-US" altLang="ko-KR" sz="20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82" y="1988840"/>
            <a:ext cx="7547658" cy="417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6546830"/>
            <a:ext cx="57423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https://www.youtube.com/watch?v=cSO1nUj495Y</a:t>
            </a:r>
            <a:endParaRPr lang="ko-KR" altLang="en-US" sz="1600" dirty="0"/>
          </a:p>
        </p:txBody>
      </p:sp>
      <p:sp>
        <p:nvSpPr>
          <p:cNvPr id="10" name="자유형 9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2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학습 과정 도식화</a:t>
            </a:r>
            <a:endParaRPr lang="en-US" altLang="ko-KR" sz="2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82386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84984"/>
            <a:ext cx="8005303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부 </a:t>
            </a:r>
            <a:r>
              <a:rPr lang="ko-KR" altLang="en-US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록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5</a:t>
            </a:r>
            <a:endParaRPr lang="ko-KR" altLang="en-US" sz="1800" spc="-26" dirty="0">
              <a:solidFill>
                <a:prstClr val="black">
                  <a:lumMod val="85000"/>
                  <a:lumOff val="15000"/>
                </a:prst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6442" y="1268760"/>
            <a:ext cx="800001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984782" y="1697907"/>
            <a:ext cx="7547658" cy="4251373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Recall : predicted True / total True</a:t>
            </a:r>
            <a:endParaRPr lang="en-US" altLang="ko-KR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IoU</a:t>
            </a:r>
            <a:r>
              <a: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비율 별 </a:t>
            </a:r>
            <a:r>
              <a: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Recall </a:t>
            </a:r>
            <a:r>
              <a:rPr lang="ko-KR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추세</a:t>
            </a:r>
            <a:endParaRPr lang="en-US" altLang="ko-KR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2000 Proposals </a:t>
            </a:r>
            <a:r>
              <a: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300 Proposals </a:t>
            </a:r>
            <a:r>
              <a:rPr lang="ko-KR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로 변화해도</a:t>
            </a:r>
            <a:r>
              <a: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,</a:t>
            </a:r>
          </a:p>
          <a:p>
            <a:pPr marL="457200" lvl="2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 RPN</a:t>
            </a:r>
            <a:r>
              <a:rPr lang="ko-KR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의 성능 유지</a:t>
            </a:r>
            <a:r>
              <a: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!!!   - </a:t>
            </a:r>
            <a:r>
              <a:rPr lang="en-US" altLang="ko-KR" sz="2000" i="1" dirty="0" err="1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cls</a:t>
            </a:r>
            <a:r>
              <a:rPr lang="en-US" altLang="ko-KR" sz="2000" i="1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score</a:t>
            </a:r>
            <a:r>
              <a:rPr lang="ko-KR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의 기여</a:t>
            </a:r>
            <a:r>
              <a: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실험 결과</a:t>
            </a:r>
            <a:r>
              <a: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)</a:t>
            </a:r>
            <a:endParaRPr lang="en-US" altLang="ko-KR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Recall vs </a:t>
            </a:r>
            <a:r>
              <a:rPr lang="en-US" altLang="ko-KR" sz="2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IoU</a:t>
            </a:r>
            <a:r>
              <a:rPr lang="en-US" altLang="ko-KR" sz="2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(Figure 4)</a:t>
            </a:r>
            <a:endParaRPr lang="en-US" altLang="ko-KR" sz="2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18479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부 </a:t>
            </a:r>
            <a:r>
              <a:rPr lang="ko-KR" altLang="en-US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록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6</a:t>
            </a:r>
            <a:endParaRPr lang="ko-KR" altLang="en-US" sz="1800" spc="-26" dirty="0">
              <a:solidFill>
                <a:prstClr val="black">
                  <a:lumMod val="85000"/>
                  <a:lumOff val="15000"/>
                </a:prst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6442" y="1268760"/>
            <a:ext cx="800001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984782" y="1697907"/>
            <a:ext cx="7547658" cy="4251373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Recall : predicted True / total True</a:t>
            </a:r>
            <a:endParaRPr lang="en-US" altLang="ko-KR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OverFeat</a:t>
            </a:r>
            <a:r>
              <a: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: One-Stage Detection</a:t>
            </a:r>
          </a:p>
          <a:p>
            <a:pPr marL="800100" lvl="2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Tx/>
              <a:buChar char="-"/>
            </a:pPr>
            <a:r>
              <a:rPr lang="en-US" altLang="ko-KR" sz="2000" dirty="0" err="1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reg</a:t>
            </a:r>
            <a:r>
              <a: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&amp; </a:t>
            </a:r>
            <a:r>
              <a:rPr lang="en-US" altLang="ko-KR" sz="2000" dirty="0" err="1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cls</a:t>
            </a:r>
            <a:r>
              <a: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동시에 </a:t>
            </a:r>
            <a:r>
              <a: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(on sliding window)</a:t>
            </a:r>
          </a:p>
          <a:p>
            <a:pPr marL="800100" lvl="2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 pyramid scale + 1 ratio</a:t>
            </a: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Faster RCNN : Two-Stage cascade</a:t>
            </a:r>
          </a:p>
          <a:p>
            <a:pPr marL="800100" lvl="2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Proposal 3x3 window + </a:t>
            </a:r>
            <a:r>
              <a:rPr lang="en-US" altLang="ko-KR" sz="2000" dirty="0" err="1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pred</a:t>
            </a:r>
            <a:r>
              <a: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anchors(scales &amp; ratio)</a:t>
            </a:r>
          </a:p>
          <a:p>
            <a:pPr marL="800100" lvl="2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Fast R-CNN</a:t>
            </a:r>
            <a:r>
              <a:rPr lang="ko-KR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downstream</a:t>
            </a:r>
            <a:r>
              <a:rPr lang="ko-KR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</a:t>
            </a:r>
            <a:r>
              <a: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proposals</a:t>
            </a:r>
            <a:r>
              <a:rPr lang="ko-KR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수정</a:t>
            </a:r>
            <a:endParaRPr lang="en-US" altLang="ko-KR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2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Tx/>
              <a:buChar char="-"/>
            </a:pPr>
            <a:endParaRPr lang="en-US" altLang="ko-KR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2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Tx/>
              <a:buChar char="-"/>
            </a:pPr>
            <a:endParaRPr lang="en-US" altLang="ko-KR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Two-stage</a:t>
            </a:r>
            <a:r>
              <a:rPr lang="ko-KR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더 적절하다 </a:t>
            </a:r>
            <a:endParaRPr lang="en-US" altLang="ko-KR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One-Stage Detection vs Two-Stage Proposal + Detection</a:t>
            </a:r>
            <a:endParaRPr lang="en-US" altLang="ko-KR" sz="2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37844"/>
            <a:ext cx="7776864" cy="120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3235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02</a:t>
            </a:r>
            <a:r>
              <a:rPr lang="en-US" altLang="ko-KR" dirty="0" smtClean="0"/>
              <a:t>  Faster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R-CNN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요약</a:t>
            </a:r>
            <a:endParaRPr lang="ko-KR" altLang="en-US" sz="1800" spc="-26" dirty="0">
              <a:solidFill>
                <a:prstClr val="black">
                  <a:lumMod val="85000"/>
                  <a:lumOff val="15000"/>
                </a:prst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7544" y="1268760"/>
            <a:ext cx="8278713" cy="4752528"/>
            <a:chOff x="755576" y="1124744"/>
            <a:chExt cx="6768752" cy="4464496"/>
          </a:xfrm>
        </p:grpSpPr>
        <p:sp>
          <p:nvSpPr>
            <p:cNvPr id="7" name="자유형 6"/>
            <p:cNvSpPr/>
            <p:nvPr/>
          </p:nvSpPr>
          <p:spPr>
            <a:xfrm>
              <a:off x="1016461" y="1273201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342900" lvl="1" indent="-342900" algn="l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Region Proposal Network (RPN) : region proposal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속도 단축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algn="l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RPN – fully convolutional network</a:t>
              </a: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1. predict object bounds  2. </a:t>
              </a:r>
              <a:r>
                <a:rPr lang="en-US" altLang="ko-KR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objectness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scores at each position</a:t>
              </a: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Merge RPN &amp; Fast R-CNN 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 </a:t>
              </a:r>
              <a:r>
                <a:rPr lang="en-US" altLang="ko-KR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‘Attention’ </a:t>
              </a:r>
              <a:r>
                <a:rPr lang="ko-KR" altLang="en-US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사용</a:t>
              </a: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End-to-End</a:t>
              </a: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높은 활용성과 효율성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(Cost-efficient)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자유형 9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Detection</a:t>
            </a:r>
            <a:r>
              <a:rPr lang="ko-KR" altLang="en-US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Baseline</a:t>
            </a:r>
          </a:p>
        </p:txBody>
      </p:sp>
    </p:spTree>
    <p:extLst>
      <p:ext uri="{BB962C8B-B14F-4D97-AF65-F5344CB8AC3E}">
        <p14:creationId xmlns:p14="http://schemas.microsoft.com/office/powerpoint/2010/main" val="654333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Faster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R-CNN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8000014" cy="5184576"/>
            <a:chOff x="755576" y="1124744"/>
            <a:chExt cx="6768752" cy="4797667"/>
          </a:xfrm>
        </p:grpSpPr>
        <p:sp>
          <p:nvSpPr>
            <p:cNvPr id="7" name="자유형 6"/>
            <p:cNvSpPr/>
            <p:nvPr/>
          </p:nvSpPr>
          <p:spPr>
            <a:xfrm>
              <a:off x="1016460" y="1521865"/>
              <a:ext cx="6386017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저자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: Fast RCNN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도 여전히 느리다 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Selective Search : 2 sec per image in CPU </a:t>
              </a: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 GPU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바꿔야 한다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!!  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단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,  Sharing computation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 유지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	(10ms/</a:t>
              </a:r>
              <a:r>
                <a:rPr lang="en-US" altLang="ko-KR" sz="2000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img</a:t>
              </a:r>
              <a:r>
                <a:rPr lang="en-US" altLang="ko-KR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 in test-time)</a:t>
              </a: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Feature Map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은 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Region proposal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로 사용 가능하다</a:t>
              </a: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: 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기존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+ Conv Layer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추가 </a:t>
              </a: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Wingdings"/>
                <a:buChar char="à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regress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bound &amp; </a:t>
              </a:r>
              <a:r>
                <a:rPr lang="en-US" altLang="ko-KR" sz="2000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objectness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 score at each location </a:t>
              </a: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	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sym typeface="Wingdings" panose="05000000000000000000" pitchFamily="2" charset="2"/>
                </a:rPr>
                <a:t>	on a regular grid</a:t>
              </a: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b="1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RPN </a:t>
              </a:r>
              <a:r>
                <a:rPr lang="ko-KR" altLang="en-US" sz="2000" b="1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은 </a:t>
              </a:r>
              <a:r>
                <a:rPr lang="en-US" altLang="ko-KR" sz="2000" b="1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Fully Convolutional Network (FCN)</a:t>
              </a:r>
              <a:r>
                <a:rPr lang="ko-KR" altLang="en-US" sz="2000" b="1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과 같다</a:t>
              </a:r>
              <a:endParaRPr lang="en-US" altLang="ko-KR" sz="2000" b="1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400" i="1" dirty="0" smtClean="0"/>
                <a:t>	</a:t>
              </a:r>
              <a:r>
                <a:rPr lang="en-US" altLang="ko-KR" sz="1600" i="1" dirty="0" smtClean="0"/>
                <a:t>Fully </a:t>
              </a:r>
              <a:r>
                <a:rPr lang="en-US" altLang="ko-KR" sz="1600" i="1" dirty="0"/>
                <a:t>convolutional networks for semantic segmentation </a:t>
              </a:r>
              <a:r>
                <a:rPr lang="ko-KR" altLang="en-US" sz="1600" dirty="0" smtClean="0"/>
                <a:t>논문</a:t>
              </a:r>
              <a:r>
                <a:rPr lang="ko-KR" altLang="en-US" sz="1600" baseline="30000" dirty="0" smtClean="0"/>
                <a:t>부록</a:t>
              </a:r>
              <a:r>
                <a:rPr lang="en-US" altLang="ko-KR" sz="1600" baseline="30000" dirty="0" smtClean="0"/>
                <a:t>1</a:t>
              </a:r>
              <a:endParaRPr lang="ko-KR" altLang="en-US" sz="2400" i="1" baseline="300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797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Detection</a:t>
            </a:r>
            <a:r>
              <a:rPr lang="ko-KR" altLang="en-US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Baseline</a:t>
            </a:r>
          </a:p>
        </p:txBody>
      </p:sp>
    </p:spTree>
    <p:extLst>
      <p:ext uri="{BB962C8B-B14F-4D97-AF65-F5344CB8AC3E}">
        <p14:creationId xmlns:p14="http://schemas.microsoft.com/office/powerpoint/2010/main" val="4141715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Faster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R-CNN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8000014" cy="5184576"/>
            <a:chOff x="755576" y="1124744"/>
            <a:chExt cx="6768752" cy="4797667"/>
          </a:xfrm>
        </p:grpSpPr>
        <p:sp>
          <p:nvSpPr>
            <p:cNvPr id="7" name="자유형 6"/>
            <p:cNvSpPr/>
            <p:nvPr/>
          </p:nvSpPr>
          <p:spPr>
            <a:xfrm>
              <a:off x="1016460" y="1521865"/>
              <a:ext cx="6386017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b="1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Anchor </a:t>
              </a:r>
              <a:r>
                <a:rPr lang="ko-KR" altLang="en-US" sz="2000" b="1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의 사용</a:t>
              </a:r>
              <a:endParaRPr lang="en-US" altLang="ko-KR" sz="2000" b="1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Multi-scale &amp; aspect ratios </a:t>
              </a: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Pyramids of </a:t>
              </a:r>
              <a:r>
                <a:rPr lang="en-US" altLang="ko-KR" sz="2000" b="1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reference boxes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in </a:t>
              </a:r>
              <a:r>
                <a:rPr lang="en-US" altLang="ko-KR" sz="2000" b="1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regression  </a:t>
              </a:r>
              <a:r>
                <a:rPr lang="en-US" altLang="ko-KR" sz="2000" b="1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Func</a:t>
              </a:r>
              <a:r>
                <a:rPr lang="en-US" altLang="ko-KR" sz="2000" b="1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.</a:t>
              </a: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: 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이전의 방법 처럼 나열하지 않는다</a:t>
              </a: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797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Detection</a:t>
            </a:r>
            <a:r>
              <a:rPr lang="ko-KR" altLang="en-US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Baseline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41" y="3284984"/>
            <a:ext cx="7582816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357686" y="3284984"/>
            <a:ext cx="2088232" cy="19442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642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Faster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R-CNN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8000014" cy="5184576"/>
            <a:chOff x="755576" y="1124744"/>
            <a:chExt cx="6768752" cy="4797667"/>
          </a:xfrm>
        </p:grpSpPr>
        <p:sp>
          <p:nvSpPr>
            <p:cNvPr id="7" name="자유형 6"/>
            <p:cNvSpPr/>
            <p:nvPr/>
          </p:nvSpPr>
          <p:spPr>
            <a:xfrm>
              <a:off x="1016460" y="1521865"/>
              <a:ext cx="6386017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ko-KR" altLang="en-US" sz="2000" b="1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학습 </a:t>
              </a:r>
              <a:r>
                <a:rPr lang="en-US" altLang="ko-KR" sz="2000" b="1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Overview</a:t>
              </a: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Fine-tuning for region proposal</a:t>
              </a: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Fine-tuning for object detection – proposal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은 고정</a:t>
              </a: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1-2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단계 반복</a:t>
              </a: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ko-KR" altLang="en-US" sz="2000" b="1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구조 </a:t>
              </a:r>
              <a:r>
                <a:rPr lang="en-US" altLang="ko-KR" sz="2000" b="1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Overview</a:t>
              </a:r>
              <a:endParaRPr lang="en-US" altLang="ko-KR" sz="20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FCN (Fully Convolutional  Network) : propose region</a:t>
              </a: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: ‘</a:t>
              </a:r>
              <a:r>
                <a:rPr lang="en-US" altLang="ko-KR" sz="2000" i="1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Attention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’ Module - RPN</a:t>
              </a: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Fast R-CNN</a:t>
              </a: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단일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통합 네트워크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Unified network for object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detection</a:t>
              </a: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797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Detection</a:t>
            </a:r>
            <a:r>
              <a:rPr lang="ko-KR" altLang="en-US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Baseline</a:t>
            </a:r>
          </a:p>
        </p:txBody>
      </p:sp>
    </p:spTree>
    <p:extLst>
      <p:ext uri="{BB962C8B-B14F-4D97-AF65-F5344CB8AC3E}">
        <p14:creationId xmlns:p14="http://schemas.microsoft.com/office/powerpoint/2010/main" val="41840602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276872"/>
            <a:ext cx="3737581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Faster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R-CNN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Detection</a:t>
            </a:r>
            <a:r>
              <a:rPr lang="ko-KR" altLang="en-US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Baseline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676442" y="1268760"/>
            <a:ext cx="8000014" cy="5184576"/>
            <a:chOff x="755576" y="1124744"/>
            <a:chExt cx="6768752" cy="4797667"/>
          </a:xfrm>
        </p:grpSpPr>
        <p:sp>
          <p:nvSpPr>
            <p:cNvPr id="14" name="자유형 13"/>
            <p:cNvSpPr/>
            <p:nvPr/>
          </p:nvSpPr>
          <p:spPr>
            <a:xfrm>
              <a:off x="1016460" y="1521865"/>
              <a:ext cx="6386017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ko-KR" altLang="en-US" sz="2000" b="1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구조 </a:t>
              </a:r>
              <a:r>
                <a:rPr lang="en-US" altLang="ko-KR" sz="2000" b="1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Overview</a:t>
              </a:r>
              <a:endParaRPr lang="en-US" altLang="ko-KR" sz="20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FCN (Fully Convolutional  Network) : propose region</a:t>
              </a: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: ‘</a:t>
              </a:r>
              <a:r>
                <a:rPr lang="en-US" altLang="ko-KR" sz="2000" i="1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Attention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’ Module - RPN</a:t>
              </a: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Fast R-CNN</a:t>
              </a: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55576" y="1124744"/>
              <a:ext cx="6768752" cy="4797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8100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9" b="4268"/>
          <a:stretch/>
        </p:blipFill>
        <p:spPr bwMode="auto">
          <a:xfrm>
            <a:off x="1806861" y="1484785"/>
            <a:ext cx="5635339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Faster </a:t>
            </a:r>
            <a:r>
              <a:rPr lang="en-US" altLang="ko-KR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R-CNN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Detection</a:t>
            </a:r>
            <a:r>
              <a:rPr lang="ko-KR" altLang="en-US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Baseline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676442" y="1268760"/>
            <a:ext cx="8000014" cy="5184576"/>
            <a:chOff x="755576" y="1124744"/>
            <a:chExt cx="6768752" cy="4797667"/>
          </a:xfrm>
        </p:grpSpPr>
        <p:sp>
          <p:nvSpPr>
            <p:cNvPr id="14" name="자유형 13"/>
            <p:cNvSpPr/>
            <p:nvPr/>
          </p:nvSpPr>
          <p:spPr>
            <a:xfrm>
              <a:off x="1016460" y="1521865"/>
              <a:ext cx="6386017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ko-KR" altLang="en-US" sz="2000" b="1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구조 </a:t>
              </a:r>
              <a:r>
                <a:rPr lang="en-US" altLang="ko-KR" sz="2000" b="1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Overview</a:t>
              </a:r>
              <a:endParaRPr lang="en-US" altLang="ko-KR" sz="20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vl="1" indent="-4572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55576" y="1124744"/>
              <a:ext cx="6768752" cy="4797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94934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별첨">
  <a:themeElements>
    <a:clrScheme name="서브원_테마">
      <a:dk1>
        <a:sysClr val="windowText" lastClr="000000"/>
      </a:dk1>
      <a:lt1>
        <a:sysClr val="window" lastClr="FFFFFF"/>
      </a:lt1>
      <a:dk2>
        <a:srgbClr val="CD0F46"/>
      </a:dk2>
      <a:lt2>
        <a:srgbClr val="EAEBEC"/>
      </a:lt2>
      <a:accent1>
        <a:srgbClr val="CD0F46"/>
      </a:accent1>
      <a:accent2>
        <a:srgbClr val="EE4472"/>
      </a:accent2>
      <a:accent3>
        <a:srgbClr val="928785"/>
      </a:accent3>
      <a:accent4>
        <a:srgbClr val="B1A8A6"/>
      </a:accent4>
      <a:accent5>
        <a:srgbClr val="C6C2C2"/>
      </a:accent5>
      <a:accent6>
        <a:srgbClr val="DBD7D5"/>
      </a:accent6>
      <a:hlink>
        <a:srgbClr val="0563C1"/>
      </a:hlink>
      <a:folHlink>
        <a:srgbClr val="954F72"/>
      </a:folHlink>
    </a:clrScheme>
    <a:fontScheme name="서브원_테마">
      <a:majorFont>
        <a:latin typeface="LG스마트체 Bold"/>
        <a:ea typeface="LG스마트체 Bold"/>
        <a:cs typeface=""/>
      </a:majorFont>
      <a:minorFont>
        <a:latin typeface="LG스마트체 Regular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별첨">
  <a:themeElements>
    <a:clrScheme name="서브원_테마">
      <a:dk1>
        <a:sysClr val="windowText" lastClr="000000"/>
      </a:dk1>
      <a:lt1>
        <a:sysClr val="window" lastClr="FFFFFF"/>
      </a:lt1>
      <a:dk2>
        <a:srgbClr val="CD0F46"/>
      </a:dk2>
      <a:lt2>
        <a:srgbClr val="EAEBEC"/>
      </a:lt2>
      <a:accent1>
        <a:srgbClr val="CD0F46"/>
      </a:accent1>
      <a:accent2>
        <a:srgbClr val="EE4472"/>
      </a:accent2>
      <a:accent3>
        <a:srgbClr val="928785"/>
      </a:accent3>
      <a:accent4>
        <a:srgbClr val="B1A8A6"/>
      </a:accent4>
      <a:accent5>
        <a:srgbClr val="C6C2C2"/>
      </a:accent5>
      <a:accent6>
        <a:srgbClr val="DBD7D5"/>
      </a:accent6>
      <a:hlink>
        <a:srgbClr val="0563C1"/>
      </a:hlink>
      <a:folHlink>
        <a:srgbClr val="954F72"/>
      </a:folHlink>
    </a:clrScheme>
    <a:fontScheme name="서브원_테마">
      <a:majorFont>
        <a:latin typeface="LG스마트체 Bold"/>
        <a:ea typeface="LG스마트체 Bold"/>
        <a:cs typeface=""/>
      </a:majorFont>
      <a:minorFont>
        <a:latin typeface="LG스마트체 Regular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19778</TotalTime>
  <Words>1508</Words>
  <Application>Microsoft Office PowerPoint</Application>
  <PresentationFormat>화면 슬라이드 쇼(4:3)</PresentationFormat>
  <Paragraphs>363</Paragraphs>
  <Slides>35</Slides>
  <Notes>32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Office 테마</vt:lpstr>
      <vt:lpstr>3_별첨</vt:lpstr>
      <vt:lpstr>4_별첨</vt:lpstr>
      <vt:lpstr>Faster-RCNN (2015) – Detection</vt:lpstr>
      <vt:lpstr>INDEX</vt:lpstr>
      <vt:lpstr>01  Faster R-CNN의 의의</vt:lpstr>
      <vt:lpstr>02  Faster R-CNN의 요약</vt:lpstr>
      <vt:lpstr>03  Faster R-CNN의 특징</vt:lpstr>
      <vt:lpstr>03  Faster R-CNN의 특징</vt:lpstr>
      <vt:lpstr>03  Faster R-CNN의 특징</vt:lpstr>
      <vt:lpstr>03  Faster R-CNN의 특징</vt:lpstr>
      <vt:lpstr>03  Faster R-CNN의 특징</vt:lpstr>
      <vt:lpstr>03  Faster R-CNN의 특징</vt:lpstr>
      <vt:lpstr>03  Faster R-CNN의 특징</vt:lpstr>
      <vt:lpstr>03  Faster R-CNN의 특징</vt:lpstr>
      <vt:lpstr>03  Faster R-CNN의 특징</vt:lpstr>
      <vt:lpstr>03  Faster R-CNN의 특징</vt:lpstr>
      <vt:lpstr>03  Faster R-CNN의 특징</vt:lpstr>
      <vt:lpstr>03  Faster R-CNN의 특징</vt:lpstr>
      <vt:lpstr>03  Faster R-CNN의 특징</vt:lpstr>
      <vt:lpstr>03  Faster R-CNN의 특징</vt:lpstr>
      <vt:lpstr>03  Faster R-CNN의 특징</vt:lpstr>
      <vt:lpstr>03  Faster R-CNN의 특징</vt:lpstr>
      <vt:lpstr>03  Faster R-CNN의 특징</vt:lpstr>
      <vt:lpstr>03  Faster R-CNN의 특징</vt:lpstr>
      <vt:lpstr>03  Faster R-CNN의 특징</vt:lpstr>
      <vt:lpstr>03  Faster R-CNN의 특징</vt:lpstr>
      <vt:lpstr>감사합니다.</vt:lpstr>
      <vt:lpstr>부 록 1</vt:lpstr>
      <vt:lpstr>부 록 1</vt:lpstr>
      <vt:lpstr>부 록 2</vt:lpstr>
      <vt:lpstr>부 록 3</vt:lpstr>
      <vt:lpstr>부 록 3</vt:lpstr>
      <vt:lpstr>부 록 3</vt:lpstr>
      <vt:lpstr>부 록 3</vt:lpstr>
      <vt:lpstr>부 록 3</vt:lpstr>
      <vt:lpstr>부 록 5</vt:lpstr>
      <vt:lpstr>부 록 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이규민</dc:creator>
  <cp:lastModifiedBy>이규민</cp:lastModifiedBy>
  <cp:revision>530</cp:revision>
  <dcterms:created xsi:type="dcterms:W3CDTF">2019-01-31T00:58:57Z</dcterms:created>
  <dcterms:modified xsi:type="dcterms:W3CDTF">2019-04-22T09:03:26Z</dcterms:modified>
</cp:coreProperties>
</file>