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58" r:id="rId5"/>
    <p:sldId id="270" r:id="rId6"/>
    <p:sldId id="262" r:id="rId7"/>
    <p:sldId id="267" r:id="rId8"/>
    <p:sldId id="271" r:id="rId9"/>
    <p:sldId id="260" r:id="rId10"/>
    <p:sldId id="263" r:id="rId11"/>
    <p:sldId id="268" r:id="rId12"/>
    <p:sldId id="272" r:id="rId13"/>
    <p:sldId id="264" r:id="rId14"/>
    <p:sldId id="261" r:id="rId15"/>
    <p:sldId id="273" r:id="rId16"/>
    <p:sldId id="266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2950" y="1346948"/>
            <a:ext cx="84201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742950" y="4282764"/>
            <a:ext cx="84201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42950" y="1484779"/>
            <a:ext cx="84201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837678" y="4107023"/>
            <a:ext cx="9906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392" y="1432223"/>
            <a:ext cx="8226108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251" y="4389120"/>
            <a:ext cx="6411659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8FA7-B6A3-44FA-A025-776FAEB9120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0539" y="6272786"/>
            <a:ext cx="514121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7970" y="4227195"/>
            <a:ext cx="970018" cy="640080"/>
          </a:xfrm>
        </p:spPr>
        <p:txBody>
          <a:bodyPr/>
          <a:lstStyle>
            <a:lvl1pPr>
              <a:defRPr sz="2800" b="1"/>
            </a:lvl1pPr>
          </a:lstStyle>
          <a:p>
            <a:fld id="{756462D4-7B05-4BAB-A076-E4F5FB8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3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8FA7-B6A3-44FA-A025-776FAEB9120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2D4-7B05-4BAB-A076-E4F5FB8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8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533400"/>
            <a:ext cx="2074069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76" y="533400"/>
            <a:ext cx="6098381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8FA7-B6A3-44FA-A025-776FAEB9120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2D4-7B05-4BAB-A076-E4F5FB8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0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8FA7-B6A3-44FA-A025-776FAEB9120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2D4-7B05-4BAB-A076-E4F5FB8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9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906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791" y="1225296"/>
            <a:ext cx="7540943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9691" y="5020056"/>
            <a:ext cx="7355205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82355" y="6272786"/>
            <a:ext cx="2148501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2A8FA7-B6A3-44FA-A025-776FAEB9120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2441" y="6272785"/>
            <a:ext cx="5141214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86684" y="2430623"/>
            <a:ext cx="9906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237" y="2508607"/>
            <a:ext cx="965493" cy="720332"/>
          </a:xfrm>
        </p:spPr>
        <p:txBody>
          <a:bodyPr/>
          <a:lstStyle>
            <a:lvl1pPr>
              <a:defRPr sz="2800"/>
            </a:lvl1pPr>
          </a:lstStyle>
          <a:p>
            <a:fld id="{756462D4-7B05-4BAB-A076-E4F5FB8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2194560"/>
            <a:ext cx="39624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1570" y="2194560"/>
            <a:ext cx="39624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8FA7-B6A3-44FA-A025-776FAEB9120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2D4-7B05-4BAB-A076-E4F5FB8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0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2048256"/>
            <a:ext cx="39624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950" y="2743200"/>
            <a:ext cx="39624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2526" y="2048256"/>
            <a:ext cx="39624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2526" y="2743200"/>
            <a:ext cx="39624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8FA7-B6A3-44FA-A025-776FAEB9120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2D4-7B05-4BAB-A076-E4F5FB8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2A8FA7-B6A3-44FA-A025-776FAEB9120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2D4-7B05-4BAB-A076-E4F5FB8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8FA7-B6A3-44FA-A025-776FAEB9120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2D4-7B05-4BAB-A076-E4F5FB8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9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6790" y="2"/>
            <a:ext cx="315921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6583" y="685800"/>
            <a:ext cx="2600325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685800"/>
            <a:ext cx="5453253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6583" y="2423160"/>
            <a:ext cx="2600325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232886" y="6255258"/>
            <a:ext cx="425958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8FA7-B6A3-44FA-A025-776FAEB9120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2D4-7B05-4BAB-A076-E4F5FB8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746790" y="2"/>
            <a:ext cx="315921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6583" y="685800"/>
            <a:ext cx="2600325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746789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6583" y="2423160"/>
            <a:ext cx="2600325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232886" y="6255258"/>
            <a:ext cx="425958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8FA7-B6A3-44FA-A025-776FAEB9120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2D4-7B05-4BAB-A076-E4F5FB8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5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232886" y="6255258"/>
            <a:ext cx="425958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950" y="484632"/>
            <a:ext cx="84201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2121408"/>
            <a:ext cx="84201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1732" y="6272786"/>
            <a:ext cx="2659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2A8FA7-B6A3-44FA-A025-776FAEB9120A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6272786"/>
            <a:ext cx="5141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90292" y="6272786"/>
            <a:ext cx="520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56462D4-7B05-4BAB-A076-E4F5FB8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9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Oedipus’ SINS: FATE OR FREE WILL AT Play?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Arham Khan – 21701848 – CS</a:t>
            </a:r>
          </a:p>
          <a:p>
            <a:r>
              <a:rPr lang="en-US" dirty="0" smtClean="0"/>
              <a:t>Section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>
            <a:normAutofit/>
          </a:bodyPr>
          <a:lstStyle/>
          <a:p>
            <a:r>
              <a:rPr lang="en-US" dirty="0" smtClean="0"/>
              <a:t>DID OEDIPUS PRACTICE HIS FREE WILL?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49" y="1095555"/>
            <a:ext cx="6278953" cy="5076645"/>
          </a:xfrm>
        </p:spPr>
        <p:txBody>
          <a:bodyPr/>
          <a:lstStyle/>
          <a:p>
            <a:r>
              <a:rPr lang="en-US" dirty="0" smtClean="0"/>
              <a:t>Considering the notion of freewill…</a:t>
            </a:r>
          </a:p>
          <a:p>
            <a:r>
              <a:rPr lang="en-US" dirty="0" smtClean="0"/>
              <a:t>The act Oedipus performed consciously (willingly) were:</a:t>
            </a:r>
          </a:p>
          <a:p>
            <a:pPr lvl="1"/>
            <a:r>
              <a:rPr lang="en-US" dirty="0" smtClean="0"/>
              <a:t>Ignoring his fate and running away from it</a:t>
            </a:r>
          </a:p>
          <a:p>
            <a:pPr lvl="1"/>
            <a:r>
              <a:rPr lang="en-US" dirty="0" smtClean="0"/>
              <a:t>Isolating himself from Corinth and his parents</a:t>
            </a:r>
          </a:p>
          <a:p>
            <a:pPr lvl="1"/>
            <a:r>
              <a:rPr lang="en-US" dirty="0" smtClean="0"/>
              <a:t>Running to a new city and starting anew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Hence, the actions he committed under his freewill were against the prophecies and so, against his fate.</a:t>
            </a:r>
            <a:endParaRPr lang="en-US" dirty="0" smtClean="0"/>
          </a:p>
        </p:txBody>
      </p:sp>
      <p:pic>
        <p:nvPicPr>
          <p:cNvPr id="9218" name="Picture 2" descr="Image result for oedi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83" y="1009290"/>
            <a:ext cx="3459517" cy="263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>
            <a:normAutofit/>
          </a:bodyPr>
          <a:lstStyle/>
          <a:p>
            <a:r>
              <a:rPr lang="en-US" dirty="0" smtClean="0"/>
              <a:t>OEDIPUS’ PRIDE: THE FINAL TRAP OF FATE?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95555"/>
            <a:ext cx="8420100" cy="5076645"/>
          </a:xfrm>
        </p:spPr>
        <p:txBody>
          <a:bodyPr/>
          <a:lstStyle/>
          <a:p>
            <a:r>
              <a:rPr lang="en-US" dirty="0"/>
              <a:t>Although numerous people warned him to quit his search, a proud Oedipus willingly continued his pursuit of killer.</a:t>
            </a:r>
          </a:p>
          <a:p>
            <a:r>
              <a:rPr lang="en-US" dirty="0"/>
              <a:t>Tiresias warned: “you are the murderer you hunt” (</a:t>
            </a:r>
            <a:r>
              <a:rPr lang="en-US" dirty="0" err="1"/>
              <a:t>pg</a:t>
            </a:r>
            <a:r>
              <a:rPr lang="en-US" dirty="0"/>
              <a:t> 180)</a:t>
            </a:r>
          </a:p>
          <a:p>
            <a:r>
              <a:rPr lang="en-US" dirty="0"/>
              <a:t>Jocasta, having realized the truth pleaded: “I beg you, don’t do this” (pg. 222)</a:t>
            </a:r>
          </a:p>
          <a:p>
            <a:r>
              <a:rPr lang="en-US" dirty="0"/>
              <a:t>But Oedipus, slave to his own pride goes on</a:t>
            </a:r>
          </a:p>
          <a:p>
            <a:r>
              <a:rPr lang="en-US" dirty="0"/>
              <a:t>So, although he didn’t practice his free will while committing the actions, he did conform </a:t>
            </a:r>
            <a:r>
              <a:rPr lang="en-US" dirty="0" smtClean="0"/>
              <a:t>his </a:t>
            </a:r>
            <a:r>
              <a:rPr lang="en-US" dirty="0"/>
              <a:t>acts</a:t>
            </a:r>
          </a:p>
          <a:p>
            <a:r>
              <a:rPr lang="en-US" dirty="0"/>
              <a:t>And sealed his fate entirely </a:t>
            </a:r>
            <a:r>
              <a:rPr lang="en-US" dirty="0" smtClean="0"/>
              <a:t>willingly.</a:t>
            </a:r>
          </a:p>
        </p:txBody>
      </p:sp>
      <p:pic>
        <p:nvPicPr>
          <p:cNvPr id="10242" name="Picture 2" descr="Image result for proud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07" y="4001908"/>
            <a:ext cx="16764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>
            <a:normAutofit/>
          </a:bodyPr>
          <a:lstStyle/>
          <a:p>
            <a:r>
              <a:rPr lang="en-US" dirty="0" smtClean="0"/>
              <a:t>OEDIPUS’ FREE WILL: A STRING OF HIS FATE?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95555"/>
            <a:ext cx="8420100" cy="5076645"/>
          </a:xfrm>
        </p:spPr>
        <p:txBody>
          <a:bodyPr/>
          <a:lstStyle/>
          <a:p>
            <a:r>
              <a:rPr lang="en-US" dirty="0" smtClean="0"/>
              <a:t>Throughout his life, he assumed he’d avoided fate using free will</a:t>
            </a:r>
          </a:p>
          <a:p>
            <a:r>
              <a:rPr lang="en-US" dirty="0" smtClean="0"/>
              <a:t>And that he had adhered to his respectable character</a:t>
            </a:r>
          </a:p>
          <a:p>
            <a:r>
              <a:rPr lang="en-US" dirty="0"/>
              <a:t>But his free will to avoid his fate was what made it true</a:t>
            </a:r>
            <a:r>
              <a:rPr lang="en-US" dirty="0" smtClean="0"/>
              <a:t>!</a:t>
            </a:r>
          </a:p>
          <a:p>
            <a:r>
              <a:rPr lang="en-US" dirty="0" smtClean="0"/>
              <a:t>As McHugh states: “</a:t>
            </a:r>
            <a:r>
              <a:rPr lang="en-US" i="1" dirty="0" smtClean="0"/>
              <a:t>compulsively continued </a:t>
            </a:r>
            <a:r>
              <a:rPr lang="en-US" i="1" dirty="0"/>
              <a:t>his search for the murderer despite the warnings he </a:t>
            </a:r>
            <a:r>
              <a:rPr lang="en-US" i="1" dirty="0" smtClean="0"/>
              <a:t>received”</a:t>
            </a:r>
            <a:endParaRPr lang="en-US" dirty="0" smtClean="0"/>
          </a:p>
          <a:p>
            <a:r>
              <a:rPr lang="en-US" dirty="0" smtClean="0"/>
              <a:t>Ended up falling the trap of fate and releasing the grave truth to public</a:t>
            </a:r>
          </a:p>
          <a:p>
            <a:r>
              <a:rPr lang="en-US" dirty="0" smtClean="0"/>
              <a:t>So, Oedipus free will was fate’s path in disguise…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So </a:t>
            </a:r>
            <a:r>
              <a:rPr lang="en-US" dirty="0"/>
              <a:t>does he stand at fault?</a:t>
            </a:r>
          </a:p>
        </p:txBody>
      </p:sp>
      <p:pic>
        <p:nvPicPr>
          <p:cNvPr id="5" name="Picture 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82" y="4321832"/>
            <a:ext cx="4163362" cy="234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9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PSYCHOANALYSIS: Unconscious inclinations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388853"/>
            <a:ext cx="5554333" cy="507664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According to the father of psychoanalysis, Zigmann Floyd</a:t>
            </a:r>
          </a:p>
          <a:p>
            <a:r>
              <a:rPr lang="en-US" dirty="0" smtClean="0"/>
              <a:t>As published in his paper, Oedipus’ complex states:</a:t>
            </a:r>
          </a:p>
          <a:p>
            <a:r>
              <a:rPr lang="en-US" dirty="0" smtClean="0"/>
              <a:t>Male infants/ children are naturally attracted to their mother</a:t>
            </a:r>
          </a:p>
          <a:p>
            <a:r>
              <a:rPr lang="en-US" dirty="0" smtClean="0"/>
              <a:t>And consider the fathers as enemies, willing to eliminate them</a:t>
            </a:r>
          </a:p>
          <a:p>
            <a:r>
              <a:rPr lang="en-US" dirty="0" smtClean="0"/>
              <a:t>Hence, Oedipus’ sins are subconsciously embed in everyone’s minds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But, Oedipus never got to be with his parents long enough.</a:t>
            </a:r>
          </a:p>
          <a:p>
            <a:r>
              <a:rPr lang="en-US" dirty="0" smtClean="0"/>
              <a:t>And his </a:t>
            </a:r>
            <a:r>
              <a:rPr lang="en-US" dirty="0"/>
              <a:t>subconscious never governed his actions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So, </a:t>
            </a:r>
            <a:r>
              <a:rPr lang="en-US" b="1" dirty="0"/>
              <a:t>who/ what’s responsible for the “Saviors” sins?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290" name="Picture 2" descr="Image result for oedipus comple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8" t="12217" r="20523" b="29764"/>
          <a:stretch/>
        </p:blipFill>
        <p:spPr bwMode="auto">
          <a:xfrm>
            <a:off x="6297283" y="1388853"/>
            <a:ext cx="3493698" cy="232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>
            <a:normAutofit/>
          </a:bodyPr>
          <a:lstStyle/>
          <a:p>
            <a:r>
              <a:rPr lang="en-US" dirty="0" smtClean="0"/>
              <a:t>WHO TO BLAME?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95555"/>
            <a:ext cx="8420100" cy="5076645"/>
          </a:xfrm>
        </p:spPr>
        <p:txBody>
          <a:bodyPr>
            <a:normAutofit/>
          </a:bodyPr>
          <a:lstStyle/>
          <a:p>
            <a:r>
              <a:rPr lang="en-US" dirty="0" smtClean="0"/>
              <a:t>Oedipus’ was predestined to commit </a:t>
            </a:r>
            <a:r>
              <a:rPr lang="en-US" dirty="0" smtClean="0"/>
              <a:t>incest </a:t>
            </a:r>
            <a:r>
              <a:rPr lang="en-US" dirty="0" smtClean="0"/>
              <a:t>and patricide according to the prophecy</a:t>
            </a:r>
          </a:p>
          <a:p>
            <a:r>
              <a:rPr lang="en-US" dirty="0" smtClean="0"/>
              <a:t>Although Oedipus’ actions were governed by his fate, his realization of those sins could’ve been avoided, if he wasn’t proud and thirsty for knowledge</a:t>
            </a:r>
          </a:p>
          <a:p>
            <a:r>
              <a:rPr lang="en-US" dirty="0" smtClean="0"/>
              <a:t>Regardless, he actively tried avoiding his fate throughout his life</a:t>
            </a:r>
          </a:p>
          <a:p>
            <a:r>
              <a:rPr lang="en-US" dirty="0" smtClean="0"/>
              <a:t>He and Laius tried to hold a “</a:t>
            </a:r>
            <a:r>
              <a:rPr lang="en-US" dirty="0"/>
              <a:t>conflict between the all-powerful will of the gods and the vain efforts of human </a:t>
            </a:r>
            <a:r>
              <a:rPr lang="en-US" dirty="0" smtClean="0"/>
              <a:t>beings” </a:t>
            </a:r>
            <a:r>
              <a:rPr lang="en-US" i="1" dirty="0" smtClean="0"/>
              <a:t>( The interpretation of dreams, ch5)</a:t>
            </a:r>
          </a:p>
          <a:p>
            <a:r>
              <a:rPr lang="en-US" i="1" dirty="0" smtClean="0"/>
              <a:t>Hence…</a:t>
            </a:r>
          </a:p>
        </p:txBody>
      </p:sp>
      <p:pic>
        <p:nvPicPr>
          <p:cNvPr id="4" name="Picture 2" descr="https://steemitimages.com/DQmQ62x3oDzi7q2Fu6bJ8GP8nWpsx3DNKJ7eQ4REsLXJnEv/oedipus_rex_by_zachsmithson-d5vgx0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305" y="3841284"/>
            <a:ext cx="3387603" cy="293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95555"/>
            <a:ext cx="8420100" cy="5076645"/>
          </a:xfrm>
        </p:spPr>
        <p:txBody>
          <a:bodyPr>
            <a:normAutofit/>
          </a:bodyPr>
          <a:lstStyle/>
          <a:p>
            <a:r>
              <a:rPr lang="en-US" dirty="0"/>
              <a:t>No matter how hard he tried averting the prophecy using his free will, Oedipus kept falling in the trap of fate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Hence, Oedipus stands innocent because he didn’t have any control over his life and it was fate at play.</a:t>
            </a:r>
          </a:p>
          <a:p>
            <a:r>
              <a:rPr lang="en-US" dirty="0"/>
              <a:t>He was predestined to “doom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b="1" dirty="0" smtClean="0"/>
              <a:t>OEDIPUS’s TRAGIC LIFE WAS A RESULT OF FATE’s ILL-PLAY</a:t>
            </a:r>
          </a:p>
          <a:p>
            <a:endParaRPr lang="en-US" b="1" dirty="0"/>
          </a:p>
          <a:p>
            <a:r>
              <a:rPr lang="en-US" dirty="0" smtClean="0"/>
              <a:t>Considering this conclusion and the story of Oedipus,</a:t>
            </a:r>
          </a:p>
          <a:p>
            <a:r>
              <a:rPr lang="en-US" dirty="0" smtClean="0"/>
              <a:t>It is apparent that humans are never fully responsible for their actions and hence,</a:t>
            </a:r>
          </a:p>
          <a:p>
            <a:r>
              <a:rPr lang="en-US" dirty="0" smtClean="0"/>
              <a:t>The concept of free will is shadowed by fate!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95555"/>
            <a:ext cx="8420100" cy="5076645"/>
          </a:xfrm>
        </p:spPr>
        <p:txBody>
          <a:bodyPr/>
          <a:lstStyle/>
          <a:p>
            <a:r>
              <a:rPr lang="en-US" dirty="0"/>
              <a:t>http://www.worldcat.org/title/literary-theme-fate-versus-free-will/oclc/877172917&amp;referer=brief_results</a:t>
            </a:r>
          </a:p>
          <a:p>
            <a:r>
              <a:rPr lang="en-US" dirty="0" smtClean="0"/>
              <a:t>http</a:t>
            </a:r>
            <a:r>
              <a:rPr lang="en-US" dirty="0"/>
              <a:t>://www.umsl.edu/~</a:t>
            </a:r>
            <a:r>
              <a:rPr lang="en-US" dirty="0" smtClean="0"/>
              <a:t>gradyf/theory/Freudipusrex.htm </a:t>
            </a:r>
          </a:p>
          <a:p>
            <a:r>
              <a:rPr lang="en-US" dirty="0" smtClean="0"/>
              <a:t>Sophocles: The Three Theban Plays (Oedipus The King).</a:t>
            </a:r>
          </a:p>
        </p:txBody>
      </p:sp>
    </p:spTree>
    <p:extLst>
      <p:ext uri="{BB962C8B-B14F-4D97-AF65-F5344CB8AC3E}">
        <p14:creationId xmlns:p14="http://schemas.microsoft.com/office/powerpoint/2010/main" val="6237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/>
          <a:lstStyle/>
          <a:p>
            <a:r>
              <a:rPr lang="en-US" dirty="0" smtClean="0"/>
              <a:t>OEDIPUS’ STORY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95555"/>
            <a:ext cx="8420100" cy="507664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Born to Laius and Jocasta, King and Queen of Thebes.</a:t>
            </a:r>
          </a:p>
          <a:p>
            <a:r>
              <a:rPr lang="en-US" sz="1800" dirty="0" smtClean="0"/>
              <a:t>Laius given a prediction by Delphi the Oracle that “doom would strike him down at the hands of his son” </a:t>
            </a:r>
            <a:r>
              <a:rPr lang="en-US" sz="1800" i="1" dirty="0" smtClean="0"/>
              <a:t>(pg. 201)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To avoid his fate, Laius orders the 3-days old Oedipus be left in mountains to die.</a:t>
            </a:r>
          </a:p>
          <a:p>
            <a:r>
              <a:rPr lang="en-US" sz="1800" dirty="0" smtClean="0"/>
              <a:t>The baby luckily ends up in the hands of Polypus and Merope, the King and Queen of Corinth.</a:t>
            </a:r>
          </a:p>
          <a:p>
            <a:r>
              <a:rPr lang="en-US" sz="1800" dirty="0" smtClean="0"/>
              <a:t>Oedipus grows up, learns his fate from the same fate as Laius from Oracle.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69" y="4438290"/>
            <a:ext cx="3082504" cy="17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theb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23" y="4438291"/>
            <a:ext cx="2814787" cy="17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oedipus delph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60" y="4422383"/>
            <a:ext cx="2219537" cy="17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>
            <a:normAutofit/>
          </a:bodyPr>
          <a:lstStyle/>
          <a:p>
            <a:r>
              <a:rPr lang="en-US" dirty="0" smtClean="0"/>
              <a:t>OEDIPUS’ STORY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95555"/>
            <a:ext cx="6779696" cy="5076645"/>
          </a:xfrm>
        </p:spPr>
        <p:txBody>
          <a:bodyPr>
            <a:normAutofit/>
          </a:bodyPr>
          <a:lstStyle/>
          <a:p>
            <a:r>
              <a:rPr lang="en-US" sz="1800" dirty="0"/>
              <a:t>To avoid fate, runs away, gets in a quarrel on his way, kills Laius and his servants.</a:t>
            </a:r>
          </a:p>
          <a:p>
            <a:r>
              <a:rPr lang="en-US" sz="1800" dirty="0"/>
              <a:t>reaches Thebes, defeats the Sphinx and gets rewarded </a:t>
            </a:r>
            <a:r>
              <a:rPr lang="en-US" sz="1800" dirty="0" smtClean="0"/>
              <a:t>with the </a:t>
            </a:r>
            <a:r>
              <a:rPr lang="en-US" sz="1800" dirty="0"/>
              <a:t>Throne.</a:t>
            </a:r>
          </a:p>
          <a:p>
            <a:r>
              <a:rPr lang="en-US" sz="1800" dirty="0"/>
              <a:t>Marries Jocasta, all the while happy that he’d avoided a tragic fate.</a:t>
            </a:r>
          </a:p>
          <a:p>
            <a:r>
              <a:rPr lang="en-US" sz="1800" dirty="0"/>
              <a:t>Years later, a plague hits Thebes and Oracle tells the killer of Laius has to be found and punished to save the city.</a:t>
            </a:r>
          </a:p>
          <a:p>
            <a:r>
              <a:rPr lang="en-US" sz="1800" dirty="0"/>
              <a:t>Investigation begins, Oedipus realizes he’s the killer he’s been looking for and that although he tried very hard, he fulfilled the prophecy and committed the grave sins.</a:t>
            </a:r>
          </a:p>
        </p:txBody>
      </p:sp>
      <p:pic>
        <p:nvPicPr>
          <p:cNvPr id="1028" name="Picture 4" descr="Image result for sphin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591" y="4600995"/>
            <a:ext cx="1725285" cy="148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12" y="4614063"/>
            <a:ext cx="2078575" cy="146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oedipus crossroa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4614063"/>
            <a:ext cx="2138534" cy="146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casta and oedip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46" y="1868786"/>
            <a:ext cx="2087694" cy="414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993366" y="5451894"/>
            <a:ext cx="207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40392" y="5380007"/>
            <a:ext cx="207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40842" y="5391508"/>
            <a:ext cx="207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/>
          <a:lstStyle/>
          <a:p>
            <a:r>
              <a:rPr lang="en-US" dirty="0" smtClean="0"/>
              <a:t>THE SAVIOUR’S SINS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95555"/>
            <a:ext cx="8420100" cy="5076645"/>
          </a:xfrm>
        </p:spPr>
        <p:txBody>
          <a:bodyPr/>
          <a:lstStyle/>
          <a:p>
            <a:r>
              <a:rPr lang="en-US" dirty="0" smtClean="0"/>
              <a:t>INCEST</a:t>
            </a:r>
          </a:p>
          <a:p>
            <a:pPr lvl="1"/>
            <a:r>
              <a:rPr lang="en-US" dirty="0" smtClean="0"/>
              <a:t>Oedipus sleeps with/ marries/ has children                                                  with his own mother Jocasta</a:t>
            </a:r>
          </a:p>
          <a:p>
            <a:pPr lvl="1"/>
            <a:r>
              <a:rPr lang="en-US" dirty="0" smtClean="0"/>
              <a:t>Since incest is a social/ religious Taboo…</a:t>
            </a:r>
          </a:p>
          <a:p>
            <a:pPr lvl="1"/>
            <a:r>
              <a:rPr lang="en-US" dirty="0" smtClean="0"/>
              <a:t>Hence, committing a major sin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PATRICIDE</a:t>
            </a:r>
          </a:p>
          <a:p>
            <a:pPr lvl="1"/>
            <a:r>
              <a:rPr lang="en-US" dirty="0" smtClean="0"/>
              <a:t>Although unintentionally, Oedipus kills his father Laius</a:t>
            </a:r>
          </a:p>
          <a:p>
            <a:pPr lvl="1"/>
            <a:r>
              <a:rPr lang="en-US" dirty="0" smtClean="0"/>
              <a:t>At Phocis, a “a place where two branching roads meet”</a:t>
            </a:r>
            <a:r>
              <a:rPr lang="en-US" i="1" dirty="0" smtClean="0"/>
              <a:t> (</a:t>
            </a:r>
            <a:r>
              <a:rPr lang="en-US" i="1" dirty="0" err="1" smtClean="0"/>
              <a:t>pg</a:t>
            </a:r>
            <a:r>
              <a:rPr lang="en-US" i="1" dirty="0" smtClean="0"/>
              <a:t> 202)</a:t>
            </a:r>
            <a:endParaRPr lang="en-US" i="1" dirty="0"/>
          </a:p>
        </p:txBody>
      </p:sp>
      <p:pic>
        <p:nvPicPr>
          <p:cNvPr id="5" name="Picture 2" descr="Image result for oedipus s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944" y="1242472"/>
            <a:ext cx="3485230" cy="239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2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/>
          <a:lstStyle/>
          <a:p>
            <a:r>
              <a:rPr lang="en-US" dirty="0" smtClean="0"/>
              <a:t>FATE: THE PREDETERMINED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95555"/>
            <a:ext cx="6520492" cy="5076645"/>
          </a:xfrm>
        </p:spPr>
        <p:txBody>
          <a:bodyPr/>
          <a:lstStyle/>
          <a:p>
            <a:r>
              <a:rPr lang="en-US" dirty="0" smtClean="0"/>
              <a:t>Fate is a predetermined course of events.</a:t>
            </a:r>
          </a:p>
          <a:p>
            <a:r>
              <a:rPr lang="en-US" dirty="0" smtClean="0"/>
              <a:t>It’s like the entire story of someone’s life written before they’re even born</a:t>
            </a:r>
          </a:p>
          <a:p>
            <a:r>
              <a:rPr lang="en-US" dirty="0" smtClean="0"/>
              <a:t>The notion of fate enforces that humans as individuals have no power/ control over what we do in our lives.</a:t>
            </a:r>
          </a:p>
          <a:p>
            <a:r>
              <a:rPr lang="en-US" dirty="0" smtClean="0"/>
              <a:t>Support the existence of an entity (maybe God) that controls the events that happen in our lives.</a:t>
            </a:r>
          </a:p>
          <a:p>
            <a:r>
              <a:rPr lang="en-US" dirty="0" smtClean="0"/>
              <a:t>The oracle informed both Laius and Oedipus about their fate.</a:t>
            </a:r>
          </a:p>
        </p:txBody>
      </p:sp>
      <p:pic>
        <p:nvPicPr>
          <p:cNvPr id="5122" name="Picture 2" descr="Image result for fate clip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43"/>
          <a:stretch/>
        </p:blipFill>
        <p:spPr bwMode="auto">
          <a:xfrm>
            <a:off x="7177185" y="1216324"/>
            <a:ext cx="3174221" cy="22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>
            <a:normAutofit/>
          </a:bodyPr>
          <a:lstStyle/>
          <a:p>
            <a:r>
              <a:rPr lang="en-US" dirty="0" smtClean="0"/>
              <a:t>HUMANS AGAINT FATE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95555"/>
            <a:ext cx="5692356" cy="5184475"/>
          </a:xfrm>
        </p:spPr>
        <p:txBody>
          <a:bodyPr/>
          <a:lstStyle/>
          <a:p>
            <a:r>
              <a:rPr lang="en-US" dirty="0" smtClean="0"/>
              <a:t>Laius tries </a:t>
            </a:r>
            <a:r>
              <a:rPr lang="en-US" b="1" dirty="0" smtClean="0"/>
              <a:t>averting the prophecy </a:t>
            </a:r>
            <a:r>
              <a:rPr lang="en-US" dirty="0" smtClean="0"/>
              <a:t>(his fate) by getting his son killed</a:t>
            </a:r>
            <a:endParaRPr lang="en-US" dirty="0"/>
          </a:p>
          <a:p>
            <a:r>
              <a:rPr lang="en-US" dirty="0" smtClean="0"/>
              <a:t>Oedipus tries </a:t>
            </a:r>
            <a:r>
              <a:rPr lang="en-US" b="1" dirty="0" smtClean="0"/>
              <a:t>avoiding his fate </a:t>
            </a:r>
            <a:r>
              <a:rPr lang="en-US" dirty="0" smtClean="0"/>
              <a:t>by running far away from his parents (in Corinth) to an unknown city and starting a new life</a:t>
            </a:r>
          </a:p>
          <a:p>
            <a:r>
              <a:rPr lang="en-US" dirty="0"/>
              <a:t>As McHugh states: </a:t>
            </a:r>
            <a:r>
              <a:rPr lang="en-US" dirty="0" smtClean="0"/>
              <a:t>“</a:t>
            </a:r>
            <a:r>
              <a:rPr lang="en-US" i="1" dirty="0" smtClean="0"/>
              <a:t>Laius’ </a:t>
            </a:r>
            <a:r>
              <a:rPr lang="en-US" i="1" dirty="0"/>
              <a:t>attempt to assert </a:t>
            </a:r>
            <a:r>
              <a:rPr lang="en-US" i="1" dirty="0" smtClean="0"/>
              <a:t>his </a:t>
            </a:r>
            <a:r>
              <a:rPr lang="en-US" i="1" dirty="0"/>
              <a:t>free will is foiled when fate intervenes, in the form of the “good will” of a Shepherd who spares the infant’s life”</a:t>
            </a:r>
            <a:endParaRPr lang="en-US" dirty="0" smtClean="0"/>
          </a:p>
          <a:p>
            <a:r>
              <a:rPr lang="en-US" b="1" dirty="0" smtClean="0"/>
              <a:t>Fate intervenes </a:t>
            </a:r>
            <a:r>
              <a:rPr lang="en-US" dirty="0" smtClean="0"/>
              <a:t>and saves Oedipus against all odds and nurtures </a:t>
            </a:r>
            <a:r>
              <a:rPr lang="en-US" dirty="0" smtClean="0"/>
              <a:t>him for his tragic end</a:t>
            </a:r>
            <a:endParaRPr lang="en-US" dirty="0" smtClean="0"/>
          </a:p>
          <a:p>
            <a:r>
              <a:rPr lang="en-US" dirty="0" smtClean="0"/>
              <a:t>As Tiresias says “Make no mistake you are a doom born man” </a:t>
            </a:r>
            <a:r>
              <a:rPr lang="en-US" i="1" dirty="0" smtClean="0"/>
              <a:t>(</a:t>
            </a:r>
            <a:r>
              <a:rPr lang="en-US" i="1" dirty="0" err="1" smtClean="0"/>
              <a:t>pg</a:t>
            </a:r>
            <a:r>
              <a:rPr lang="en-US" i="1" dirty="0" smtClean="0"/>
              <a:t> 67)</a:t>
            </a:r>
          </a:p>
        </p:txBody>
      </p:sp>
      <p:pic>
        <p:nvPicPr>
          <p:cNvPr id="6150" name="Picture 6" descr="Image result for fate vs free wi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36" y="1095555"/>
            <a:ext cx="3071006" cy="23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4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>
            <a:normAutofit/>
          </a:bodyPr>
          <a:lstStyle/>
          <a:p>
            <a:r>
              <a:rPr lang="en-US" dirty="0" smtClean="0"/>
              <a:t>THE INESCAPABILITY of fate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78300"/>
            <a:ext cx="6235819" cy="5322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matter how hard both tried to escape their fate,</a:t>
            </a:r>
          </a:p>
          <a:p>
            <a:r>
              <a:rPr lang="en-US" dirty="0" smtClean="0"/>
              <a:t>Oedipus survives</a:t>
            </a:r>
          </a:p>
          <a:p>
            <a:r>
              <a:rPr lang="en-US" dirty="0" smtClean="0"/>
              <a:t>Fate </a:t>
            </a:r>
            <a:r>
              <a:rPr lang="en-US" dirty="0"/>
              <a:t>miraculously crosses Oedipus’ and Laius’ paths at the place where the three roads </a:t>
            </a:r>
            <a:r>
              <a:rPr lang="en-US" dirty="0" smtClean="0"/>
              <a:t>meet</a:t>
            </a:r>
          </a:p>
          <a:p>
            <a:r>
              <a:rPr lang="en-US" dirty="0" smtClean="0"/>
              <a:t>Of all the possibilities, Oedipus gets thrown off-road, gets angry</a:t>
            </a:r>
          </a:p>
          <a:p>
            <a:r>
              <a:rPr lang="en-US" dirty="0" smtClean="0"/>
              <a:t>and </a:t>
            </a:r>
            <a:r>
              <a:rPr lang="en-US" dirty="0"/>
              <a:t>commits his first sin: </a:t>
            </a:r>
            <a:r>
              <a:rPr lang="en-US" b="1" dirty="0" smtClean="0"/>
              <a:t>Patricide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Miraculously </a:t>
            </a:r>
            <a:r>
              <a:rPr lang="en-US" dirty="0"/>
              <a:t>ends up in Thebes (of the countless cities)</a:t>
            </a:r>
          </a:p>
          <a:p>
            <a:r>
              <a:rPr lang="en-US" dirty="0" smtClean="0"/>
              <a:t>Defeat sphinx, is offered </a:t>
            </a:r>
            <a:r>
              <a:rPr lang="en-US" dirty="0"/>
              <a:t>the throne and marriage with Jocasta and hence, unconsciously Oedipus commits his second sin: </a:t>
            </a:r>
            <a:r>
              <a:rPr lang="en-US" b="1" dirty="0"/>
              <a:t>Incest</a:t>
            </a:r>
          </a:p>
        </p:txBody>
      </p:sp>
      <p:pic>
        <p:nvPicPr>
          <p:cNvPr id="7170" name="Picture 2" descr="Image result for bound shack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40" y="1138686"/>
            <a:ext cx="2898176" cy="193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>
            <a:normAutofit/>
          </a:bodyPr>
          <a:lstStyle/>
          <a:p>
            <a:r>
              <a:rPr lang="en-US" dirty="0" smtClean="0"/>
              <a:t>Oedipus: fated to doom?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95555"/>
            <a:ext cx="6324600" cy="5076645"/>
          </a:xfrm>
        </p:spPr>
        <p:txBody>
          <a:bodyPr/>
          <a:lstStyle/>
          <a:p>
            <a:r>
              <a:rPr lang="en-US" dirty="0" smtClean="0"/>
              <a:t>No matter how hard he/ his father tried…</a:t>
            </a:r>
          </a:p>
          <a:p>
            <a:r>
              <a:rPr lang="en-US" dirty="0" smtClean="0"/>
              <a:t>No matter how much they believed they’d escaped their fate…</a:t>
            </a:r>
          </a:p>
          <a:p>
            <a:r>
              <a:rPr lang="en-US" dirty="0" smtClean="0"/>
              <a:t>Oedipus unconsciously follows fate’s mysterious path</a:t>
            </a:r>
          </a:p>
          <a:p>
            <a:r>
              <a:rPr lang="en-US" dirty="0" smtClean="0"/>
              <a:t>And rather than avoiding his fate, meets it heads-on</a:t>
            </a:r>
          </a:p>
          <a:p>
            <a:r>
              <a:rPr lang="en-US" dirty="0" smtClean="0"/>
              <a:t>So, the question is: </a:t>
            </a:r>
            <a:r>
              <a:rPr lang="en-US" b="1" dirty="0" smtClean="0"/>
              <a:t>WAS OEDIPUS IN CONTROL OF HIS LIFE? DID HE HAVE ANY FREE WILL IN HIS ACTIONS?</a:t>
            </a:r>
            <a:endParaRPr lang="en-US" b="1" dirty="0"/>
          </a:p>
        </p:txBody>
      </p:sp>
      <p:pic>
        <p:nvPicPr>
          <p:cNvPr id="3074" name="Picture 2" descr="Image result for incest oedi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1164566"/>
            <a:ext cx="20955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129396"/>
            <a:ext cx="8420100" cy="879895"/>
          </a:xfrm>
        </p:spPr>
        <p:txBody>
          <a:bodyPr>
            <a:normAutofit/>
          </a:bodyPr>
          <a:lstStyle/>
          <a:p>
            <a:r>
              <a:rPr lang="en-US" dirty="0" smtClean="0"/>
              <a:t>THE NOTION OF FREE WILL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095555"/>
            <a:ext cx="6106424" cy="5076645"/>
          </a:xfrm>
        </p:spPr>
        <p:txBody>
          <a:bodyPr/>
          <a:lstStyle/>
          <a:p>
            <a:r>
              <a:rPr lang="en-US" dirty="0" smtClean="0"/>
              <a:t>Free will: the ability to have liberty to act on your desires/ thoughts.</a:t>
            </a:r>
          </a:p>
          <a:p>
            <a:r>
              <a:rPr lang="en-US" dirty="0" smtClean="0"/>
              <a:t>It pivots the entire responsibility of our actions on us</a:t>
            </a:r>
          </a:p>
          <a:p>
            <a:r>
              <a:rPr lang="en-US" dirty="0" smtClean="0"/>
              <a:t>No-one else governs what we do! </a:t>
            </a:r>
          </a:p>
          <a:p>
            <a:endParaRPr lang="en-US" dirty="0"/>
          </a:p>
          <a:p>
            <a:r>
              <a:rPr lang="en-US" dirty="0" smtClean="0"/>
              <a:t>So, </a:t>
            </a:r>
            <a:r>
              <a:rPr lang="en-US" b="1" dirty="0" smtClean="0"/>
              <a:t>what did Oedipus willingly do? Were his sins committed out of free will?</a:t>
            </a:r>
          </a:p>
        </p:txBody>
      </p:sp>
      <p:pic>
        <p:nvPicPr>
          <p:cNvPr id="8194" name="Picture 2" descr="Image result for free wi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926" y="1703922"/>
            <a:ext cx="2342739" cy="250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2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3137</TotalTime>
  <Words>1240</Words>
  <Application>Microsoft Office PowerPoint</Application>
  <PresentationFormat>A4 Paper (210x297 mm)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Rockwell</vt:lpstr>
      <vt:lpstr>Rockwell Condensed</vt:lpstr>
      <vt:lpstr>Wingdings</vt:lpstr>
      <vt:lpstr>Wood Type</vt:lpstr>
      <vt:lpstr>Oedipus’ SINS: FATE OR FREE WILL AT Play?</vt:lpstr>
      <vt:lpstr>OEDIPUS’ STORY I</vt:lpstr>
      <vt:lpstr>OEDIPUS’ STORY II</vt:lpstr>
      <vt:lpstr>THE SAVIOUR’S SINS</vt:lpstr>
      <vt:lpstr>FATE: THE PREDETERMINED PATH</vt:lpstr>
      <vt:lpstr>HUMANS AGAINT FATE</vt:lpstr>
      <vt:lpstr>THE INESCAPABILITY of fate</vt:lpstr>
      <vt:lpstr>Oedipus: fated to doom?</vt:lpstr>
      <vt:lpstr>THE NOTION OF FREE WILL</vt:lpstr>
      <vt:lpstr>DID OEDIPUS PRACTICE HIS FREE WILL?</vt:lpstr>
      <vt:lpstr>OEDIPUS’ PRIDE: THE FINAL TRAP OF FATE?</vt:lpstr>
      <vt:lpstr>OEDIPUS’ FREE WILL: A STRING OF HIS FATE?</vt:lpstr>
      <vt:lpstr>PSYCHOANALYSIS: Unconscious inclinations</vt:lpstr>
      <vt:lpstr>WHO TO BLAME?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oEDIPUS’ FALL: FATE OR FREE WILL?</dc:title>
  <dc:creator>Muhammad Arham Khan</dc:creator>
  <cp:lastModifiedBy>Muhammad Arham Khan</cp:lastModifiedBy>
  <cp:revision>99</cp:revision>
  <dcterms:created xsi:type="dcterms:W3CDTF">2018-12-10T11:21:02Z</dcterms:created>
  <dcterms:modified xsi:type="dcterms:W3CDTF">2018-12-14T08:12:50Z</dcterms:modified>
</cp:coreProperties>
</file>